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59DA93-4330-44CD-99D4-C39D0767CF1F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502C7A6-C41C-4498-BF8A-4BDF7BB8E815}" type="pres">
      <dgm:prSet presAssocID="{4F59DA93-4330-44CD-99D4-C39D0767CF1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E836CF1E-8343-4329-BB10-1C7D3D5394D6}" type="pres">
      <dgm:prSet presAssocID="{4F59DA93-4330-44CD-99D4-C39D0767CF1F}" presName="hierFlow" presStyleCnt="0"/>
      <dgm:spPr/>
    </dgm:pt>
    <dgm:pt modelId="{CA3734F4-CAE9-444B-81C6-7FBA47E4D0ED}" type="pres">
      <dgm:prSet presAssocID="{4F59DA93-4330-44CD-99D4-C39D0767CF1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C4519DA-E1A6-486B-A51E-3307019B480F}" type="pres">
      <dgm:prSet presAssocID="{4F59DA93-4330-44CD-99D4-C39D0767CF1F}" presName="bgShapesFlow" presStyleCnt="0"/>
      <dgm:spPr/>
    </dgm:pt>
  </dgm:ptLst>
  <dgm:cxnLst>
    <dgm:cxn modelId="{47784408-61F6-45D3-9E04-57D9D79E61CB}" type="presOf" srcId="{4F59DA93-4330-44CD-99D4-C39D0767CF1F}" destId="{A502C7A6-C41C-4498-BF8A-4BDF7BB8E815}" srcOrd="0" destOrd="0" presId="urn:microsoft.com/office/officeart/2005/8/layout/hierarchy6"/>
    <dgm:cxn modelId="{12997F2D-3D86-4C03-A4B3-A4291D6D0C77}" type="presParOf" srcId="{A502C7A6-C41C-4498-BF8A-4BDF7BB8E815}" destId="{E836CF1E-8343-4329-BB10-1C7D3D5394D6}" srcOrd="0" destOrd="0" presId="urn:microsoft.com/office/officeart/2005/8/layout/hierarchy6"/>
    <dgm:cxn modelId="{F323D8F9-416B-4652-ACE2-4784235DFD19}" type="presParOf" srcId="{E836CF1E-8343-4329-BB10-1C7D3D5394D6}" destId="{CA3734F4-CAE9-444B-81C6-7FBA47E4D0ED}" srcOrd="0" destOrd="0" presId="urn:microsoft.com/office/officeart/2005/8/layout/hierarchy6"/>
    <dgm:cxn modelId="{CFE374FF-D7E7-4ABB-B8F7-03797DAB3EE0}" type="presParOf" srcId="{A502C7A6-C41C-4498-BF8A-4BDF7BB8E815}" destId="{CC4519DA-E1A6-486B-A51E-3307019B480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26BE-779F-42AC-998D-A5CE73BF89A6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9942-29AB-4766-A3CE-E85C79F5C8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15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26BE-779F-42AC-998D-A5CE73BF89A6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9942-29AB-4766-A3CE-E85C79F5C8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97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26BE-779F-42AC-998D-A5CE73BF89A6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9942-29AB-4766-A3CE-E85C79F5C8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3610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26BE-779F-42AC-998D-A5CE73BF89A6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9942-29AB-4766-A3CE-E85C79F5C8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07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26BE-779F-42AC-998D-A5CE73BF89A6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9942-29AB-4766-A3CE-E85C79F5C8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34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26BE-779F-42AC-998D-A5CE73BF89A6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9942-29AB-4766-A3CE-E85C79F5C8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185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26BE-779F-42AC-998D-A5CE73BF89A6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9942-29AB-4766-A3CE-E85C79F5C8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8395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26BE-779F-42AC-998D-A5CE73BF89A6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9942-29AB-4766-A3CE-E85C79F5C8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762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26BE-779F-42AC-998D-A5CE73BF89A6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9942-29AB-4766-A3CE-E85C79F5C8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716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26BE-779F-42AC-998D-A5CE73BF89A6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9942-29AB-4766-A3CE-E85C79F5C8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044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26BE-779F-42AC-998D-A5CE73BF89A6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9942-29AB-4766-A3CE-E85C79F5C8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082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226BE-779F-42AC-998D-A5CE73BF89A6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79942-29AB-4766-A3CE-E85C79F5C8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83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72584" y="2705725"/>
            <a:ext cx="5046831" cy="144655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800" b="1" dirty="0" err="1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Darkwood</a:t>
            </a:r>
            <a:endParaRPr lang="zh-TW" altLang="en-US" sz="8800" b="0" cap="none" spc="0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bg2">
                  <a:lumMod val="10000"/>
                </a:schemeClr>
              </a:solidFill>
              <a:effectLst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573520" y="4720307"/>
            <a:ext cx="48971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rgbClr val="FFFF00"/>
                </a:solidFill>
              </a:rPr>
              <a:t>組員</a:t>
            </a:r>
            <a:r>
              <a:rPr lang="en-US" altLang="zh-TW" sz="3200" dirty="0" smtClean="0">
                <a:solidFill>
                  <a:srgbClr val="FFFF00"/>
                </a:solidFill>
              </a:rPr>
              <a:t>:00757105 </a:t>
            </a:r>
            <a:r>
              <a:rPr lang="zh-TW" altLang="en-US" sz="3200" dirty="0" smtClean="0">
                <a:solidFill>
                  <a:srgbClr val="FFFF00"/>
                </a:solidFill>
              </a:rPr>
              <a:t>蔡秉峻</a:t>
            </a:r>
            <a:r>
              <a:rPr lang="zh-TW" altLang="en-US" sz="3200" dirty="0">
                <a:solidFill>
                  <a:srgbClr val="FFFF00"/>
                </a:solidFill>
              </a:rPr>
              <a:t> </a:t>
            </a:r>
            <a:r>
              <a:rPr lang="zh-TW" altLang="en-US" sz="3200" dirty="0" smtClean="0">
                <a:solidFill>
                  <a:srgbClr val="FFFF00"/>
                </a:solidFill>
              </a:rPr>
              <a:t>   </a:t>
            </a:r>
            <a:r>
              <a:rPr lang="en-US" altLang="zh-TW" sz="3200" dirty="0" smtClean="0">
                <a:solidFill>
                  <a:srgbClr val="FFFF00"/>
                </a:solidFill>
              </a:rPr>
              <a:t>	00757126</a:t>
            </a:r>
            <a:r>
              <a:rPr lang="zh-TW" altLang="en-US" sz="3200" dirty="0" smtClean="0">
                <a:solidFill>
                  <a:srgbClr val="FFFF00"/>
                </a:solidFill>
              </a:rPr>
              <a:t> 魏敏皓</a:t>
            </a:r>
            <a:endParaRPr lang="zh-TW" alt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04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859" y="0"/>
            <a:ext cx="12227859" cy="6858000"/>
          </a:xfrm>
        </p:spPr>
      </p:pic>
      <p:sp>
        <p:nvSpPr>
          <p:cNvPr id="12" name="文字方塊 11"/>
          <p:cNvSpPr txBox="1"/>
          <p:nvPr/>
        </p:nvSpPr>
        <p:spPr>
          <a:xfrm>
            <a:off x="826477" y="685799"/>
            <a:ext cx="8757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>
                <a:solidFill>
                  <a:srgbClr val="FFFF00"/>
                </a:solidFill>
                <a:ea typeface="微軟正黑體" panose="020B0604030504040204" pitchFamily="34" charset="-120"/>
              </a:rPr>
              <a:t>架構圖</a:t>
            </a:r>
            <a:r>
              <a:rPr lang="en-US" altLang="zh-TW" sz="4000" dirty="0" smtClean="0">
                <a:solidFill>
                  <a:srgbClr val="FFFF00"/>
                </a:solidFill>
                <a:ea typeface="微軟正黑體" panose="020B0604030504040204" pitchFamily="34" charset="-120"/>
              </a:rPr>
              <a:t>:</a:t>
            </a:r>
            <a:endParaRPr lang="zh-TW" altLang="en-US" sz="4000" dirty="0">
              <a:solidFill>
                <a:srgbClr val="FFFF00"/>
              </a:solidFill>
              <a:ea typeface="微軟正黑體" panose="020B0604030504040204" pitchFamily="34" charset="-120"/>
            </a:endParaRPr>
          </a:p>
        </p:txBody>
      </p:sp>
      <p:graphicFrame>
        <p:nvGraphicFramePr>
          <p:cNvPr id="13" name="資料庫圖表 12"/>
          <p:cNvGraphicFramePr/>
          <p:nvPr>
            <p:extLst>
              <p:ext uri="{D42A27DB-BD31-4B8C-83A1-F6EECF244321}">
                <p14:modId xmlns:p14="http://schemas.microsoft.com/office/powerpoint/2010/main" val="3967664456"/>
              </p:ext>
            </p:extLst>
          </p:nvPr>
        </p:nvGraphicFramePr>
        <p:xfrm>
          <a:off x="4777154" y="-340626"/>
          <a:ext cx="9583616" cy="5952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6" name="直線接點 15"/>
          <p:cNvCxnSpPr>
            <a:endCxn id="3" idx="0"/>
          </p:cNvCxnSpPr>
          <p:nvPr/>
        </p:nvCxnSpPr>
        <p:spPr>
          <a:xfrm>
            <a:off x="7212624" y="1428904"/>
            <a:ext cx="1941828" cy="292770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圓角矩形 16"/>
          <p:cNvSpPr/>
          <p:nvPr/>
        </p:nvSpPr>
        <p:spPr>
          <a:xfrm>
            <a:off x="4777154" y="692623"/>
            <a:ext cx="2435470" cy="147255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4901886" y="1030697"/>
            <a:ext cx="2136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主頁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ctr"/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Main.html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4647684" y="4495052"/>
            <a:ext cx="2564940" cy="1652994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4777154" y="4473574"/>
            <a:ext cx="21365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TW" altLang="en-US" sz="2400" dirty="0" smtClean="0">
                <a:solidFill>
                  <a:schemeClr val="bg1"/>
                </a:solidFill>
                <a:ea typeface="微軟正黑體" panose="020B0604030504040204" pitchFamily="34" charset="-120"/>
              </a:rPr>
              <a:t>多種須考慮的控制因素</a:t>
            </a:r>
            <a:endParaRPr lang="en-US" altLang="zh-TW" sz="2400" dirty="0" smtClean="0">
              <a:solidFill>
                <a:schemeClr val="bg1"/>
              </a:solidFill>
              <a:ea typeface="微軟正黑體" panose="020B0604030504040204" pitchFamily="34" charset="-120"/>
            </a:endParaRPr>
          </a:p>
          <a:p>
            <a:pPr lvl="0" algn="ctr"/>
            <a:r>
              <a:rPr lang="en-US" altLang="zh-TW" sz="2400" dirty="0" smtClean="0">
                <a:solidFill>
                  <a:schemeClr val="bg1"/>
                </a:solidFill>
                <a:ea typeface="微軟正黑體" panose="020B0604030504040204" pitchFamily="34" charset="-120"/>
              </a:rPr>
              <a:t>Ex:</a:t>
            </a:r>
            <a:r>
              <a:rPr lang="zh-TW" altLang="en-US" sz="2400" dirty="0" smtClean="0">
                <a:solidFill>
                  <a:schemeClr val="bg1"/>
                </a:solidFill>
                <a:ea typeface="微軟正黑體" panose="020B0604030504040204" pitchFamily="34" charset="-120"/>
              </a:rPr>
              <a:t>壓力</a:t>
            </a:r>
            <a:r>
              <a:rPr lang="en-US" altLang="zh-TW" sz="2400" dirty="0" smtClean="0">
                <a:solidFill>
                  <a:schemeClr val="bg1"/>
                </a:solidFill>
                <a:ea typeface="微軟正黑體" panose="020B0604030504040204" pitchFamily="34" charset="-120"/>
              </a:rPr>
              <a:t>,</a:t>
            </a:r>
            <a:r>
              <a:rPr lang="zh-TW" altLang="en-US" sz="2400" dirty="0" smtClean="0">
                <a:solidFill>
                  <a:schemeClr val="bg1"/>
                </a:solidFill>
                <a:ea typeface="微軟正黑體" panose="020B0604030504040204" pitchFamily="34" charset="-120"/>
              </a:rPr>
              <a:t>水</a:t>
            </a:r>
            <a:r>
              <a:rPr lang="en-US" altLang="zh-TW" sz="2400" dirty="0" smtClean="0">
                <a:solidFill>
                  <a:schemeClr val="bg1"/>
                </a:solidFill>
                <a:ea typeface="微軟正黑體" panose="020B0604030504040204" pitchFamily="34" charset="-120"/>
              </a:rPr>
              <a:t>,</a:t>
            </a:r>
            <a:r>
              <a:rPr lang="zh-TW" altLang="en-US" sz="2400" dirty="0" smtClean="0">
                <a:solidFill>
                  <a:schemeClr val="bg1"/>
                </a:solidFill>
                <a:ea typeface="微軟正黑體" panose="020B0604030504040204" pitchFamily="34" charset="-120"/>
              </a:rPr>
              <a:t>血量</a:t>
            </a:r>
            <a:r>
              <a:rPr lang="en-US" altLang="zh-TW" sz="2400" dirty="0" smtClean="0">
                <a:solidFill>
                  <a:schemeClr val="bg1"/>
                </a:solidFill>
                <a:ea typeface="微軟正黑體" panose="020B0604030504040204" pitchFamily="34" charset="-120"/>
              </a:rPr>
              <a:t>,</a:t>
            </a:r>
            <a:r>
              <a:rPr lang="zh-TW" altLang="en-US" sz="2400" dirty="0" smtClean="0">
                <a:solidFill>
                  <a:schemeClr val="bg1"/>
                </a:solidFill>
                <a:ea typeface="微軟正黑體" panose="020B0604030504040204" pitchFamily="34" charset="-120"/>
              </a:rPr>
              <a:t>食物</a:t>
            </a:r>
            <a:endParaRPr lang="zh-TW" altLang="en-US" sz="2400" dirty="0">
              <a:solidFill>
                <a:schemeClr val="bg1"/>
              </a:solidFill>
              <a:ea typeface="微軟正黑體" panose="020B0604030504040204" pitchFamily="34" charset="-120"/>
            </a:endParaRPr>
          </a:p>
        </p:txBody>
      </p:sp>
      <p:cxnSp>
        <p:nvCxnSpPr>
          <p:cNvPr id="24" name="直線接點 23"/>
          <p:cNvCxnSpPr>
            <a:stCxn id="17" idx="2"/>
          </p:cNvCxnSpPr>
          <p:nvPr/>
        </p:nvCxnSpPr>
        <p:spPr>
          <a:xfrm>
            <a:off x="5994889" y="2165182"/>
            <a:ext cx="0" cy="232987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圓角矩形 2"/>
          <p:cNvSpPr/>
          <p:nvPr/>
        </p:nvSpPr>
        <p:spPr>
          <a:xfrm>
            <a:off x="7882951" y="4356612"/>
            <a:ext cx="2543002" cy="1791434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8083881" y="4504061"/>
            <a:ext cx="20263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chemeClr val="bg1"/>
                </a:solidFill>
              </a:rPr>
              <a:t>1.</a:t>
            </a:r>
            <a:r>
              <a:rPr lang="zh-TW" altLang="en-US" sz="2400" dirty="0">
                <a:solidFill>
                  <a:schemeClr val="bg1"/>
                </a:solidFill>
              </a:rPr>
              <a:t>背包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algn="ctr"/>
            <a:r>
              <a:rPr lang="en-US" altLang="zh-TW" sz="2400" dirty="0" smtClean="0">
                <a:solidFill>
                  <a:schemeClr val="bg1"/>
                </a:solidFill>
              </a:rPr>
              <a:t>2.</a:t>
            </a:r>
            <a:r>
              <a:rPr lang="zh-TW" altLang="en-US" sz="2400" dirty="0" smtClean="0">
                <a:solidFill>
                  <a:schemeClr val="bg1"/>
                </a:solidFill>
              </a:rPr>
              <a:t>製作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algn="ctr"/>
            <a:r>
              <a:rPr lang="en-US" altLang="zh-TW" sz="2400" dirty="0" smtClean="0">
                <a:solidFill>
                  <a:schemeClr val="bg1"/>
                </a:solidFill>
              </a:rPr>
              <a:t>3.</a:t>
            </a:r>
            <a:r>
              <a:rPr lang="zh-TW" altLang="en-US" sz="2400" dirty="0" smtClean="0">
                <a:solidFill>
                  <a:schemeClr val="bg1"/>
                </a:solidFill>
              </a:rPr>
              <a:t>旅遊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algn="ctr"/>
            <a:r>
              <a:rPr lang="en-US" altLang="zh-TW" sz="2400" dirty="0" smtClean="0">
                <a:solidFill>
                  <a:schemeClr val="bg1"/>
                </a:solidFill>
              </a:rPr>
              <a:t>4.</a:t>
            </a:r>
            <a:r>
              <a:rPr lang="zh-TW" altLang="en-US" sz="2400" dirty="0" smtClean="0">
                <a:solidFill>
                  <a:schemeClr val="bg1"/>
                </a:solidFill>
              </a:rPr>
              <a:t>探索</a:t>
            </a:r>
            <a:endParaRPr lang="en-US" altLang="zh-TW" sz="2400" dirty="0" smtClean="0">
              <a:solidFill>
                <a:schemeClr val="bg1"/>
              </a:solidFill>
            </a:endParaRPr>
          </a:p>
        </p:txBody>
      </p:sp>
      <p:cxnSp>
        <p:nvCxnSpPr>
          <p:cNvPr id="23" name="直線接點 22"/>
          <p:cNvCxnSpPr>
            <a:endCxn id="8" idx="0"/>
          </p:cNvCxnSpPr>
          <p:nvPr/>
        </p:nvCxnSpPr>
        <p:spPr>
          <a:xfrm flipH="1">
            <a:off x="2657821" y="1640541"/>
            <a:ext cx="2119333" cy="2833033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圓角矩形 7"/>
          <p:cNvSpPr/>
          <p:nvPr/>
        </p:nvSpPr>
        <p:spPr>
          <a:xfrm>
            <a:off x="1366903" y="4473574"/>
            <a:ext cx="2581836" cy="148285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543482" y="4796567"/>
            <a:ext cx="2326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solidFill>
                  <a:schemeClr val="bg1"/>
                </a:solidFill>
                <a:latin typeface="+mj-lt"/>
              </a:rPr>
              <a:t>時間</a:t>
            </a:r>
            <a:r>
              <a:rPr lang="en-US" altLang="zh-TW" sz="2400" dirty="0" smtClean="0">
                <a:solidFill>
                  <a:schemeClr val="bg1"/>
                </a:solidFill>
                <a:latin typeface="+mj-lt"/>
              </a:rPr>
              <a:t>,</a:t>
            </a:r>
            <a:r>
              <a:rPr lang="zh-TW" altLang="en-US" sz="2400" dirty="0" smtClean="0">
                <a:solidFill>
                  <a:schemeClr val="bg1"/>
                </a:solidFill>
                <a:latin typeface="+mj-lt"/>
              </a:rPr>
              <a:t>存活狀態</a:t>
            </a:r>
            <a:r>
              <a:rPr lang="en-US" altLang="zh-TW" sz="2400" dirty="0" smtClean="0">
                <a:solidFill>
                  <a:schemeClr val="bg1"/>
                </a:solidFill>
                <a:latin typeface="+mj-lt"/>
              </a:rPr>
              <a:t>,</a:t>
            </a:r>
            <a:r>
              <a:rPr lang="zh-TW" altLang="en-US" sz="2400" dirty="0" smtClean="0">
                <a:solidFill>
                  <a:schemeClr val="bg1"/>
                </a:solidFill>
                <a:latin typeface="+mj-lt"/>
              </a:rPr>
              <a:t>天氣</a:t>
            </a:r>
            <a:endParaRPr lang="zh-TW" alt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041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0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特色</a:t>
            </a:r>
            <a:r>
              <a:rPr lang="en-US" altLang="zh-TW" sz="40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buNone/>
            </a:pPr>
            <a:endParaRPr lang="en-US" altLang="zh-TW" sz="4000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天氣、地點、時間和事件皆會影響角色狀態</a:t>
            </a:r>
            <a:endParaRPr lang="en-US" altLang="zh-TW" sz="3200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3200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多樣的隨機事件</a:t>
            </a:r>
            <a:endParaRPr lang="en-US" altLang="zh-TW" sz="3200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3200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透過旅行至不同區域，獲得地區限定資源</a:t>
            </a:r>
            <a:endParaRPr lang="en-US" altLang="zh-TW" sz="3200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812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68216" y="518745"/>
            <a:ext cx="9964615" cy="5574323"/>
          </a:xfrm>
        </p:spPr>
        <p:txBody>
          <a:bodyPr>
            <a:normAutofit/>
          </a:bodyPr>
          <a:lstStyle/>
          <a:p>
            <a:pPr algn="l"/>
            <a:r>
              <a:rPr lang="zh-TW" altLang="en-US" sz="4000" dirty="0" smtClean="0">
                <a:solidFill>
                  <a:srgbClr val="FFFF00"/>
                </a:solidFill>
              </a:rPr>
              <a:t>優點</a:t>
            </a:r>
            <a:r>
              <a:rPr lang="en-US" altLang="zh-TW" sz="4000" dirty="0" smtClean="0">
                <a:solidFill>
                  <a:srgbClr val="FFFF00"/>
                </a:solidFill>
              </a:rPr>
              <a:t>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rgbClr val="FFFF00"/>
                </a:solidFill>
              </a:rPr>
              <a:t>隨機的條件可以造成無法預期的結果</a:t>
            </a:r>
            <a:endParaRPr lang="en-US" altLang="zh-TW" sz="3200" dirty="0">
              <a:solidFill>
                <a:srgbClr val="FFFF0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rgbClr val="FFFF00"/>
                </a:solidFill>
              </a:rPr>
              <a:t>玩家須要同時考慮多種不同的角色狀態</a:t>
            </a:r>
            <a:endParaRPr lang="en-US" altLang="zh-TW" sz="2800" dirty="0">
              <a:solidFill>
                <a:srgbClr val="FFFF00"/>
              </a:solidFill>
            </a:endParaRPr>
          </a:p>
          <a:p>
            <a:pPr algn="l"/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132730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40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遊戲說明</a:t>
            </a:r>
            <a:r>
              <a:rPr lang="en-US" altLang="zh-TW" sz="40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-US" altLang="zh-TW" sz="40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透過不同的事件和地點變更</a:t>
            </a:r>
            <a:r>
              <a:rPr lang="en-US" altLang="zh-TW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有不同的物資</a:t>
            </a:r>
            <a:r>
              <a:rPr lang="en-US" altLang="zh-TW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水</a:t>
            </a:r>
            <a:r>
              <a:rPr lang="en-US" altLang="zh-TW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肉食</a:t>
            </a:r>
            <a:r>
              <a:rPr lang="en-US" altLang="zh-TW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buNone/>
            </a:pPr>
            <a:endParaRPr lang="en-US" altLang="zh-TW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會在不同時間發生天災</a:t>
            </a:r>
            <a:r>
              <a:rPr lang="en-US" altLang="zh-TW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天災可強制摧毀物資和迫使移動地點</a:t>
            </a:r>
            <a:endParaRPr lang="en-US" altLang="zh-TW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一天中會有黑暗時間</a:t>
            </a:r>
            <a:r>
              <a:rPr lang="en-US" altLang="zh-TW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此時會大大增加移動時的風險</a:t>
            </a:r>
            <a:endParaRPr lang="en-US" altLang="zh-TW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開啟地圖會分探索和旅行</a:t>
            </a:r>
            <a:r>
              <a:rPr lang="en-US" altLang="zh-TW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可考慮目前狀態值來決定</a:t>
            </a:r>
            <a:endParaRPr lang="en-US" altLang="zh-TW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568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4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最後</a:t>
            </a:r>
            <a:r>
              <a:rPr lang="zh-TW" altLang="en-US" sz="40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的使用技術</a:t>
            </a:r>
            <a:r>
              <a:rPr lang="en-US" altLang="zh-TW" sz="40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buNone/>
            </a:pPr>
            <a:endParaRPr lang="en-US" altLang="zh-TW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HTML5</a:t>
            </a:r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JavaScript</a:t>
            </a:r>
          </a:p>
          <a:p>
            <a:endParaRPr lang="en-US" altLang="zh-TW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</a:t>
            </a:r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、 </a:t>
            </a:r>
            <a:r>
              <a:rPr lang="en-US" altLang="zh-TW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</a:t>
            </a:r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、 </a:t>
            </a:r>
            <a:r>
              <a:rPr lang="en-US" altLang="zh-TW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AJAX (fetch)</a:t>
            </a:r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 UI</a:t>
            </a:r>
            <a:endParaRPr lang="en-US" altLang="zh-TW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>
              <a:solidFill>
                <a:srgbClr val="FFFF00"/>
              </a:solidFill>
            </a:endParaRPr>
          </a:p>
          <a:p>
            <a:endParaRPr lang="en-US" altLang="zh-TW" dirty="0" smtClean="0">
              <a:solidFill>
                <a:srgbClr val="FFFF00"/>
              </a:solidFill>
            </a:endParaRPr>
          </a:p>
          <a:p>
            <a:endParaRPr lang="en-US" altLang="zh-TW" dirty="0">
              <a:solidFill>
                <a:srgbClr val="FFFF00"/>
              </a:solidFill>
            </a:endParaRPr>
          </a:p>
          <a:p>
            <a:endParaRPr lang="zh-TW" altLang="en-US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857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71096" y="1354016"/>
            <a:ext cx="116498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>
                <a:solidFill>
                  <a:srgbClr val="FFFF00"/>
                </a:solidFill>
              </a:rPr>
              <a:t>最後分工</a:t>
            </a:r>
            <a:endParaRPr lang="en-US" altLang="zh-TW" sz="4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TW" sz="4000" dirty="0" smtClean="0">
              <a:solidFill>
                <a:srgbClr val="FFFF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4000" dirty="0" smtClean="0">
                <a:solidFill>
                  <a:srgbClr val="FFFF00"/>
                </a:solidFill>
              </a:rPr>
              <a:t>魏敏皓</a:t>
            </a:r>
            <a:r>
              <a:rPr lang="en-US" altLang="zh-TW" sz="4000" dirty="0" smtClean="0">
                <a:solidFill>
                  <a:srgbClr val="FFFF00"/>
                </a:solidFill>
              </a:rPr>
              <a:t>:</a:t>
            </a:r>
            <a:r>
              <a:rPr lang="zh-TW" altLang="en-US" sz="4000" dirty="0" smtClean="0">
                <a:solidFill>
                  <a:srgbClr val="FFFF00"/>
                </a:solidFill>
              </a:rPr>
              <a:t>負責大致上的網站架構</a:t>
            </a:r>
            <a:endParaRPr lang="en-US" altLang="zh-TW" sz="4000" dirty="0" smtClean="0">
              <a:solidFill>
                <a:srgbClr val="FFFF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TW" sz="4000" dirty="0" smtClean="0">
              <a:solidFill>
                <a:srgbClr val="FFFF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4000" dirty="0" smtClean="0">
                <a:solidFill>
                  <a:srgbClr val="FFFF00"/>
                </a:solidFill>
              </a:rPr>
              <a:t>蔡秉峻</a:t>
            </a:r>
            <a:r>
              <a:rPr lang="en-US" altLang="zh-TW" sz="4000" dirty="0" smtClean="0">
                <a:solidFill>
                  <a:srgbClr val="FFFF00"/>
                </a:solidFill>
              </a:rPr>
              <a:t>:</a:t>
            </a:r>
            <a:r>
              <a:rPr lang="zh-TW" altLang="en-US" sz="4000" dirty="0" smtClean="0">
                <a:solidFill>
                  <a:srgbClr val="FFFF00"/>
                </a:solidFill>
              </a:rPr>
              <a:t>負責血條變化</a:t>
            </a:r>
            <a:r>
              <a:rPr lang="zh-TW" altLang="en-US" sz="4000" dirty="0">
                <a:solidFill>
                  <a:srgbClr val="FFFF00"/>
                </a:solidFill>
              </a:rPr>
              <a:t>時</a:t>
            </a:r>
            <a:r>
              <a:rPr lang="zh-TW" altLang="en-US" sz="4000" dirty="0" smtClean="0">
                <a:solidFill>
                  <a:srgbClr val="FFFF00"/>
                </a:solidFill>
              </a:rPr>
              <a:t>的動畫、製作</a:t>
            </a:r>
            <a:r>
              <a:rPr lang="en-US" altLang="zh-TW" sz="4000" dirty="0" smtClean="0">
                <a:solidFill>
                  <a:srgbClr val="FFFF00"/>
                </a:solidFill>
              </a:rPr>
              <a:t>toolkit</a:t>
            </a:r>
          </a:p>
        </p:txBody>
      </p:sp>
    </p:spTree>
    <p:extLst>
      <p:ext uri="{BB962C8B-B14F-4D97-AF65-F5344CB8AC3E}">
        <p14:creationId xmlns:p14="http://schemas.microsoft.com/office/powerpoint/2010/main" val="347283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208</Words>
  <Application>Microsoft Office PowerPoint</Application>
  <PresentationFormat>寬螢幕</PresentationFormat>
  <Paragraphs>50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Darkwood</dc:title>
  <dc:creator>帥哥 大</dc:creator>
  <cp:lastModifiedBy>帥哥 大</cp:lastModifiedBy>
  <cp:revision>25</cp:revision>
  <dcterms:created xsi:type="dcterms:W3CDTF">2019-11-12T01:41:42Z</dcterms:created>
  <dcterms:modified xsi:type="dcterms:W3CDTF">2019-12-31T04:31:25Z</dcterms:modified>
</cp:coreProperties>
</file>