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  <p:sldId id="275" r:id="rId18"/>
    <p:sldId id="28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6" r:id="rId28"/>
    <p:sldId id="284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FAEDC7"/>
    <a:srgbClr val="FF9797"/>
    <a:srgbClr val="FFC000"/>
    <a:srgbClr val="2FAFE2"/>
    <a:srgbClr val="43A7E5"/>
    <a:srgbClr val="2299E1"/>
    <a:srgbClr val="AD4F0F"/>
    <a:srgbClr val="BC8FDD"/>
    <a:srgbClr val="ED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39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DE0B-7A51-4449-BA75-140749545E0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6CABC-5CE5-404B-AAE7-BE967A6D5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1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j-lt"/>
              </a:rPr>
              <a:t>MySQL </a:t>
            </a:r>
            <a:r>
              <a:rPr lang="ko-KR" altLang="en-US" sz="1200" b="0" dirty="0">
                <a:latin typeface="+mj-lt"/>
              </a:rPr>
              <a:t>기초와 </a:t>
            </a:r>
            <a:r>
              <a:rPr lang="en-US" altLang="ko-KR" sz="1200" b="0" dirty="0">
                <a:latin typeface="+mj-lt"/>
              </a:rPr>
              <a:t>Dynamic query</a:t>
            </a:r>
            <a:r>
              <a:rPr lang="ko-KR" altLang="en-US" sz="1200" b="0" dirty="0">
                <a:latin typeface="+mj-lt"/>
              </a:rPr>
              <a:t> 세미나를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7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</a:t>
            </a:r>
            <a:r>
              <a:rPr lang="en-US" altLang="ko-KR" dirty="0"/>
              <a:t> </a:t>
            </a:r>
            <a:r>
              <a:rPr lang="ko-KR" altLang="en-US" dirty="0"/>
              <a:t>여러 테이블에서 필요한 필드만 조회를 하고 싶을 경우입니다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테이블과 </a:t>
            </a:r>
            <a:r>
              <a:rPr lang="en-US" altLang="ko-KR" dirty="0"/>
              <a:t>departments </a:t>
            </a:r>
            <a:r>
              <a:rPr lang="ko-KR" altLang="en-US" dirty="0"/>
              <a:t>테이블을 조인하여 직원의 </a:t>
            </a:r>
            <a:r>
              <a:rPr lang="en-US" altLang="ko-KR" dirty="0"/>
              <a:t>id, name, </a:t>
            </a:r>
            <a:r>
              <a:rPr lang="en-US" altLang="ko-KR" dirty="0" err="1"/>
              <a:t>department_name</a:t>
            </a:r>
            <a:r>
              <a:rPr lang="ko-KR" altLang="en-US" dirty="0"/>
              <a:t>을 포함하는 뷰를 생성해보겠습니다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</a:t>
            </a:r>
            <a:r>
              <a:rPr lang="ko-KR" altLang="en-US" dirty="0"/>
              <a:t>를 별칭으로 사용하는 </a:t>
            </a:r>
            <a:r>
              <a:rPr lang="en-US" altLang="ko-KR" dirty="0"/>
              <a:t>departments</a:t>
            </a:r>
            <a:r>
              <a:rPr lang="ko-KR" altLang="en-US" dirty="0"/>
              <a:t>라는 테이블에서 조인을 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</a:t>
            </a:r>
            <a:r>
              <a:rPr lang="ko-KR" altLang="en-US" dirty="0"/>
              <a:t>를 별칭으로 사용하는 </a:t>
            </a:r>
            <a:r>
              <a:rPr lang="en-US" altLang="ko-KR" dirty="0"/>
              <a:t>employees </a:t>
            </a:r>
            <a:r>
              <a:rPr lang="ko-KR" altLang="en-US" dirty="0"/>
              <a:t>라는 테이블에서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Employees</a:t>
            </a:r>
            <a:r>
              <a:rPr lang="ko-KR" altLang="en-US" dirty="0"/>
              <a:t>의 </a:t>
            </a:r>
            <a:r>
              <a:rPr lang="en-US" altLang="ko-KR" dirty="0"/>
              <a:t>id, name </a:t>
            </a:r>
            <a:r>
              <a:rPr lang="ko-KR" altLang="en-US" dirty="0"/>
              <a:t>과 </a:t>
            </a:r>
            <a:r>
              <a:rPr lang="en-US" altLang="ko-KR" dirty="0"/>
              <a:t>department</a:t>
            </a:r>
            <a:r>
              <a:rPr lang="ko-KR" altLang="en-US" dirty="0"/>
              <a:t>의 </a:t>
            </a:r>
            <a:r>
              <a:rPr lang="en-US" altLang="ko-KR" dirty="0" err="1"/>
              <a:t>department_name</a:t>
            </a:r>
            <a:r>
              <a:rPr lang="ko-KR" altLang="en-US" dirty="0"/>
              <a:t>을 선택하여 뷰를 생성하는 명령어입니다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조회를 해보면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테이블의 </a:t>
            </a:r>
            <a:r>
              <a:rPr lang="en-US" altLang="ko-KR" dirty="0" err="1"/>
              <a:t>department_id</a:t>
            </a:r>
            <a:r>
              <a:rPr lang="en-US" altLang="ko-KR" dirty="0"/>
              <a:t> </a:t>
            </a:r>
            <a:r>
              <a:rPr lang="ko-KR" altLang="en-US" dirty="0"/>
              <a:t>값과 </a:t>
            </a:r>
            <a:r>
              <a:rPr lang="en-US" altLang="ko-KR" dirty="0"/>
              <a:t>departments </a:t>
            </a:r>
            <a:r>
              <a:rPr lang="ko-KR" altLang="en-US" dirty="0"/>
              <a:t>테이블의 </a:t>
            </a:r>
            <a:r>
              <a:rPr lang="en-US" altLang="ko-KR" dirty="0"/>
              <a:t>id </a:t>
            </a:r>
            <a:r>
              <a:rPr lang="ko-KR" altLang="en-US" dirty="0"/>
              <a:t>값이 같은 것끼리 조인된 뷰가 조회된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0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뷰를 대체해보는 명령어입니다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뷰를 수정하여 </a:t>
            </a:r>
            <a:r>
              <a:rPr lang="en-US" altLang="ko-KR" dirty="0"/>
              <a:t>email </a:t>
            </a:r>
            <a:r>
              <a:rPr lang="ko-KR" altLang="en-US" dirty="0"/>
              <a:t>필드를 제외하고 </a:t>
            </a:r>
            <a:r>
              <a:rPr lang="en-US" altLang="ko-KR" dirty="0"/>
              <a:t>position </a:t>
            </a:r>
            <a:r>
              <a:rPr lang="ko-KR" altLang="en-US" dirty="0"/>
              <a:t>필드를 포함해보겠습니다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Employees</a:t>
            </a:r>
            <a:r>
              <a:rPr lang="ko-KR" altLang="en-US" dirty="0"/>
              <a:t>라는 테이블에서 </a:t>
            </a:r>
            <a:r>
              <a:rPr lang="en-US" altLang="ko-KR" dirty="0"/>
              <a:t>id, name, </a:t>
            </a:r>
            <a:r>
              <a:rPr lang="en-US" altLang="ko-KR" dirty="0" err="1"/>
              <a:t>positio</a:t>
            </a:r>
            <a:r>
              <a:rPr lang="ko-KR" altLang="en-US" dirty="0"/>
              <a:t>을 선택하고 </a:t>
            </a:r>
            <a:r>
              <a:rPr lang="en-US" altLang="ko-KR" dirty="0"/>
              <a:t>create or replace view </a:t>
            </a:r>
            <a:r>
              <a:rPr lang="ko-KR" altLang="en-US" dirty="0"/>
              <a:t>명령어를 사용하여 뷰를 대체해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뷰를 조회해보면 기존 뷰에서 새롭게 </a:t>
            </a:r>
            <a:r>
              <a:rPr lang="en-US" altLang="ko-KR" dirty="0"/>
              <a:t>id, name, position</a:t>
            </a:r>
            <a:r>
              <a:rPr lang="ko-KR" altLang="en-US" dirty="0"/>
              <a:t>으로 바뀐 뷰로 조회되는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43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뷰의 모든 데이터를 조회하는 것은 </a:t>
            </a:r>
            <a:r>
              <a:rPr lang="en-US" altLang="ko-KR" dirty="0"/>
              <a:t>select * from</a:t>
            </a:r>
            <a:r>
              <a:rPr lang="ko-KR" altLang="en-US" dirty="0"/>
              <a:t> 명령어를 사용하고</a:t>
            </a:r>
            <a:endParaRPr lang="en-US" altLang="ko-KR" dirty="0"/>
          </a:p>
          <a:p>
            <a:r>
              <a:rPr lang="ko-KR" altLang="en-US" dirty="0"/>
              <a:t>특정 조건을 추가하여 뷰를 조회하는 것은 </a:t>
            </a:r>
            <a:r>
              <a:rPr lang="en-US" altLang="ko-KR" dirty="0"/>
              <a:t>where </a:t>
            </a:r>
            <a:r>
              <a:rPr lang="ko-KR" altLang="en-US" dirty="0"/>
              <a:t>절을 사용하며</a:t>
            </a:r>
            <a:endParaRPr lang="en-US" altLang="ko-KR" dirty="0"/>
          </a:p>
          <a:p>
            <a:r>
              <a:rPr lang="ko-KR" altLang="en-US" dirty="0"/>
              <a:t>뷰를 삭제할 때는 </a:t>
            </a:r>
            <a:r>
              <a:rPr lang="en-US" altLang="ko-KR" dirty="0"/>
              <a:t>drop view </a:t>
            </a:r>
            <a:r>
              <a:rPr lang="ko-KR" altLang="en-US" dirty="0"/>
              <a:t>명령어를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18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Dynamic query (</a:t>
            </a:r>
            <a:r>
              <a:rPr lang="ko-KR" altLang="en-US" dirty="0"/>
              <a:t>동적 쿼리</a:t>
            </a:r>
            <a:r>
              <a:rPr lang="en-US" altLang="ko-KR" dirty="0"/>
              <a:t>) </a:t>
            </a:r>
            <a:r>
              <a:rPr lang="ko-KR" altLang="en-US" dirty="0"/>
              <a:t>란</a:t>
            </a:r>
            <a:endParaRPr lang="en-US" altLang="ko-KR" dirty="0"/>
          </a:p>
          <a:p>
            <a:r>
              <a:rPr lang="ko-KR" altLang="en-US" dirty="0"/>
              <a:t>실행 시점에서 조건이나 값을 기반으로 </a:t>
            </a:r>
            <a:r>
              <a:rPr lang="en-US" altLang="ko-KR" dirty="0"/>
              <a:t>SQL </a:t>
            </a:r>
            <a:r>
              <a:rPr lang="ko-KR" altLang="en-US" dirty="0"/>
              <a:t>쿼리를 동적으로 생성하고 실행하는 기법을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조건 처리</a:t>
            </a:r>
            <a:r>
              <a:rPr lang="en-US" altLang="ko-KR" dirty="0"/>
              <a:t>, </a:t>
            </a:r>
            <a:r>
              <a:rPr lang="ko-KR" altLang="en-US" dirty="0"/>
              <a:t>다양한 입력 값에 따라 쿼리를 유연하게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쿼리를 사용했을 때의 장점은 개발 측면과 성능 측면으로 나뉠 수 있는데</a:t>
            </a:r>
            <a:endParaRPr lang="en-US" altLang="ko-KR" dirty="0"/>
          </a:p>
          <a:p>
            <a:r>
              <a:rPr lang="ko-KR" altLang="en-US" dirty="0"/>
              <a:t>개발적 측면으로는 유연한 구현</a:t>
            </a:r>
            <a:r>
              <a:rPr lang="en-US" altLang="ko-KR" dirty="0"/>
              <a:t>, </a:t>
            </a:r>
            <a:r>
              <a:rPr lang="ko-KR" altLang="en-US" dirty="0"/>
              <a:t>쿼리의 재사용</a:t>
            </a:r>
            <a:r>
              <a:rPr lang="en-US" altLang="ko-KR" dirty="0"/>
              <a:t>, </a:t>
            </a:r>
            <a:r>
              <a:rPr lang="ko-KR" altLang="en-US" dirty="0"/>
              <a:t>개발 편의성이 있고</a:t>
            </a:r>
            <a:r>
              <a:rPr lang="en-US" altLang="ko-KR" dirty="0"/>
              <a:t>, </a:t>
            </a:r>
            <a:r>
              <a:rPr lang="ko-KR" altLang="en-US" dirty="0"/>
              <a:t>성능적인 측면에는 조회 속도를 보완하고 실행 계획을 </a:t>
            </a:r>
            <a:r>
              <a:rPr lang="ko-KR" altLang="en-US" dirty="0" err="1"/>
              <a:t>최적화시킬</a:t>
            </a:r>
            <a:r>
              <a:rPr lang="ko-KR" altLang="en-US" dirty="0"/>
              <a:t> 수 있으며 업무 규칙의 모듈화가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0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Oracle,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에서의 동적 쿼리는</a:t>
            </a:r>
            <a:endParaRPr lang="en-US" altLang="ko-KR" dirty="0"/>
          </a:p>
          <a:p>
            <a:r>
              <a:rPr lang="ko-KR" altLang="en-US" dirty="0"/>
              <a:t>데이터베이스 자체에서 동적 </a:t>
            </a:r>
            <a:r>
              <a:rPr lang="en-US" altLang="ko-KR" dirty="0"/>
              <a:t>SQL</a:t>
            </a:r>
            <a:r>
              <a:rPr lang="ko-KR" altLang="en-US" dirty="0"/>
              <a:t>을 생성하고 실행하며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작성과 실행이 </a:t>
            </a:r>
            <a:r>
              <a:rPr lang="en-US" altLang="ko-KR" dirty="0"/>
              <a:t>DB </a:t>
            </a:r>
            <a:r>
              <a:rPr lang="ko-KR" altLang="en-US" dirty="0"/>
              <a:t>내부에서 이루어지므로 </a:t>
            </a:r>
            <a:r>
              <a:rPr lang="en-US" altLang="ko-KR" dirty="0"/>
              <a:t>DB</a:t>
            </a:r>
            <a:r>
              <a:rPr lang="ko-KR" altLang="en-US" dirty="0"/>
              <a:t>에 강한 의존성을 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로직이 필요한 경우 </a:t>
            </a:r>
            <a:r>
              <a:rPr lang="en-US" altLang="ko-KR" dirty="0"/>
              <a:t>Oracle</a:t>
            </a:r>
            <a:r>
              <a:rPr lang="ko-KR" altLang="en-US" dirty="0"/>
              <a:t>에서는 </a:t>
            </a:r>
            <a:r>
              <a:rPr lang="en-US" altLang="ko-KR" dirty="0"/>
              <a:t>PL/SQL,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에서는 저장 프로시저를 활용해야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en-US" altLang="ko-KR" dirty="0"/>
              <a:t>, JPA</a:t>
            </a:r>
            <a:r>
              <a:rPr lang="ko-KR" altLang="en-US" dirty="0"/>
              <a:t>에서의 동적 쿼리는 애플리케이션 코드에서 작성되고</a:t>
            </a:r>
            <a:endParaRPr lang="en-US" altLang="ko-KR" dirty="0"/>
          </a:p>
          <a:p>
            <a:r>
              <a:rPr lang="ko-KR" altLang="en-US" dirty="0"/>
              <a:t>파라미터 바인딩과 유지보수성이 뛰어나며 </a:t>
            </a:r>
            <a:r>
              <a:rPr lang="en-US" altLang="ko-KR" dirty="0"/>
              <a:t>ORM </a:t>
            </a:r>
            <a:r>
              <a:rPr lang="ko-KR" altLang="en-US" dirty="0"/>
              <a:t>기반 개발환경에서 많이 사용합니다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SQL </a:t>
            </a:r>
            <a:r>
              <a:rPr lang="ko-KR" altLang="en-US" dirty="0"/>
              <a:t>제어가 용이하고</a:t>
            </a:r>
            <a:r>
              <a:rPr lang="en-US" altLang="ko-KR" dirty="0"/>
              <a:t>, JPA</a:t>
            </a:r>
            <a:r>
              <a:rPr lang="ko-KR" altLang="en-US" dirty="0"/>
              <a:t>는 객체 중심 개발에 적합합니다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57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에서의 동적 쿼리 구조와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에서의 동적 쿼리 구조를 비교해보겠습니다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MySQL</a:t>
            </a:r>
            <a:r>
              <a:rPr lang="ko-KR" altLang="en-US" dirty="0"/>
              <a:t>에서의 동적 쿼리 구조는 </a:t>
            </a:r>
            <a:r>
              <a:rPr lang="en-US" altLang="ko-KR" dirty="0"/>
              <a:t>4</a:t>
            </a:r>
            <a:r>
              <a:rPr lang="ko-KR" altLang="en-US" dirty="0"/>
              <a:t>단계로 나누어 설명할 수 있는데</a:t>
            </a:r>
            <a:endParaRPr lang="en-US" altLang="ko-KR" dirty="0"/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고정된 </a:t>
            </a:r>
            <a:r>
              <a:rPr lang="en-US" altLang="ko-KR" dirty="0"/>
              <a:t>SQL </a:t>
            </a:r>
            <a:r>
              <a:rPr lang="ko-KR" altLang="en-US" dirty="0"/>
              <a:t>기본 구조를 사용합니다</a:t>
            </a:r>
            <a:r>
              <a:rPr lang="en-US" altLang="ko-KR" dirty="0"/>
              <a:t>. SELECT, FROM, </a:t>
            </a:r>
            <a:r>
              <a:rPr lang="ko-KR" altLang="en-US" dirty="0"/>
              <a:t>기본 </a:t>
            </a:r>
            <a:r>
              <a:rPr lang="en-US" altLang="ko-KR" dirty="0"/>
              <a:t>WHERE </a:t>
            </a:r>
            <a:r>
              <a:rPr lang="ko-KR" altLang="en-US" dirty="0"/>
              <a:t>조건 등등 쿼리의 변하지 않는 고정적인 부분을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동적으로 변경되는 조건을 추가하는 단계입니다</a:t>
            </a:r>
            <a:r>
              <a:rPr lang="en-US" altLang="ko-KR" dirty="0"/>
              <a:t>. </a:t>
            </a:r>
            <a:r>
              <a:rPr lang="ko-KR" altLang="en-US" dirty="0"/>
              <a:t>실행 상황에 필요한 조건을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조건에는 </a:t>
            </a:r>
            <a:r>
              <a:rPr lang="en-US" altLang="ko-KR" dirty="0"/>
              <a:t>If, case, switch </a:t>
            </a:r>
            <a:r>
              <a:rPr lang="ko-KR" altLang="en-US" dirty="0"/>
              <a:t>와 같은 프로그래밍의 조건문 또는 </a:t>
            </a:r>
            <a:r>
              <a:rPr lang="en-US" altLang="ko-KR" dirty="0"/>
              <a:t>SQL </a:t>
            </a:r>
            <a:r>
              <a:rPr lang="ko-KR" altLang="en-US" dirty="0"/>
              <a:t>조건문을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파라미터 바인딩입니다</a:t>
            </a:r>
            <a:r>
              <a:rPr lang="en-US" altLang="ko-KR" dirty="0"/>
              <a:t>. </a:t>
            </a:r>
            <a:r>
              <a:rPr lang="ko-KR" altLang="en-US" dirty="0"/>
              <a:t>동적으로 생성된 쿼리에 값을 안전하게 삽입하기 위해 파라미터를 바인딩합니다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SQL </a:t>
            </a:r>
            <a:r>
              <a:rPr lang="ko-KR" altLang="en-US" dirty="0" err="1"/>
              <a:t>인젝션을</a:t>
            </a:r>
            <a:r>
              <a:rPr lang="ko-KR" altLang="en-US" dirty="0"/>
              <a:t> 방지하고 성능을 최적화할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네번째</a:t>
            </a:r>
            <a:r>
              <a:rPr lang="en-US" altLang="ko-KR" dirty="0"/>
              <a:t>, </a:t>
            </a:r>
            <a:r>
              <a:rPr lang="ko-KR" altLang="en-US" dirty="0"/>
              <a:t>동적으로 완성된 쿼리를 실행하고 결과를 반환합니다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5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예시를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필요한 동적 조건을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기본 쿼리를 설정해줍니다</a:t>
            </a:r>
            <a:r>
              <a:rPr lang="en-US" altLang="ko-KR" dirty="0"/>
              <a:t>. </a:t>
            </a:r>
            <a:r>
              <a:rPr lang="ko-KR" altLang="en-US" dirty="0"/>
              <a:t>기본적으로 </a:t>
            </a:r>
            <a:r>
              <a:rPr lang="en-US" altLang="ko-KR" dirty="0"/>
              <a:t>employees </a:t>
            </a:r>
            <a:r>
              <a:rPr lang="ko-KR" altLang="en-US" dirty="0"/>
              <a:t>테이블에서 모든 데이터를 조회하는 쿼리를 작성하고</a:t>
            </a:r>
            <a:r>
              <a:rPr lang="en-US" altLang="ko-KR" dirty="0"/>
              <a:t>, </a:t>
            </a:r>
            <a:r>
              <a:rPr lang="ko-KR" altLang="en-US" dirty="0"/>
              <a:t>추후 동적 조건을 추가하기 위해 항상 참이 되는 조건인 </a:t>
            </a:r>
            <a:r>
              <a:rPr lang="en-US" altLang="ko-KR" dirty="0"/>
              <a:t>WHERE 1=1 </a:t>
            </a:r>
            <a:r>
              <a:rPr lang="ko-KR" altLang="en-US" dirty="0"/>
              <a:t>조건을 추가한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쿼리 설정을 해준 후 조건적으로 쿼리를 추가합니다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 </a:t>
            </a:r>
            <a:r>
              <a:rPr lang="en-US" altLang="ko-KR" sz="1200" dirty="0"/>
              <a:t>@department_id </a:t>
            </a:r>
            <a:r>
              <a:rPr lang="ko-KR" altLang="en-US" sz="1200" dirty="0"/>
              <a:t>가 </a:t>
            </a:r>
            <a:r>
              <a:rPr lang="en-US" altLang="ko-KR" sz="1200" dirty="0"/>
              <a:t>Null </a:t>
            </a:r>
            <a:r>
              <a:rPr lang="ko-KR" altLang="en-US" sz="1200" dirty="0"/>
              <a:t>이 아닌 경우</a:t>
            </a:r>
            <a:r>
              <a:rPr lang="en-US" altLang="ko-KR" sz="1200" dirty="0"/>
              <a:t>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값이 있을 경우에 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ED9600"/>
                </a:solidFill>
              </a:rPr>
              <a:t>And </a:t>
            </a:r>
            <a:r>
              <a:rPr lang="en-US" altLang="ko-KR" sz="1200" b="1" dirty="0" err="1">
                <a:solidFill>
                  <a:srgbClr val="ED9600"/>
                </a:solidFill>
              </a:rPr>
              <a:t>department_id</a:t>
            </a:r>
            <a:r>
              <a:rPr lang="en-US" altLang="ko-KR" sz="1200" b="1" dirty="0">
                <a:solidFill>
                  <a:srgbClr val="ED9600"/>
                </a:solidFill>
              </a:rPr>
              <a:t>= </a:t>
            </a:r>
            <a:r>
              <a:rPr lang="en-US" altLang="ko-KR" sz="1200" dirty="0"/>
              <a:t>2 </a:t>
            </a:r>
            <a:r>
              <a:rPr lang="ko-KR" altLang="en-US" sz="1200" dirty="0"/>
              <a:t>조건을 추가하라는 뜻이고</a:t>
            </a:r>
            <a:r>
              <a:rPr lang="en-US" altLang="ko-KR" sz="1200" dirty="0"/>
              <a:t>, @query </a:t>
            </a:r>
            <a:r>
              <a:rPr lang="ko-KR" altLang="en-US" sz="1200" dirty="0"/>
              <a:t>는 </a:t>
            </a:r>
            <a:r>
              <a:rPr lang="en-US" altLang="ko-KR" sz="1200" dirty="0"/>
              <a:t>NULL</a:t>
            </a:r>
            <a:r>
              <a:rPr lang="ko-KR" altLang="en-US" sz="1200" dirty="0"/>
              <a:t>이면 기존 쿼리 유지하라는 뜻입니다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 마찬가지로 </a:t>
            </a:r>
            <a:r>
              <a:rPr lang="en-US" altLang="ko-KR" sz="1200" dirty="0"/>
              <a:t>@position </a:t>
            </a:r>
            <a:r>
              <a:rPr lang="ko-KR" altLang="en-US" sz="1200" dirty="0"/>
              <a:t>가 </a:t>
            </a:r>
            <a:r>
              <a:rPr lang="en-US" altLang="ko-KR" sz="1200" dirty="0"/>
              <a:t>Null </a:t>
            </a:r>
            <a:r>
              <a:rPr lang="ko-KR" altLang="en-US" sz="1200" dirty="0"/>
              <a:t>이 아닌 경우에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ED9600"/>
                </a:solidFill>
              </a:rPr>
              <a:t>And position= Developer</a:t>
            </a:r>
            <a:r>
              <a:rPr lang="en-US" altLang="ko-KR" sz="1200" dirty="0"/>
              <a:t> </a:t>
            </a:r>
            <a:r>
              <a:rPr lang="ko-KR" altLang="en-US" sz="1200" dirty="0"/>
              <a:t>조건을 추가하라는 뜻이며</a:t>
            </a:r>
            <a:r>
              <a:rPr lang="en-US" altLang="ko-KR" sz="1200" dirty="0"/>
              <a:t>, NULL</a:t>
            </a:r>
            <a:r>
              <a:rPr lang="ko-KR" altLang="en-US" sz="1200" dirty="0"/>
              <a:t>이면 기존 쿼리 유지하라는 뜻입니다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‘</a:t>
            </a:r>
            <a:r>
              <a:rPr lang="ko-KR" altLang="en-US" dirty="0"/>
              <a:t>사용자가 지정한 것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컬럼</a:t>
            </a:r>
            <a:r>
              <a:rPr lang="en-US" altLang="ko-KR" dirty="0"/>
              <a:t>)  </a:t>
            </a:r>
            <a:r>
              <a:rPr lang="ko-KR" altLang="en-US" dirty="0"/>
              <a:t>등의 글자를 합쳐주거나 일괄적으로 글자를 추가하려고 할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쿼리 실행부분에서는 준비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자원 해제 명령어를 사용하여 쿼리를 실행합니다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department_id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이고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Developer</a:t>
            </a:r>
            <a:r>
              <a:rPr lang="ko-KR" altLang="en-US" dirty="0"/>
              <a:t>인 쿼리를 확인해보면 이렇게 생성되는 것을 볼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9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에서의 동적 쿼리 구조를 알아보기 전에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에 대해서 자세히 알아보겠습니다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MyBatis</a:t>
            </a:r>
            <a:r>
              <a:rPr lang="ko-KR" altLang="en-US" dirty="0"/>
              <a:t>란 자바 오브젝트와 </a:t>
            </a:r>
            <a:r>
              <a:rPr lang="en-US" altLang="ko-KR" dirty="0"/>
              <a:t>SQL </a:t>
            </a:r>
            <a:r>
              <a:rPr lang="ko-KR" altLang="en-US" dirty="0"/>
              <a:t>사이의 자동 매핑 기능을 지원하는 </a:t>
            </a:r>
            <a:r>
              <a:rPr lang="en-US" altLang="ko-KR" dirty="0"/>
              <a:t>ORM </a:t>
            </a:r>
            <a:r>
              <a:rPr lang="ko-KR" altLang="en-US" dirty="0"/>
              <a:t>프레임 워크입니다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SQL, </a:t>
            </a:r>
            <a:r>
              <a:rPr lang="ko-KR" altLang="en-US" dirty="0"/>
              <a:t>동적 쿼리</a:t>
            </a:r>
            <a:r>
              <a:rPr lang="en-US" altLang="ko-KR" dirty="0"/>
              <a:t>, </a:t>
            </a:r>
            <a:r>
              <a:rPr lang="ko-KR" altLang="en-US" dirty="0"/>
              <a:t>저장 프로시저</a:t>
            </a:r>
            <a:r>
              <a:rPr lang="en-US" altLang="ko-KR" dirty="0"/>
              <a:t>, </a:t>
            </a:r>
            <a:r>
              <a:rPr lang="ko-KR" altLang="en-US" dirty="0"/>
              <a:t>고급 매핑을 지원하는 </a:t>
            </a:r>
            <a:r>
              <a:rPr lang="en-US" altLang="ko-KR" dirty="0"/>
              <a:t>SQL Mapper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특징으로는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문장을 직접 작성하고</a:t>
            </a:r>
            <a:r>
              <a:rPr lang="en-US" altLang="ko-KR" dirty="0"/>
              <a:t>, </a:t>
            </a:r>
            <a:r>
              <a:rPr lang="ko-KR" altLang="en-US" dirty="0"/>
              <a:t>매핑 자동 처리</a:t>
            </a:r>
            <a:r>
              <a:rPr lang="en-US" altLang="ko-KR" dirty="0"/>
              <a:t>, </a:t>
            </a:r>
            <a:r>
              <a:rPr lang="ko-KR" altLang="en-US" dirty="0"/>
              <a:t>복잡한 </a:t>
            </a:r>
            <a:r>
              <a:rPr lang="en-US" altLang="ko-KR" dirty="0"/>
              <a:t>SQL </a:t>
            </a:r>
            <a:r>
              <a:rPr lang="ko-KR" altLang="en-US" dirty="0"/>
              <a:t>작성과 실행 지원을 하는 </a:t>
            </a:r>
            <a:r>
              <a:rPr lang="en-US" altLang="ko-KR" dirty="0"/>
              <a:t>SQL </a:t>
            </a:r>
            <a:r>
              <a:rPr lang="ko-KR" altLang="en-US" dirty="0"/>
              <a:t>매핑 </a:t>
            </a:r>
            <a:r>
              <a:rPr lang="ko-KR" altLang="en-US" dirty="0" err="1"/>
              <a:t>프레임워크이고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문을 </a:t>
            </a:r>
            <a:r>
              <a:rPr lang="en-US" altLang="ko-KR" dirty="0"/>
              <a:t>XML</a:t>
            </a:r>
            <a:r>
              <a:rPr lang="ko-KR" altLang="en-US" dirty="0" err="1"/>
              <a:t>메퍼파일에</a:t>
            </a:r>
            <a:r>
              <a:rPr lang="ko-KR" altLang="en-US" dirty="0"/>
              <a:t> 작성하여 </a:t>
            </a:r>
            <a:r>
              <a:rPr lang="en-US" altLang="ko-KR" dirty="0"/>
              <a:t>JAVA </a:t>
            </a:r>
            <a:r>
              <a:rPr lang="ko-KR" altLang="en-US" dirty="0"/>
              <a:t>코드와 </a:t>
            </a:r>
            <a:r>
              <a:rPr lang="en-US" altLang="ko-KR" dirty="0"/>
              <a:t>SQL </a:t>
            </a:r>
            <a:r>
              <a:rPr lang="ko-KR" altLang="en-US" dirty="0"/>
              <a:t>문이 분리되는 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If, choose, where, foreach </a:t>
            </a:r>
            <a:r>
              <a:rPr lang="ko-KR" altLang="en-US" dirty="0"/>
              <a:t>태그를 사용하여 동적 </a:t>
            </a:r>
            <a:r>
              <a:rPr lang="en-US" altLang="ko-KR" dirty="0"/>
              <a:t>SQL </a:t>
            </a:r>
            <a:r>
              <a:rPr lang="ko-KR" altLang="en-US" dirty="0"/>
              <a:t>을 지원하고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파라미터 바인딩 및 결과를 </a:t>
            </a:r>
            <a:r>
              <a:rPr lang="ko-KR" altLang="en-US" dirty="0" err="1"/>
              <a:t>자동매핑하는</a:t>
            </a:r>
            <a:r>
              <a:rPr lang="ko-KR" altLang="en-US" dirty="0"/>
              <a:t> 것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복잡한 </a:t>
            </a:r>
            <a:r>
              <a:rPr lang="en-US" altLang="ko-KR" dirty="0"/>
              <a:t>ORM </a:t>
            </a:r>
            <a:r>
              <a:rPr lang="ko-KR" altLang="en-US" dirty="0"/>
              <a:t>도구에 비해 간단하고 사용이 쉬운 단순성이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27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E4491-CDA0-320F-CB53-142BCB7AE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982C96-CCBC-779D-5EF3-B2AEE40E7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8517F6-876E-8281-3A87-2A8D18884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MyBatis</a:t>
            </a:r>
            <a:r>
              <a:rPr lang="ko-KR" altLang="en-US" sz="1200" dirty="0"/>
              <a:t>의 구조입니다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dirty="0"/>
              <a:t>설정 파일</a:t>
            </a:r>
            <a:r>
              <a:rPr lang="en-US" altLang="ko-KR" dirty="0"/>
              <a:t>(Mybatis-config.xml)</a:t>
            </a:r>
            <a:r>
              <a:rPr lang="ko-KR" altLang="en-US" dirty="0"/>
              <a:t>이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환경을 구성합니다</a:t>
            </a:r>
            <a:r>
              <a:rPr lang="en-US" altLang="ko-KR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b="0" dirty="0" err="1"/>
              <a:t>매퍼</a:t>
            </a:r>
            <a:r>
              <a:rPr lang="ko-KR" altLang="en-US" b="0" dirty="0"/>
              <a:t> 인터페이스가 </a:t>
            </a:r>
            <a:r>
              <a:rPr lang="ko-KR" altLang="en-US" b="0" dirty="0" err="1"/>
              <a:t>매퍼</a:t>
            </a:r>
            <a:r>
              <a:rPr lang="ko-KR" altLang="en-US" b="0" dirty="0"/>
              <a:t> </a:t>
            </a:r>
            <a:r>
              <a:rPr lang="en-US" altLang="ko-KR" b="0" dirty="0"/>
              <a:t>XML</a:t>
            </a:r>
            <a:r>
              <a:rPr lang="ko-KR" altLang="en-US" b="0" dirty="0"/>
              <a:t>의 쿼리를 호출합니다</a:t>
            </a:r>
            <a:r>
              <a:rPr lang="en-US" altLang="ko-KR" b="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b="0" dirty="0"/>
              <a:t>쿼리가 </a:t>
            </a:r>
            <a:r>
              <a:rPr lang="en-US" altLang="ko-KR" b="0" dirty="0"/>
              <a:t>RDBMS</a:t>
            </a:r>
            <a:r>
              <a:rPr lang="ko-KR" altLang="en-US" b="0" dirty="0"/>
              <a:t>에서 실행되어 결과를 반환합니다</a:t>
            </a:r>
            <a:r>
              <a:rPr lang="en-US" altLang="ko-KR" b="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b="0" dirty="0"/>
              <a:t>결과는 </a:t>
            </a:r>
            <a:r>
              <a:rPr lang="ko-KR" altLang="en-US" b="0" dirty="0" err="1"/>
              <a:t>매핑구문을</a:t>
            </a:r>
            <a:r>
              <a:rPr lang="ko-KR" altLang="en-US" b="0" dirty="0"/>
              <a:t> 통해 </a:t>
            </a:r>
            <a:r>
              <a:rPr lang="en-US" altLang="ko-KR" b="0" dirty="0"/>
              <a:t>Java </a:t>
            </a:r>
            <a:r>
              <a:rPr lang="ko-KR" altLang="en-US" b="0" dirty="0"/>
              <a:t>객체</a:t>
            </a:r>
            <a:r>
              <a:rPr lang="en-US" altLang="ko-KR" b="0" dirty="0"/>
              <a:t>, Map, </a:t>
            </a:r>
            <a:r>
              <a:rPr lang="ko-KR" altLang="en-US" b="0" dirty="0"/>
              <a:t>원시 타입으로 변환됩니다</a:t>
            </a:r>
            <a:r>
              <a:rPr lang="en-US" altLang="ko-KR" b="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b="0" dirty="0"/>
              <a:t>애플리케이션은 변환된 데이터를 활용합니다</a:t>
            </a:r>
            <a:r>
              <a:rPr lang="en-US" altLang="ko-KR" b="0" dirty="0"/>
              <a:t>.</a:t>
            </a:r>
            <a:endParaRPr lang="ko-KR" altLang="en-US" sz="1200" b="0" dirty="0">
              <a:solidFill>
                <a:srgbClr val="52525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895E4-AA50-CDCF-F66B-149DA2BCC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1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F3274-E970-6858-D02A-572727174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05DEF6-A62B-1517-7BC3-FD24934FB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AD9568-5251-EEB3-691F-1FB897F13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Dynamic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는 </a:t>
            </a:r>
            <a:r>
              <a:rPr lang="en-US" altLang="ko-KR" dirty="0"/>
              <a:t>XML </a:t>
            </a:r>
            <a:r>
              <a:rPr lang="ko-KR" altLang="en-US" dirty="0"/>
              <a:t>파일에 작성합니다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파일에는 설정 파일과 </a:t>
            </a:r>
            <a:r>
              <a:rPr lang="ko-KR" altLang="en-US" dirty="0" err="1"/>
              <a:t>메퍼</a:t>
            </a:r>
            <a:r>
              <a:rPr lang="ko-KR" altLang="en-US" dirty="0"/>
              <a:t> 파일이 있는데</a:t>
            </a:r>
            <a:r>
              <a:rPr lang="en-US" altLang="ko-KR" dirty="0"/>
              <a:t>, </a:t>
            </a:r>
            <a:r>
              <a:rPr lang="ko-KR" altLang="en-US" dirty="0"/>
              <a:t>이런 식으로 구성됩니다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F993E2-F66B-5DB3-86E1-F76953F51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6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</a:t>
            </a:r>
            <a:r>
              <a:rPr lang="en-US" altLang="ko-KR" dirty="0"/>
              <a:t>MySQL </a:t>
            </a:r>
            <a:r>
              <a:rPr lang="ko-KR" altLang="en-US" dirty="0"/>
              <a:t>기초와 </a:t>
            </a:r>
            <a:r>
              <a:rPr lang="en-US" altLang="ko-KR" dirty="0"/>
              <a:t>Dynamic Query </a:t>
            </a:r>
            <a:r>
              <a:rPr lang="ko-KR" altLang="en-US" dirty="0"/>
              <a:t>로 구성했습니다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39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B3DA6-97C8-CAE2-9F3C-E57ABF855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4D556A-4043-1D96-7F25-6167D70A6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2DD7C9-2A83-880B-D0E0-B4AD3A59A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동적 쿼리를 만들기 위한 </a:t>
            </a:r>
            <a:r>
              <a:rPr lang="ko-KR" altLang="en-US" dirty="0" err="1"/>
              <a:t>매퍼들은</a:t>
            </a:r>
            <a:r>
              <a:rPr lang="ko-KR" altLang="en-US" dirty="0"/>
              <a:t>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뒷</a:t>
            </a:r>
            <a:r>
              <a:rPr lang="ko-KR" altLang="en-US" dirty="0"/>
              <a:t> 장에서 하나하나씩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5B110-C674-70E7-5C59-98096B5CE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4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FF17A-3485-C6B5-179A-8AEFD8114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42D1A6-FC8C-0BAC-ED7E-39AE06F44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8EA1F1-54A7-A8F4-45AB-94D29645A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조건문은 특정 조건이 참일 때 </a:t>
            </a:r>
            <a:r>
              <a:rPr lang="en-US" altLang="ko-KR" dirty="0"/>
              <a:t>SQL </a:t>
            </a:r>
            <a:r>
              <a:rPr lang="ko-KR" altLang="en-US" dirty="0"/>
              <a:t>구문을 추가합니다</a:t>
            </a:r>
            <a:r>
              <a:rPr lang="en-US" altLang="ko-KR" dirty="0"/>
              <a:t>. </a:t>
            </a:r>
            <a:r>
              <a:rPr lang="ko-KR" altLang="en-US" dirty="0"/>
              <a:t>자주 사용되는 가장 기본적인 동적 태그입니다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속성에 조건식을 작성하고</a:t>
            </a:r>
            <a:r>
              <a:rPr lang="en-US" altLang="ko-KR" dirty="0"/>
              <a:t>, </a:t>
            </a:r>
            <a:r>
              <a:rPr lang="ko-KR" altLang="en-US" dirty="0"/>
              <a:t>이 조건이 참일 경우에만 해당 </a:t>
            </a:r>
            <a:r>
              <a:rPr lang="en-US" altLang="ko-KR" dirty="0"/>
              <a:t>SQL</a:t>
            </a:r>
            <a:r>
              <a:rPr lang="ko-KR" altLang="en-US" dirty="0"/>
              <a:t>이 실행됩니다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조건이 모두 참일 경우 </a:t>
            </a:r>
            <a:r>
              <a:rPr lang="en-US" altLang="ko-KR" dirty="0"/>
              <a:t>name, age </a:t>
            </a:r>
            <a:r>
              <a:rPr lang="ko-KR" altLang="en-US" dirty="0"/>
              <a:t>가 모두 출력되고</a:t>
            </a:r>
            <a:endParaRPr lang="en-US" altLang="ko-KR" dirty="0"/>
          </a:p>
          <a:p>
            <a:r>
              <a:rPr lang="ko-KR" altLang="en-US" dirty="0"/>
              <a:t>조건이 모두 거짓일 경우에는 아무것도 출력되지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E132F-F8EA-5595-0FAE-91F6DB5AB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25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11AEB-C3FF-C303-B8EA-286CA6507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1BC8FB-254A-9222-C63A-0CBCAD25F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AB9DAC-B55D-7ABC-6E56-D90A151B1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When</a:t>
            </a:r>
            <a:r>
              <a:rPr lang="ko-KR" altLang="en-US" dirty="0"/>
              <a:t>은 특정 조건이 참일 때 </a:t>
            </a:r>
            <a:r>
              <a:rPr lang="en-US" altLang="ko-KR" dirty="0"/>
              <a:t>SQL </a:t>
            </a:r>
            <a:r>
              <a:rPr lang="ko-KR" altLang="en-US" dirty="0"/>
              <a:t>을 실행하고</a:t>
            </a:r>
            <a:r>
              <a:rPr lang="en-US" altLang="ko-KR" dirty="0"/>
              <a:t>, otherwise </a:t>
            </a:r>
            <a:r>
              <a:rPr lang="ko-KR" altLang="en-US" dirty="0"/>
              <a:t>는 모든 조건이 거짓일 때 </a:t>
            </a:r>
            <a:r>
              <a:rPr lang="en-US" altLang="ko-KR" dirty="0"/>
              <a:t>SQL</a:t>
            </a:r>
            <a:r>
              <a:rPr lang="ko-KR" altLang="en-US" dirty="0"/>
              <a:t>을 실행합니다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만일 여러 개의 </a:t>
            </a:r>
            <a:r>
              <a:rPr lang="en-US" altLang="ko-KR" dirty="0"/>
              <a:t>when </a:t>
            </a:r>
            <a:r>
              <a:rPr lang="ko-KR" altLang="en-US" dirty="0"/>
              <a:t>중 하나만 실행</a:t>
            </a:r>
            <a:r>
              <a:rPr lang="en-US" altLang="ko-KR" dirty="0"/>
              <a:t>,</a:t>
            </a:r>
            <a:r>
              <a:rPr lang="ko-KR" altLang="en-US" dirty="0"/>
              <a:t>이고 조건이 만족되지 않으면 </a:t>
            </a:r>
            <a:r>
              <a:rPr lang="en-US" altLang="ko-KR" dirty="0"/>
              <a:t>otherwise </a:t>
            </a:r>
            <a:r>
              <a:rPr lang="ko-KR" altLang="en-US" dirty="0"/>
              <a:t>가 실행됩니다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예시에서 파라미터의 </a:t>
            </a:r>
            <a:r>
              <a:rPr lang="en-US" altLang="ko-KR" dirty="0"/>
              <a:t>status : Active</a:t>
            </a:r>
            <a:r>
              <a:rPr lang="ko-KR" altLang="en-US" dirty="0"/>
              <a:t>이면</a:t>
            </a:r>
            <a:r>
              <a:rPr lang="en-US" altLang="ko-KR" dirty="0"/>
              <a:t>, when</a:t>
            </a:r>
            <a:r>
              <a:rPr lang="ko-KR" altLang="en-US" dirty="0"/>
              <a:t>절에서 </a:t>
            </a:r>
            <a:r>
              <a:rPr lang="en-US" altLang="ko-KR" dirty="0"/>
              <a:t>status==Active</a:t>
            </a:r>
            <a:r>
              <a:rPr lang="ko-KR" altLang="en-US" dirty="0"/>
              <a:t>가 참으로 판단합니다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Status</a:t>
            </a:r>
            <a:r>
              <a:rPr lang="ko-KR" altLang="en-US" dirty="0"/>
              <a:t>가 </a:t>
            </a:r>
            <a:r>
              <a:rPr lang="en-US" altLang="ko-KR" dirty="0"/>
              <a:t>inactive</a:t>
            </a:r>
            <a:r>
              <a:rPr lang="ko-KR" altLang="en-US" dirty="0"/>
              <a:t>이면 첫번째 </a:t>
            </a:r>
            <a:r>
              <a:rPr lang="en-US" altLang="ko-KR" dirty="0"/>
              <a:t>when </a:t>
            </a:r>
            <a:r>
              <a:rPr lang="ko-KR" altLang="en-US" dirty="0"/>
              <a:t>절은 거짓</a:t>
            </a:r>
            <a:r>
              <a:rPr lang="en-US" altLang="ko-KR" dirty="0"/>
              <a:t>, </a:t>
            </a:r>
            <a:r>
              <a:rPr lang="ko-KR" altLang="en-US" dirty="0"/>
              <a:t>두번째 </a:t>
            </a:r>
            <a:r>
              <a:rPr lang="en-US" altLang="ko-KR" dirty="0"/>
              <a:t>when</a:t>
            </a:r>
            <a:r>
              <a:rPr lang="ko-KR" altLang="en-US" dirty="0"/>
              <a:t>절이 참이기 때문에 </a:t>
            </a:r>
            <a:r>
              <a:rPr lang="en-US" altLang="ko-KR" dirty="0"/>
              <a:t>inactive</a:t>
            </a:r>
            <a:r>
              <a:rPr lang="ko-KR" altLang="en-US" dirty="0"/>
              <a:t>가 조건 결과가 실행됩니다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파라미터가 </a:t>
            </a:r>
            <a:r>
              <a:rPr lang="en-US" altLang="ko-KR" dirty="0" err="1"/>
              <a:t>status:null</a:t>
            </a:r>
            <a:r>
              <a:rPr lang="ko-KR" altLang="en-US" dirty="0"/>
              <a:t>일 경우에는 첫번째 </a:t>
            </a:r>
            <a:r>
              <a:rPr lang="en-US" altLang="ko-KR" dirty="0"/>
              <a:t>when, </a:t>
            </a:r>
            <a:r>
              <a:rPr lang="ko-KR" altLang="en-US" dirty="0"/>
              <a:t>두 번째 </a:t>
            </a:r>
            <a:r>
              <a:rPr lang="en-US" altLang="ko-KR" dirty="0"/>
              <a:t>when </a:t>
            </a:r>
            <a:r>
              <a:rPr lang="ko-KR" altLang="en-US" dirty="0"/>
              <a:t>절이 거짓이기 때문에 </a:t>
            </a:r>
            <a:r>
              <a:rPr lang="en-US" altLang="ko-KR" dirty="0"/>
              <a:t>unknown</a:t>
            </a:r>
            <a:r>
              <a:rPr lang="ko-KR" altLang="en-US" dirty="0"/>
              <a:t> 조건 결과가 실행되게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1C82B-FFFB-E7E4-6EF6-E6A60DD0C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03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9DC3E-A761-1CC4-D394-4994C01B3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9BAC32-BE4B-2F2D-32AC-0B680343B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19C9DC-2094-AD24-6FB5-B8A606F84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Trim </a:t>
            </a:r>
            <a:r>
              <a:rPr lang="ko-KR" altLang="en-US" dirty="0"/>
              <a:t>태그입니다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Trim </a:t>
            </a:r>
            <a:r>
              <a:rPr lang="ko-KR" altLang="en-US" dirty="0"/>
              <a:t>태그는 </a:t>
            </a:r>
            <a:r>
              <a:rPr lang="en-US" altLang="ko-KR" dirty="0"/>
              <a:t>SQL</a:t>
            </a:r>
            <a:r>
              <a:rPr lang="ko-KR" altLang="en-US" dirty="0"/>
              <a:t>의 특정 부분</a:t>
            </a:r>
            <a:r>
              <a:rPr lang="en-US" altLang="ko-KR" dirty="0"/>
              <a:t> </a:t>
            </a:r>
            <a:r>
              <a:rPr lang="ko-KR" altLang="en-US" dirty="0"/>
              <a:t>예를 들면 </a:t>
            </a:r>
            <a:r>
              <a:rPr lang="en-US" altLang="ko-KR" dirty="0"/>
              <a:t>and, or, </a:t>
            </a:r>
            <a:r>
              <a:rPr lang="ko-KR" altLang="en-US" dirty="0"/>
              <a:t>콤마와 같은 부분을 동적으로 추가하거나 제거합니다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불필요한 구문을 제거하는 데에 유용합니다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Trim </a:t>
            </a:r>
            <a:r>
              <a:rPr lang="ko-KR" altLang="en-US" dirty="0"/>
              <a:t>태그에 보시면</a:t>
            </a:r>
            <a:r>
              <a:rPr lang="en-US" altLang="ko-KR" dirty="0"/>
              <a:t>, prefix</a:t>
            </a:r>
            <a:r>
              <a:rPr lang="ko-KR" altLang="en-US" dirty="0"/>
              <a:t>를 사용하여 조건이 있을 때만 </a:t>
            </a:r>
            <a:r>
              <a:rPr lang="en-US" altLang="ko-KR" dirty="0"/>
              <a:t>where </a:t>
            </a:r>
            <a:r>
              <a:rPr lang="ko-KR" altLang="en-US" dirty="0"/>
              <a:t>를 붙이는 규칙을 추가하고</a:t>
            </a:r>
            <a:r>
              <a:rPr lang="en-US" altLang="ko-KR" dirty="0"/>
              <a:t>, </a:t>
            </a:r>
            <a:r>
              <a:rPr lang="ko-KR" altLang="en-US" dirty="0"/>
              <a:t>불필요한 접두사 </a:t>
            </a:r>
            <a:r>
              <a:rPr lang="en-US" altLang="ko-KR" dirty="0"/>
              <a:t>and, or</a:t>
            </a:r>
            <a:r>
              <a:rPr lang="ko-KR" altLang="en-US" dirty="0"/>
              <a:t>를 제거하는 조건이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파라미터가 </a:t>
            </a:r>
            <a:r>
              <a:rPr lang="en-US" altLang="ko-KR" dirty="0"/>
              <a:t>john, null</a:t>
            </a:r>
            <a:r>
              <a:rPr lang="ko-KR" altLang="en-US" dirty="0"/>
              <a:t>이일 경우</a:t>
            </a:r>
            <a:r>
              <a:rPr lang="en-US" altLang="ko-KR" dirty="0"/>
              <a:t>, </a:t>
            </a:r>
            <a:r>
              <a:rPr lang="ko-KR" altLang="en-US" dirty="0"/>
              <a:t>이름 값은 있고 </a:t>
            </a:r>
            <a:r>
              <a:rPr lang="ko-KR" altLang="en-US" dirty="0" err="1"/>
              <a:t>나이값이</a:t>
            </a:r>
            <a:r>
              <a:rPr lang="ko-KR" altLang="en-US" dirty="0"/>
              <a:t> 없기 때문에 이름이 </a:t>
            </a:r>
            <a:r>
              <a:rPr lang="en-US" altLang="ko-KR" dirty="0"/>
              <a:t>john</a:t>
            </a:r>
            <a:r>
              <a:rPr lang="ko-KR" altLang="en-US" dirty="0"/>
              <a:t>인 값을 찾아줍니다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파라미터가 </a:t>
            </a:r>
            <a:r>
              <a:rPr lang="en-US" altLang="ko-KR" dirty="0"/>
              <a:t>null, 30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이름 값은 없고 </a:t>
            </a:r>
            <a:r>
              <a:rPr lang="ko-KR" altLang="en-US" dirty="0" err="1"/>
              <a:t>나이값이</a:t>
            </a:r>
            <a:r>
              <a:rPr lang="ko-KR" altLang="en-US" dirty="0"/>
              <a:t> 있기 때문에 나이가 </a:t>
            </a:r>
            <a:r>
              <a:rPr lang="en-US" altLang="ko-KR" dirty="0"/>
              <a:t>30</a:t>
            </a:r>
            <a:r>
              <a:rPr lang="ko-KR" altLang="en-US" dirty="0"/>
              <a:t>인 </a:t>
            </a:r>
            <a:r>
              <a:rPr lang="en-US" altLang="ko-KR" dirty="0" err="1"/>
              <a:t>alice</a:t>
            </a:r>
            <a:r>
              <a:rPr lang="ko-KR" altLang="en-US" dirty="0"/>
              <a:t>를 찾아줍니다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파라미터가 </a:t>
            </a:r>
            <a:r>
              <a:rPr lang="en-US" altLang="ko-KR" dirty="0"/>
              <a:t>name, age </a:t>
            </a:r>
            <a:r>
              <a:rPr lang="ko-KR" altLang="en-US" dirty="0"/>
              <a:t>모두 </a:t>
            </a:r>
            <a:r>
              <a:rPr lang="en-US" altLang="ko-KR" dirty="0"/>
              <a:t>null</a:t>
            </a:r>
            <a:r>
              <a:rPr lang="ko-KR" altLang="en-US" dirty="0"/>
              <a:t>일 경우에는 조건식에 부합되지 않기 때문에 모든 값을 찾아줍니다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5C038-6C5E-743E-9737-12F9B8D26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37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88E7E-65B9-41A1-4195-2D6CCEDC9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B40226-2742-CB71-0F61-E0AFCD892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E9BB83-6932-0B82-1CDF-E7FEF4FF4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태그는 조건이 동적으로 추가될 경우 자동으로 </a:t>
            </a:r>
            <a:r>
              <a:rPr lang="en-US" altLang="ko-KR" dirty="0"/>
              <a:t>where 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조건 앞에 붙은 불필요한 </a:t>
            </a:r>
            <a:r>
              <a:rPr lang="en-US" altLang="ko-KR" dirty="0"/>
              <a:t>AND </a:t>
            </a:r>
            <a:r>
              <a:rPr lang="ko-KR" altLang="en-US" dirty="0"/>
              <a:t>또는 </a:t>
            </a:r>
            <a:r>
              <a:rPr lang="en-US" altLang="ko-KR" dirty="0"/>
              <a:t>OR</a:t>
            </a:r>
            <a:r>
              <a:rPr lang="ko-KR" altLang="en-US" dirty="0"/>
              <a:t>을 자동으로 제거합니다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예시를 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Where </a:t>
            </a:r>
            <a:r>
              <a:rPr lang="ko-KR" altLang="en-US" dirty="0"/>
              <a:t>태그 밑의 </a:t>
            </a:r>
            <a:r>
              <a:rPr lang="en-US" altLang="ko-KR" dirty="0"/>
              <a:t>if </a:t>
            </a:r>
            <a:r>
              <a:rPr lang="ko-KR" altLang="en-US" dirty="0"/>
              <a:t>절들의 </a:t>
            </a:r>
            <a:r>
              <a:rPr lang="en-US" altLang="ko-KR" dirty="0"/>
              <a:t>test </a:t>
            </a:r>
            <a:r>
              <a:rPr lang="ko-KR" altLang="en-US" dirty="0"/>
              <a:t>조건이 참일 경우에만 추가합니다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False </a:t>
            </a:r>
            <a:r>
              <a:rPr lang="ko-KR" altLang="en-US" dirty="0"/>
              <a:t>일 경우에는 </a:t>
            </a:r>
            <a:r>
              <a:rPr lang="en-US" altLang="ko-KR" dirty="0"/>
              <a:t>SQL </a:t>
            </a:r>
            <a:r>
              <a:rPr lang="ko-KR" altLang="en-US" dirty="0"/>
              <a:t>쿼리에서 무시합니다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파라미터가 </a:t>
            </a:r>
            <a:r>
              <a:rPr lang="en-US" altLang="ko-KR" dirty="0"/>
              <a:t>name john</a:t>
            </a:r>
            <a:r>
              <a:rPr lang="ko-KR" altLang="en-US" dirty="0"/>
              <a:t>일 경우 첫번째 </a:t>
            </a:r>
            <a:r>
              <a:rPr lang="en-US" altLang="ko-KR" dirty="0"/>
              <a:t>if </a:t>
            </a:r>
            <a:r>
              <a:rPr lang="ko-KR" altLang="en-US" dirty="0"/>
              <a:t>절에서는 참</a:t>
            </a:r>
            <a:r>
              <a:rPr lang="en-US" altLang="ko-KR" dirty="0"/>
              <a:t>, </a:t>
            </a:r>
            <a:r>
              <a:rPr lang="ko-KR" altLang="en-US" dirty="0"/>
              <a:t>두번째 </a:t>
            </a:r>
            <a:r>
              <a:rPr lang="en-US" altLang="ko-KR" dirty="0"/>
              <a:t>if</a:t>
            </a:r>
            <a:r>
              <a:rPr lang="ko-KR" altLang="en-US" dirty="0"/>
              <a:t> 절에서는 거짓</a:t>
            </a:r>
            <a:r>
              <a:rPr lang="en-US" altLang="ko-KR" dirty="0"/>
              <a:t>, </a:t>
            </a:r>
            <a:r>
              <a:rPr lang="ko-KR" altLang="en-US" dirty="0"/>
              <a:t>세 번째 </a:t>
            </a:r>
            <a:r>
              <a:rPr lang="en-US" altLang="ko-KR" dirty="0"/>
              <a:t>if </a:t>
            </a:r>
            <a:r>
              <a:rPr lang="ko-KR" altLang="en-US" dirty="0"/>
              <a:t>절에서는 거짓이므로</a:t>
            </a:r>
            <a:r>
              <a:rPr lang="en-US" altLang="ko-KR" dirty="0"/>
              <a:t>, name</a:t>
            </a:r>
            <a:r>
              <a:rPr lang="ko-KR" altLang="en-US" dirty="0"/>
              <a:t>이 </a:t>
            </a:r>
            <a:r>
              <a:rPr lang="en-US" altLang="ko-KR" dirty="0"/>
              <a:t>john</a:t>
            </a:r>
            <a:r>
              <a:rPr lang="ko-KR" altLang="en-US" dirty="0"/>
              <a:t>인 값을 찾아줍니다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만일 파라미터가 모두 </a:t>
            </a:r>
            <a:r>
              <a:rPr lang="en-US" altLang="ko-KR" dirty="0"/>
              <a:t>null</a:t>
            </a:r>
            <a:r>
              <a:rPr lang="ko-KR" altLang="en-US" dirty="0"/>
              <a:t>이면 </a:t>
            </a:r>
            <a:r>
              <a:rPr lang="en-US" altLang="ko-KR" dirty="0"/>
              <a:t>if </a:t>
            </a:r>
            <a:r>
              <a:rPr lang="ko-KR" altLang="en-US" dirty="0"/>
              <a:t>절에서 모두 거짓이므로 모든 데이터가 보여집니다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67832-C542-41F1-0DE2-67FC0682A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02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CC48-CEF9-33D4-9E4C-140689BF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D3D440-8482-F35C-F126-2EDF2B96B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367B00-3271-FC2B-E406-302056025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태그입니다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 </a:t>
            </a:r>
            <a:r>
              <a:rPr lang="ko-KR" altLang="en-US" dirty="0"/>
              <a:t>태그는 </a:t>
            </a:r>
            <a:r>
              <a:rPr lang="en-US" altLang="ko-KR" dirty="0"/>
              <a:t>update </a:t>
            </a:r>
            <a:r>
              <a:rPr lang="ko-KR" altLang="en-US" dirty="0"/>
              <a:t>문에서 동적 컬럼 설정을 처리하는 태그로</a:t>
            </a:r>
            <a:r>
              <a:rPr lang="en-US" altLang="ko-KR" dirty="0"/>
              <a:t>, </a:t>
            </a:r>
            <a:r>
              <a:rPr lang="ko-KR" altLang="en-US" dirty="0"/>
              <a:t>마지막 쉼표</a:t>
            </a:r>
            <a:r>
              <a:rPr lang="en-US" altLang="ko-KR" dirty="0"/>
              <a:t>(</a:t>
            </a:r>
            <a:r>
              <a:rPr lang="ko-KR" altLang="en-US" dirty="0"/>
              <a:t>콤마</a:t>
            </a:r>
            <a:r>
              <a:rPr lang="en-US" altLang="ko-KR" dirty="0"/>
              <a:t>)</a:t>
            </a:r>
            <a:r>
              <a:rPr lang="ko-KR" altLang="en-US" dirty="0"/>
              <a:t>를 자동으로 제거합니다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 속 </a:t>
            </a:r>
            <a:r>
              <a:rPr lang="en-US" altLang="ko-KR" dirty="0"/>
              <a:t>Set </a:t>
            </a:r>
            <a:r>
              <a:rPr lang="ko-KR" altLang="en-US" dirty="0"/>
              <a:t>태그의 </a:t>
            </a:r>
            <a:r>
              <a:rPr lang="en-US" altLang="ko-KR" dirty="0"/>
              <a:t>if </a:t>
            </a:r>
            <a:r>
              <a:rPr lang="ko-KR" altLang="en-US" dirty="0"/>
              <a:t>절들은 조건에 다라 컬럼을 업데이트 구문에 포함시킵니다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파라미터가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1, name</a:t>
            </a:r>
            <a:r>
              <a:rPr lang="ko-KR" altLang="en-US" dirty="0"/>
              <a:t>은 </a:t>
            </a:r>
            <a:r>
              <a:rPr lang="en-US" altLang="ko-KR" dirty="0"/>
              <a:t>john doe, </a:t>
            </a:r>
            <a:r>
              <a:rPr lang="ko-KR" altLang="en-US" dirty="0"/>
              <a:t>나이는 </a:t>
            </a:r>
            <a:r>
              <a:rPr lang="en-US" altLang="ko-KR" dirty="0"/>
              <a:t>null, </a:t>
            </a:r>
            <a:r>
              <a:rPr lang="en-US" altLang="ko-KR" dirty="0" err="1"/>
              <a:t>statu</a:t>
            </a:r>
            <a:r>
              <a:rPr lang="ko-KR" altLang="en-US" dirty="0"/>
              <a:t>는 </a:t>
            </a:r>
            <a:r>
              <a:rPr lang="en-US" altLang="ko-KR" dirty="0"/>
              <a:t>active </a:t>
            </a:r>
            <a:r>
              <a:rPr lang="ko-KR" altLang="en-US" dirty="0"/>
              <a:t>로 주어진다면</a:t>
            </a:r>
            <a:endParaRPr lang="en-US" altLang="ko-KR" dirty="0"/>
          </a:p>
          <a:p>
            <a:r>
              <a:rPr lang="ko-KR" altLang="en-US" dirty="0"/>
              <a:t>첫번째 </a:t>
            </a:r>
            <a:r>
              <a:rPr lang="en-US" altLang="ko-KR" dirty="0"/>
              <a:t>if</a:t>
            </a:r>
            <a:r>
              <a:rPr lang="ko-KR" altLang="en-US" dirty="0"/>
              <a:t>절은 참</a:t>
            </a:r>
            <a:r>
              <a:rPr lang="en-US" altLang="ko-KR" dirty="0"/>
              <a:t>, </a:t>
            </a:r>
            <a:r>
              <a:rPr lang="ko-KR" altLang="en-US" dirty="0"/>
              <a:t>두번째 </a:t>
            </a:r>
            <a:r>
              <a:rPr lang="en-US" altLang="ko-KR" dirty="0"/>
              <a:t>if </a:t>
            </a:r>
            <a:r>
              <a:rPr lang="ko-KR" altLang="en-US" dirty="0"/>
              <a:t>절은 거짓</a:t>
            </a:r>
            <a:r>
              <a:rPr lang="en-US" altLang="ko-KR" dirty="0"/>
              <a:t>, </a:t>
            </a:r>
            <a:r>
              <a:rPr lang="ko-KR" altLang="en-US" dirty="0"/>
              <a:t>세번째 </a:t>
            </a:r>
            <a:r>
              <a:rPr lang="en-US" altLang="ko-KR" dirty="0"/>
              <a:t>if </a:t>
            </a:r>
            <a:r>
              <a:rPr lang="ko-KR" altLang="en-US" dirty="0"/>
              <a:t>절은 참이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파라미터의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 name</a:t>
            </a:r>
            <a:r>
              <a:rPr lang="ko-KR" altLang="en-US" dirty="0"/>
              <a:t>은 </a:t>
            </a:r>
            <a:r>
              <a:rPr lang="en-US" altLang="ko-KR" dirty="0"/>
              <a:t>null, age</a:t>
            </a:r>
            <a:r>
              <a:rPr lang="ko-KR" altLang="en-US" dirty="0"/>
              <a:t>는 </a:t>
            </a:r>
            <a:r>
              <a:rPr lang="en-US" altLang="ko-KR" dirty="0"/>
              <a:t>35, status</a:t>
            </a:r>
            <a:r>
              <a:rPr lang="ko-KR" altLang="en-US" dirty="0"/>
              <a:t>가 </a:t>
            </a:r>
            <a:r>
              <a:rPr lang="en-US" altLang="ko-KR" dirty="0"/>
              <a:t>inactive </a:t>
            </a:r>
            <a:r>
              <a:rPr lang="ko-KR" altLang="en-US" dirty="0"/>
              <a:t>일 경우에는</a:t>
            </a:r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절에서 각각 거짓</a:t>
            </a:r>
            <a:r>
              <a:rPr lang="en-US" altLang="ko-KR" dirty="0"/>
              <a:t>, </a:t>
            </a: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참으로 동작하여 </a:t>
            </a:r>
            <a:r>
              <a:rPr lang="en-US" altLang="ko-KR" dirty="0"/>
              <a:t>Bob</a:t>
            </a:r>
            <a:r>
              <a:rPr lang="ko-KR" altLang="en-US" dirty="0"/>
              <a:t>의 데이터가 보여집니다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352740-F0D3-B7AD-6F4B-EB596EF37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18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78C0F-4684-4CD1-0AA7-E28D6CD5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4BEBF-979E-976A-20D7-521FF3D6B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ACA24D-9F33-36E3-D78D-EB7E48384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foreach </a:t>
            </a:r>
            <a:r>
              <a:rPr lang="ko-KR" altLang="en-US" dirty="0"/>
              <a:t>태그입니다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태그는 반복적인 값을 처리하는 데에 사용하는 태그입니다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 </a:t>
            </a:r>
            <a:r>
              <a:rPr lang="ko-KR" altLang="en-US" dirty="0"/>
              <a:t>절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insert </a:t>
            </a:r>
            <a:r>
              <a:rPr lang="ko-KR" altLang="en-US" dirty="0"/>
              <a:t>구문을 생성할 때 유용합니다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절에 </a:t>
            </a:r>
            <a:r>
              <a:rPr lang="en-US" altLang="ko-KR" dirty="0" err="1"/>
              <a:t>idList</a:t>
            </a:r>
            <a:r>
              <a:rPr lang="ko-KR" altLang="en-US" dirty="0"/>
              <a:t>라는 리스트에 담긴 여러 </a:t>
            </a:r>
            <a:r>
              <a:rPr lang="en-US" altLang="ko-KR" dirty="0"/>
              <a:t>id</a:t>
            </a:r>
            <a:r>
              <a:rPr lang="ko-KR" altLang="en-US" dirty="0"/>
              <a:t> 값을 동적으로 삽입하면</a:t>
            </a:r>
            <a:endParaRPr lang="en-US" altLang="ko-KR" dirty="0"/>
          </a:p>
          <a:p>
            <a:r>
              <a:rPr lang="ko-KR" altLang="en-US" dirty="0"/>
              <a:t>하단과 같은 결과가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10F32-E8E4-1989-C747-5714DC4CA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00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4056-CF4E-B4AB-89F7-DAA62D4E3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F9B5E3-97B8-E6CE-C86E-B88CD16E2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46CAF4-CE38-0602-CA9D-2100017D6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insert </a:t>
            </a:r>
            <a:r>
              <a:rPr lang="ko-KR" altLang="en-US" dirty="0"/>
              <a:t>절에서는 </a:t>
            </a:r>
            <a:r>
              <a:rPr lang="en-US" altLang="ko-KR" dirty="0" err="1"/>
              <a:t>underList</a:t>
            </a:r>
            <a:r>
              <a:rPr lang="ko-KR" altLang="en-US" dirty="0"/>
              <a:t>라는 리스트에 담긴 여러 사용자의 정보를 한 번에 </a:t>
            </a:r>
            <a:r>
              <a:rPr lang="en-US" altLang="ko-KR" dirty="0"/>
              <a:t>insert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1,3,5</a:t>
            </a:r>
            <a:r>
              <a:rPr lang="ko-KR" altLang="en-US" dirty="0"/>
              <a:t>인 값을 처리하니 오른쪽과 같은 결과가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055D8-2CC9-348E-B922-5AD25197C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23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01376-2A3F-C6FC-31C9-15A69AA1B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FFDA0A-3BE8-BBCE-67AE-A3B846E4F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04833E-B646-CE47-5773-DB7418FBA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87489D-3AAB-3CE5-286A-3755565D8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5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Query </a:t>
            </a:r>
            <a:r>
              <a:rPr lang="ko-KR" altLang="en-US" dirty="0"/>
              <a:t>질문을 구조적으로 만드는 언어입니다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Data Base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자료의 묶음이라는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Table</a:t>
            </a:r>
            <a:r>
              <a:rPr lang="ko-KR" altLang="en-US" dirty="0"/>
              <a:t>은 자료의 묶음 내에서 구조적으로 자료를 재구성한 묶음입니다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그림처럼 큰 </a:t>
            </a:r>
            <a:r>
              <a:rPr lang="en-US" altLang="ko-KR" dirty="0"/>
              <a:t>Data Base </a:t>
            </a:r>
            <a:r>
              <a:rPr lang="ko-KR" altLang="en-US" dirty="0"/>
              <a:t>내에 </a:t>
            </a:r>
            <a:r>
              <a:rPr lang="en-US" altLang="ko-KR" dirty="0"/>
              <a:t>Table</a:t>
            </a:r>
            <a:r>
              <a:rPr lang="ko-KR" altLang="en-US" dirty="0"/>
              <a:t>들이 존재한다고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Table</a:t>
            </a:r>
            <a:r>
              <a:rPr lang="ko-KR" altLang="en-US" dirty="0"/>
              <a:t>에는 물리 </a:t>
            </a:r>
            <a:r>
              <a:rPr lang="en-US" altLang="ko-KR" dirty="0"/>
              <a:t>Table</a:t>
            </a:r>
            <a:r>
              <a:rPr lang="ko-KR" altLang="en-US" dirty="0"/>
              <a:t>과 논리 </a:t>
            </a:r>
            <a:r>
              <a:rPr lang="en-US" altLang="ko-KR" dirty="0"/>
              <a:t>Table</a:t>
            </a:r>
            <a:r>
              <a:rPr lang="ko-KR" altLang="en-US" dirty="0"/>
              <a:t>이 있는데</a:t>
            </a:r>
            <a:r>
              <a:rPr lang="en-US" altLang="ko-KR" dirty="0"/>
              <a:t>, </a:t>
            </a:r>
            <a:r>
              <a:rPr lang="ko-KR" altLang="en-US" dirty="0"/>
              <a:t>물리 </a:t>
            </a:r>
            <a:r>
              <a:rPr lang="en-US" altLang="ko-KR" dirty="0"/>
              <a:t>Table</a:t>
            </a:r>
            <a:r>
              <a:rPr lang="ko-KR" altLang="en-US" dirty="0"/>
              <a:t>은 실제 존재하는 테이블이고</a:t>
            </a:r>
            <a:r>
              <a:rPr lang="en-US" altLang="ko-KR" dirty="0"/>
              <a:t>, </a:t>
            </a:r>
            <a:r>
              <a:rPr lang="ko-KR" altLang="en-US" dirty="0"/>
              <a:t>논리 </a:t>
            </a:r>
            <a:r>
              <a:rPr lang="en-US" altLang="ko-KR" dirty="0"/>
              <a:t>Table</a:t>
            </a:r>
            <a:r>
              <a:rPr lang="ko-KR" altLang="en-US" dirty="0"/>
              <a:t>은 가상 테이블을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그림의 파란색 </a:t>
            </a:r>
            <a:r>
              <a:rPr lang="en-US" altLang="ko-KR" dirty="0"/>
              <a:t>Table</a:t>
            </a:r>
            <a:r>
              <a:rPr lang="ko-KR" altLang="en-US" dirty="0"/>
              <a:t>은 물리 </a:t>
            </a:r>
            <a:r>
              <a:rPr lang="en-US" altLang="ko-KR" dirty="0"/>
              <a:t>Table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회색 </a:t>
            </a:r>
            <a:r>
              <a:rPr lang="en-US" altLang="ko-KR" dirty="0"/>
              <a:t>Table</a:t>
            </a:r>
            <a:r>
              <a:rPr lang="ko-KR" altLang="en-US" dirty="0"/>
              <a:t>은 가상 </a:t>
            </a:r>
            <a:r>
              <a:rPr lang="en-US" altLang="ko-KR" dirty="0"/>
              <a:t>Table</a:t>
            </a:r>
            <a:r>
              <a:rPr lang="ko-KR" altLang="en-US" dirty="0"/>
              <a:t>이라고 보시면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2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데이터베이스를 </a:t>
            </a:r>
            <a:r>
              <a:rPr lang="ko-KR" altLang="en-US" dirty="0" err="1"/>
              <a:t>구조화시키는</a:t>
            </a:r>
            <a:r>
              <a:rPr lang="ko-KR" altLang="en-US" dirty="0"/>
              <a:t> 강제성을 가지고 있는데</a:t>
            </a:r>
            <a:r>
              <a:rPr lang="en-US" altLang="ko-KR" dirty="0"/>
              <a:t>, </a:t>
            </a:r>
            <a:r>
              <a:rPr lang="ko-KR" altLang="en-US" dirty="0"/>
              <a:t>강제성에는 </a:t>
            </a:r>
            <a:r>
              <a:rPr lang="en-US" altLang="ko-KR" dirty="0"/>
              <a:t>1</a:t>
            </a:r>
            <a:r>
              <a:rPr lang="ko-KR" altLang="en-US" dirty="0"/>
              <a:t>차적인 강제성</a:t>
            </a:r>
            <a:r>
              <a:rPr lang="en-US" altLang="ko-KR" dirty="0"/>
              <a:t>, 2</a:t>
            </a:r>
            <a:r>
              <a:rPr lang="ko-KR" altLang="en-US" dirty="0"/>
              <a:t>차적인 강제성</a:t>
            </a:r>
            <a:r>
              <a:rPr lang="en-US" altLang="ko-KR" dirty="0"/>
              <a:t>, 3</a:t>
            </a:r>
            <a:r>
              <a:rPr lang="ko-KR" altLang="en-US" dirty="0"/>
              <a:t>차적인 강제성이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차적인 강제성은 데이터의 유형을 강제하는 것</a:t>
            </a:r>
            <a:r>
              <a:rPr lang="en-US" altLang="ko-KR" dirty="0"/>
              <a:t>, </a:t>
            </a:r>
            <a:r>
              <a:rPr lang="ko-KR" altLang="en-US" dirty="0"/>
              <a:t>특정 열 값을 지정하는 </a:t>
            </a:r>
            <a:r>
              <a:rPr lang="en-US" altLang="ko-KR" dirty="0"/>
              <a:t>Not Null, </a:t>
            </a:r>
            <a:r>
              <a:rPr lang="ko-KR" altLang="en-US" dirty="0"/>
              <a:t>고유 식별자인 </a:t>
            </a:r>
            <a:r>
              <a:rPr lang="en-US" altLang="ko-KR" dirty="0"/>
              <a:t>Primary key</a:t>
            </a:r>
            <a:r>
              <a:rPr lang="ko-KR" altLang="en-US" dirty="0"/>
              <a:t>가 있고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차적인 강제성에는 외래 키</a:t>
            </a:r>
            <a:r>
              <a:rPr lang="en-US" altLang="ko-KR" dirty="0"/>
              <a:t>, </a:t>
            </a:r>
            <a:r>
              <a:rPr lang="ko-KR" altLang="en-US" dirty="0"/>
              <a:t>참조된 데이터를 수정 또는 삭제 시에 연결된 데이터에 자동으로 반영하는 </a:t>
            </a:r>
            <a:r>
              <a:rPr lang="en-US" altLang="ko-KR" dirty="0"/>
              <a:t>CASCADE </a:t>
            </a:r>
            <a:r>
              <a:rPr lang="ko-KR" altLang="en-US" dirty="0"/>
              <a:t>규칙이 있고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차적인 강제성에는 특정 이벤트가 발생할 때 자동으로 실행되는 규칙인 트리거</a:t>
            </a:r>
            <a:r>
              <a:rPr lang="en-US" altLang="ko-KR" dirty="0"/>
              <a:t>, </a:t>
            </a:r>
            <a:r>
              <a:rPr lang="ko-KR" altLang="en-US" dirty="0"/>
              <a:t>복잡한 비즈니스 로직을 저장해서 데이터 조작을 강제하는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  <a:r>
              <a:rPr lang="en-US" altLang="ko-KR" dirty="0"/>
              <a:t>, </a:t>
            </a:r>
            <a:r>
              <a:rPr lang="ko-KR" altLang="en-US" dirty="0"/>
              <a:t>데이터베이스에서 강제할 수 없는 규칙은 애플리케이션에서 구현하는 애플리케이션 코드가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강제성들은 데이터 무결성을 유지하고</a:t>
            </a:r>
            <a:r>
              <a:rPr lang="en-US" altLang="ko-KR" dirty="0"/>
              <a:t>, </a:t>
            </a:r>
            <a:r>
              <a:rPr lang="ko-KR" altLang="en-US" dirty="0"/>
              <a:t>중복 데이터를 방지해주며</a:t>
            </a:r>
            <a:r>
              <a:rPr lang="en-US" altLang="ko-KR" dirty="0"/>
              <a:t>, </a:t>
            </a:r>
            <a:r>
              <a:rPr lang="ko-KR" altLang="en-US" dirty="0"/>
              <a:t>잘못된 데이터 입력을 차단하는 데 주된 목적을 가지고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85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에서 테이블을 생성할 때는 다양한 제약 조건과 옵션들이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테이블은 여러 개의 칼럼으로 구성됩니다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칼럼은 데이터의 종류와 크기를 지정해 저장될 데이터의 타입</a:t>
            </a:r>
            <a:r>
              <a:rPr lang="en-US" altLang="ko-KR" dirty="0"/>
              <a:t>(</a:t>
            </a:r>
            <a:r>
              <a:rPr lang="ko-KR" altLang="en-US" dirty="0"/>
              <a:t>형태</a:t>
            </a:r>
            <a:r>
              <a:rPr lang="en-US" altLang="ko-KR" dirty="0"/>
              <a:t>)</a:t>
            </a:r>
            <a:r>
              <a:rPr lang="ko-KR" altLang="en-US" dirty="0"/>
              <a:t>을 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PK </a:t>
            </a:r>
            <a:r>
              <a:rPr lang="ko-KR" altLang="en-US" dirty="0"/>
              <a:t>는 기본 키로</a:t>
            </a:r>
            <a:r>
              <a:rPr lang="en-US" altLang="ko-KR" dirty="0"/>
              <a:t>, </a:t>
            </a:r>
            <a:r>
              <a:rPr lang="ko-KR" altLang="en-US" dirty="0"/>
              <a:t>각 행을 고유하게 식별하고</a:t>
            </a:r>
            <a:r>
              <a:rPr lang="en-US" altLang="ko-KR" dirty="0"/>
              <a:t>, </a:t>
            </a:r>
            <a:r>
              <a:rPr lang="ko-KR" altLang="en-US" dirty="0"/>
              <a:t>중복 값을 허용하지 않아 반드시 값을 입력해야 하는 조건입니다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NN </a:t>
            </a:r>
            <a:r>
              <a:rPr lang="ko-KR" altLang="en-US" dirty="0"/>
              <a:t>는 </a:t>
            </a:r>
            <a:r>
              <a:rPr lang="en-US" altLang="ko-KR" dirty="0"/>
              <a:t>Null</a:t>
            </a:r>
            <a:r>
              <a:rPr lang="ko-KR" altLang="en-US" dirty="0"/>
              <a:t>이 되면 안된다는 뜻으로</a:t>
            </a:r>
            <a:r>
              <a:rPr lang="en-US" altLang="ko-KR" dirty="0"/>
              <a:t>, </a:t>
            </a:r>
            <a:r>
              <a:rPr lang="ko-KR" altLang="en-US" dirty="0"/>
              <a:t>반드시 값이 입력이 되어야 하는 조건입니다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UQ</a:t>
            </a:r>
            <a:r>
              <a:rPr lang="ko-KR" altLang="en-US" dirty="0"/>
              <a:t> 는 중복 값을 허용하지 않는 제약 조건입니다</a:t>
            </a:r>
            <a:r>
              <a:rPr lang="en-US" altLang="ko-KR" dirty="0"/>
              <a:t>.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주민등록번호와 같이 고유해야 하는 데이터에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Binary</a:t>
            </a:r>
            <a:r>
              <a:rPr lang="ko-KR" altLang="en-US" dirty="0"/>
              <a:t>로 이진 데이터의 저장 여부를 설정합니다</a:t>
            </a:r>
            <a:r>
              <a:rPr lang="en-US" altLang="ko-KR" dirty="0"/>
              <a:t>. </a:t>
            </a:r>
            <a:r>
              <a:rPr lang="ko-KR" altLang="en-US" dirty="0"/>
              <a:t>대소문자를 구분해서 데이터를 저장하는 기능이 이것입니다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</a:t>
            </a:r>
            <a:r>
              <a:rPr lang="ko-KR" altLang="en-US" dirty="0"/>
              <a:t>은 </a:t>
            </a:r>
            <a:r>
              <a:rPr lang="en-US" altLang="ko-KR" dirty="0"/>
              <a:t>Unsigned</a:t>
            </a:r>
            <a:r>
              <a:rPr lang="ko-KR" altLang="en-US" dirty="0"/>
              <a:t>로 음수 값 이 허용되지 않는 것입니다</a:t>
            </a:r>
            <a:r>
              <a:rPr lang="en-US" altLang="ko-KR" dirty="0"/>
              <a:t>.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수량과 같은 숫자 데이터에 적합합니다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ZF</a:t>
            </a:r>
            <a:r>
              <a:rPr lang="ko-KR" altLang="en-US" dirty="0"/>
              <a:t>는 숫자 데이터를 고정된 길이로 표시하고 빈 자리는 </a:t>
            </a:r>
            <a:r>
              <a:rPr lang="en-US" altLang="ko-KR" dirty="0"/>
              <a:t>0</a:t>
            </a:r>
            <a:r>
              <a:rPr lang="ko-KR" altLang="en-US" dirty="0"/>
              <a:t>으로 채우는 조건입니다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는 </a:t>
            </a:r>
            <a:r>
              <a:rPr lang="en-US" altLang="ko-KR" dirty="0"/>
              <a:t>Auto Increment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숫자 열의 값을 자동으로 </a:t>
            </a:r>
            <a:r>
              <a:rPr lang="en-US" altLang="ko-KR" dirty="0"/>
              <a:t>1</a:t>
            </a:r>
            <a:r>
              <a:rPr lang="ko-KR" altLang="en-US" dirty="0"/>
              <a:t>씩 증가시킵니다</a:t>
            </a:r>
            <a:r>
              <a:rPr lang="en-US" altLang="ko-KR" dirty="0"/>
              <a:t>. </a:t>
            </a:r>
            <a:r>
              <a:rPr lang="ko-KR" altLang="en-US" dirty="0"/>
              <a:t>회원 번호나 주문 번호처럼 자동 증가 값에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Generated </a:t>
            </a:r>
            <a:r>
              <a:rPr lang="ko-KR" altLang="en-US" dirty="0"/>
              <a:t>는 열 값을 자동으로 계산하여 생성합니다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Default/Expression </a:t>
            </a:r>
            <a:r>
              <a:rPr lang="ko-KR" altLang="en-US" dirty="0"/>
              <a:t>은 열의 기본 값이나 특정 계산식을 설정하여 입력하지 않아도 자동으로 지정되는 값이 들어갑니다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3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문법입니다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 Base</a:t>
            </a:r>
            <a:r>
              <a:rPr lang="ko-KR" altLang="en-US" dirty="0"/>
              <a:t>와 </a:t>
            </a:r>
            <a:r>
              <a:rPr lang="en-US" altLang="ko-KR" dirty="0"/>
              <a:t>Table</a:t>
            </a:r>
            <a:r>
              <a:rPr lang="ko-KR" altLang="en-US" dirty="0"/>
              <a:t>은 </a:t>
            </a:r>
            <a:r>
              <a:rPr lang="en-US" altLang="ko-KR" dirty="0"/>
              <a:t>DB </a:t>
            </a:r>
            <a:r>
              <a:rPr lang="ko-KR" altLang="en-US" dirty="0"/>
              <a:t>객체입니다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Table</a:t>
            </a:r>
            <a:r>
              <a:rPr lang="ko-KR" altLang="en-US" dirty="0"/>
              <a:t>을 생성할 때는 </a:t>
            </a:r>
            <a:r>
              <a:rPr lang="en-US" altLang="ko-KR" dirty="0"/>
              <a:t>create, </a:t>
            </a:r>
            <a:r>
              <a:rPr lang="ko-KR" altLang="en-US" dirty="0"/>
              <a:t>수정할 때는 </a:t>
            </a:r>
            <a:r>
              <a:rPr lang="en-US" altLang="ko-KR" dirty="0"/>
              <a:t>Alter, </a:t>
            </a:r>
            <a:r>
              <a:rPr lang="ko-KR" altLang="en-US" dirty="0"/>
              <a:t>삭제할 때는 </a:t>
            </a:r>
            <a:r>
              <a:rPr lang="en-US" altLang="ko-KR" dirty="0"/>
              <a:t>Drop, </a:t>
            </a:r>
            <a:r>
              <a:rPr lang="ko-KR" altLang="en-US" dirty="0"/>
              <a:t>조회할 때는 </a:t>
            </a:r>
            <a:r>
              <a:rPr lang="en-US" altLang="ko-KR" dirty="0"/>
              <a:t>show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를 생성할 때는 </a:t>
            </a:r>
            <a:r>
              <a:rPr lang="en-US" altLang="ko-KR" dirty="0"/>
              <a:t>insert, </a:t>
            </a:r>
            <a:r>
              <a:rPr lang="ko-KR" altLang="en-US" dirty="0"/>
              <a:t>수정할 때는 </a:t>
            </a:r>
            <a:r>
              <a:rPr lang="en-US" altLang="ko-KR" dirty="0"/>
              <a:t>update, </a:t>
            </a:r>
            <a:r>
              <a:rPr lang="ko-KR" altLang="en-US" dirty="0"/>
              <a:t>삭제할 때는 </a:t>
            </a:r>
            <a:r>
              <a:rPr lang="en-US" altLang="ko-KR" dirty="0"/>
              <a:t>delete, </a:t>
            </a:r>
            <a:r>
              <a:rPr lang="ko-KR" altLang="en-US" dirty="0"/>
              <a:t>조회할 때는 </a:t>
            </a:r>
            <a:r>
              <a:rPr lang="en-US" altLang="ko-KR" dirty="0"/>
              <a:t>select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0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뷰는 데이터베이스에 존재하는 일종의 가상 테이블로</a:t>
            </a:r>
            <a:endParaRPr lang="en-US" altLang="ko-KR" dirty="0"/>
          </a:p>
          <a:p>
            <a:r>
              <a:rPr lang="ko-KR" altLang="en-US" dirty="0"/>
              <a:t>행과 열이 존재하지만</a:t>
            </a:r>
            <a:r>
              <a:rPr lang="en-US" altLang="ko-KR" dirty="0"/>
              <a:t>, </a:t>
            </a:r>
            <a:r>
              <a:rPr lang="ko-KR" altLang="en-US" dirty="0"/>
              <a:t>안에 실제 데이터는 존재하지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뷰의 장점은 필요한 필드를 볼 수 있고</a:t>
            </a:r>
            <a:r>
              <a:rPr lang="en-US" altLang="ko-KR" dirty="0"/>
              <a:t>, </a:t>
            </a:r>
            <a:r>
              <a:rPr lang="ko-KR" altLang="en-US" dirty="0"/>
              <a:t>복잡한 쿼리를 단순화해서 사용하며</a:t>
            </a:r>
            <a:r>
              <a:rPr lang="en-US" altLang="ko-KR" dirty="0"/>
              <a:t>, </a:t>
            </a:r>
            <a:r>
              <a:rPr lang="ko-KR" altLang="en-US" dirty="0"/>
              <a:t>사용한 쿼리를 재사용할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단점은 한 번 정의된 뷰는 변경할 수 없다는 점</a:t>
            </a:r>
            <a:r>
              <a:rPr lang="en-US" altLang="ko-KR" dirty="0"/>
              <a:t>, </a:t>
            </a:r>
            <a:r>
              <a:rPr lang="ko-KR" altLang="en-US" dirty="0"/>
              <a:t>삽입과 삭제 그리고 갱신 작업에 많은 제한이 있다는 점</a:t>
            </a:r>
            <a:r>
              <a:rPr lang="en-US" altLang="ko-KR" dirty="0"/>
              <a:t>, </a:t>
            </a:r>
            <a:r>
              <a:rPr lang="ko-KR" altLang="en-US" dirty="0"/>
              <a:t>자신만의 인덱스를 사용할 수 없다는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7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뷰의 명령어를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단일 테이블에서 필요한 필드만 조회를 하고 싶을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직원 테이블인 </a:t>
            </a:r>
            <a:r>
              <a:rPr lang="en-US" altLang="ko-KR" dirty="0"/>
              <a:t>employees </a:t>
            </a:r>
            <a:r>
              <a:rPr lang="ko-KR" altLang="en-US" dirty="0"/>
              <a:t>에서 직원의 </a:t>
            </a:r>
            <a:r>
              <a:rPr lang="en-US" altLang="ko-KR" dirty="0"/>
              <a:t>id, name, email</a:t>
            </a:r>
            <a:r>
              <a:rPr lang="ko-KR" altLang="en-US" dirty="0"/>
              <a:t>을 조회하는 뷰를 생성해보겠습니다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employees</a:t>
            </a:r>
            <a:r>
              <a:rPr lang="ko-KR" altLang="en-US" dirty="0"/>
              <a:t>라는 테이블에서 </a:t>
            </a:r>
            <a:r>
              <a:rPr lang="en-US" altLang="ko-KR" dirty="0"/>
              <a:t>Id, name, email</a:t>
            </a:r>
            <a:r>
              <a:rPr lang="ko-KR" altLang="en-US" dirty="0"/>
              <a:t>을 선택하는 뷰를 </a:t>
            </a:r>
            <a:r>
              <a:rPr lang="en-US" altLang="ko-KR" dirty="0"/>
              <a:t>Create view </a:t>
            </a:r>
            <a:r>
              <a:rPr lang="ko-KR" altLang="en-US" dirty="0"/>
              <a:t>로 생성하는 명령어입니다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AS</a:t>
            </a:r>
            <a:r>
              <a:rPr lang="ko-KR" altLang="en-US" dirty="0"/>
              <a:t>는 뷰를 특정 쿼리의 결과로 정의하는 역할을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Employee_view</a:t>
            </a:r>
            <a:r>
              <a:rPr lang="ko-KR" altLang="en-US" dirty="0"/>
              <a:t>를 조회해보면 오른쪽 표처럼 조회됩니다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6CABC-5CE5-404B-AAE7-BE967A6D5E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3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B958-FACA-B812-1803-6D281AE0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8461-EFB8-BBE1-7B95-5E1C4BFF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1D696-83B8-46E5-3855-C1555C42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FF742-7732-84D3-BCDE-458807C7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6893C-A338-E1DE-3F2B-33476F6F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7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E75D-23F7-0771-7086-56E9D771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03EE6-11E2-9FA6-8532-44323790A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1D0-ADCF-73E9-7CCA-3E9FF594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BEDA7-435D-9007-5B1B-3D860F93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220F9-A869-7ABB-3493-0CBC8F41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9EC2CD-1CF2-9858-279D-82F9B4190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81328-1855-AB00-7AC3-1C4F6437F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69379-DFFC-1458-943C-E93FABAA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781CF-7AF5-AAE8-1630-41F397F0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9582-0B59-0A0D-56A1-AF681814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4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0A81-F3DD-B38B-B964-9A3D9A5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A4944-D2B1-1DC9-5EA2-28889FA0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2FEBC-1643-CE36-8168-B84E5EC6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40F0D-8DC9-485F-D577-BAD83F4E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B0606-9644-9649-7E70-2567D8E9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006F2-1042-5837-6332-DD07DAA2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60813-34EB-9D1A-8835-8B3EF8EA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46FD1-03EE-329C-273F-369F3CB4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F9C4E-AF43-3E63-8331-1FA0CDF9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967CF-D7CE-3D1E-462E-A51819F9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9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02F6-F289-A829-8DCC-318A1326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A200C-0AF0-AE3C-EC16-3CE36B090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A5427-1400-8073-6E75-6B8F845E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3148D-8BC3-7F8D-1730-AF86332E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2363E-1585-13ED-45F4-35C39F67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FDD5E-5258-E996-B878-0FAF95EE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1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652C-6769-CC34-F064-2296483F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2D11F-5CE6-BD89-B1E7-8CA7726AE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9686F-84A7-736D-9748-3284AD34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AE92F0-32A7-5C02-CD55-02211EF7F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960E1-516E-400A-64E6-A35154B85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BECFE8-E37F-4E09-CB94-F1B21A11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37753-1676-6A24-E01A-70B06FD8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78E5A9-AC57-408E-1063-2A97EC89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19482-3FB4-08E7-DE6C-5D0A1F1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30CC55-EBA8-36D8-FAF2-E2D80534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077AE3-4DDD-5F33-13F7-A0F1CC47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630B98-53CB-46F0-FE86-8656B63B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4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604E1-AC56-84FE-E336-F1C06135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5A69B-380B-5213-1B98-CA8B040D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D74EAF-B918-1489-7387-92431128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6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08016-308E-D0C0-0DCD-C5CA93B3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8D5BD-29B4-A44F-99C4-72E83BDF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2EE37-EA47-CE3F-AA2B-D572F2839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174D3-0819-97C2-A462-ED6D055C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CECAF-1F3F-7C0D-59F8-F3DCBF83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A5EDE-74A4-B354-72C4-87A1B117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4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48E84-7693-D9B8-C2FC-626DD9A4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681669-E20C-631F-FB53-E4F2F040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424D5F-FF3B-3527-87C9-996593B0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26441-744B-5B4C-F11A-333B3024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BE816-010B-8865-CCCD-9CED1BE6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2E8AB-8D7D-4484-5A13-783E15B5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6E7AD1-78E5-2AC4-898E-0A714994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D75AB-B3A1-8A1A-4E59-F7E42C1F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958F8-D89B-D871-D21F-F5217C20D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8F62-9F2E-43AB-8187-94D404A3E6E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D0E9F-8FC2-4B33-9D0D-94A16160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AEBC4-1D3E-E47C-4D64-9D45C519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866E-4158-4A74-9B4D-AA0C0EA67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48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4.wdp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microsoft.com/office/2007/relationships/hdphoto" Target="../media/hdphoto4.wdp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4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microsoft.com/office/2007/relationships/hdphoto" Target="../media/hdphoto4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: 데이터베이스 생성, 선택하는 방법, 예제, 명령어">
            <a:extLst>
              <a:ext uri="{FF2B5EF4-FFF2-40B4-BE49-F238E27FC236}">
                <a16:creationId xmlns:a16="http://schemas.microsoft.com/office/drawing/2014/main" id="{C04B0669-221D-4351-A158-562D013B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0" y="888267"/>
            <a:ext cx="4126325" cy="41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54F931C-FE83-63CE-5ED2-4AA4814BAF4D}"/>
              </a:ext>
            </a:extLst>
          </p:cNvPr>
          <p:cNvGrpSpPr/>
          <p:nvPr/>
        </p:nvGrpSpPr>
        <p:grpSpPr>
          <a:xfrm>
            <a:off x="4861528" y="2231668"/>
            <a:ext cx="7043597" cy="1030658"/>
            <a:chOff x="4952244" y="2156162"/>
            <a:chExt cx="7043597" cy="10306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9BA7F-B85A-7772-CE80-8684698DCB61}"/>
                </a:ext>
              </a:extLst>
            </p:cNvPr>
            <p:cNvSpPr txBox="1"/>
            <p:nvPr/>
          </p:nvSpPr>
          <p:spPr>
            <a:xfrm>
              <a:off x="4952245" y="2156162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atin typeface="+mj-lt"/>
                </a:rPr>
                <a:t>MySQL </a:t>
              </a:r>
              <a:r>
                <a:rPr lang="ko-KR" altLang="en-US" sz="3600" b="1" dirty="0">
                  <a:latin typeface="+mj-lt"/>
                </a:rPr>
                <a:t>기초와 </a:t>
              </a:r>
              <a:r>
                <a:rPr lang="en-US" altLang="ko-KR" sz="3600" b="1" dirty="0">
                  <a:latin typeface="+mj-lt"/>
                </a:rPr>
                <a:t>Dynamic query</a:t>
              </a:r>
              <a:endParaRPr lang="ko-KR" altLang="en-US" sz="3600" b="1" dirty="0">
                <a:latin typeface="+mj-lt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7C1D6F-8F45-268D-000F-BCF8C4B80F1E}"/>
                </a:ext>
              </a:extLst>
            </p:cNvPr>
            <p:cNvSpPr/>
            <p:nvPr/>
          </p:nvSpPr>
          <p:spPr>
            <a:xfrm>
              <a:off x="4952244" y="2899595"/>
              <a:ext cx="7043597" cy="7899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D93D04-032B-86D9-BBF1-DCA5B0E92A22}"/>
                </a:ext>
              </a:extLst>
            </p:cNvPr>
            <p:cNvSpPr/>
            <p:nvPr/>
          </p:nvSpPr>
          <p:spPr>
            <a:xfrm>
              <a:off x="4952244" y="3017290"/>
              <a:ext cx="7043597" cy="169530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41599F-02EC-0E35-48E0-3BBB3696F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18786"/>
              </p:ext>
            </p:extLst>
          </p:nvPr>
        </p:nvGraphicFramePr>
        <p:xfrm>
          <a:off x="8306553" y="4295424"/>
          <a:ext cx="3367892" cy="8253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8737">
                  <a:extLst>
                    <a:ext uri="{9D8B030D-6E8A-4147-A177-3AD203B41FA5}">
                      <a16:colId xmlns:a16="http://schemas.microsoft.com/office/drawing/2014/main" val="4089449955"/>
                    </a:ext>
                  </a:extLst>
                </a:gridCol>
                <a:gridCol w="2259155">
                  <a:extLst>
                    <a:ext uri="{9D8B030D-6E8A-4147-A177-3AD203B41FA5}">
                      <a16:colId xmlns:a16="http://schemas.microsoft.com/office/drawing/2014/main" val="4051236774"/>
                    </a:ext>
                  </a:extLst>
                </a:gridCol>
              </a:tblGrid>
              <a:tr h="41267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발표일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2025</a:t>
                      </a:r>
                      <a:r>
                        <a:rPr lang="ko-KR" altLang="en-US" sz="1600" b="0" dirty="0"/>
                        <a:t>년 </a:t>
                      </a:r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월 </a:t>
                      </a:r>
                      <a:r>
                        <a:rPr lang="en-US" altLang="ko-KR" sz="1600" b="0" dirty="0"/>
                        <a:t>17</a:t>
                      </a:r>
                      <a:r>
                        <a:rPr lang="ko-KR" altLang="en-US" sz="1600" b="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52497"/>
                  </a:ext>
                </a:extLst>
              </a:tr>
              <a:tr h="41267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발표자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김수민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5413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AE11AF5-0A0D-3254-9011-D5D3E60EF255}"/>
              </a:ext>
            </a:extLst>
          </p:cNvPr>
          <p:cNvSpPr/>
          <p:nvPr/>
        </p:nvSpPr>
        <p:spPr>
          <a:xfrm>
            <a:off x="0" y="0"/>
            <a:ext cx="12192000" cy="443620"/>
          </a:xfrm>
          <a:prstGeom prst="rect">
            <a:avLst/>
          </a:prstGeom>
          <a:solidFill>
            <a:srgbClr val="2299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C9A8D8-1207-9E47-8159-8EC532C56FB5}"/>
              </a:ext>
            </a:extLst>
          </p:cNvPr>
          <p:cNvSpPr/>
          <p:nvPr/>
        </p:nvSpPr>
        <p:spPr>
          <a:xfrm>
            <a:off x="0" y="6418907"/>
            <a:ext cx="12192000" cy="443620"/>
          </a:xfrm>
          <a:prstGeom prst="rect">
            <a:avLst/>
          </a:prstGeom>
          <a:solidFill>
            <a:srgbClr val="2299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Picture 4" descr="MyBatis: Introdução | Atitude Reflexiva">
            <a:extLst>
              <a:ext uri="{FF2B5EF4-FFF2-40B4-BE49-F238E27FC236}">
                <a16:creationId xmlns:a16="http://schemas.microsoft.com/office/drawing/2014/main" id="{437F6B8D-EA10-5341-11C5-2C63488F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63" y="4964949"/>
            <a:ext cx="3417375" cy="8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96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2E258-9614-1F8D-D075-F0D8EB089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36A2673-F285-6864-6569-36D614D5BFFF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4D34717-CED0-B76E-44D2-DD19388FEC18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C734ABE6-EFB6-3487-C50B-1BC648185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C1F7BB-7CD3-27F3-44BC-0D9EE4D833E4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CA2EF3-D721-B3F3-00A7-C7462E4CBC20}"/>
              </a:ext>
            </a:extLst>
          </p:cNvPr>
          <p:cNvSpPr txBox="1"/>
          <p:nvPr/>
        </p:nvSpPr>
        <p:spPr>
          <a:xfrm>
            <a:off x="766618" y="1409960"/>
            <a:ext cx="3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 </a:t>
            </a:r>
            <a:r>
              <a:rPr lang="en-US" altLang="ko-KR" sz="3200" b="1" dirty="0"/>
              <a:t>(view) </a:t>
            </a:r>
            <a:r>
              <a:rPr lang="ko-KR" altLang="en-US" sz="3200" b="1" dirty="0"/>
              <a:t>명령어</a:t>
            </a:r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1C97C159-6E50-36F0-E229-AC6A78DF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DC33D-5452-9330-9909-B022F534D555}"/>
              </a:ext>
            </a:extLst>
          </p:cNvPr>
          <p:cNvSpPr txBox="1"/>
          <p:nvPr/>
        </p:nvSpPr>
        <p:spPr>
          <a:xfrm>
            <a:off x="151668" y="2409291"/>
            <a:ext cx="11888664" cy="369332"/>
          </a:xfrm>
          <a:prstGeom prst="rect">
            <a:avLst/>
          </a:prstGeom>
          <a:solidFill>
            <a:srgbClr val="D8EF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Employees </a:t>
            </a:r>
            <a:r>
              <a:rPr lang="ko-KR" altLang="en-US" dirty="0"/>
              <a:t>테이블과 </a:t>
            </a:r>
            <a:r>
              <a:rPr lang="en-US" altLang="ko-KR" dirty="0"/>
              <a:t>departments </a:t>
            </a:r>
            <a:r>
              <a:rPr lang="ko-KR" altLang="en-US" dirty="0"/>
              <a:t>테이블을 조인하여 직원의 </a:t>
            </a:r>
            <a:r>
              <a:rPr lang="en-US" altLang="ko-KR" dirty="0"/>
              <a:t>id, name, </a:t>
            </a:r>
            <a:r>
              <a:rPr lang="en-US" altLang="ko-KR" dirty="0" err="1"/>
              <a:t>department_name</a:t>
            </a:r>
            <a:r>
              <a:rPr lang="en-US" altLang="ko-KR" dirty="0"/>
              <a:t> </a:t>
            </a:r>
            <a:r>
              <a:rPr lang="ko-KR" altLang="en-US" dirty="0"/>
              <a:t>을 포함하는 뷰 생성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B0CD92-B900-0829-FCDA-82833651A258}"/>
              </a:ext>
            </a:extLst>
          </p:cNvPr>
          <p:cNvGrpSpPr/>
          <p:nvPr/>
        </p:nvGrpSpPr>
        <p:grpSpPr>
          <a:xfrm>
            <a:off x="5548590" y="376883"/>
            <a:ext cx="3743325" cy="1568949"/>
            <a:chOff x="5419395" y="305948"/>
            <a:chExt cx="3743325" cy="156894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E64FFC8-A80B-1E37-8C42-2A208779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736"/>
            <a:stretch/>
          </p:blipFill>
          <p:spPr>
            <a:xfrm>
              <a:off x="5419395" y="305948"/>
              <a:ext cx="3743325" cy="115531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42F948-79C7-0F65-8270-1B9A8FF540CA}"/>
                </a:ext>
              </a:extLst>
            </p:cNvPr>
            <p:cNvSpPr txBox="1"/>
            <p:nvPr/>
          </p:nvSpPr>
          <p:spPr>
            <a:xfrm>
              <a:off x="6011500" y="1505565"/>
              <a:ext cx="2559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Table ‘employees’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230B321-6111-0247-E273-81D19A5C2721}"/>
              </a:ext>
            </a:extLst>
          </p:cNvPr>
          <p:cNvGrpSpPr/>
          <p:nvPr/>
        </p:nvGrpSpPr>
        <p:grpSpPr>
          <a:xfrm>
            <a:off x="9255658" y="780529"/>
            <a:ext cx="2559114" cy="1150832"/>
            <a:chOff x="9255658" y="780529"/>
            <a:chExt cx="2559114" cy="115083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17D3321-831E-D287-F725-85766AB3B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1302" y="780529"/>
              <a:ext cx="1647825" cy="71437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0D2AE3-02C3-F194-4625-8DE8E3A71A95}"/>
                </a:ext>
              </a:extLst>
            </p:cNvPr>
            <p:cNvSpPr txBox="1"/>
            <p:nvPr/>
          </p:nvSpPr>
          <p:spPr>
            <a:xfrm>
              <a:off x="9255658" y="1562029"/>
              <a:ext cx="2559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Table ‘departments’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83908F-F038-022D-66DE-4E3F8AD2F65E}"/>
              </a:ext>
            </a:extLst>
          </p:cNvPr>
          <p:cNvSpPr txBox="1"/>
          <p:nvPr/>
        </p:nvSpPr>
        <p:spPr>
          <a:xfrm>
            <a:off x="1076955" y="1979346"/>
            <a:ext cx="44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FAFE2"/>
                </a:solidFill>
              </a:rPr>
              <a:t>여러 테이블에서 필요한 필드만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E4B8F9-40FE-7561-E9D5-6E35B48B587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7259"/>
          <a:stretch/>
        </p:blipFill>
        <p:spPr>
          <a:xfrm>
            <a:off x="151668" y="3045807"/>
            <a:ext cx="5085029" cy="15470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BDAD0D7-F742-ADCB-CBD2-7A9873C9B057}"/>
              </a:ext>
            </a:extLst>
          </p:cNvPr>
          <p:cNvSpPr txBox="1"/>
          <p:nvPr/>
        </p:nvSpPr>
        <p:spPr>
          <a:xfrm>
            <a:off x="4486509" y="3044929"/>
            <a:ext cx="6863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/>
              <a:t>뷰 생성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/>
              <a:t>employees</a:t>
            </a:r>
            <a:r>
              <a:rPr lang="ko-KR" altLang="en-US" sz="1600" dirty="0"/>
              <a:t>의 </a:t>
            </a:r>
            <a:r>
              <a:rPr lang="en-US" altLang="ko-KR" sz="1600" dirty="0"/>
              <a:t>Id, name</a:t>
            </a:r>
            <a:r>
              <a:rPr lang="ko-KR" altLang="en-US" sz="1600" dirty="0"/>
              <a:t>과 </a:t>
            </a:r>
            <a:r>
              <a:rPr lang="en-US" altLang="ko-KR" sz="1600" dirty="0"/>
              <a:t>department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department_name</a:t>
            </a:r>
            <a:r>
              <a:rPr lang="en-US" altLang="ko-KR" sz="1600" dirty="0"/>
              <a:t> </a:t>
            </a:r>
            <a:r>
              <a:rPr lang="ko-KR" altLang="en-US" sz="1600" dirty="0"/>
              <a:t>을 선택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/>
              <a:t>e </a:t>
            </a:r>
            <a:r>
              <a:rPr lang="ko-KR" altLang="en-US" sz="1600" dirty="0"/>
              <a:t>를 별칭으로 사용하는 </a:t>
            </a:r>
            <a:r>
              <a:rPr lang="en-US" altLang="ko-KR" sz="1600" dirty="0"/>
              <a:t>employees</a:t>
            </a:r>
            <a:r>
              <a:rPr lang="ko-KR" altLang="en-US" sz="1600" dirty="0"/>
              <a:t>라는 테이블에서</a:t>
            </a:r>
            <a:endParaRPr lang="en-US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BDB17E-F710-ABD6-A504-CE5B4F99B4A0}"/>
              </a:ext>
            </a:extLst>
          </p:cNvPr>
          <p:cNvGrpSpPr/>
          <p:nvPr/>
        </p:nvGrpSpPr>
        <p:grpSpPr>
          <a:xfrm>
            <a:off x="2796505" y="5197929"/>
            <a:ext cx="6495410" cy="1626617"/>
            <a:chOff x="6189331" y="5261181"/>
            <a:chExt cx="6495410" cy="16266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DDEB2F-D659-0534-8B18-9D8EEE6904F0}"/>
                </a:ext>
              </a:extLst>
            </p:cNvPr>
            <p:cNvSpPr txBox="1"/>
            <p:nvPr/>
          </p:nvSpPr>
          <p:spPr>
            <a:xfrm>
              <a:off x="9111952" y="5877624"/>
              <a:ext cx="3572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뷰</a:t>
              </a:r>
              <a:r>
                <a:rPr lang="en-US" altLang="ko-KR" dirty="0"/>
                <a:t> ‘</a:t>
              </a:r>
              <a:r>
                <a:rPr lang="en-US" altLang="ko-KR" dirty="0" err="1"/>
                <a:t>employee_department_view</a:t>
              </a:r>
              <a:r>
                <a:rPr lang="en-US" altLang="ko-KR" dirty="0"/>
                <a:t>’</a:t>
              </a:r>
            </a:p>
            <a:p>
              <a:pPr algn="ctr"/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98F5A47-2C80-670B-8FA2-BD6D46FE1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89331" y="5261181"/>
              <a:ext cx="2922621" cy="162661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B9700B-9B42-6C11-08D2-266A83FE53B4}"/>
              </a:ext>
            </a:extLst>
          </p:cNvPr>
          <p:cNvSpPr txBox="1"/>
          <p:nvPr/>
        </p:nvSpPr>
        <p:spPr>
          <a:xfrm>
            <a:off x="5198313" y="3913845"/>
            <a:ext cx="588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/>
              <a:t>D </a:t>
            </a:r>
            <a:r>
              <a:rPr lang="ko-KR" altLang="en-US" sz="1600" dirty="0"/>
              <a:t>를 별칭으로 사용하는 </a:t>
            </a:r>
            <a:r>
              <a:rPr lang="en-US" altLang="ko-KR" sz="1600" dirty="0"/>
              <a:t>departments</a:t>
            </a:r>
            <a:r>
              <a:rPr lang="ko-KR" altLang="en-US" sz="1600" dirty="0"/>
              <a:t>라는 테이블에서 조인</a:t>
            </a: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0BF6B-64E2-AF14-C1EF-FE2EAD15E9DF}"/>
              </a:ext>
            </a:extLst>
          </p:cNvPr>
          <p:cNvSpPr txBox="1"/>
          <p:nvPr/>
        </p:nvSpPr>
        <p:spPr>
          <a:xfrm>
            <a:off x="4532821" y="4235349"/>
            <a:ext cx="327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 err="1"/>
              <a:t>employee_view</a:t>
            </a:r>
            <a:r>
              <a:rPr lang="en-US" altLang="ko-KR" sz="1600" dirty="0"/>
              <a:t> </a:t>
            </a:r>
            <a:r>
              <a:rPr lang="ko-KR" altLang="en-US" sz="1600" dirty="0"/>
              <a:t>뷰 조회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63ADA0-DDA5-E406-BF45-552315D963B5}"/>
              </a:ext>
            </a:extLst>
          </p:cNvPr>
          <p:cNvSpPr/>
          <p:nvPr/>
        </p:nvSpPr>
        <p:spPr>
          <a:xfrm>
            <a:off x="2528596" y="3913845"/>
            <a:ext cx="2680108" cy="32150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B45B6F2-DB61-0517-DB23-099F01F3D6FD}"/>
              </a:ext>
            </a:extLst>
          </p:cNvPr>
          <p:cNvGrpSpPr/>
          <p:nvPr/>
        </p:nvGrpSpPr>
        <p:grpSpPr>
          <a:xfrm>
            <a:off x="834865" y="4706203"/>
            <a:ext cx="10672277" cy="378407"/>
            <a:chOff x="149290" y="5248125"/>
            <a:chExt cx="10626834" cy="3784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730569-8F11-1440-8AD5-9D1DC7889E7A}"/>
                </a:ext>
              </a:extLst>
            </p:cNvPr>
            <p:cNvSpPr txBox="1"/>
            <p:nvPr/>
          </p:nvSpPr>
          <p:spPr>
            <a:xfrm>
              <a:off x="185880" y="5276717"/>
              <a:ext cx="10590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조인 조건 </a:t>
              </a:r>
              <a:r>
                <a:rPr lang="en-US" altLang="ko-KR" sz="1600" dirty="0"/>
                <a:t>: employees </a:t>
              </a:r>
              <a:r>
                <a:rPr lang="ko-KR" altLang="en-US" sz="1600" dirty="0"/>
                <a:t>테이블의 </a:t>
              </a:r>
              <a:r>
                <a:rPr lang="en-US" altLang="ko-KR" sz="1600" dirty="0" err="1"/>
                <a:t>department_id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값과 </a:t>
              </a:r>
              <a:r>
                <a:rPr lang="en-US" altLang="ko-KR" sz="1600" dirty="0"/>
                <a:t>departments </a:t>
              </a:r>
              <a:r>
                <a:rPr lang="ko-KR" altLang="en-US" sz="1600" dirty="0"/>
                <a:t>테이블의 </a:t>
              </a:r>
              <a:r>
                <a:rPr lang="en-US" altLang="ko-KR" sz="1600" dirty="0"/>
                <a:t>id </a:t>
              </a:r>
              <a:r>
                <a:rPr lang="ko-KR" altLang="en-US" sz="1600" dirty="0"/>
                <a:t>값이 같을 때 두 테이블의 행 결합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304548C-26A0-EF70-81A5-3BA6CBC16B1B}"/>
                </a:ext>
              </a:extLst>
            </p:cNvPr>
            <p:cNvSpPr/>
            <p:nvPr/>
          </p:nvSpPr>
          <p:spPr>
            <a:xfrm>
              <a:off x="149290" y="5248125"/>
              <a:ext cx="10590244" cy="37840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9632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D83C4-1408-2A0B-3748-B05D59B0D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790263A-3808-9EF2-9AE5-0D39AC75F3F0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13C907-4C5B-B3DB-0227-D247B755B48C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E5AEC6EF-BE1C-0463-D80A-A3B4A5575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446E8F-8A92-839F-8DBB-9DC5D8060E20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A823138-F377-1E9F-5642-113D8FFB89D8}"/>
              </a:ext>
            </a:extLst>
          </p:cNvPr>
          <p:cNvSpPr txBox="1"/>
          <p:nvPr/>
        </p:nvSpPr>
        <p:spPr>
          <a:xfrm>
            <a:off x="766618" y="1409960"/>
            <a:ext cx="3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 </a:t>
            </a:r>
            <a:r>
              <a:rPr lang="en-US" altLang="ko-KR" sz="3200" b="1" dirty="0"/>
              <a:t>(view) </a:t>
            </a:r>
            <a:r>
              <a:rPr lang="ko-KR" altLang="en-US" sz="3200" b="1" dirty="0"/>
              <a:t>명령어</a:t>
            </a:r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2758D561-7463-DC10-9E6A-B1680168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F510F-97A6-CAF9-8DB6-8EFE07A34940}"/>
              </a:ext>
            </a:extLst>
          </p:cNvPr>
          <p:cNvSpPr txBox="1"/>
          <p:nvPr/>
        </p:nvSpPr>
        <p:spPr>
          <a:xfrm>
            <a:off x="1952919" y="2504084"/>
            <a:ext cx="8286162" cy="369332"/>
          </a:xfrm>
          <a:prstGeom prst="rect">
            <a:avLst/>
          </a:prstGeom>
          <a:solidFill>
            <a:srgbClr val="D8EF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 뷰를 수정하여 </a:t>
            </a:r>
            <a:r>
              <a:rPr lang="en-US" altLang="ko-KR" dirty="0"/>
              <a:t>‘email </a:t>
            </a:r>
            <a:r>
              <a:rPr lang="ko-KR" altLang="en-US" dirty="0"/>
              <a:t>필드 제외</a:t>
            </a:r>
            <a:r>
              <a:rPr lang="en-US" altLang="ko-KR" dirty="0"/>
              <a:t>, position </a:t>
            </a:r>
            <a:r>
              <a:rPr lang="ko-KR" altLang="en-US" dirty="0"/>
              <a:t>필드 포함</a:t>
            </a:r>
            <a:r>
              <a:rPr lang="en-US" altLang="ko-KR" dirty="0"/>
              <a:t>’</a:t>
            </a:r>
            <a:r>
              <a:rPr lang="ko-KR" altLang="en-US" dirty="0"/>
              <a:t>으로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921B5-77B0-10DF-0495-CB789089061F}"/>
              </a:ext>
            </a:extLst>
          </p:cNvPr>
          <p:cNvSpPr txBox="1"/>
          <p:nvPr/>
        </p:nvSpPr>
        <p:spPr>
          <a:xfrm>
            <a:off x="1076955" y="1979346"/>
            <a:ext cx="44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FAFE2"/>
                </a:solidFill>
              </a:rPr>
              <a:t>뷰 대체 </a:t>
            </a:r>
            <a:r>
              <a:rPr lang="en-US" altLang="ko-KR" dirty="0">
                <a:solidFill>
                  <a:srgbClr val="2FAFE2"/>
                </a:solidFill>
              </a:rPr>
              <a:t>: ‘OR REPLACE’</a:t>
            </a:r>
            <a:endParaRPr lang="ko-KR" altLang="en-US" dirty="0">
              <a:solidFill>
                <a:srgbClr val="2FAFE2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676272-2FAD-25C4-4CC9-E350E7BE6883}"/>
              </a:ext>
            </a:extLst>
          </p:cNvPr>
          <p:cNvGrpSpPr/>
          <p:nvPr/>
        </p:nvGrpSpPr>
        <p:grpSpPr>
          <a:xfrm>
            <a:off x="1708900" y="3051644"/>
            <a:ext cx="8863589" cy="1562329"/>
            <a:chOff x="280412" y="3002513"/>
            <a:chExt cx="8863589" cy="1562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124369-FAE0-563A-E864-4DF436A33B7F}"/>
                </a:ext>
              </a:extLst>
            </p:cNvPr>
            <p:cNvSpPr txBox="1"/>
            <p:nvPr/>
          </p:nvSpPr>
          <p:spPr>
            <a:xfrm>
              <a:off x="5747209" y="3002513"/>
              <a:ext cx="3396792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è"/>
              </a:pPr>
              <a:r>
                <a:rPr lang="ko-KR" altLang="en-US" sz="1600" dirty="0"/>
                <a:t>뷰를 대체하여 생성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è"/>
              </a:pPr>
              <a:r>
                <a:rPr lang="en-US" altLang="ko-KR" sz="1600" dirty="0"/>
                <a:t>Id, name, position </a:t>
              </a:r>
              <a:r>
                <a:rPr lang="ko-KR" altLang="en-US" sz="1600" dirty="0"/>
                <a:t>을 선택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è"/>
              </a:pPr>
              <a:r>
                <a:rPr lang="en-US" altLang="ko-KR" sz="1600" dirty="0"/>
                <a:t>Employees</a:t>
              </a:r>
              <a:r>
                <a:rPr lang="ko-KR" altLang="en-US" sz="1600" dirty="0"/>
                <a:t>라는 테이블에서</a:t>
              </a:r>
              <a:endParaRPr lang="en-US" altLang="ko-KR" sz="1600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874176B-998D-F334-40D0-C6B67035B811}"/>
                </a:ext>
              </a:extLst>
            </p:cNvPr>
            <p:cNvGrpSpPr/>
            <p:nvPr/>
          </p:nvGrpSpPr>
          <p:grpSpPr>
            <a:xfrm>
              <a:off x="280412" y="3088492"/>
              <a:ext cx="7453771" cy="1476350"/>
              <a:chOff x="280412" y="3088492"/>
              <a:chExt cx="7453771" cy="1476350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0E343CCE-9B1F-6DE1-0016-3AEF2394C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7820"/>
              <a:stretch/>
            </p:blipFill>
            <p:spPr>
              <a:xfrm>
                <a:off x="280412" y="3088492"/>
                <a:ext cx="5466796" cy="147635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14AC5E-0E90-D509-3F4B-AC8518686854}"/>
                  </a:ext>
                </a:extLst>
              </p:cNvPr>
              <p:cNvSpPr txBox="1"/>
              <p:nvPr/>
            </p:nvSpPr>
            <p:spPr>
              <a:xfrm>
                <a:off x="4457817" y="4220777"/>
                <a:ext cx="32763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altLang="ko-KR" sz="1600" dirty="0" err="1"/>
                  <a:t>employee_view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뷰 조회</a:t>
                </a:r>
                <a:endParaRPr lang="en-US" altLang="ko-KR" sz="1600" dirty="0"/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1452E58-8F77-A5B7-2E4C-6A27565981A5}"/>
              </a:ext>
            </a:extLst>
          </p:cNvPr>
          <p:cNvGrpSpPr/>
          <p:nvPr/>
        </p:nvGrpSpPr>
        <p:grpSpPr>
          <a:xfrm>
            <a:off x="2619428" y="4827776"/>
            <a:ext cx="6366466" cy="2203276"/>
            <a:chOff x="2646588" y="4809669"/>
            <a:chExt cx="6366466" cy="220327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97F533-ACC4-BD66-82F4-1E4F59551FF3}"/>
                </a:ext>
              </a:extLst>
            </p:cNvPr>
            <p:cNvSpPr txBox="1"/>
            <p:nvPr/>
          </p:nvSpPr>
          <p:spPr>
            <a:xfrm>
              <a:off x="4805236" y="6366614"/>
              <a:ext cx="2370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뷰</a:t>
              </a:r>
              <a:r>
                <a:rPr lang="en-US" altLang="ko-KR" dirty="0"/>
                <a:t> ‘</a:t>
              </a:r>
              <a:r>
                <a:rPr lang="en-US" altLang="ko-KR" dirty="0" err="1"/>
                <a:t>employee_view</a:t>
              </a:r>
              <a:r>
                <a:rPr lang="en-US" altLang="ko-KR" dirty="0"/>
                <a:t>’</a:t>
              </a:r>
            </a:p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3D03AF0-89E0-4F89-04A7-BFE83EF20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6588" y="4836683"/>
              <a:ext cx="2708101" cy="1422322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7BF3A3D-A9BC-9EA9-8670-8221A0D5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67732" y="4809669"/>
              <a:ext cx="2145322" cy="1476350"/>
            </a:xfrm>
            <a:prstGeom prst="rect">
              <a:avLst/>
            </a:prstGeom>
          </p:spPr>
        </p:pic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1DF3B416-080D-2ED4-7FB0-81BF01E95770}"/>
                </a:ext>
              </a:extLst>
            </p:cNvPr>
            <p:cNvSpPr/>
            <p:nvPr/>
          </p:nvSpPr>
          <p:spPr>
            <a:xfrm>
              <a:off x="5548590" y="5312454"/>
              <a:ext cx="1006119" cy="470780"/>
            </a:xfrm>
            <a:prstGeom prst="rightArrow">
              <a:avLst/>
            </a:prstGeom>
            <a:solidFill>
              <a:srgbClr val="D8EF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5526E5-2C86-07D6-B1D2-8EC32D8EA9E3}"/>
              </a:ext>
            </a:extLst>
          </p:cNvPr>
          <p:cNvSpPr/>
          <p:nvPr/>
        </p:nvSpPr>
        <p:spPr>
          <a:xfrm>
            <a:off x="3105150" y="3051644"/>
            <a:ext cx="1400175" cy="51552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3E9A1-1A5F-5241-6258-DA0E309F93F7}"/>
              </a:ext>
            </a:extLst>
          </p:cNvPr>
          <p:cNvSpPr txBox="1"/>
          <p:nvPr/>
        </p:nvSpPr>
        <p:spPr>
          <a:xfrm>
            <a:off x="3464369" y="2801548"/>
            <a:ext cx="67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51E2B-E35B-AC3F-6ECC-7D4A7A6B187B}"/>
              </a:ext>
            </a:extLst>
          </p:cNvPr>
          <p:cNvSpPr txBox="1"/>
          <p:nvPr/>
        </p:nvSpPr>
        <p:spPr>
          <a:xfrm>
            <a:off x="3397694" y="1953823"/>
            <a:ext cx="67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361768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8B143-CD69-3EF1-C8A7-3613AF037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F443B4-07E0-49AE-40D8-ED3DBED4342D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914D58-0B56-27F4-133D-2C8C025ABB6D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E6549EAE-3117-0B45-6C04-57090C6E8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0E0533-3A6A-A8CF-31FE-125AECA18A99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150F8-9726-185F-2DA6-55839E8B271F}"/>
              </a:ext>
            </a:extLst>
          </p:cNvPr>
          <p:cNvSpPr txBox="1"/>
          <p:nvPr/>
        </p:nvSpPr>
        <p:spPr>
          <a:xfrm>
            <a:off x="766618" y="1409960"/>
            <a:ext cx="3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 </a:t>
            </a:r>
            <a:r>
              <a:rPr lang="en-US" altLang="ko-KR" sz="3200" b="1" dirty="0"/>
              <a:t>(view) </a:t>
            </a:r>
            <a:r>
              <a:rPr lang="ko-KR" altLang="en-US" sz="3200" b="1" dirty="0"/>
              <a:t>명령어</a:t>
            </a:r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E050AC2F-5FB2-F4C1-4F03-997C9A7E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446A06-B00E-0915-0ADA-B88F26E6C852}"/>
              </a:ext>
            </a:extLst>
          </p:cNvPr>
          <p:cNvGrpSpPr/>
          <p:nvPr/>
        </p:nvGrpSpPr>
        <p:grpSpPr>
          <a:xfrm>
            <a:off x="169001" y="2643832"/>
            <a:ext cx="3743325" cy="3568876"/>
            <a:chOff x="639779" y="2797738"/>
            <a:chExt cx="3743325" cy="35688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CA7F9C-FE0F-8802-D73F-E552643CC51B}"/>
                </a:ext>
              </a:extLst>
            </p:cNvPr>
            <p:cNvSpPr txBox="1"/>
            <p:nvPr/>
          </p:nvSpPr>
          <p:spPr>
            <a:xfrm>
              <a:off x="1157744" y="2797738"/>
              <a:ext cx="270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FAFE2"/>
                  </a:solidFill>
                </a:rPr>
                <a:t>뷰의 모든 데이터 조회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D510B3-C1DA-5CF8-7652-DE9605CAC460}"/>
                </a:ext>
              </a:extLst>
            </p:cNvPr>
            <p:cNvSpPr txBox="1"/>
            <p:nvPr/>
          </p:nvSpPr>
          <p:spPr>
            <a:xfrm>
              <a:off x="639779" y="3374098"/>
              <a:ext cx="3743325" cy="369332"/>
            </a:xfrm>
            <a:prstGeom prst="rect">
              <a:avLst/>
            </a:prstGeom>
            <a:solidFill>
              <a:srgbClr val="D8EFF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SELECT * FROM </a:t>
              </a:r>
              <a:r>
                <a:rPr lang="en-US" altLang="ko-KR" dirty="0" err="1"/>
                <a:t>employee_view</a:t>
              </a:r>
              <a:r>
                <a:rPr lang="en-US" altLang="ko-KR" dirty="0"/>
                <a:t>;</a:t>
              </a:r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CEF01D-720B-EC71-CF6D-55EB73C82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400" y="4024620"/>
              <a:ext cx="3300082" cy="2341994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C8C6AD-EA61-F4FB-248D-16BA239BCA51}"/>
              </a:ext>
            </a:extLst>
          </p:cNvPr>
          <p:cNvGrpSpPr/>
          <p:nvPr/>
        </p:nvGrpSpPr>
        <p:grpSpPr>
          <a:xfrm>
            <a:off x="4173473" y="2643832"/>
            <a:ext cx="5498380" cy="2247993"/>
            <a:chOff x="5860747" y="2469461"/>
            <a:chExt cx="5498380" cy="2247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1419EE-155C-8D04-3627-0A6EB1A8B07D}"/>
                </a:ext>
              </a:extLst>
            </p:cNvPr>
            <p:cNvSpPr txBox="1"/>
            <p:nvPr/>
          </p:nvSpPr>
          <p:spPr>
            <a:xfrm>
              <a:off x="5860747" y="2925261"/>
              <a:ext cx="5498380" cy="646331"/>
            </a:xfrm>
            <a:prstGeom prst="rect">
              <a:avLst/>
            </a:prstGeom>
            <a:solidFill>
              <a:srgbClr val="D8EFF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SELECT * FROM </a:t>
              </a:r>
              <a:r>
                <a:rPr lang="en-US" altLang="ko-KR" dirty="0" err="1"/>
                <a:t>employee_department_view</a:t>
              </a:r>
              <a:r>
                <a:rPr lang="en-US" altLang="ko-KR" dirty="0"/>
                <a:t> </a:t>
              </a:r>
            </a:p>
            <a:p>
              <a:pPr algn="ctr"/>
              <a:r>
                <a:rPr lang="en-US" altLang="ko-KR" dirty="0"/>
                <a:t>WHERE </a:t>
              </a:r>
              <a:r>
                <a:rPr lang="en-US" altLang="ko-KR" dirty="0" err="1"/>
                <a:t>department_name</a:t>
              </a:r>
              <a:r>
                <a:rPr lang="en-US" altLang="ko-KR" dirty="0"/>
                <a:t> = 'Engineering';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0C618F3-3A1C-7E25-B847-147D8C77D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3657" y="3785007"/>
              <a:ext cx="3472560" cy="9324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98BD07-CB6F-6AE6-C5CB-F8FF4E6358BD}"/>
                </a:ext>
              </a:extLst>
            </p:cNvPr>
            <p:cNvSpPr txBox="1"/>
            <p:nvPr/>
          </p:nvSpPr>
          <p:spPr>
            <a:xfrm>
              <a:off x="6494995" y="2469461"/>
              <a:ext cx="4229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FAFE2"/>
                  </a:solidFill>
                </a:rPr>
                <a:t>특정 조건을 추가하여 뷰 조회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7406CF-375B-E538-BF63-FF286A234E98}"/>
              </a:ext>
            </a:extLst>
          </p:cNvPr>
          <p:cNvGrpSpPr/>
          <p:nvPr/>
        </p:nvGrpSpPr>
        <p:grpSpPr>
          <a:xfrm>
            <a:off x="9570864" y="2643832"/>
            <a:ext cx="2707394" cy="657398"/>
            <a:chOff x="7331593" y="4552619"/>
            <a:chExt cx="2707394" cy="65739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0076137-23C6-1953-4BD3-04AD4C7C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75640" y="4990942"/>
              <a:ext cx="2019300" cy="2190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E5FE5A-95B1-2433-6500-234BC548F3D2}"/>
                </a:ext>
              </a:extLst>
            </p:cNvPr>
            <p:cNvSpPr txBox="1"/>
            <p:nvPr/>
          </p:nvSpPr>
          <p:spPr>
            <a:xfrm>
              <a:off x="7331593" y="4552619"/>
              <a:ext cx="270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FAFE2"/>
                  </a:solidFill>
                </a:rPr>
                <a:t>뷰 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795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4B91-6A1F-E17B-66D2-5FFAC3444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A109C74-73C8-A14A-21C8-FD2B44C396CA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084A9E-CA77-B03D-513D-B72F5A042CD7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C14381-C39A-E0AE-6A1B-BDF92D07BBAD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3D07C1-DA9A-7D44-DBE7-10283ECF84C8}"/>
              </a:ext>
            </a:extLst>
          </p:cNvPr>
          <p:cNvSpPr txBox="1"/>
          <p:nvPr/>
        </p:nvSpPr>
        <p:spPr>
          <a:xfrm>
            <a:off x="766617" y="1409960"/>
            <a:ext cx="704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Dynamic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query (</a:t>
            </a:r>
            <a:r>
              <a:rPr lang="ko-KR" altLang="en-US" sz="3200" b="1" dirty="0"/>
              <a:t>동적 쿼리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880D9-68CE-834C-858F-BDCA5031DCC8}"/>
              </a:ext>
            </a:extLst>
          </p:cNvPr>
          <p:cNvSpPr txBox="1"/>
          <p:nvPr/>
        </p:nvSpPr>
        <p:spPr>
          <a:xfrm>
            <a:off x="996893" y="2028748"/>
            <a:ext cx="1045804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▶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실행 시점에서 조건이나 값을 기반으로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쿼리를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/>
              <a:t>동적으로 생성하고 실행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하는 기법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▶</a:t>
            </a:r>
            <a:r>
              <a:rPr lang="en-US" altLang="ko-KR" b="1" dirty="0"/>
              <a:t> </a:t>
            </a:r>
            <a:r>
              <a:rPr lang="ko-KR" altLang="en-US" b="1" dirty="0"/>
              <a:t>주 목적 </a:t>
            </a:r>
            <a:r>
              <a:rPr lang="en-US" altLang="ko-KR" b="1" dirty="0"/>
              <a:t>: Select </a:t>
            </a:r>
            <a:r>
              <a:rPr lang="ko-KR" altLang="en-US" b="1" dirty="0"/>
              <a:t>문 처리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0A2B81-9892-ACFD-C84D-21FCDE6A9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28524"/>
              </p:ext>
            </p:extLst>
          </p:nvPr>
        </p:nvGraphicFramePr>
        <p:xfrm>
          <a:off x="975763" y="3267292"/>
          <a:ext cx="10240473" cy="31919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8434">
                  <a:extLst>
                    <a:ext uri="{9D8B030D-6E8A-4147-A177-3AD203B41FA5}">
                      <a16:colId xmlns:a16="http://schemas.microsoft.com/office/drawing/2014/main" val="3094715810"/>
                    </a:ext>
                  </a:extLst>
                </a:gridCol>
                <a:gridCol w="2879569">
                  <a:extLst>
                    <a:ext uri="{9D8B030D-6E8A-4147-A177-3AD203B41FA5}">
                      <a16:colId xmlns:a16="http://schemas.microsoft.com/office/drawing/2014/main" val="1864766712"/>
                    </a:ext>
                  </a:extLst>
                </a:gridCol>
                <a:gridCol w="5322470">
                  <a:extLst>
                    <a:ext uri="{9D8B030D-6E8A-4147-A177-3AD203B41FA5}">
                      <a16:colId xmlns:a16="http://schemas.microsoft.com/office/drawing/2014/main" val="3857213844"/>
                    </a:ext>
                  </a:extLst>
                </a:gridCol>
              </a:tblGrid>
              <a:tr h="407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867514"/>
                  </a:ext>
                </a:extLst>
              </a:tr>
              <a:tr h="4640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 측면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유연한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복잡한 쿼리의 프로그램 로직 대체로 단순화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013823"/>
                  </a:ext>
                </a:extLst>
              </a:tr>
              <a:tr h="464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쿼리 재사용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서브 쿼리 및 공통 쿼리의 모듈화 통한 재사용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07"/>
                  </a:ext>
                </a:extLst>
              </a:tr>
              <a:tr h="464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 편의성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ORM </a:t>
                      </a:r>
                      <a:r>
                        <a:rPr lang="ko-KR" altLang="en-US" sz="1600" dirty="0"/>
                        <a:t>프레임워크 등을 통해 </a:t>
                      </a:r>
                      <a:r>
                        <a:rPr lang="en-US" altLang="ko-KR" sz="1600" dirty="0"/>
                        <a:t>SQL </a:t>
                      </a:r>
                      <a:r>
                        <a:rPr lang="ko-KR" altLang="en-US" sz="1600" dirty="0"/>
                        <a:t>개발 용이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074726"/>
                  </a:ext>
                </a:extLst>
              </a:tr>
              <a:tr h="4640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성능 측면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조회 속도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NVL </a:t>
                      </a:r>
                      <a:r>
                        <a:rPr lang="ko-KR" altLang="en-US" sz="1600" dirty="0"/>
                        <a:t>등 성능 저하 쿼리의 회피 및 대체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018414"/>
                  </a:ext>
                </a:extLst>
              </a:tr>
              <a:tr h="464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실행 계획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조회 조건 별 실행계획의 최적화 구현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793415"/>
                  </a:ext>
                </a:extLst>
              </a:tr>
              <a:tr h="4640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 규칙의 모듈화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 규칙의 어플리케이션 제어로 품질 향상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47696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7375A8C-A28A-2996-5C04-E13C7E823EC4}"/>
              </a:ext>
            </a:extLst>
          </p:cNvPr>
          <p:cNvSpPr txBox="1"/>
          <p:nvPr/>
        </p:nvSpPr>
        <p:spPr>
          <a:xfrm>
            <a:off x="7133122" y="1515368"/>
            <a:ext cx="422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↔ </a:t>
            </a:r>
            <a:r>
              <a:rPr lang="ko-KR" altLang="en-US" sz="1600" b="1" dirty="0"/>
              <a:t>정적 쿼리</a:t>
            </a:r>
            <a:endParaRPr lang="en-US" altLang="ko-KR" sz="1600" b="1" dirty="0"/>
          </a:p>
          <a:p>
            <a:r>
              <a:rPr lang="ko-KR" altLang="en-US" sz="1100" dirty="0"/>
              <a:t>           </a:t>
            </a:r>
            <a:r>
              <a:rPr lang="en-US" altLang="ko-KR" sz="1100" dirty="0"/>
              <a:t>:    </a:t>
            </a:r>
            <a:r>
              <a:rPr lang="ko-KR" altLang="en-US" sz="1100" dirty="0"/>
              <a:t>어떤 조건 또는 상황에도 변경되지 않는 </a:t>
            </a:r>
            <a:r>
              <a:rPr lang="ko-KR" altLang="en-US" sz="1100" dirty="0" err="1"/>
              <a:t>쿼리문</a:t>
            </a:r>
            <a:endParaRPr lang="ko-KR" altLang="en-US" sz="1100" dirty="0"/>
          </a:p>
        </p:txBody>
      </p:sp>
      <p:pic>
        <p:nvPicPr>
          <p:cNvPr id="5122" name="Picture 2" descr="MyBatis | devkuma">
            <a:extLst>
              <a:ext uri="{FF2B5EF4-FFF2-40B4-BE49-F238E27FC236}">
                <a16:creationId xmlns:a16="http://schemas.microsoft.com/office/drawing/2014/main" id="{17A659BA-6073-BE36-1285-6982352A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yBatis | devkuma">
            <a:extLst>
              <a:ext uri="{FF2B5EF4-FFF2-40B4-BE49-F238E27FC236}">
                <a16:creationId xmlns:a16="http://schemas.microsoft.com/office/drawing/2014/main" id="{2D3FBB21-DB9E-FDF1-E8CC-B25A02F6E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9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BF252-9338-874B-9EF8-148D5985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BEAF0EF-1049-FB24-9F42-5F8421D15143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7D5D50-4CD9-D6B6-0637-8DA7699B21E1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C59CE3-18B0-885F-4216-31F6B6803431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72950D-DE81-C53A-757A-56BD89786B06}"/>
              </a:ext>
            </a:extLst>
          </p:cNvPr>
          <p:cNvSpPr txBox="1"/>
          <p:nvPr/>
        </p:nvSpPr>
        <p:spPr>
          <a:xfrm>
            <a:off x="766617" y="1409960"/>
            <a:ext cx="704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Dynamic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query (</a:t>
            </a:r>
            <a:r>
              <a:rPr lang="ko-KR" altLang="en-US" sz="3200" b="1" dirty="0"/>
              <a:t>동적 쿼리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의 역할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3C605E-61D8-64D1-19FE-D7F7CBA05164}"/>
              </a:ext>
            </a:extLst>
          </p:cNvPr>
          <p:cNvGrpSpPr/>
          <p:nvPr/>
        </p:nvGrpSpPr>
        <p:grpSpPr>
          <a:xfrm>
            <a:off x="456775" y="4451680"/>
            <a:ext cx="11040652" cy="2301510"/>
            <a:chOff x="466300" y="4451680"/>
            <a:chExt cx="11040652" cy="230151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AA45075-D3AE-D81E-2988-F8FCC8274679}"/>
                </a:ext>
              </a:extLst>
            </p:cNvPr>
            <p:cNvGrpSpPr/>
            <p:nvPr/>
          </p:nvGrpSpPr>
          <p:grpSpPr>
            <a:xfrm>
              <a:off x="466300" y="4451680"/>
              <a:ext cx="11040652" cy="2301510"/>
              <a:chOff x="766618" y="3464130"/>
              <a:chExt cx="11040652" cy="169767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BB441F-6C2A-19DD-DBD2-400554975FC2}"/>
                  </a:ext>
                </a:extLst>
              </p:cNvPr>
              <p:cNvSpPr txBox="1"/>
              <p:nvPr/>
            </p:nvSpPr>
            <p:spPr>
              <a:xfrm>
                <a:off x="1295322" y="3854301"/>
                <a:ext cx="9471913" cy="12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▶ 자주 사용하는 방법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▶ 애플리케이션 코드</a:t>
                </a:r>
                <a:r>
                  <a:rPr lang="en-US" altLang="ko-KR" dirty="0"/>
                  <a:t>(JAVA)</a:t>
                </a:r>
                <a:r>
                  <a:rPr lang="ko-KR" altLang="en-US" dirty="0"/>
                  <a:t>에서 동적 </a:t>
                </a:r>
                <a:r>
                  <a:rPr lang="en-US" altLang="ko-KR" dirty="0"/>
                  <a:t>SQL</a:t>
                </a:r>
                <a:r>
                  <a:rPr lang="ko-KR" altLang="en-US" dirty="0"/>
                  <a:t>을 작성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▶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파라미터 바인딩과 유지보수성이 뛰어나며</a:t>
                </a:r>
                <a:r>
                  <a:rPr lang="en-US" altLang="ko-KR" dirty="0"/>
                  <a:t>, ORM </a:t>
                </a:r>
                <a:r>
                  <a:rPr lang="ko-KR" altLang="en-US" dirty="0"/>
                  <a:t>기반 개발 환경</a:t>
                </a:r>
                <a:r>
                  <a:rPr lang="en-US" altLang="ko-KR" dirty="0"/>
                  <a:t>(JPA)</a:t>
                </a:r>
                <a:r>
                  <a:rPr lang="ko-KR" altLang="en-US" dirty="0"/>
                  <a:t>에서 많이 사용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▶ </a:t>
                </a:r>
                <a:r>
                  <a:rPr lang="en-US" altLang="ko-KR" dirty="0" err="1"/>
                  <a:t>MyBatis</a:t>
                </a:r>
                <a:r>
                  <a:rPr lang="en-US" altLang="ko-KR" dirty="0"/>
                  <a:t>(SQL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Mapper)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SQL </a:t>
                </a:r>
                <a:r>
                  <a:rPr lang="ko-KR" altLang="en-US" dirty="0"/>
                  <a:t>제어가 용이하고</a:t>
                </a:r>
                <a:r>
                  <a:rPr lang="en-US" altLang="ko-KR" dirty="0"/>
                  <a:t>, JPA</a:t>
                </a:r>
                <a:r>
                  <a:rPr lang="ko-KR" altLang="en-US" dirty="0"/>
                  <a:t>는 객체 중심 개발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쿼리문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X) </a:t>
                </a:r>
                <a:r>
                  <a:rPr lang="ko-KR" altLang="en-US" dirty="0"/>
                  <a:t>에 적합</a:t>
                </a:r>
                <a:endParaRPr lang="en-US" altLang="ko-KR" dirty="0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388F6B1-03E3-8EF6-72BD-E5036672847C}"/>
                  </a:ext>
                </a:extLst>
              </p:cNvPr>
              <p:cNvGrpSpPr/>
              <p:nvPr/>
            </p:nvGrpSpPr>
            <p:grpSpPr>
              <a:xfrm>
                <a:off x="766618" y="3464130"/>
                <a:ext cx="11040652" cy="1697675"/>
                <a:chOff x="766618" y="3464130"/>
                <a:chExt cx="11040652" cy="1697675"/>
              </a:xfrm>
            </p:grpSpPr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1A207B2C-6CD2-F3E9-80C4-16E2AD27D9E4}"/>
                    </a:ext>
                  </a:extLst>
                </p:cNvPr>
                <p:cNvSpPr/>
                <p:nvPr/>
              </p:nvSpPr>
              <p:spPr>
                <a:xfrm>
                  <a:off x="766618" y="3648050"/>
                  <a:ext cx="11040652" cy="1513755"/>
                </a:xfrm>
                <a:prstGeom prst="roundRect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86C833B-AF37-9211-26E6-346174B11D68}"/>
                    </a:ext>
                  </a:extLst>
                </p:cNvPr>
                <p:cNvSpPr/>
                <p:nvPr/>
              </p:nvSpPr>
              <p:spPr>
                <a:xfrm>
                  <a:off x="1186005" y="3464130"/>
                  <a:ext cx="3791088" cy="368281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>
                      <a:solidFill>
                        <a:schemeClr val="bg1"/>
                      </a:solidFill>
                    </a:rPr>
                    <a:t>MyBatis</a:t>
                  </a:r>
                  <a:r>
                    <a:rPr lang="en-US" altLang="ko-KR" b="1" dirty="0">
                      <a:solidFill>
                        <a:schemeClr val="bg1"/>
                      </a:solidFill>
                    </a:rPr>
                    <a:t>, JPA(Hibernate)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2052" name="Picture 4" descr="MyBatis: Introdução | Atitude Reflexiva">
              <a:extLst>
                <a:ext uri="{FF2B5EF4-FFF2-40B4-BE49-F238E27FC236}">
                  <a16:creationId xmlns:a16="http://schemas.microsoft.com/office/drawing/2014/main" id="{73801847-D735-1B4A-3F68-62AEFB8FD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8612" y="5013547"/>
              <a:ext cx="1364147" cy="342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9E0168-6A8B-896A-A0C9-C7DE32438706}"/>
              </a:ext>
            </a:extLst>
          </p:cNvPr>
          <p:cNvGrpSpPr/>
          <p:nvPr/>
        </p:nvGrpSpPr>
        <p:grpSpPr>
          <a:xfrm>
            <a:off x="466300" y="2027714"/>
            <a:ext cx="11040652" cy="2285426"/>
            <a:chOff x="466300" y="2027714"/>
            <a:chExt cx="11040652" cy="2285426"/>
          </a:xfrm>
        </p:grpSpPr>
        <p:pic>
          <p:nvPicPr>
            <p:cNvPr id="2056" name="Picture 8" descr="Oracle Corporation">
              <a:extLst>
                <a:ext uri="{FF2B5EF4-FFF2-40B4-BE49-F238E27FC236}">
                  <a16:creationId xmlns:a16="http://schemas.microsoft.com/office/drawing/2014/main" id="{12E61A43-62F9-9B6B-F132-5937207CD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4867" y="2499613"/>
              <a:ext cx="1702051" cy="4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99869D9-6C68-4ACD-0AF3-00FC1045AF11}"/>
                </a:ext>
              </a:extLst>
            </p:cNvPr>
            <p:cNvGrpSpPr/>
            <p:nvPr/>
          </p:nvGrpSpPr>
          <p:grpSpPr>
            <a:xfrm>
              <a:off x="466300" y="2027714"/>
              <a:ext cx="11040652" cy="2285426"/>
              <a:chOff x="766618" y="3429000"/>
              <a:chExt cx="11040652" cy="203078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EE2428-EFE5-87D2-4BC2-B6535FED5238}"/>
                  </a:ext>
                </a:extLst>
              </p:cNvPr>
              <p:cNvSpPr txBox="1"/>
              <p:nvPr/>
            </p:nvSpPr>
            <p:spPr>
              <a:xfrm>
                <a:off x="1295322" y="3854301"/>
                <a:ext cx="9497961" cy="151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▶ 요즘은 사용하지 않는 방법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▶ 데이터베이스 자체에서 동적 </a:t>
                </a:r>
                <a:r>
                  <a:rPr lang="en-US" altLang="ko-KR" dirty="0"/>
                  <a:t>SQL</a:t>
                </a:r>
                <a:r>
                  <a:rPr lang="ko-KR" altLang="en-US" dirty="0"/>
                  <a:t>을 생성 및 실행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▶ </a:t>
                </a:r>
                <a:r>
                  <a:rPr lang="en-US" altLang="ko-KR" dirty="0"/>
                  <a:t>SQL </a:t>
                </a:r>
                <a:r>
                  <a:rPr lang="ko-KR" altLang="en-US" dirty="0"/>
                  <a:t>작성과 실행이 </a:t>
                </a:r>
                <a:r>
                  <a:rPr lang="en-US" altLang="ko-KR" dirty="0"/>
                  <a:t>DB </a:t>
                </a:r>
                <a:r>
                  <a:rPr lang="ko-KR" altLang="en-US" dirty="0"/>
                  <a:t>내부에서 이루어지므로 </a:t>
                </a:r>
                <a:r>
                  <a:rPr lang="en-US" altLang="ko-KR" dirty="0"/>
                  <a:t>DB</a:t>
                </a:r>
                <a:r>
                  <a:rPr lang="ko-KR" altLang="en-US" dirty="0"/>
                  <a:t>에 강한 의존성을 가짐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▶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복잡한 로직 필요한 경우 </a:t>
                </a:r>
                <a:r>
                  <a:rPr lang="en-US" altLang="ko-KR" dirty="0"/>
                  <a:t>PL/SQL(Oracle),</a:t>
                </a:r>
                <a:r>
                  <a:rPr lang="ko-KR" altLang="en-US" dirty="0"/>
                  <a:t> 저장 프로시저</a:t>
                </a:r>
                <a:r>
                  <a:rPr lang="en-US" altLang="ko-KR" dirty="0"/>
                  <a:t>(MySQL)</a:t>
                </a:r>
                <a:r>
                  <a:rPr lang="ko-KR" altLang="en-US" dirty="0"/>
                  <a:t>를 활용해야 함</a:t>
                </a:r>
                <a:endParaRPr lang="en-US" altLang="ko-KR" dirty="0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CF80BDA-DBDA-FAD1-7AF1-C34AAE76A837}"/>
                  </a:ext>
                </a:extLst>
              </p:cNvPr>
              <p:cNvGrpSpPr/>
              <p:nvPr/>
            </p:nvGrpSpPr>
            <p:grpSpPr>
              <a:xfrm>
                <a:off x="766618" y="3429000"/>
                <a:ext cx="11040652" cy="2030781"/>
                <a:chOff x="766618" y="3429000"/>
                <a:chExt cx="11040652" cy="2030781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FDB53413-D2F0-72F8-2349-36CFA89F37CA}"/>
                    </a:ext>
                  </a:extLst>
                </p:cNvPr>
                <p:cNvSpPr/>
                <p:nvPr/>
              </p:nvSpPr>
              <p:spPr>
                <a:xfrm>
                  <a:off x="766618" y="3648050"/>
                  <a:ext cx="11040652" cy="1811731"/>
                </a:xfrm>
                <a:prstGeom prst="roundRect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E81F3C68-B0EA-6C11-0D11-6865EA2392FD}"/>
                    </a:ext>
                  </a:extLst>
                </p:cNvPr>
                <p:cNvSpPr/>
                <p:nvPr/>
              </p:nvSpPr>
              <p:spPr>
                <a:xfrm>
                  <a:off x="1186005" y="3429000"/>
                  <a:ext cx="2672324" cy="438101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Oracle, MySQL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2058" name="Picture 10" descr="MySQL : 모든 Database 리스트 표시 방법, 예제, 명령어">
              <a:extLst>
                <a:ext uri="{FF2B5EF4-FFF2-40B4-BE49-F238E27FC236}">
                  <a16:creationId xmlns:a16="http://schemas.microsoft.com/office/drawing/2014/main" id="{BF945843-9B36-692A-40ED-881E13074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56" b="99167" l="1111" r="95556">
                          <a14:foregroundMark x1="28611" y1="5556" x2="32222" y2="9722"/>
                          <a14:foregroundMark x1="34722" y1="17500" x2="34722" y2="17500"/>
                          <a14:foregroundMark x1="87500" y1="74722" x2="87500" y2="74722"/>
                          <a14:foregroundMark x1="93611" y1="66111" x2="93611" y2="66111"/>
                          <a14:foregroundMark x1="95556" y1="81111" x2="95556" y2="81111"/>
                          <a14:foregroundMark x1="50278" y1="87500" x2="50278" y2="87500"/>
                          <a14:foregroundMark x1="57500" y1="92500" x2="57500" y2="92500"/>
                          <a14:foregroundMark x1="49444" y1="94444" x2="49444" y2="94444"/>
                          <a14:foregroundMark x1="74167" y1="95833" x2="74167" y2="95833"/>
                          <a14:foregroundMark x1="81667" y1="93889" x2="81667" y2="93889"/>
                          <a14:foregroundMark x1="75833" y1="88056" x2="75833" y2="88056"/>
                          <a14:foregroundMark x1="33611" y1="93889" x2="33611" y2="93889"/>
                          <a14:foregroundMark x1="33611" y1="99167" x2="33611" y2="99167"/>
                          <a14:foregroundMark x1="21667" y1="83333" x2="21667" y2="83333"/>
                          <a14:foregroundMark x1="5833" y1="83333" x2="5833" y2="83333"/>
                          <a14:foregroundMark x1="1111" y1="82500" x2="1111" y2="82500"/>
                          <a14:foregroundMark x1="54722" y1="81111" x2="54722" y2="81111"/>
                          <a14:foregroundMark x1="47500" y1="81389" x2="57222" y2="8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2282" y="2455060"/>
              <a:ext cx="634858" cy="634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62256B07-EE31-E7B8-5548-7E5A74C36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7F09953E-83C7-37B5-6A79-26E4AF81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PA] JPA, Hibernate, Spring Data JPA의 차이점">
            <a:extLst>
              <a:ext uri="{FF2B5EF4-FFF2-40B4-BE49-F238E27FC236}">
                <a16:creationId xmlns:a16="http://schemas.microsoft.com/office/drawing/2014/main" id="{77E3FB31-C6F0-44E3-5CCA-F12EA8BCE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0" t="29793" r="25138" b="25133"/>
          <a:stretch/>
        </p:blipFill>
        <p:spPr bwMode="auto">
          <a:xfrm>
            <a:off x="10170972" y="4919676"/>
            <a:ext cx="1135341" cy="53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2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ACB6B-5AC4-1A26-EFB6-6D22105B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FAF8CA-2DC4-59D7-87E5-D4F5017DADBF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73ABE2-1DDA-9F74-1DEC-2C227A6BCC7B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4C9B4D-1317-D220-20A4-CD86BC39D204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51232E-2308-F1E4-A47D-755D666CD16E}"/>
              </a:ext>
            </a:extLst>
          </p:cNvPr>
          <p:cNvSpPr txBox="1"/>
          <p:nvPr/>
        </p:nvSpPr>
        <p:spPr>
          <a:xfrm>
            <a:off x="766617" y="1409960"/>
            <a:ext cx="704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MySQL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Dynamic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query </a:t>
            </a:r>
            <a:r>
              <a:rPr lang="ko-KR" altLang="en-US" sz="3200" b="1" dirty="0"/>
              <a:t>구조</a:t>
            </a:r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356431CD-B8B8-AF31-8587-AC24888A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721DB2A-3D65-60A5-C30C-38BE733E416D}"/>
              </a:ext>
            </a:extLst>
          </p:cNvPr>
          <p:cNvSpPr txBox="1"/>
          <p:nvPr/>
        </p:nvSpPr>
        <p:spPr>
          <a:xfrm>
            <a:off x="1248552" y="2607896"/>
            <a:ext cx="104580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쿼리의 고정적인 부분 정의 </a:t>
            </a:r>
            <a:r>
              <a:rPr lang="en-US" altLang="ko-KR" dirty="0"/>
              <a:t>- SELECT, FROM, </a:t>
            </a:r>
            <a:r>
              <a:rPr lang="ko-KR" altLang="en-US" dirty="0"/>
              <a:t>기본 </a:t>
            </a:r>
            <a:r>
              <a:rPr lang="en-US" altLang="ko-KR" dirty="0"/>
              <a:t>WHERE </a:t>
            </a:r>
            <a:r>
              <a:rPr lang="ko-KR" altLang="en-US" dirty="0"/>
              <a:t>조건 등등</a:t>
            </a:r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AADB46-53B9-F74C-3D1E-165172C42C31}"/>
              </a:ext>
            </a:extLst>
          </p:cNvPr>
          <p:cNvGrpSpPr/>
          <p:nvPr/>
        </p:nvGrpSpPr>
        <p:grpSpPr>
          <a:xfrm>
            <a:off x="1019175" y="2179271"/>
            <a:ext cx="3848100" cy="497254"/>
            <a:chOff x="628650" y="2255471"/>
            <a:chExt cx="3848100" cy="49725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90352E1-2605-6AF8-BD00-AC6A2B1EFAAD}"/>
                </a:ext>
              </a:extLst>
            </p:cNvPr>
            <p:cNvSpPr/>
            <p:nvPr/>
          </p:nvSpPr>
          <p:spPr>
            <a:xfrm>
              <a:off x="628650" y="2276475"/>
              <a:ext cx="3848100" cy="4762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D532F4-91CD-537D-93DA-B1349054A98C}"/>
                </a:ext>
              </a:extLst>
            </p:cNvPr>
            <p:cNvSpPr txBox="1"/>
            <p:nvPr/>
          </p:nvSpPr>
          <p:spPr>
            <a:xfrm>
              <a:off x="743727" y="2255471"/>
              <a:ext cx="3733023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</a:rPr>
                <a:t>고정된 </a:t>
              </a:r>
              <a:r>
                <a:rPr lang="en-US" altLang="ko-KR" b="1" dirty="0">
                  <a:solidFill>
                    <a:schemeClr val="bg1"/>
                  </a:solidFill>
                </a:rPr>
                <a:t>SQL </a:t>
              </a:r>
              <a:r>
                <a:rPr lang="ko-KR" altLang="en-US" b="1" dirty="0">
                  <a:solidFill>
                    <a:schemeClr val="bg1"/>
                  </a:solidFill>
                </a:rPr>
                <a:t>기본 구조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20D6651-FBBF-D2F6-5C2A-51498B4C3723}"/>
              </a:ext>
            </a:extLst>
          </p:cNvPr>
          <p:cNvGrpSpPr/>
          <p:nvPr/>
        </p:nvGrpSpPr>
        <p:grpSpPr>
          <a:xfrm>
            <a:off x="1019175" y="3129363"/>
            <a:ext cx="3848100" cy="497254"/>
            <a:chOff x="628650" y="2255471"/>
            <a:chExt cx="3848100" cy="49725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9C66CAA-C8F2-76B4-A61B-02D6FA556CB5}"/>
                </a:ext>
              </a:extLst>
            </p:cNvPr>
            <p:cNvSpPr/>
            <p:nvPr/>
          </p:nvSpPr>
          <p:spPr>
            <a:xfrm>
              <a:off x="628650" y="2276475"/>
              <a:ext cx="3848100" cy="4762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FAFE95-D61C-ABE6-EE7E-F9E719F49E37}"/>
                </a:ext>
              </a:extLst>
            </p:cNvPr>
            <p:cNvSpPr txBox="1"/>
            <p:nvPr/>
          </p:nvSpPr>
          <p:spPr>
            <a:xfrm>
              <a:off x="743727" y="2255471"/>
              <a:ext cx="3733023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</a:rPr>
                <a:t>동적으로 변경되는 조건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2D4BB79-1554-76BA-3E54-935F99C3F77B}"/>
              </a:ext>
            </a:extLst>
          </p:cNvPr>
          <p:cNvSpPr txBox="1"/>
          <p:nvPr/>
        </p:nvSpPr>
        <p:spPr>
          <a:xfrm>
            <a:off x="1248552" y="3628489"/>
            <a:ext cx="10458045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 실행 상황에 필요한 </a:t>
            </a:r>
            <a:r>
              <a:rPr lang="ko-KR" altLang="en-US" b="1" u="sng" dirty="0"/>
              <a:t>조건 추가 </a:t>
            </a:r>
            <a:r>
              <a:rPr lang="en-US" altLang="ko-KR" b="1" u="sng" dirty="0"/>
              <a:t>– WHERE, JOIN, GROUP BY, ORDER BY </a:t>
            </a:r>
            <a:r>
              <a:rPr lang="ko-KR" altLang="en-US" b="1" u="sng" dirty="0"/>
              <a:t>등등</a:t>
            </a:r>
            <a:endParaRPr lang="en-US" altLang="ko-KR" b="1" u="sng" dirty="0"/>
          </a:p>
          <a:p>
            <a:pPr>
              <a:lnSpc>
                <a:spcPct val="120000"/>
              </a:lnSpc>
            </a:pPr>
            <a:r>
              <a:rPr lang="ko-KR" altLang="en-US" dirty="0"/>
              <a:t>                  → 프로그래밍 언어의 조건문</a:t>
            </a:r>
            <a:r>
              <a:rPr lang="en-US" altLang="ko-KR" dirty="0"/>
              <a:t>(IF, CASE, SWITCH) </a:t>
            </a:r>
            <a:r>
              <a:rPr lang="ko-KR" altLang="en-US" dirty="0"/>
              <a:t>또는 </a:t>
            </a:r>
            <a:r>
              <a:rPr lang="en-US" altLang="ko-KR" dirty="0"/>
              <a:t>SQL </a:t>
            </a:r>
            <a:r>
              <a:rPr lang="ko-KR" altLang="en-US" dirty="0"/>
              <a:t>조건 문장 사용</a:t>
            </a:r>
            <a:endParaRPr lang="en-US" altLang="ko-KR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5E51A08-5729-3936-FDE9-56F99675EDA8}"/>
              </a:ext>
            </a:extLst>
          </p:cNvPr>
          <p:cNvGrpSpPr/>
          <p:nvPr/>
        </p:nvGrpSpPr>
        <p:grpSpPr>
          <a:xfrm>
            <a:off x="1019175" y="4420029"/>
            <a:ext cx="3848100" cy="497254"/>
            <a:chOff x="628650" y="2255471"/>
            <a:chExt cx="3848100" cy="49725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17F3964-6BFF-738D-94AE-F0433517E802}"/>
                </a:ext>
              </a:extLst>
            </p:cNvPr>
            <p:cNvSpPr/>
            <p:nvPr/>
          </p:nvSpPr>
          <p:spPr>
            <a:xfrm>
              <a:off x="628650" y="2276475"/>
              <a:ext cx="3848100" cy="4762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DB32F8-D13E-DCDD-718D-ACFA17B890D8}"/>
                </a:ext>
              </a:extLst>
            </p:cNvPr>
            <p:cNvSpPr txBox="1"/>
            <p:nvPr/>
          </p:nvSpPr>
          <p:spPr>
            <a:xfrm>
              <a:off x="743727" y="2255471"/>
              <a:ext cx="3733023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</a:rPr>
                <a:t>파라미터 바인딩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1FD2F9D-BB11-1CD0-E8D8-FFAF4675DC5F}"/>
              </a:ext>
            </a:extLst>
          </p:cNvPr>
          <p:cNvSpPr txBox="1"/>
          <p:nvPr/>
        </p:nvSpPr>
        <p:spPr>
          <a:xfrm>
            <a:off x="1248552" y="4925419"/>
            <a:ext cx="10458045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 동적으로 생성된 쿼리에 값을 안전하게 삽입하기 위해 파라미터를 바인딩함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▶ 이를 통해</a:t>
            </a:r>
            <a:r>
              <a:rPr lang="en-US" altLang="ko-KR" dirty="0"/>
              <a:t> SQL </a:t>
            </a:r>
            <a:r>
              <a:rPr lang="ko-KR" altLang="en-US" dirty="0" err="1"/>
              <a:t>인젝션을</a:t>
            </a:r>
            <a:r>
              <a:rPr lang="ko-KR" altLang="en-US" dirty="0"/>
              <a:t> 방지하고 성능 최적화 가능</a:t>
            </a:r>
            <a:endParaRPr lang="en-US" altLang="ko-KR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2C360D-E6AC-619A-091C-123DD52FA9B4}"/>
              </a:ext>
            </a:extLst>
          </p:cNvPr>
          <p:cNvGrpSpPr/>
          <p:nvPr/>
        </p:nvGrpSpPr>
        <p:grpSpPr>
          <a:xfrm>
            <a:off x="1030304" y="5697910"/>
            <a:ext cx="3848100" cy="497254"/>
            <a:chOff x="628650" y="2255471"/>
            <a:chExt cx="3848100" cy="49725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C2D7E-8D8F-EBA7-130B-10F10D745E72}"/>
                </a:ext>
              </a:extLst>
            </p:cNvPr>
            <p:cNvSpPr/>
            <p:nvPr/>
          </p:nvSpPr>
          <p:spPr>
            <a:xfrm>
              <a:off x="628650" y="2276475"/>
              <a:ext cx="3848100" cy="4762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4DA253-9C71-5A95-F86B-37127A5A881E}"/>
                </a:ext>
              </a:extLst>
            </p:cNvPr>
            <p:cNvSpPr txBox="1"/>
            <p:nvPr/>
          </p:nvSpPr>
          <p:spPr>
            <a:xfrm>
              <a:off x="743727" y="2255471"/>
              <a:ext cx="3733023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</a:rPr>
                <a:t>쿼리 실행 및 결과 반환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C055D17-C9EA-A21E-8410-BDC674F7E7CF}"/>
              </a:ext>
            </a:extLst>
          </p:cNvPr>
          <p:cNvSpPr txBox="1"/>
          <p:nvPr/>
        </p:nvSpPr>
        <p:spPr>
          <a:xfrm>
            <a:off x="1248552" y="6170246"/>
            <a:ext cx="104580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동적으로 완성된 쿼리를 실행하고 결과를 반환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69A55D-3A13-CA79-8100-B542638EC358}"/>
              </a:ext>
            </a:extLst>
          </p:cNvPr>
          <p:cNvSpPr txBox="1"/>
          <p:nvPr/>
        </p:nvSpPr>
        <p:spPr>
          <a:xfrm>
            <a:off x="315491" y="2152614"/>
            <a:ext cx="59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F5A099-175A-8D8C-1C91-4AFC8DCE4097}"/>
              </a:ext>
            </a:extLst>
          </p:cNvPr>
          <p:cNvSpPr txBox="1"/>
          <p:nvPr/>
        </p:nvSpPr>
        <p:spPr>
          <a:xfrm>
            <a:off x="315491" y="3108001"/>
            <a:ext cx="59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0AE2E6-E399-3BED-1565-AA1E302066E4}"/>
              </a:ext>
            </a:extLst>
          </p:cNvPr>
          <p:cNvSpPr txBox="1"/>
          <p:nvPr/>
        </p:nvSpPr>
        <p:spPr>
          <a:xfrm>
            <a:off x="315491" y="4400550"/>
            <a:ext cx="59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9113C5-DC30-3425-E551-C6651828180E}"/>
              </a:ext>
            </a:extLst>
          </p:cNvPr>
          <p:cNvSpPr txBox="1"/>
          <p:nvPr/>
        </p:nvSpPr>
        <p:spPr>
          <a:xfrm>
            <a:off x="315491" y="5657850"/>
            <a:ext cx="59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pic>
        <p:nvPicPr>
          <p:cNvPr id="51" name="Picture 2" descr="MyBatis | devkuma">
            <a:extLst>
              <a:ext uri="{FF2B5EF4-FFF2-40B4-BE49-F238E27FC236}">
                <a16:creationId xmlns:a16="http://schemas.microsoft.com/office/drawing/2014/main" id="{204ED80B-A08F-5CCF-BD90-6315B3ABB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11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A3461-EBBC-7A41-0EC0-98FBA4701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38C66B-53D4-7A6B-9E2D-A8D6F0712AA5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F423B4-C0FF-BF06-3CDF-AADCB0EEC2E6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B2BE3-443A-C9EA-196D-31EAA2BA1499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0DB93B-A91F-21F6-AAFB-25B2C67A7C55}"/>
              </a:ext>
            </a:extLst>
          </p:cNvPr>
          <p:cNvSpPr txBox="1"/>
          <p:nvPr/>
        </p:nvSpPr>
        <p:spPr>
          <a:xfrm>
            <a:off x="766617" y="1409960"/>
            <a:ext cx="704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MySQL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Dynamic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query </a:t>
            </a:r>
            <a:r>
              <a:rPr lang="ko-KR" altLang="en-US" sz="3200" b="1" dirty="0"/>
              <a:t>구조</a:t>
            </a:r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27D99E68-2767-B3CE-F222-24CEC062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AC00D5-818F-A73D-55F9-89CF14EF5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48" y="2318489"/>
            <a:ext cx="7719588" cy="40481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57615A-173B-4D2E-2D25-908AB857F085}"/>
              </a:ext>
            </a:extLst>
          </p:cNvPr>
          <p:cNvSpPr txBox="1"/>
          <p:nvPr/>
        </p:nvSpPr>
        <p:spPr>
          <a:xfrm>
            <a:off x="3770626" y="2555691"/>
            <a:ext cx="3392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b="1" dirty="0"/>
              <a:t>필요한 동적 조건 설정</a:t>
            </a:r>
            <a:endParaRPr lang="en-US" altLang="ko-KR" sz="1600" b="1" dirty="0"/>
          </a:p>
          <a:p>
            <a:r>
              <a:rPr lang="ko-KR" altLang="en-US" sz="1200" dirty="0"/>
              <a:t>  변수 </a:t>
            </a:r>
            <a:r>
              <a:rPr lang="en-US" altLang="ko-KR" sz="1200" dirty="0"/>
              <a:t>@department_id=2</a:t>
            </a:r>
          </a:p>
          <a:p>
            <a:r>
              <a:rPr lang="ko-KR" altLang="en-US" sz="1200" dirty="0"/>
              <a:t>  변수 </a:t>
            </a:r>
            <a:r>
              <a:rPr lang="en-US" altLang="ko-KR" sz="1200" dirty="0"/>
              <a:t>@position=‘Developer’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552792-D1DA-0EE2-EE85-24A4F0D4FB4A}"/>
              </a:ext>
            </a:extLst>
          </p:cNvPr>
          <p:cNvSpPr/>
          <p:nvPr/>
        </p:nvSpPr>
        <p:spPr>
          <a:xfrm>
            <a:off x="449135" y="2600325"/>
            <a:ext cx="3246565" cy="828675"/>
          </a:xfrm>
          <a:prstGeom prst="rect">
            <a:avLst/>
          </a:prstGeom>
          <a:noFill/>
          <a:ln w="28575">
            <a:solidFill>
              <a:srgbClr val="FF89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AA2D398-FE48-8693-DB09-FCBE7C8D121E}"/>
              </a:ext>
            </a:extLst>
          </p:cNvPr>
          <p:cNvGrpSpPr/>
          <p:nvPr/>
        </p:nvGrpSpPr>
        <p:grpSpPr>
          <a:xfrm>
            <a:off x="7703235" y="184488"/>
            <a:ext cx="2021217" cy="365059"/>
            <a:chOff x="5162914" y="1342113"/>
            <a:chExt cx="3848100" cy="47625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37EE7C4-BDCB-95FF-9A93-85AD094BD0E6}"/>
                </a:ext>
              </a:extLst>
            </p:cNvPr>
            <p:cNvSpPr/>
            <p:nvPr/>
          </p:nvSpPr>
          <p:spPr>
            <a:xfrm>
              <a:off x="5162914" y="1342113"/>
              <a:ext cx="3848100" cy="4762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679987-39A3-CC1C-2915-5CCBDCD0DB9F}"/>
                </a:ext>
              </a:extLst>
            </p:cNvPr>
            <p:cNvSpPr txBox="1"/>
            <p:nvPr/>
          </p:nvSpPr>
          <p:spPr>
            <a:xfrm>
              <a:off x="5225027" y="1387784"/>
              <a:ext cx="3733022" cy="40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고정된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기본 구조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EEEEEF5-F45B-8CF1-6523-20B3D94D453A}"/>
              </a:ext>
            </a:extLst>
          </p:cNvPr>
          <p:cNvGrpSpPr/>
          <p:nvPr/>
        </p:nvGrpSpPr>
        <p:grpSpPr>
          <a:xfrm>
            <a:off x="9884460" y="184488"/>
            <a:ext cx="2021217" cy="365059"/>
            <a:chOff x="5162914" y="1342113"/>
            <a:chExt cx="3848100" cy="47625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FA81E55-F058-3285-738A-BC63473B57FA}"/>
                </a:ext>
              </a:extLst>
            </p:cNvPr>
            <p:cNvSpPr/>
            <p:nvPr/>
          </p:nvSpPr>
          <p:spPr>
            <a:xfrm>
              <a:off x="5162914" y="1342113"/>
              <a:ext cx="3848100" cy="4762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CC80D7-924D-C605-B7AB-9A6DC775A21A}"/>
                </a:ext>
              </a:extLst>
            </p:cNvPr>
            <p:cNvSpPr txBox="1"/>
            <p:nvPr/>
          </p:nvSpPr>
          <p:spPr>
            <a:xfrm>
              <a:off x="5225027" y="1375358"/>
              <a:ext cx="3733022" cy="40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동적으로 변경되는 조건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4C94FE-8400-B6F1-EFC9-8F60BB43E9DD}"/>
              </a:ext>
            </a:extLst>
          </p:cNvPr>
          <p:cNvGrpSpPr/>
          <p:nvPr/>
        </p:nvGrpSpPr>
        <p:grpSpPr>
          <a:xfrm>
            <a:off x="7703235" y="689313"/>
            <a:ext cx="2021217" cy="365059"/>
            <a:chOff x="5162914" y="1342113"/>
            <a:chExt cx="3848100" cy="47625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56541CE-E95D-EA49-F934-CDF0EA48C3BF}"/>
                </a:ext>
              </a:extLst>
            </p:cNvPr>
            <p:cNvSpPr/>
            <p:nvPr/>
          </p:nvSpPr>
          <p:spPr>
            <a:xfrm>
              <a:off x="5162914" y="1342113"/>
              <a:ext cx="3848100" cy="4762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DD2ED7-5276-5871-0CF3-8759C695CBBC}"/>
                </a:ext>
              </a:extLst>
            </p:cNvPr>
            <p:cNvSpPr txBox="1"/>
            <p:nvPr/>
          </p:nvSpPr>
          <p:spPr>
            <a:xfrm>
              <a:off x="5225027" y="1375358"/>
              <a:ext cx="3733022" cy="40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파라미터 바인딩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94B3F12-C1E3-757A-FD76-2B6B285AD490}"/>
              </a:ext>
            </a:extLst>
          </p:cNvPr>
          <p:cNvGrpSpPr/>
          <p:nvPr/>
        </p:nvGrpSpPr>
        <p:grpSpPr>
          <a:xfrm>
            <a:off x="9884460" y="689313"/>
            <a:ext cx="2021217" cy="365059"/>
            <a:chOff x="5162914" y="1342113"/>
            <a:chExt cx="3848100" cy="4762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43635BB-F7AB-6C3B-A920-60F607C1273B}"/>
                </a:ext>
              </a:extLst>
            </p:cNvPr>
            <p:cNvSpPr/>
            <p:nvPr/>
          </p:nvSpPr>
          <p:spPr>
            <a:xfrm>
              <a:off x="5162914" y="1342113"/>
              <a:ext cx="3848100" cy="4762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CAD5E4-2D1C-8DC0-E119-053994EF8E47}"/>
                </a:ext>
              </a:extLst>
            </p:cNvPr>
            <p:cNvSpPr txBox="1"/>
            <p:nvPr/>
          </p:nvSpPr>
          <p:spPr>
            <a:xfrm>
              <a:off x="5206893" y="1362932"/>
              <a:ext cx="3733022" cy="40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쿼리 실행 및 결과 반환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3DDE9E-1323-87C5-FA60-A845C95281CE}"/>
              </a:ext>
            </a:extLst>
          </p:cNvPr>
          <p:cNvSpPr/>
          <p:nvPr/>
        </p:nvSpPr>
        <p:spPr>
          <a:xfrm>
            <a:off x="449135" y="3530490"/>
            <a:ext cx="3465640" cy="4604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6D471C-35A2-E3EA-776E-C8E7F5727A75}"/>
              </a:ext>
            </a:extLst>
          </p:cNvPr>
          <p:cNvSpPr txBox="1"/>
          <p:nvPr/>
        </p:nvSpPr>
        <p:spPr>
          <a:xfrm>
            <a:off x="3989702" y="3487009"/>
            <a:ext cx="743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b="1" dirty="0"/>
              <a:t>기본 쿼리 설정</a:t>
            </a:r>
            <a:endParaRPr lang="en-US" altLang="ko-KR" sz="1600" b="1" dirty="0"/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employees </a:t>
            </a:r>
            <a:r>
              <a:rPr lang="ko-KR" altLang="en-US" sz="1200" dirty="0"/>
              <a:t>테이블에서 모든 데이터를 선택</a:t>
            </a:r>
            <a:r>
              <a:rPr lang="en-US" altLang="ko-KR" sz="1200" dirty="0"/>
              <a:t>, </a:t>
            </a:r>
            <a:r>
              <a:rPr lang="ko-KR" altLang="en-US" sz="1200" dirty="0"/>
              <a:t>추후 동적 조건을 추가하기 위한 항상 참인 </a:t>
            </a:r>
            <a:r>
              <a:rPr lang="en-US" altLang="ko-KR" sz="1200" dirty="0"/>
              <a:t>1=1 </a:t>
            </a:r>
            <a:r>
              <a:rPr lang="ko-KR" altLang="en-US" sz="1200" dirty="0"/>
              <a:t>조건</a:t>
            </a:r>
            <a:r>
              <a:rPr lang="en-US" altLang="ko-KR" sz="1200" dirty="0"/>
              <a:t> </a:t>
            </a:r>
            <a:r>
              <a:rPr lang="ko-KR" altLang="en-US" sz="1200" dirty="0"/>
              <a:t>추가</a:t>
            </a:r>
            <a:endParaRPr lang="en-US" altLang="ko-KR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399F9F-A3EA-AD0E-3DCF-956CAA801692}"/>
              </a:ext>
            </a:extLst>
          </p:cNvPr>
          <p:cNvSpPr/>
          <p:nvPr/>
        </p:nvSpPr>
        <p:spPr>
          <a:xfrm>
            <a:off x="449134" y="4333984"/>
            <a:ext cx="7699663" cy="3726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1AC9E7-770C-56F1-BF67-291123E4BF17}"/>
              </a:ext>
            </a:extLst>
          </p:cNvPr>
          <p:cNvSpPr txBox="1"/>
          <p:nvPr/>
        </p:nvSpPr>
        <p:spPr>
          <a:xfrm>
            <a:off x="8310821" y="4351015"/>
            <a:ext cx="2677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b="1" dirty="0"/>
              <a:t>조건적으로 쿼리 추가</a:t>
            </a:r>
            <a:endParaRPr lang="en-US" altLang="ko-KR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1CCD8B-5B23-964C-80CF-2C8A3AA9F535}"/>
              </a:ext>
            </a:extLst>
          </p:cNvPr>
          <p:cNvSpPr txBox="1"/>
          <p:nvPr/>
        </p:nvSpPr>
        <p:spPr>
          <a:xfrm>
            <a:off x="1728666" y="4111719"/>
            <a:ext cx="82434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 </a:t>
            </a:r>
            <a:r>
              <a:rPr lang="en-US" altLang="ko-KR" sz="900" dirty="0"/>
              <a:t>@department_id </a:t>
            </a:r>
            <a:r>
              <a:rPr lang="ko-KR" altLang="en-US" sz="900" dirty="0"/>
              <a:t>가 </a:t>
            </a:r>
            <a:r>
              <a:rPr lang="en-US" altLang="ko-KR" sz="900" dirty="0"/>
              <a:t>Null </a:t>
            </a:r>
            <a:r>
              <a:rPr lang="ko-KR" altLang="en-US" sz="900" dirty="0"/>
              <a:t>이 아닌 경우</a:t>
            </a:r>
            <a:r>
              <a:rPr lang="en-US" altLang="ko-KR" sz="900" dirty="0"/>
              <a:t>(</a:t>
            </a:r>
            <a:r>
              <a:rPr lang="ko-KR" altLang="en-US" sz="900" dirty="0"/>
              <a:t>값이 있을 경우</a:t>
            </a:r>
            <a:r>
              <a:rPr lang="en-US" altLang="ko-KR" sz="900" dirty="0"/>
              <a:t>) , </a:t>
            </a:r>
            <a:r>
              <a:rPr lang="ko-KR" altLang="en-US" sz="900" dirty="0"/>
              <a:t>추가하라</a:t>
            </a:r>
            <a:r>
              <a:rPr lang="en-US" altLang="ko-KR" sz="900" dirty="0"/>
              <a:t>(</a:t>
            </a:r>
            <a:r>
              <a:rPr lang="ko-KR" altLang="en-US" sz="900" dirty="0"/>
              <a:t>기존 쿼리에 </a:t>
            </a:r>
            <a:r>
              <a:rPr lang="en-US" altLang="ko-KR" sz="900" b="1" dirty="0">
                <a:solidFill>
                  <a:srgbClr val="ED9600"/>
                </a:solidFill>
              </a:rPr>
              <a:t>And </a:t>
            </a:r>
            <a:r>
              <a:rPr lang="en-US" altLang="ko-KR" sz="900" b="1" dirty="0" err="1">
                <a:solidFill>
                  <a:srgbClr val="ED9600"/>
                </a:solidFill>
              </a:rPr>
              <a:t>department_id</a:t>
            </a:r>
            <a:r>
              <a:rPr lang="en-US" altLang="ko-KR" sz="900" b="1" dirty="0">
                <a:solidFill>
                  <a:srgbClr val="ED9600"/>
                </a:solidFill>
              </a:rPr>
              <a:t>= </a:t>
            </a:r>
            <a:r>
              <a:rPr lang="en-US" altLang="ko-KR" sz="900" dirty="0"/>
              <a:t>2 </a:t>
            </a:r>
            <a:r>
              <a:rPr lang="ko-KR" altLang="en-US" sz="900" dirty="0"/>
              <a:t>조건을</a:t>
            </a:r>
            <a:r>
              <a:rPr lang="en-US" altLang="ko-KR" sz="900" dirty="0"/>
              <a:t>), NULL</a:t>
            </a:r>
            <a:r>
              <a:rPr lang="ko-KR" altLang="en-US" sz="900" dirty="0"/>
              <a:t>이면 기존 쿼리 유지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800569-1D58-2859-FE42-17D87E97CAB4}"/>
              </a:ext>
            </a:extLst>
          </p:cNvPr>
          <p:cNvSpPr txBox="1"/>
          <p:nvPr/>
        </p:nvSpPr>
        <p:spPr>
          <a:xfrm>
            <a:off x="1481016" y="4673694"/>
            <a:ext cx="82434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 </a:t>
            </a:r>
            <a:r>
              <a:rPr lang="en-US" altLang="ko-KR" sz="900" dirty="0"/>
              <a:t>@position </a:t>
            </a:r>
            <a:r>
              <a:rPr lang="ko-KR" altLang="en-US" sz="900" dirty="0"/>
              <a:t>가 </a:t>
            </a:r>
            <a:r>
              <a:rPr lang="en-US" altLang="ko-KR" sz="900" dirty="0"/>
              <a:t>Null </a:t>
            </a:r>
            <a:r>
              <a:rPr lang="ko-KR" altLang="en-US" sz="900" dirty="0"/>
              <a:t>이 아닌 경우</a:t>
            </a:r>
            <a:r>
              <a:rPr lang="en-US" altLang="ko-KR" sz="900" dirty="0"/>
              <a:t> , </a:t>
            </a:r>
            <a:r>
              <a:rPr lang="ko-KR" altLang="en-US" sz="900" dirty="0"/>
              <a:t>추가하라</a:t>
            </a:r>
            <a:r>
              <a:rPr lang="en-US" altLang="ko-KR" sz="900" dirty="0"/>
              <a:t>(</a:t>
            </a:r>
            <a:r>
              <a:rPr lang="ko-KR" altLang="en-US" sz="900" dirty="0"/>
              <a:t>기존 쿼리에 </a:t>
            </a:r>
            <a:r>
              <a:rPr lang="en-US" altLang="ko-KR" sz="900" b="1" dirty="0">
                <a:solidFill>
                  <a:srgbClr val="ED9600"/>
                </a:solidFill>
              </a:rPr>
              <a:t>And position= Developer</a:t>
            </a:r>
            <a:r>
              <a:rPr lang="en-US" altLang="ko-KR" sz="900" dirty="0"/>
              <a:t> </a:t>
            </a:r>
            <a:r>
              <a:rPr lang="ko-KR" altLang="en-US" sz="900" dirty="0"/>
              <a:t>조건을</a:t>
            </a:r>
            <a:r>
              <a:rPr lang="en-US" altLang="ko-KR" sz="900" dirty="0"/>
              <a:t>), NULL</a:t>
            </a:r>
            <a:r>
              <a:rPr lang="ko-KR" altLang="en-US" sz="900" dirty="0"/>
              <a:t>이면 기존 쿼리 유지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1EA796-AB7A-6CC1-7B27-7F30813AC63C}"/>
              </a:ext>
            </a:extLst>
          </p:cNvPr>
          <p:cNvSpPr/>
          <p:nvPr/>
        </p:nvSpPr>
        <p:spPr>
          <a:xfrm>
            <a:off x="458660" y="4914900"/>
            <a:ext cx="2160715" cy="828675"/>
          </a:xfrm>
          <a:prstGeom prst="rect">
            <a:avLst/>
          </a:prstGeom>
          <a:noFill/>
          <a:ln w="28575">
            <a:solidFill>
              <a:srgbClr val="BC8F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DFBD4-6690-5BB6-9124-1D8AF482731E}"/>
              </a:ext>
            </a:extLst>
          </p:cNvPr>
          <p:cNvSpPr txBox="1"/>
          <p:nvPr/>
        </p:nvSpPr>
        <p:spPr>
          <a:xfrm>
            <a:off x="2650802" y="4848098"/>
            <a:ext cx="82434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b="1" dirty="0"/>
              <a:t>쿼리 실행</a:t>
            </a:r>
          </a:p>
          <a:p>
            <a:r>
              <a:rPr lang="ko-KR" altLang="en-US" sz="1200" dirty="0"/>
              <a:t>→ </a:t>
            </a:r>
            <a:r>
              <a:rPr lang="en-US" altLang="ko-KR" sz="1200" dirty="0"/>
              <a:t>@query</a:t>
            </a:r>
            <a:r>
              <a:rPr lang="ko-KR" altLang="en-US" sz="1200" dirty="0"/>
              <a:t>에 저장된 동적 </a:t>
            </a:r>
            <a:r>
              <a:rPr lang="en-US" altLang="ko-KR" sz="1200" dirty="0"/>
              <a:t>SQL </a:t>
            </a:r>
            <a:r>
              <a:rPr lang="ko-KR" altLang="en-US" sz="1200" dirty="0"/>
              <a:t>문자열을 실행 가능한 쿼리로 준비</a:t>
            </a:r>
            <a:endParaRPr lang="en-US" altLang="ko-KR" sz="1200" dirty="0"/>
          </a:p>
          <a:p>
            <a:r>
              <a:rPr lang="ko-KR" altLang="en-US" sz="1200" dirty="0"/>
              <a:t>→ 준비된 쿼리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) </a:t>
            </a:r>
            <a:r>
              <a:rPr lang="ko-KR" altLang="en-US" sz="1200" dirty="0"/>
              <a:t>를 실행하여 결과 반환</a:t>
            </a:r>
            <a:endParaRPr lang="en-US" altLang="ko-KR" sz="1200" dirty="0"/>
          </a:p>
          <a:p>
            <a:r>
              <a:rPr lang="ko-KR" altLang="en-US" sz="1200" dirty="0"/>
              <a:t>→</a:t>
            </a:r>
            <a:r>
              <a:rPr lang="en-US" altLang="ko-KR" sz="1200" dirty="0"/>
              <a:t> </a:t>
            </a:r>
            <a:r>
              <a:rPr lang="ko-KR" altLang="en-US" sz="1200" dirty="0"/>
              <a:t>쿼리를 실행한 후 사용한 자원 해제</a:t>
            </a:r>
            <a:endParaRPr lang="en-US" altLang="ko-KR" sz="120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19D51-72E4-6391-2E2E-E1F1D95E27F9}"/>
              </a:ext>
            </a:extLst>
          </p:cNvPr>
          <p:cNvGrpSpPr/>
          <p:nvPr/>
        </p:nvGrpSpPr>
        <p:grpSpPr>
          <a:xfrm>
            <a:off x="8219048" y="1438417"/>
            <a:ext cx="3743325" cy="1568949"/>
            <a:chOff x="5419395" y="305948"/>
            <a:chExt cx="3743325" cy="1568949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6AF9F35-7871-96DF-B6F3-2148FF9E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736"/>
            <a:stretch/>
          </p:blipFill>
          <p:spPr>
            <a:xfrm>
              <a:off x="5419395" y="305948"/>
              <a:ext cx="3743325" cy="115531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6D8EA8-1DB7-857E-80F6-B8C114A9419B}"/>
                </a:ext>
              </a:extLst>
            </p:cNvPr>
            <p:cNvSpPr txBox="1"/>
            <p:nvPr/>
          </p:nvSpPr>
          <p:spPr>
            <a:xfrm>
              <a:off x="6011500" y="1505565"/>
              <a:ext cx="2559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Table ‘employees’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64A3AE-A018-12AE-8611-371D2CEBAD6E}"/>
              </a:ext>
            </a:extLst>
          </p:cNvPr>
          <p:cNvGrpSpPr/>
          <p:nvPr/>
        </p:nvGrpSpPr>
        <p:grpSpPr>
          <a:xfrm>
            <a:off x="6327639" y="5824871"/>
            <a:ext cx="4035312" cy="914500"/>
            <a:chOff x="6476599" y="5882148"/>
            <a:chExt cx="4035312" cy="9145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C4D214F-4C3D-B2C9-9F1B-9CDBB8A91248}"/>
                </a:ext>
              </a:extLst>
            </p:cNvPr>
            <p:cNvGrpSpPr/>
            <p:nvPr/>
          </p:nvGrpSpPr>
          <p:grpSpPr>
            <a:xfrm>
              <a:off x="6915775" y="5882148"/>
              <a:ext cx="3596136" cy="914500"/>
              <a:chOff x="6997210" y="5881266"/>
              <a:chExt cx="3543300" cy="862631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C8796E29-3D7E-C1C0-4503-17961533D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7210" y="5881266"/>
                <a:ext cx="3543300" cy="523875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0E9E8F-3CCC-BE9C-A3C8-7DC598C99EBE}"/>
                  </a:ext>
                </a:extLst>
              </p:cNvPr>
              <p:cNvSpPr txBox="1"/>
              <p:nvPr/>
            </p:nvSpPr>
            <p:spPr>
              <a:xfrm>
                <a:off x="7429961" y="6436120"/>
                <a:ext cx="2677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생성된 쿼리 모습</a:t>
                </a:r>
                <a:endParaRPr lang="en-US" altLang="ko-KR" sz="1400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2F8988-8BE7-67EF-98C5-E2474D4AFF5F}"/>
                </a:ext>
              </a:extLst>
            </p:cNvPr>
            <p:cNvSpPr txBox="1"/>
            <p:nvPr/>
          </p:nvSpPr>
          <p:spPr>
            <a:xfrm>
              <a:off x="6476599" y="6042369"/>
              <a:ext cx="774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600" b="1" dirty="0"/>
                <a:t>　</a:t>
              </a:r>
              <a:endParaRPr lang="en-US" altLang="ko-KR" sz="1600" b="1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91C320-33E0-90E1-68C1-FFF64B0D7706}"/>
              </a:ext>
            </a:extLst>
          </p:cNvPr>
          <p:cNvSpPr/>
          <p:nvPr/>
        </p:nvSpPr>
        <p:spPr>
          <a:xfrm>
            <a:off x="458660" y="5915054"/>
            <a:ext cx="5833498" cy="451560"/>
          </a:xfrm>
          <a:prstGeom prst="rect">
            <a:avLst/>
          </a:prstGeom>
          <a:noFill/>
          <a:ln w="28575">
            <a:solidFill>
              <a:srgbClr val="AD4F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2" descr="MyBatis | devkuma">
            <a:extLst>
              <a:ext uri="{FF2B5EF4-FFF2-40B4-BE49-F238E27FC236}">
                <a16:creationId xmlns:a16="http://schemas.microsoft.com/office/drawing/2014/main" id="{3302E3E5-D349-AFC4-85C4-89D958DD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6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AF96F-776B-4C79-3574-E6A646651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1EB2D7-3DD9-6343-A1A2-BCE3826B3091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FC1E3D-D8D8-C8E5-E404-E9F09252D654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F81C68-2A2D-A5A9-C5C1-BB29D6A54494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5B9F41-4092-ADEE-D87A-71EA0AB0ADDF}"/>
              </a:ext>
            </a:extLst>
          </p:cNvPr>
          <p:cNvSpPr txBox="1"/>
          <p:nvPr/>
        </p:nvSpPr>
        <p:spPr>
          <a:xfrm>
            <a:off x="766617" y="1409960"/>
            <a:ext cx="704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MyBatis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1123A407-133E-E13E-662E-54EDC3BFC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BC2B095D-6403-F30F-6BE2-CCC00A95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229A0-0A96-843E-D9A1-DF8A18EC8FDF}"/>
              </a:ext>
            </a:extLst>
          </p:cNvPr>
          <p:cNvSpPr txBox="1"/>
          <p:nvPr/>
        </p:nvSpPr>
        <p:spPr>
          <a:xfrm>
            <a:off x="618565" y="1999217"/>
            <a:ext cx="113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 오브젝트와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사이의 자동 매핑 기능을 지원하는 </a:t>
            </a:r>
            <a:r>
              <a:rPr lang="en-US" altLang="ko-KR" b="1" dirty="0"/>
              <a:t>ORM (Object Relational Mapping) </a:t>
            </a:r>
            <a:r>
              <a:rPr lang="ko-KR" altLang="en-US" b="1" dirty="0"/>
              <a:t>프레임워크</a:t>
            </a:r>
            <a:endParaRPr lang="en-US" altLang="ko-KR" b="1" dirty="0"/>
          </a:p>
          <a:p>
            <a:r>
              <a:rPr lang="ko-KR" altLang="en-US" dirty="0"/>
              <a:t>▶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동적 쿼리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 프로시저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고급 매핑을 지원하는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Mapper</a:t>
            </a:r>
          </a:p>
          <a:p>
            <a:r>
              <a:rPr lang="ko-KR" altLang="en-US" dirty="0"/>
              <a:t>▶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업체에서 많이 사용하는 프레임워크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927180-7187-61D6-9981-DAEE355F3AA9}"/>
              </a:ext>
            </a:extLst>
          </p:cNvPr>
          <p:cNvSpPr/>
          <p:nvPr/>
        </p:nvSpPr>
        <p:spPr>
          <a:xfrm>
            <a:off x="2300748" y="3276287"/>
            <a:ext cx="3281082" cy="72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SQL </a:t>
            </a:r>
            <a:r>
              <a:rPr lang="ko-KR" altLang="en-US" sz="2000" b="1" dirty="0">
                <a:solidFill>
                  <a:schemeClr val="tx1"/>
                </a:solidFill>
              </a:rPr>
              <a:t>매핑 </a:t>
            </a:r>
            <a:r>
              <a:rPr lang="ko-KR" altLang="en-US" sz="2000" b="1" dirty="0"/>
              <a:t>프레임워크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2EAC6-5ADE-1ED4-545D-B83564B0A829}"/>
              </a:ext>
            </a:extLst>
          </p:cNvPr>
          <p:cNvSpPr txBox="1"/>
          <p:nvPr/>
        </p:nvSpPr>
        <p:spPr>
          <a:xfrm>
            <a:off x="2274110" y="4040674"/>
            <a:ext cx="40283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50" dirty="0"/>
              <a:t>SQL </a:t>
            </a:r>
            <a:r>
              <a:rPr lang="ko-KR" altLang="en-US" sz="1050" dirty="0"/>
              <a:t>문장을 직접 작성</a:t>
            </a:r>
            <a:r>
              <a:rPr lang="en-US" altLang="ko-KR" sz="1050" dirty="0"/>
              <a:t>,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50" dirty="0"/>
              <a:t>Java </a:t>
            </a:r>
            <a:r>
              <a:rPr lang="ko-KR" altLang="en-US" sz="1050" dirty="0"/>
              <a:t>객체와 데이터베이스 테이블 간의 </a:t>
            </a:r>
            <a:r>
              <a:rPr lang="ko-KR" altLang="en-US" sz="1050" b="1" dirty="0"/>
              <a:t>매핑을 자동으로 처리</a:t>
            </a:r>
            <a:endParaRPr lang="en-US" altLang="ko-KR" sz="105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dirty="0"/>
              <a:t>복잡한 </a:t>
            </a:r>
            <a:r>
              <a:rPr lang="en-US" altLang="ko-KR" sz="1050" dirty="0"/>
              <a:t>SQL </a:t>
            </a:r>
            <a:r>
              <a:rPr lang="ko-KR" altLang="en-US" sz="1050" dirty="0"/>
              <a:t>작성과 실행 지원</a:t>
            </a:r>
            <a:r>
              <a:rPr lang="en-US" altLang="ko-KR" sz="1050" dirty="0"/>
              <a:t>, </a:t>
            </a:r>
            <a:r>
              <a:rPr lang="ko-KR" altLang="en-US" sz="1050" dirty="0"/>
              <a:t>개발자가 </a:t>
            </a:r>
            <a:r>
              <a:rPr lang="en-US" altLang="ko-KR" sz="1050" dirty="0"/>
              <a:t>SQL</a:t>
            </a:r>
            <a:r>
              <a:rPr lang="ko-KR" altLang="en-US" sz="1050" dirty="0"/>
              <a:t>의 흐름 제어</a:t>
            </a:r>
            <a:endParaRPr lang="en-US" altLang="ko-KR" sz="10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A5B7C2-C8EE-11C2-BEE6-854105CBC166}"/>
              </a:ext>
            </a:extLst>
          </p:cNvPr>
          <p:cNvSpPr/>
          <p:nvPr/>
        </p:nvSpPr>
        <p:spPr>
          <a:xfrm>
            <a:off x="6803312" y="3276287"/>
            <a:ext cx="3281082" cy="72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SQL </a:t>
            </a:r>
            <a:r>
              <a:rPr lang="ko-KR" altLang="en-US" sz="2000" b="1" dirty="0"/>
              <a:t>문과 </a:t>
            </a:r>
            <a:r>
              <a:rPr lang="en-US" altLang="ko-KR" sz="2000" b="1" dirty="0"/>
              <a:t>Java </a:t>
            </a:r>
            <a:r>
              <a:rPr lang="ko-KR" altLang="en-US" sz="2000" b="1" dirty="0"/>
              <a:t>코드 분리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B1065-FF7C-6BC4-BEB0-6579C9E915FB}"/>
              </a:ext>
            </a:extLst>
          </p:cNvPr>
          <p:cNvSpPr txBox="1"/>
          <p:nvPr/>
        </p:nvSpPr>
        <p:spPr>
          <a:xfrm>
            <a:off x="6803312" y="4040674"/>
            <a:ext cx="45302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50" dirty="0"/>
              <a:t>SQL </a:t>
            </a:r>
            <a:r>
              <a:rPr lang="ko-KR" altLang="en-US" sz="1050" dirty="0"/>
              <a:t>문을 </a:t>
            </a:r>
            <a:r>
              <a:rPr lang="en-US" altLang="ko-KR" sz="1050" dirty="0"/>
              <a:t>XML </a:t>
            </a:r>
            <a:r>
              <a:rPr lang="ko-KR" altLang="en-US" sz="1050" dirty="0" err="1"/>
              <a:t>매퍼</a:t>
            </a:r>
            <a:r>
              <a:rPr lang="ko-KR" altLang="en-US" sz="1050" dirty="0"/>
              <a:t> 파일에 작성 </a:t>
            </a:r>
            <a:r>
              <a:rPr lang="en-US" altLang="ko-KR" sz="1050" dirty="0"/>
              <a:t>-&gt; Java </a:t>
            </a:r>
            <a:r>
              <a:rPr lang="ko-KR" altLang="en-US" sz="1050" dirty="0"/>
              <a:t>코드와 </a:t>
            </a:r>
            <a:r>
              <a:rPr lang="en-US" altLang="ko-KR" sz="1050" dirty="0"/>
              <a:t>SQL </a:t>
            </a:r>
            <a:r>
              <a:rPr lang="ko-KR" altLang="en-US" sz="1050" dirty="0"/>
              <a:t>문이 분리</a:t>
            </a:r>
            <a:endParaRPr lang="en-US" altLang="ko-KR" sz="105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dirty="0"/>
              <a:t>유지보수와 가독성 높음</a:t>
            </a:r>
            <a:r>
              <a:rPr lang="en-US" altLang="ko-KR" sz="1050" dirty="0"/>
              <a:t>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000607-8B2A-D482-0537-FFDD54B52186}"/>
              </a:ext>
            </a:extLst>
          </p:cNvPr>
          <p:cNvSpPr/>
          <p:nvPr/>
        </p:nvSpPr>
        <p:spPr>
          <a:xfrm>
            <a:off x="328598" y="4926401"/>
            <a:ext cx="3281082" cy="72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동적 </a:t>
            </a:r>
            <a:r>
              <a:rPr lang="en-US" altLang="ko-KR" sz="2000" b="1" dirty="0">
                <a:solidFill>
                  <a:schemeClr val="tx1"/>
                </a:solidFill>
              </a:rPr>
              <a:t>SQL </a:t>
            </a:r>
            <a:r>
              <a:rPr lang="ko-KR" altLang="en-US" sz="2000" b="1" dirty="0">
                <a:solidFill>
                  <a:schemeClr val="tx1"/>
                </a:solidFill>
              </a:rPr>
              <a:t>지원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60DCF-EF74-4455-4249-0F0CECDFC911}"/>
              </a:ext>
            </a:extLst>
          </p:cNvPr>
          <p:cNvSpPr txBox="1"/>
          <p:nvPr/>
        </p:nvSpPr>
        <p:spPr>
          <a:xfrm>
            <a:off x="328392" y="5709555"/>
            <a:ext cx="36937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50" dirty="0"/>
              <a:t>&lt;if&gt;,</a:t>
            </a:r>
            <a:r>
              <a:rPr lang="ko-KR" altLang="en-US" sz="1050" dirty="0"/>
              <a:t> </a:t>
            </a:r>
            <a:r>
              <a:rPr lang="en-US" altLang="ko-KR" sz="1050" dirty="0"/>
              <a:t>&lt;choose&gt;, &lt;where&gt;, &lt;foreach&gt; </a:t>
            </a:r>
            <a:r>
              <a:rPr lang="ko-KR" altLang="en-US" sz="1050" dirty="0"/>
              <a:t>태그 사용</a:t>
            </a:r>
            <a:endParaRPr lang="en-US" altLang="ko-KR" sz="105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dirty="0"/>
              <a:t>조건에 따라 </a:t>
            </a:r>
            <a:r>
              <a:rPr lang="en-US" altLang="ko-KR" sz="1050" dirty="0"/>
              <a:t>SQL</a:t>
            </a:r>
            <a:r>
              <a:rPr lang="ko-KR" altLang="en-US" sz="1050" dirty="0"/>
              <a:t>을 동적으로 생성 가능</a:t>
            </a:r>
            <a:endParaRPr lang="en-US" altLang="ko-KR" sz="105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0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528BAA6-1E07-8933-23D8-C9ECC57D8AE5}"/>
              </a:ext>
            </a:extLst>
          </p:cNvPr>
          <p:cNvSpPr/>
          <p:nvPr/>
        </p:nvSpPr>
        <p:spPr>
          <a:xfrm>
            <a:off x="4076217" y="4926401"/>
            <a:ext cx="4822546" cy="72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파라미터 바인딩 및 결과 매핑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98A68A-07DD-9557-EDAF-435AD1D9F722}"/>
              </a:ext>
            </a:extLst>
          </p:cNvPr>
          <p:cNvSpPr txBox="1"/>
          <p:nvPr/>
        </p:nvSpPr>
        <p:spPr>
          <a:xfrm>
            <a:off x="4111217" y="5709555"/>
            <a:ext cx="43989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dirty="0"/>
              <a:t>입력 값을 </a:t>
            </a:r>
            <a:r>
              <a:rPr lang="en-US" altLang="ko-KR" sz="1050" dirty="0"/>
              <a:t>SQL </a:t>
            </a:r>
            <a:r>
              <a:rPr lang="ko-KR" altLang="en-US" sz="1050" dirty="0"/>
              <a:t>문에 안전하게 바인딩하여 </a:t>
            </a:r>
            <a:r>
              <a:rPr lang="en-US" altLang="ko-KR" sz="1050" dirty="0"/>
              <a:t>SQL </a:t>
            </a:r>
            <a:r>
              <a:rPr lang="ko-KR" altLang="en-US" sz="1050" dirty="0" err="1"/>
              <a:t>인젝션</a:t>
            </a:r>
            <a:r>
              <a:rPr lang="ko-KR" altLang="en-US" sz="1050" dirty="0"/>
              <a:t> 방지</a:t>
            </a:r>
            <a:r>
              <a:rPr lang="en-US" altLang="ko-KR" sz="105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dirty="0"/>
              <a:t>실행 결과를 </a:t>
            </a:r>
            <a:r>
              <a:rPr lang="en-US" altLang="ko-KR" sz="1050" dirty="0"/>
              <a:t>JAVA </a:t>
            </a:r>
            <a:r>
              <a:rPr lang="ko-KR" altLang="en-US" sz="1050" dirty="0"/>
              <a:t>객체로 자동 매핑</a:t>
            </a:r>
            <a:endParaRPr lang="en-US" altLang="ko-KR" sz="105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B3862BA-2B92-2CCB-3600-48BB33E7FE0F}"/>
              </a:ext>
            </a:extLst>
          </p:cNvPr>
          <p:cNvSpPr/>
          <p:nvPr/>
        </p:nvSpPr>
        <p:spPr>
          <a:xfrm>
            <a:off x="9545642" y="4926401"/>
            <a:ext cx="1822770" cy="72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단순성</a:t>
            </a:r>
            <a:endParaRPr lang="en-US" altLang="ko-KR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7F4F54-ABA9-FEE2-C4CD-7C51BA047ECE}"/>
              </a:ext>
            </a:extLst>
          </p:cNvPr>
          <p:cNvSpPr txBox="1"/>
          <p:nvPr/>
        </p:nvSpPr>
        <p:spPr>
          <a:xfrm>
            <a:off x="9545642" y="5709555"/>
            <a:ext cx="28046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dirty="0"/>
              <a:t>복잡한 </a:t>
            </a:r>
            <a:r>
              <a:rPr lang="en-US" altLang="ko-KR" sz="1050" dirty="0"/>
              <a:t>ORM </a:t>
            </a:r>
            <a:r>
              <a:rPr lang="ko-KR" altLang="en-US" sz="1050" dirty="0"/>
              <a:t>도구에 비해 </a:t>
            </a:r>
            <a:endParaRPr lang="en-US" altLang="ko-KR" sz="1050" dirty="0"/>
          </a:p>
          <a:p>
            <a:r>
              <a:rPr lang="ko-KR" altLang="en-US" sz="1050" dirty="0"/>
              <a:t>    간단하고 사용이 쉬움</a:t>
            </a:r>
            <a:endParaRPr lang="en-US" altLang="ko-KR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EB054-85E5-DDAE-7769-FA6676FCFC36}"/>
              </a:ext>
            </a:extLst>
          </p:cNvPr>
          <p:cNvSpPr txBox="1"/>
          <p:nvPr/>
        </p:nvSpPr>
        <p:spPr>
          <a:xfrm>
            <a:off x="2343150" y="3190473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7093E-F6CF-87B4-F982-B6778B48BA7C}"/>
              </a:ext>
            </a:extLst>
          </p:cNvPr>
          <p:cNvSpPr txBox="1"/>
          <p:nvPr/>
        </p:nvSpPr>
        <p:spPr>
          <a:xfrm>
            <a:off x="723900" y="487639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235275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0B15D-26B1-1092-4C2C-1A1F3DB9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D907770-A7D4-613D-B5A3-5B066AAE2E02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90B01A-78A9-D048-344E-6F7CB1A40C81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A0AE4F-929D-EE62-7D5B-0E124841E476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D77B77-7CFC-7352-D494-157C76829AFC}"/>
              </a:ext>
            </a:extLst>
          </p:cNvPr>
          <p:cNvSpPr txBox="1"/>
          <p:nvPr/>
        </p:nvSpPr>
        <p:spPr>
          <a:xfrm>
            <a:off x="766617" y="1409960"/>
            <a:ext cx="704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MyBatis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구조</a:t>
            </a:r>
          </a:p>
        </p:txBody>
      </p: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05ECF971-37D6-0AFE-A384-93A9BAA04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DD1A80CF-A625-FAA1-552A-4B6F0AB4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353F317-DFCD-C5F3-6F1A-C49ABCE00B6B}"/>
              </a:ext>
            </a:extLst>
          </p:cNvPr>
          <p:cNvGrpSpPr/>
          <p:nvPr/>
        </p:nvGrpSpPr>
        <p:grpSpPr>
          <a:xfrm>
            <a:off x="311727" y="2077429"/>
            <a:ext cx="7206703" cy="4780571"/>
            <a:chOff x="4289879" y="1485264"/>
            <a:chExt cx="7324725" cy="50768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180C5B9-71CD-906B-9E94-0E20B0E4A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9879" y="1485264"/>
              <a:ext cx="7324725" cy="50768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CE3413-F1F0-6F80-27CC-3789384AFB40}"/>
                </a:ext>
              </a:extLst>
            </p:cNvPr>
            <p:cNvSpPr txBox="1"/>
            <p:nvPr/>
          </p:nvSpPr>
          <p:spPr>
            <a:xfrm>
              <a:off x="7550434" y="2504598"/>
              <a:ext cx="2710019" cy="45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DB</a:t>
              </a:r>
              <a:r>
                <a:rPr lang="ko-KR" altLang="en-US" sz="1100" dirty="0"/>
                <a:t>의 연결 정보</a:t>
              </a:r>
              <a:r>
                <a:rPr lang="en-US" altLang="ko-KR" sz="1100" dirty="0"/>
                <a:t>, </a:t>
              </a:r>
              <a:r>
                <a:rPr lang="ko-KR" altLang="en-US" sz="1100" dirty="0" err="1"/>
                <a:t>메퍼의</a:t>
              </a:r>
              <a:r>
                <a:rPr lang="ko-KR" altLang="en-US" sz="1100" dirty="0"/>
                <a:t> 종류</a:t>
              </a:r>
              <a:r>
                <a:rPr lang="en-US" altLang="ko-KR" sz="1100" dirty="0"/>
                <a:t>, </a:t>
              </a:r>
            </a:p>
            <a:p>
              <a:pPr algn="ctr"/>
              <a:r>
                <a:rPr lang="ko-KR" altLang="en-US" sz="1100" dirty="0" err="1"/>
                <a:t>트랙잭션</a:t>
              </a:r>
              <a:r>
                <a:rPr lang="ko-KR" altLang="en-US" sz="1100" dirty="0"/>
                <a:t> 설정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90011C-A5E7-E44D-B07C-F87B0E5562A9}"/>
              </a:ext>
            </a:extLst>
          </p:cNvPr>
          <p:cNvSpPr txBox="1"/>
          <p:nvPr/>
        </p:nvSpPr>
        <p:spPr>
          <a:xfrm>
            <a:off x="6005123" y="3443140"/>
            <a:ext cx="6463968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525252"/>
                </a:solidFill>
              </a:rPr>
              <a:t>1.</a:t>
            </a:r>
            <a:r>
              <a:rPr lang="ko-KR" altLang="en-US" sz="1600" b="1" dirty="0">
                <a:solidFill>
                  <a:srgbClr val="525252"/>
                </a:solidFill>
              </a:rPr>
              <a:t> 설정 파일</a:t>
            </a:r>
            <a:r>
              <a:rPr lang="en-US" altLang="ko-KR" sz="1600" b="1" dirty="0">
                <a:solidFill>
                  <a:srgbClr val="525252"/>
                </a:solidFill>
              </a:rPr>
              <a:t>(Mybatis-config.xml)</a:t>
            </a:r>
            <a:r>
              <a:rPr lang="ko-KR" altLang="en-US" sz="1600" b="1" dirty="0">
                <a:solidFill>
                  <a:srgbClr val="525252"/>
                </a:solidFill>
              </a:rPr>
              <a:t>이 </a:t>
            </a:r>
            <a:r>
              <a:rPr lang="en-US" altLang="ko-KR" sz="1600" b="1" dirty="0" err="1">
                <a:solidFill>
                  <a:srgbClr val="525252"/>
                </a:solidFill>
              </a:rPr>
              <a:t>MyBatis</a:t>
            </a:r>
            <a:r>
              <a:rPr lang="en-US" altLang="ko-KR" sz="1600" b="1" dirty="0">
                <a:solidFill>
                  <a:srgbClr val="525252"/>
                </a:solidFill>
              </a:rPr>
              <a:t> </a:t>
            </a:r>
            <a:r>
              <a:rPr lang="ko-KR" altLang="en-US" sz="1600" b="1" dirty="0">
                <a:solidFill>
                  <a:srgbClr val="525252"/>
                </a:solidFill>
              </a:rPr>
              <a:t>환경을 구성</a:t>
            </a:r>
            <a:endParaRPr lang="en-US" altLang="ko-KR" sz="1600" b="1" dirty="0">
              <a:solidFill>
                <a:srgbClr val="52525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525252"/>
                </a:solidFill>
              </a:rPr>
              <a:t>2.</a:t>
            </a:r>
            <a:r>
              <a:rPr lang="ko-KR" altLang="en-US" sz="1600" b="1" dirty="0">
                <a:solidFill>
                  <a:srgbClr val="525252"/>
                </a:solidFill>
              </a:rPr>
              <a:t> </a:t>
            </a:r>
            <a:r>
              <a:rPr lang="ko-KR" altLang="en-US" sz="1600" b="1" dirty="0" err="1">
                <a:solidFill>
                  <a:srgbClr val="525252"/>
                </a:solidFill>
              </a:rPr>
              <a:t>매퍼</a:t>
            </a:r>
            <a:r>
              <a:rPr lang="ko-KR" altLang="en-US" sz="1600" b="1" dirty="0">
                <a:solidFill>
                  <a:srgbClr val="525252"/>
                </a:solidFill>
              </a:rPr>
              <a:t> 인터페이스가 </a:t>
            </a:r>
            <a:r>
              <a:rPr lang="ko-KR" altLang="en-US" sz="1600" b="1" dirty="0" err="1">
                <a:solidFill>
                  <a:srgbClr val="525252"/>
                </a:solidFill>
              </a:rPr>
              <a:t>매퍼</a:t>
            </a:r>
            <a:r>
              <a:rPr lang="ko-KR" altLang="en-US" sz="1600" b="1" dirty="0">
                <a:solidFill>
                  <a:srgbClr val="525252"/>
                </a:solidFill>
              </a:rPr>
              <a:t> </a:t>
            </a:r>
            <a:r>
              <a:rPr lang="en-US" altLang="ko-KR" sz="1600" b="1" dirty="0">
                <a:solidFill>
                  <a:srgbClr val="525252"/>
                </a:solidFill>
              </a:rPr>
              <a:t>XML</a:t>
            </a:r>
            <a:r>
              <a:rPr lang="ko-KR" altLang="en-US" sz="1600" b="1" dirty="0">
                <a:solidFill>
                  <a:srgbClr val="525252"/>
                </a:solidFill>
              </a:rPr>
              <a:t>의 쿼리를 호출</a:t>
            </a:r>
            <a:endParaRPr lang="en-US" altLang="ko-KR" sz="1600" b="1" dirty="0">
              <a:solidFill>
                <a:srgbClr val="52525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525252"/>
                </a:solidFill>
              </a:rPr>
              <a:t>3. </a:t>
            </a:r>
            <a:r>
              <a:rPr lang="ko-KR" altLang="en-US" sz="1600" b="1" dirty="0">
                <a:solidFill>
                  <a:srgbClr val="525252"/>
                </a:solidFill>
              </a:rPr>
              <a:t>쿼리가 </a:t>
            </a:r>
            <a:r>
              <a:rPr lang="en-US" altLang="ko-KR" sz="1600" b="1" dirty="0">
                <a:solidFill>
                  <a:srgbClr val="525252"/>
                </a:solidFill>
              </a:rPr>
              <a:t>RDBMS</a:t>
            </a:r>
            <a:r>
              <a:rPr lang="ko-KR" altLang="en-US" sz="1600" b="1" dirty="0">
                <a:solidFill>
                  <a:srgbClr val="525252"/>
                </a:solidFill>
              </a:rPr>
              <a:t>에서 실행되어 결과 반환</a:t>
            </a:r>
            <a:endParaRPr lang="en-US" altLang="ko-KR" sz="1600" b="1" dirty="0">
              <a:solidFill>
                <a:srgbClr val="52525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525252"/>
                </a:solidFill>
              </a:rPr>
              <a:t>4. </a:t>
            </a:r>
            <a:r>
              <a:rPr lang="ko-KR" altLang="en-US" sz="1600" b="1" dirty="0">
                <a:solidFill>
                  <a:srgbClr val="525252"/>
                </a:solidFill>
              </a:rPr>
              <a:t>결과는 </a:t>
            </a:r>
            <a:r>
              <a:rPr lang="ko-KR" altLang="en-US" sz="1600" b="1" dirty="0" err="1">
                <a:solidFill>
                  <a:srgbClr val="525252"/>
                </a:solidFill>
              </a:rPr>
              <a:t>매핑구문을</a:t>
            </a:r>
            <a:r>
              <a:rPr lang="ko-KR" altLang="en-US" sz="1600" b="1" dirty="0">
                <a:solidFill>
                  <a:srgbClr val="525252"/>
                </a:solidFill>
              </a:rPr>
              <a:t> 통해 </a:t>
            </a:r>
            <a:r>
              <a:rPr lang="en-US" altLang="ko-KR" sz="1600" b="1" dirty="0">
                <a:solidFill>
                  <a:srgbClr val="525252"/>
                </a:solidFill>
              </a:rPr>
              <a:t>Java </a:t>
            </a:r>
            <a:r>
              <a:rPr lang="ko-KR" altLang="en-US" sz="1600" b="1" dirty="0">
                <a:solidFill>
                  <a:srgbClr val="525252"/>
                </a:solidFill>
              </a:rPr>
              <a:t>객체</a:t>
            </a:r>
            <a:r>
              <a:rPr lang="en-US" altLang="ko-KR" sz="1600" b="1" dirty="0">
                <a:solidFill>
                  <a:srgbClr val="525252"/>
                </a:solidFill>
              </a:rPr>
              <a:t>, Map, </a:t>
            </a:r>
            <a:r>
              <a:rPr lang="ko-KR" altLang="en-US" sz="1600" b="1" dirty="0">
                <a:solidFill>
                  <a:srgbClr val="525252"/>
                </a:solidFill>
              </a:rPr>
              <a:t>원시 타입으로 변환</a:t>
            </a:r>
            <a:endParaRPr lang="en-US" altLang="ko-KR" sz="1600" b="1" dirty="0">
              <a:solidFill>
                <a:srgbClr val="52525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525252"/>
                </a:solidFill>
              </a:rPr>
              <a:t>5. </a:t>
            </a:r>
            <a:r>
              <a:rPr lang="ko-KR" altLang="en-US" sz="1600" b="1" dirty="0">
                <a:solidFill>
                  <a:srgbClr val="525252"/>
                </a:solidFill>
              </a:rPr>
              <a:t>애플리케이션은 변환된 데이터를 활용</a:t>
            </a:r>
          </a:p>
        </p:txBody>
      </p:sp>
    </p:spTree>
    <p:extLst>
      <p:ext uri="{BB962C8B-B14F-4D97-AF65-F5344CB8AC3E}">
        <p14:creationId xmlns:p14="http://schemas.microsoft.com/office/powerpoint/2010/main" val="4966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72FD3-B354-650D-E48B-7D5A95CC8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376553E-BDF6-9581-BEAB-66499EC05FC7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51BFDA-737F-8DE3-8376-E8B5469E5607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A1DD2D-2F5E-0CD1-093A-F09A0C24588A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F551A5-4757-5171-D1A2-01AD8F06A6F0}"/>
              </a:ext>
            </a:extLst>
          </p:cNvPr>
          <p:cNvSpPr txBox="1"/>
          <p:nvPr/>
        </p:nvSpPr>
        <p:spPr>
          <a:xfrm>
            <a:off x="766616" y="1409960"/>
            <a:ext cx="844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MyBatis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에서의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</a:rPr>
              <a:t>파일</a:t>
            </a:r>
          </a:p>
        </p:txBody>
      </p: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BD513AC6-546C-47A5-51CA-BD21256A0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42D216BF-624F-C0FE-DAD7-744D1B84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139F44-81E1-33D0-FE51-CD3BBFB3A05F}"/>
              </a:ext>
            </a:extLst>
          </p:cNvPr>
          <p:cNvSpPr txBox="1"/>
          <p:nvPr/>
        </p:nvSpPr>
        <p:spPr>
          <a:xfrm>
            <a:off x="589808" y="2119103"/>
            <a:ext cx="552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query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작성하기 위한 파일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E23676B-56F9-A033-EB4D-75BFEE5E33C0}"/>
              </a:ext>
            </a:extLst>
          </p:cNvPr>
          <p:cNvGrpSpPr/>
          <p:nvPr/>
        </p:nvGrpSpPr>
        <p:grpSpPr>
          <a:xfrm>
            <a:off x="1295324" y="2667371"/>
            <a:ext cx="5522988" cy="3985893"/>
            <a:chOff x="851509" y="2668352"/>
            <a:chExt cx="5522988" cy="398589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C39EC46-E895-47C1-5F14-BE891F826523}"/>
                </a:ext>
              </a:extLst>
            </p:cNvPr>
            <p:cNvGrpSpPr/>
            <p:nvPr/>
          </p:nvGrpSpPr>
          <p:grpSpPr>
            <a:xfrm>
              <a:off x="851509" y="3196333"/>
              <a:ext cx="5522988" cy="3457912"/>
              <a:chOff x="2776537" y="938212"/>
              <a:chExt cx="6638925" cy="498157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FA69AB5-5992-54CA-2056-CA6ADE3EA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6537" y="938212"/>
                <a:ext cx="6638925" cy="4981575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A34173C-BDD3-753D-9F35-34F6F2ED0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71829" t="18394" r="2756" b="59030"/>
              <a:stretch/>
            </p:blipFill>
            <p:spPr>
              <a:xfrm>
                <a:off x="7728154" y="951277"/>
                <a:ext cx="1687308" cy="1124652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54DA30F-C8D4-C011-2127-D9B5980CE78E}"/>
                </a:ext>
              </a:extLst>
            </p:cNvPr>
            <p:cNvGrpSpPr/>
            <p:nvPr/>
          </p:nvGrpSpPr>
          <p:grpSpPr>
            <a:xfrm>
              <a:off x="1988838" y="2668352"/>
              <a:ext cx="3249484" cy="666889"/>
              <a:chOff x="2308609" y="3302841"/>
              <a:chExt cx="3249484" cy="66688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E7E8538A-009D-0E38-E6E1-EDAE8DA245AD}"/>
                  </a:ext>
                </a:extLst>
              </p:cNvPr>
              <p:cNvSpPr/>
              <p:nvPr/>
            </p:nvSpPr>
            <p:spPr>
              <a:xfrm>
                <a:off x="2428656" y="3302841"/>
                <a:ext cx="3046311" cy="666889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7BCF9-9CAD-63FF-FBEF-104C92715ED2}"/>
                  </a:ext>
                </a:extLst>
              </p:cNvPr>
              <p:cNvSpPr txBox="1"/>
              <p:nvPr/>
            </p:nvSpPr>
            <p:spPr>
              <a:xfrm>
                <a:off x="2308609" y="3390065"/>
                <a:ext cx="32494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1400" b="1" dirty="0">
                    <a:solidFill>
                      <a:schemeClr val="bg1"/>
                    </a:solidFill>
                  </a:rPr>
                  <a:t>MyBatis-config.xml</a:t>
                </a:r>
              </a:p>
              <a:p>
                <a:pPr algn="ctr" latinLnBrk="1"/>
                <a:r>
                  <a:rPr lang="ko-KR" altLang="en-US" sz="1200" dirty="0">
                    <a:solidFill>
                      <a:schemeClr val="bg1"/>
                    </a:solidFill>
                  </a:rPr>
                  <a:t>▷ 상호 간의 연결을 표시해주는 설정 파일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71A10DE-AFCD-2FBD-3821-97276F67D6B8}"/>
              </a:ext>
            </a:extLst>
          </p:cNvPr>
          <p:cNvGrpSpPr/>
          <p:nvPr/>
        </p:nvGrpSpPr>
        <p:grpSpPr>
          <a:xfrm>
            <a:off x="7176997" y="1409960"/>
            <a:ext cx="4071656" cy="5409879"/>
            <a:chOff x="7176997" y="1355392"/>
            <a:chExt cx="4071656" cy="540987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C3950B7-7663-EA2D-D268-32546DBD99AD}"/>
                </a:ext>
              </a:extLst>
            </p:cNvPr>
            <p:cNvGrpSpPr/>
            <p:nvPr/>
          </p:nvGrpSpPr>
          <p:grpSpPr>
            <a:xfrm>
              <a:off x="7176997" y="1869615"/>
              <a:ext cx="4071656" cy="4895656"/>
              <a:chOff x="6056287" y="-911990"/>
              <a:chExt cx="4067175" cy="680085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F04D0A6-524C-558F-CB79-616B70D13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6287" y="-911990"/>
                <a:ext cx="4067175" cy="680085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9C03A01-FB34-2C46-76E6-EA3FCEB9A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65488" t="60808" r="4351" b="15178"/>
              <a:stretch/>
            </p:blipFill>
            <p:spPr>
              <a:xfrm>
                <a:off x="8599471" y="4255735"/>
                <a:ext cx="1226707" cy="1633125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67BC016-B398-204B-5DFC-5C2084BCAA89}"/>
                </a:ext>
              </a:extLst>
            </p:cNvPr>
            <p:cNvGrpSpPr/>
            <p:nvPr/>
          </p:nvGrpSpPr>
          <p:grpSpPr>
            <a:xfrm>
              <a:off x="7912510" y="1355392"/>
              <a:ext cx="2657532" cy="666889"/>
              <a:chOff x="2632459" y="3302841"/>
              <a:chExt cx="2657532" cy="666889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2520C7D-8B54-C00C-A57A-67E9D89CF1E3}"/>
                  </a:ext>
                </a:extLst>
              </p:cNvPr>
              <p:cNvSpPr/>
              <p:nvPr/>
            </p:nvSpPr>
            <p:spPr>
              <a:xfrm>
                <a:off x="2676331" y="3302841"/>
                <a:ext cx="2531936" cy="666889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790C29-CD15-2DDF-B40D-3B6158849981}"/>
                  </a:ext>
                </a:extLst>
              </p:cNvPr>
              <p:cNvSpPr txBox="1"/>
              <p:nvPr/>
            </p:nvSpPr>
            <p:spPr>
              <a:xfrm>
                <a:off x="2632459" y="3390065"/>
                <a:ext cx="265753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1400" b="1" dirty="0">
                    <a:solidFill>
                      <a:schemeClr val="bg1"/>
                    </a:solidFill>
                  </a:rPr>
                  <a:t>UserMapper.xml</a:t>
                </a:r>
              </a:p>
              <a:p>
                <a:pPr algn="ctr" latinLnBrk="1"/>
                <a:r>
                  <a:rPr lang="ko-KR" altLang="en-US" sz="1200" dirty="0">
                    <a:solidFill>
                      <a:schemeClr val="bg1"/>
                    </a:solidFill>
                  </a:rPr>
                  <a:t>▷ 쿼리문이 들어 있는 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메퍼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파일</a:t>
                </a: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484932-5001-E327-5335-1D5E6F7ACCC6}"/>
              </a:ext>
            </a:extLst>
          </p:cNvPr>
          <p:cNvGrpSpPr/>
          <p:nvPr/>
        </p:nvGrpSpPr>
        <p:grpSpPr>
          <a:xfrm>
            <a:off x="795815" y="3497684"/>
            <a:ext cx="6022497" cy="2941216"/>
            <a:chOff x="795815" y="3421484"/>
            <a:chExt cx="6022497" cy="2941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AB356F-230A-4AD0-CCBB-1ABA898C4EC8}"/>
                </a:ext>
              </a:extLst>
            </p:cNvPr>
            <p:cNvSpPr txBox="1"/>
            <p:nvPr/>
          </p:nvSpPr>
          <p:spPr>
            <a:xfrm>
              <a:off x="4475156" y="3421484"/>
              <a:ext cx="2247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400" b="1" dirty="0"/>
                <a:t>△ </a:t>
              </a:r>
              <a:r>
                <a:rPr lang="en-US" altLang="ko-KR" sz="1400" b="1" dirty="0"/>
                <a:t>Alias </a:t>
              </a:r>
              <a:r>
                <a:rPr lang="ko-KR" altLang="en-US" sz="1400" b="1" dirty="0"/>
                <a:t>태그 </a:t>
              </a:r>
              <a:r>
                <a:rPr lang="en-US" altLang="ko-KR" sz="1400" b="1" dirty="0"/>
                <a:t>: </a:t>
              </a:r>
              <a:r>
                <a:rPr lang="ko-KR" altLang="en-US" sz="1400" b="1" dirty="0"/>
                <a:t>별명 달기</a:t>
              </a:r>
              <a:endParaRPr lang="ko-KR" altLang="en-US" sz="120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955140C-EEF5-BF2E-9DBF-B5C48CFB3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5815" y="3682739"/>
              <a:ext cx="6022497" cy="2679961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3149F-B71E-46F1-DB56-9963CCCEF281}"/>
              </a:ext>
            </a:extLst>
          </p:cNvPr>
          <p:cNvSpPr/>
          <p:nvPr/>
        </p:nvSpPr>
        <p:spPr>
          <a:xfrm>
            <a:off x="4475156" y="5275133"/>
            <a:ext cx="1123855" cy="223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2C54FC-1D86-D47A-8B8F-7E685ADFD4B6}"/>
              </a:ext>
            </a:extLst>
          </p:cNvPr>
          <p:cNvCxnSpPr>
            <a:cxnSpLocks/>
          </p:cNvCxnSpPr>
          <p:nvPr/>
        </p:nvCxnSpPr>
        <p:spPr>
          <a:xfrm flipV="1">
            <a:off x="4637642" y="3218106"/>
            <a:ext cx="4782583" cy="2049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3ECE3E-900A-2E63-FFB5-E9895E61FABC}"/>
              </a:ext>
            </a:extLst>
          </p:cNvPr>
          <p:cNvSpPr txBox="1"/>
          <p:nvPr/>
        </p:nvSpPr>
        <p:spPr>
          <a:xfrm>
            <a:off x="5098883" y="4781433"/>
            <a:ext cx="17194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User </a:t>
            </a:r>
            <a:r>
              <a:rPr lang="ko-KR" altLang="en-US" sz="1050" dirty="0">
                <a:solidFill>
                  <a:schemeClr val="bg1"/>
                </a:solidFill>
              </a:rPr>
              <a:t>라는 클래스에 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User </a:t>
            </a:r>
            <a:r>
              <a:rPr lang="ko-KR" altLang="en-US" sz="1050" dirty="0">
                <a:solidFill>
                  <a:schemeClr val="bg1"/>
                </a:solidFill>
              </a:rPr>
              <a:t>별명을 설정하겠다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204555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CEE19-ECF2-8C8D-7FA4-5281F1564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566E11-FD30-471E-C61C-E30CFD7683A4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501A4A4-EF3F-DF1D-C3E7-5371D15F5462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67D04EE3-8848-2F79-6340-B1C2039E9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5FACFD-1D1A-8EB3-164C-25AB0CF7B9E3}"/>
                </a:ext>
              </a:extLst>
            </p:cNvPr>
            <p:cNvSpPr txBox="1"/>
            <p:nvPr/>
          </p:nvSpPr>
          <p:spPr>
            <a:xfrm>
              <a:off x="1279558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solidFill>
                    <a:schemeClr val="bg1"/>
                  </a:solidFill>
                  <a:latin typeface="+mj-lt"/>
                </a:rPr>
                <a:t>목차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5A0E43-B7F7-58F1-8925-4B793F9D0C5B}"/>
              </a:ext>
            </a:extLst>
          </p:cNvPr>
          <p:cNvGrpSpPr/>
          <p:nvPr/>
        </p:nvGrpSpPr>
        <p:grpSpPr>
          <a:xfrm>
            <a:off x="348707" y="1950083"/>
            <a:ext cx="2743200" cy="3762089"/>
            <a:chOff x="2329839" y="2544020"/>
            <a:chExt cx="2743200" cy="376208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A7F7DF-C8DE-928F-0559-DF1CF8AC5E9B}"/>
                </a:ext>
              </a:extLst>
            </p:cNvPr>
            <p:cNvGrpSpPr/>
            <p:nvPr/>
          </p:nvGrpSpPr>
          <p:grpSpPr>
            <a:xfrm>
              <a:off x="2329839" y="2544020"/>
              <a:ext cx="2743200" cy="642796"/>
              <a:chOff x="1828800" y="2308634"/>
              <a:chExt cx="2743200" cy="64279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3B7918B-4E75-A923-96F7-B3F49D17911E}"/>
                  </a:ext>
                </a:extLst>
              </p:cNvPr>
              <p:cNvSpPr/>
              <p:nvPr/>
            </p:nvSpPr>
            <p:spPr>
              <a:xfrm>
                <a:off x="1828800" y="2308634"/>
                <a:ext cx="2743200" cy="642796"/>
              </a:xfrm>
              <a:prstGeom prst="roundRect">
                <a:avLst/>
              </a:prstGeom>
              <a:solidFill>
                <a:srgbClr val="2299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338B9A-15B2-FBD8-BC51-2EFC4B957470}"/>
                  </a:ext>
                </a:extLst>
              </p:cNvPr>
              <p:cNvSpPr txBox="1"/>
              <p:nvPr/>
            </p:nvSpPr>
            <p:spPr>
              <a:xfrm>
                <a:off x="1937441" y="2435380"/>
                <a:ext cx="2489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1. MySQL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기초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E7C52F-BAF8-41C9-5C5F-F33EBA9197B3}"/>
                </a:ext>
              </a:extLst>
            </p:cNvPr>
            <p:cNvSpPr txBox="1"/>
            <p:nvPr/>
          </p:nvSpPr>
          <p:spPr>
            <a:xfrm>
              <a:off x="2519963" y="3358827"/>
              <a:ext cx="2362953" cy="294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/>
                <a:t>MySQL </a:t>
              </a:r>
              <a:r>
                <a:rPr lang="ko-KR" altLang="en-US" dirty="0"/>
                <a:t>이란</a:t>
              </a:r>
              <a:r>
                <a:rPr lang="en-US" altLang="ko-KR" dirty="0"/>
                <a:t>?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/>
                <a:t>DB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/>
                <a:t>강제성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/>
                <a:t>Table </a:t>
              </a:r>
              <a:r>
                <a:rPr lang="ko-KR" altLang="en-US" dirty="0"/>
                <a:t>생성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/>
                <a:t>기본 문법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/>
                <a:t>뷰</a:t>
              </a:r>
              <a:r>
                <a:rPr lang="en-US" altLang="ko-KR" dirty="0"/>
                <a:t>(view)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/>
                <a:t>뷰</a:t>
              </a:r>
              <a:r>
                <a:rPr lang="en-US" altLang="ko-KR" dirty="0"/>
                <a:t>(view) </a:t>
              </a:r>
              <a:r>
                <a:rPr lang="ko-KR" altLang="en-US" dirty="0"/>
                <a:t>명령어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965066-B4D0-7FF5-0D72-E714BAC28E28}"/>
              </a:ext>
            </a:extLst>
          </p:cNvPr>
          <p:cNvGrpSpPr/>
          <p:nvPr/>
        </p:nvGrpSpPr>
        <p:grpSpPr>
          <a:xfrm>
            <a:off x="3343372" y="1950083"/>
            <a:ext cx="8917445" cy="4165094"/>
            <a:chOff x="7118962" y="2556513"/>
            <a:chExt cx="8917445" cy="41650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12F7AB-561B-CBC3-A239-F07D0BC5C08E}"/>
                </a:ext>
              </a:extLst>
            </p:cNvPr>
            <p:cNvGrpSpPr/>
            <p:nvPr/>
          </p:nvGrpSpPr>
          <p:grpSpPr>
            <a:xfrm>
              <a:off x="7286110" y="2556513"/>
              <a:ext cx="8347181" cy="642796"/>
              <a:chOff x="1995948" y="2321127"/>
              <a:chExt cx="8347181" cy="6427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0FEC350-90D6-4CF2-48DF-4444A219A6EB}"/>
                  </a:ext>
                </a:extLst>
              </p:cNvPr>
              <p:cNvSpPr/>
              <p:nvPr/>
            </p:nvSpPr>
            <p:spPr>
              <a:xfrm>
                <a:off x="1995948" y="2321127"/>
                <a:ext cx="8347181" cy="642796"/>
              </a:xfrm>
              <a:prstGeom prst="roundRect">
                <a:avLst/>
              </a:prstGeom>
              <a:solidFill>
                <a:srgbClr val="52525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53434F-1AB5-ED41-0129-802C2B83615F}"/>
                  </a:ext>
                </a:extLst>
              </p:cNvPr>
              <p:cNvSpPr txBox="1"/>
              <p:nvPr/>
            </p:nvSpPr>
            <p:spPr>
              <a:xfrm>
                <a:off x="4924687" y="2447873"/>
                <a:ext cx="2489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2. Dynamic Query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96079E-B3F2-F5C6-AD4F-76A570327DD4}"/>
                </a:ext>
              </a:extLst>
            </p:cNvPr>
            <p:cNvSpPr txBox="1"/>
            <p:nvPr/>
          </p:nvSpPr>
          <p:spPr>
            <a:xfrm>
              <a:off x="7118962" y="3358827"/>
              <a:ext cx="4630586" cy="294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/>
                <a:t>Dynamic query(</a:t>
              </a:r>
              <a:r>
                <a:rPr lang="ko-KR" altLang="en-US" dirty="0"/>
                <a:t>동적 쿼리</a:t>
              </a:r>
              <a:r>
                <a:rPr lang="en-US" altLang="ko-KR" dirty="0"/>
                <a:t>) </a:t>
              </a:r>
              <a:r>
                <a:rPr lang="ko-KR" altLang="en-US" dirty="0"/>
                <a:t>란</a:t>
              </a:r>
              <a:r>
                <a:rPr lang="en-US" altLang="ko-KR" dirty="0"/>
                <a:t>?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/>
                <a:t>Dynamic query(</a:t>
              </a:r>
              <a:r>
                <a:rPr lang="ko-KR" altLang="en-US" dirty="0"/>
                <a:t>동적 쿼리</a:t>
              </a:r>
              <a:r>
                <a:rPr lang="en-US" altLang="ko-KR" dirty="0"/>
                <a:t>)</a:t>
              </a:r>
              <a:r>
                <a:rPr lang="ko-KR" altLang="en-US" dirty="0"/>
                <a:t>의 역할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/>
                <a:t>MySQL </a:t>
              </a:r>
              <a:r>
                <a:rPr lang="ko-KR" altLang="en-US" dirty="0"/>
                <a:t>에서의 </a:t>
              </a:r>
              <a:r>
                <a:rPr lang="en-US" altLang="ko-KR" dirty="0"/>
                <a:t>Dynamic query </a:t>
              </a:r>
              <a:r>
                <a:rPr lang="ko-KR" altLang="en-US" dirty="0"/>
                <a:t>구조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MyBatis</a:t>
              </a:r>
              <a:r>
                <a:rPr lang="ko-KR" altLang="en-US" dirty="0"/>
                <a:t>란</a:t>
              </a:r>
              <a:r>
                <a:rPr lang="en-US" altLang="ko-KR" dirty="0"/>
                <a:t>?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MyBatis</a:t>
              </a:r>
              <a:r>
                <a:rPr lang="en-US" altLang="ko-KR" dirty="0"/>
                <a:t> </a:t>
              </a:r>
              <a:r>
                <a:rPr lang="ko-KR" altLang="en-US" dirty="0"/>
                <a:t>구조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MyBatis</a:t>
              </a:r>
              <a:r>
                <a:rPr lang="en-US" altLang="ko-KR" dirty="0"/>
                <a:t> </a:t>
              </a:r>
              <a:r>
                <a:rPr lang="ko-KR" altLang="en-US" dirty="0"/>
                <a:t>에서의 </a:t>
              </a:r>
              <a:r>
                <a:rPr lang="en-US" altLang="ko-KR" dirty="0"/>
                <a:t>XML</a:t>
              </a:r>
              <a:r>
                <a:rPr lang="ko-KR" altLang="en-US" dirty="0"/>
                <a:t>파일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/>
                <a:t>MyBatis</a:t>
              </a:r>
              <a:r>
                <a:rPr lang="en-US" altLang="ko-KR" dirty="0"/>
                <a:t> </a:t>
              </a:r>
              <a:r>
                <a:rPr lang="ko-KR" altLang="en-US" dirty="0"/>
                <a:t>에서의 </a:t>
              </a:r>
              <a:r>
                <a:rPr lang="en-US" altLang="ko-KR" dirty="0"/>
                <a:t>Dynamic query Mapper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D76A13-C481-5304-3DAC-88869752CD90}"/>
                </a:ext>
              </a:extLst>
            </p:cNvPr>
            <p:cNvSpPr txBox="1"/>
            <p:nvPr/>
          </p:nvSpPr>
          <p:spPr>
            <a:xfrm>
              <a:off x="11405821" y="3358827"/>
              <a:ext cx="4630586" cy="336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/>
                <a:t>Dynamic query Mapper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&lt;if&gt; </a:t>
              </a:r>
              <a:r>
                <a:rPr lang="ko-KR" altLang="en-US" dirty="0"/>
                <a:t>조건문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&lt;choose&gt;/&lt;when&gt;/&lt;otherwise&gt; </a:t>
              </a:r>
              <a:r>
                <a:rPr lang="ko-KR" altLang="en-US" dirty="0"/>
                <a:t>조건 분기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&lt;trim&gt; </a:t>
              </a:r>
              <a:r>
                <a:rPr lang="ko-KR" altLang="en-US" dirty="0"/>
                <a:t>태그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&lt;where&gt; </a:t>
              </a:r>
              <a:r>
                <a:rPr lang="ko-KR" altLang="en-US" dirty="0"/>
                <a:t>태그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&lt;set&gt; </a:t>
              </a:r>
              <a:r>
                <a:rPr lang="ko-KR" altLang="en-US" dirty="0"/>
                <a:t>태그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&lt;foreach&gt; </a:t>
              </a:r>
              <a:r>
                <a:rPr lang="ko-KR" altLang="en-US" dirty="0"/>
                <a:t>태그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56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CA014-5EC9-2A2B-FABE-DDE493EA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B53BEE-DECD-45F2-474D-68E6F1A96930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04240E-6634-2298-87B3-5F4255708A15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65714A-CAE3-7D7C-2C0C-EF90DC3803D5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106F36-1005-70C4-E095-0A57A7CCF7DA}"/>
              </a:ext>
            </a:extLst>
          </p:cNvPr>
          <p:cNvSpPr txBox="1"/>
          <p:nvPr/>
        </p:nvSpPr>
        <p:spPr>
          <a:xfrm>
            <a:off x="766616" y="1409960"/>
            <a:ext cx="922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MyBatis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Dynamic query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Mapper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9E5CF3F4-A359-F8B3-41AE-85A55E343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53053312-9428-B4ED-98EC-4F613EC0C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7C144-9280-2C6C-8333-C3DEDC52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1200"/>
              </p:ext>
            </p:extLst>
          </p:nvPr>
        </p:nvGraphicFramePr>
        <p:xfrm>
          <a:off x="501140" y="2536722"/>
          <a:ext cx="11189719" cy="40281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4210">
                  <a:extLst>
                    <a:ext uri="{9D8B030D-6E8A-4147-A177-3AD203B41FA5}">
                      <a16:colId xmlns:a16="http://schemas.microsoft.com/office/drawing/2014/main" val="2296566198"/>
                    </a:ext>
                  </a:extLst>
                </a:gridCol>
                <a:gridCol w="6985509">
                  <a:extLst>
                    <a:ext uri="{9D8B030D-6E8A-4147-A177-3AD203B41FA5}">
                      <a16:colId xmlns:a16="http://schemas.microsoft.com/office/drawing/2014/main" val="1750123827"/>
                    </a:ext>
                  </a:extLst>
                </a:gridCol>
              </a:tblGrid>
              <a:tr h="37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48414"/>
                  </a:ext>
                </a:extLst>
              </a:tr>
              <a:tr h="64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★ </a:t>
                      </a:r>
                      <a:r>
                        <a:rPr lang="en-US" altLang="ko-KR" dirty="0"/>
                        <a:t>&lt;if&gt; </a:t>
                      </a:r>
                      <a:r>
                        <a:rPr lang="ko-KR" altLang="en-US" dirty="0"/>
                        <a:t>조건문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특정 조건이 참일 때 </a:t>
                      </a:r>
                      <a:r>
                        <a:rPr lang="en-US" altLang="ko-KR" sz="1600" dirty="0"/>
                        <a:t>SQL </a:t>
                      </a:r>
                      <a:r>
                        <a:rPr lang="ko-KR" altLang="en-US" sz="1600" dirty="0"/>
                        <a:t>구문 추가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자주 사용되는 가장 기본적인 동적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985372"/>
                  </a:ext>
                </a:extLst>
              </a:tr>
              <a:tr h="6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★ </a:t>
                      </a:r>
                      <a:r>
                        <a:rPr lang="en-US" altLang="ko-KR" dirty="0"/>
                        <a:t>&lt;choose&gt; / &lt;when&gt;/ &lt;otherwise&gt; </a:t>
                      </a:r>
                    </a:p>
                    <a:p>
                      <a:pPr algn="ctr" latinLnBrk="1"/>
                      <a:r>
                        <a:rPr lang="ko-KR" altLang="en-US" dirty="0"/>
                        <a:t>조건 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여러 조건 중 하나만 만족하는 경우 해당 </a:t>
                      </a:r>
                      <a:r>
                        <a:rPr lang="en-US" altLang="ko-KR" sz="1600" dirty="0"/>
                        <a:t>SQL </a:t>
                      </a:r>
                      <a:r>
                        <a:rPr lang="ko-KR" altLang="en-US" sz="1600" dirty="0"/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944264"/>
                  </a:ext>
                </a:extLst>
              </a:tr>
              <a:tr h="59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en-US" altLang="ko-KR" dirty="0"/>
                        <a:t>&lt;trim&gt; 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SQL</a:t>
                      </a:r>
                      <a:r>
                        <a:rPr lang="ko-KR" altLang="en-US" sz="1600" dirty="0"/>
                        <a:t>의 특정 부분</a:t>
                      </a:r>
                      <a:r>
                        <a:rPr lang="en-US" altLang="ko-KR" sz="1600" dirty="0"/>
                        <a:t>(ex, AND, OR, </a:t>
                      </a:r>
                      <a:r>
                        <a:rPr lang="ko-KR" altLang="en-US" sz="1600" dirty="0"/>
                        <a:t>콤마 등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동적으로 추가하거나 제거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불필요한 구문을 제거하는 데 유용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898242"/>
                  </a:ext>
                </a:extLst>
              </a:tr>
              <a:tr h="59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en-US" altLang="ko-KR" dirty="0"/>
                        <a:t>&lt;where&gt; 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조건이 동적으로 추가될 경우 자동으로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생성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첫 번째 조건의 앞에 불필요한 </a:t>
                      </a:r>
                      <a:r>
                        <a:rPr lang="en-US" altLang="ko-KR" sz="1600" dirty="0"/>
                        <a:t>AND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OR </a:t>
                      </a:r>
                      <a:r>
                        <a:rPr lang="ko-KR" altLang="en-US" sz="1600" dirty="0"/>
                        <a:t>을 자동으로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6095"/>
                  </a:ext>
                </a:extLst>
              </a:tr>
              <a:tr h="59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&lt;set&gt; 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UPDATE </a:t>
                      </a:r>
                      <a:r>
                        <a:rPr lang="ko-KR" altLang="en-US" sz="1600" dirty="0"/>
                        <a:t>문에서 동적 컬럼 설정 처리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마지막 쉼표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콤마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를 자동으로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779784"/>
                  </a:ext>
                </a:extLst>
              </a:tr>
              <a:tr h="59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&lt;foreach&gt; 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반복적인 값을 처리하는 데 사용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IN </a:t>
                      </a:r>
                      <a:r>
                        <a:rPr lang="ko-KR" altLang="en-US" sz="1600" dirty="0"/>
                        <a:t>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여러 </a:t>
                      </a:r>
                      <a:r>
                        <a:rPr lang="en-US" altLang="ko-KR" sz="1600" dirty="0"/>
                        <a:t>INSERT </a:t>
                      </a:r>
                      <a:r>
                        <a:rPr lang="ko-KR" altLang="en-US" sz="1600" dirty="0"/>
                        <a:t>구문 생성할 때 유용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031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18C878-1229-318C-4BB0-831DF565BCB0}"/>
              </a:ext>
            </a:extLst>
          </p:cNvPr>
          <p:cNvSpPr txBox="1"/>
          <p:nvPr/>
        </p:nvSpPr>
        <p:spPr>
          <a:xfrm>
            <a:off x="665768" y="2050285"/>
            <a:ext cx="68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매퍼들을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이용해서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동적쿼리를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쉽게 만들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4BBE0-DBA6-73BE-D29D-74AE2ECAE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8D9C1676-9782-17B0-191C-C76A3836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30" y="2690244"/>
            <a:ext cx="4760033" cy="384769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664192B-8173-0ABC-A72D-B9298C34E531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F2C1B76-5DBD-257C-9EB1-0B037B64F999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6264FE-7A5E-FACD-AB31-E2656704FC87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EA99AF-F8AD-6E5F-C24A-18D617C23EC8}"/>
              </a:ext>
            </a:extLst>
          </p:cNvPr>
          <p:cNvSpPr txBox="1"/>
          <p:nvPr/>
        </p:nvSpPr>
        <p:spPr>
          <a:xfrm>
            <a:off x="766617" y="1409960"/>
            <a:ext cx="559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Dynamic query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Mapper</a:t>
            </a:r>
            <a:endParaRPr lang="ko-KR" altLang="en-US" sz="3200" b="1" dirty="0"/>
          </a:p>
        </p:txBody>
      </p: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6A66A782-88E2-FBE0-2225-ED9DA3D94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E9AEED0F-8593-6597-53EC-546EA51D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1B023-737B-57B6-4697-7FE31D0677C8}"/>
              </a:ext>
            </a:extLst>
          </p:cNvPr>
          <p:cNvSpPr txBox="1"/>
          <p:nvPr/>
        </p:nvSpPr>
        <p:spPr>
          <a:xfrm>
            <a:off x="3057833" y="2050102"/>
            <a:ext cx="500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dirty="0"/>
              <a:t>특정 조건이 참일 때 </a:t>
            </a:r>
            <a:r>
              <a:rPr lang="en-US" altLang="ko-KR" sz="1400" dirty="0"/>
              <a:t>SQL </a:t>
            </a:r>
            <a:r>
              <a:rPr lang="ko-KR" altLang="en-US" sz="1400" dirty="0"/>
              <a:t>구문 추가</a:t>
            </a:r>
            <a:endParaRPr lang="en-US" altLang="ko-KR" sz="1400" dirty="0"/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400" dirty="0"/>
              <a:t>자주 사용되는 가장 기본적인 동적 태그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8FF7A-118F-5D1D-E1DF-6E6A32015A22}"/>
              </a:ext>
            </a:extLst>
          </p:cNvPr>
          <p:cNvSpPr txBox="1"/>
          <p:nvPr/>
        </p:nvSpPr>
        <p:spPr>
          <a:xfrm>
            <a:off x="766617" y="2111657"/>
            <a:ext cx="22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▶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&lt;if&gt;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조건문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3157A8E-A03C-A792-5855-CE92BFFBD4B5}"/>
              </a:ext>
            </a:extLst>
          </p:cNvPr>
          <p:cNvGrpSpPr/>
          <p:nvPr/>
        </p:nvGrpSpPr>
        <p:grpSpPr>
          <a:xfrm>
            <a:off x="6430297" y="3094704"/>
            <a:ext cx="2646709" cy="2602942"/>
            <a:chOff x="7008762" y="3165583"/>
            <a:chExt cx="2646709" cy="2602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336202-1D7E-0C35-0C5D-AAA055351E79}"/>
                </a:ext>
              </a:extLst>
            </p:cNvPr>
            <p:cNvSpPr txBox="1"/>
            <p:nvPr/>
          </p:nvSpPr>
          <p:spPr>
            <a:xfrm>
              <a:off x="7008762" y="3165583"/>
              <a:ext cx="2646709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name: 'John', age: 25 }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/>
                <a:t>&lt;</a:t>
              </a:r>
              <a:r>
                <a:rPr lang="ko-KR" altLang="en-US" sz="1200" b="1" dirty="0"/>
                <a:t>조건이 모두 참일 경우 </a:t>
              </a:r>
              <a:endParaRPr lang="en-US" altLang="ko-KR" sz="12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/>
                <a:t>만들어지는 </a:t>
              </a:r>
              <a:r>
                <a:rPr lang="ko-KR" altLang="en-US" sz="1200" b="1" dirty="0" err="1"/>
                <a:t>쿼리문</a:t>
              </a:r>
              <a:r>
                <a:rPr lang="en-US" altLang="ko-KR" sz="1200" b="1" dirty="0"/>
                <a:t>&gt;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9E61EE7-DBA0-DF7F-F142-7DE0EAA23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2453" y="4301675"/>
              <a:ext cx="2219325" cy="146685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7B2DF33-0ACA-E9B0-6FBD-E8347B62CA97}"/>
              </a:ext>
            </a:extLst>
          </p:cNvPr>
          <p:cNvSpPr txBox="1"/>
          <p:nvPr/>
        </p:nvSpPr>
        <p:spPr>
          <a:xfrm>
            <a:off x="3539568" y="4975691"/>
            <a:ext cx="339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b="1" dirty="0"/>
              <a:t>Test </a:t>
            </a:r>
            <a:r>
              <a:rPr lang="ko-KR" altLang="en-US" sz="1600" b="1" dirty="0"/>
              <a:t>속성에 조건식 작성</a:t>
            </a:r>
            <a:endParaRPr lang="en-US" altLang="ko-KR" sz="1600" b="1" dirty="0"/>
          </a:p>
          <a:p>
            <a:r>
              <a:rPr lang="ko-KR" altLang="en-US" sz="1200" dirty="0"/>
              <a:t>  조건이 </a:t>
            </a:r>
            <a:r>
              <a:rPr lang="ko-KR" altLang="en-US" sz="1200" b="1" dirty="0">
                <a:solidFill>
                  <a:schemeClr val="accent2"/>
                </a:solidFill>
              </a:rPr>
              <a:t>참일 경우</a:t>
            </a:r>
            <a:r>
              <a:rPr lang="ko-KR" altLang="en-US" sz="1200" dirty="0"/>
              <a:t>에만 해당 </a:t>
            </a:r>
            <a:r>
              <a:rPr lang="en-US" altLang="ko-KR" sz="1200" dirty="0"/>
              <a:t>SQL </a:t>
            </a:r>
            <a:r>
              <a:rPr lang="ko-KR" altLang="en-US" sz="1200" dirty="0"/>
              <a:t>실행</a:t>
            </a:r>
            <a:endParaRPr lang="en-US" altLang="ko-KR" sz="12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CF4168-653D-99FA-C20A-00413DE17E6D}"/>
              </a:ext>
            </a:extLst>
          </p:cNvPr>
          <p:cNvGrpSpPr/>
          <p:nvPr/>
        </p:nvGrpSpPr>
        <p:grpSpPr>
          <a:xfrm>
            <a:off x="9301313" y="3448852"/>
            <a:ext cx="2646709" cy="1704147"/>
            <a:chOff x="9879778" y="3214743"/>
            <a:chExt cx="2646709" cy="170414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E04E678-B08E-A25F-B60C-BEBF3DD95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64588" y="3918765"/>
              <a:ext cx="1952625" cy="100012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251784-B506-D436-FF3B-A3D3C0C96BAD}"/>
                </a:ext>
              </a:extLst>
            </p:cNvPr>
            <p:cNvSpPr txBox="1"/>
            <p:nvPr/>
          </p:nvSpPr>
          <p:spPr>
            <a:xfrm>
              <a:off x="9879778" y="3214743"/>
              <a:ext cx="26467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name: null, age: null }</a:t>
              </a:r>
            </a:p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/>
                <a:t>조건이 모두 거짓일 경우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만들어지는 </a:t>
              </a:r>
              <a:r>
                <a:rPr lang="ko-KR" altLang="en-US" sz="1200" b="1" dirty="0" err="1"/>
                <a:t>쿼리문</a:t>
              </a:r>
              <a:r>
                <a:rPr lang="en-US" altLang="ko-KR" sz="1200" b="1" dirty="0"/>
                <a:t>&gt;</a:t>
              </a:r>
            </a:p>
            <a:p>
              <a:pPr algn="ctr"/>
              <a:endParaRPr lang="en-US" altLang="ko-KR" sz="12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84BF67-EED3-6B34-159A-C14EE03D12DB}"/>
              </a:ext>
            </a:extLst>
          </p:cNvPr>
          <p:cNvSpPr/>
          <p:nvPr/>
        </p:nvSpPr>
        <p:spPr>
          <a:xfrm>
            <a:off x="865238" y="4227871"/>
            <a:ext cx="2576007" cy="95154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B916D3-F95F-9C4B-C702-47968275BE4C}"/>
              </a:ext>
            </a:extLst>
          </p:cNvPr>
          <p:cNvSpPr/>
          <p:nvPr/>
        </p:nvSpPr>
        <p:spPr>
          <a:xfrm>
            <a:off x="865238" y="5201263"/>
            <a:ext cx="2576007" cy="95154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ED828-2794-DA5F-E19F-49A5D3C67381}"/>
              </a:ext>
            </a:extLst>
          </p:cNvPr>
          <p:cNvSpPr txBox="1"/>
          <p:nvPr/>
        </p:nvSpPr>
        <p:spPr>
          <a:xfrm>
            <a:off x="854335" y="1774145"/>
            <a:ext cx="146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★ 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69D0-C311-83A1-163D-D40B59302920}"/>
              </a:ext>
            </a:extLst>
          </p:cNvPr>
          <p:cNvSpPr txBox="1"/>
          <p:nvPr/>
        </p:nvSpPr>
        <p:spPr>
          <a:xfrm>
            <a:off x="3564044" y="3085519"/>
            <a:ext cx="2641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200" b="1" dirty="0"/>
              <a:t>실행했을 때 반환되는 타입</a:t>
            </a:r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6FC00-1F57-686D-1D97-55784027430C}"/>
              </a:ext>
            </a:extLst>
          </p:cNvPr>
          <p:cNvSpPr txBox="1"/>
          <p:nvPr/>
        </p:nvSpPr>
        <p:spPr>
          <a:xfrm>
            <a:off x="1295324" y="3115710"/>
            <a:ext cx="219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200" b="1" dirty="0"/>
              <a:t>Java</a:t>
            </a:r>
            <a:r>
              <a:rPr lang="ko-KR" altLang="en-US" sz="1200" b="1" dirty="0"/>
              <a:t>에서 인식되는 </a:t>
            </a:r>
            <a:r>
              <a:rPr lang="en-US" altLang="ko-KR" sz="1200" b="1" dirty="0"/>
              <a:t>ID </a:t>
            </a:r>
            <a:r>
              <a:rPr lang="ko-KR" altLang="en-US" sz="1200" b="1" dirty="0"/>
              <a:t>값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05399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66D6-4A30-26F7-2B40-FD287F113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E3E747A-0F2D-E8FC-242D-A626000F92EA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2B9548-6787-3E03-80E4-FC612ABF103E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D2CF14-7FAD-E91D-52A6-D91C975C722B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EB73E719-B734-034C-680C-816FDF7A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8CAA3085-3780-E07A-2739-D064EFFA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5C3AD-C2C6-B5D3-C882-88FF7DFDEFE5}"/>
              </a:ext>
            </a:extLst>
          </p:cNvPr>
          <p:cNvSpPr txBox="1"/>
          <p:nvPr/>
        </p:nvSpPr>
        <p:spPr>
          <a:xfrm>
            <a:off x="766617" y="2072329"/>
            <a:ext cx="610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▶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&lt;choose&gt;/&lt;when&gt;/&lt;otherwise&gt; </a:t>
            </a:r>
            <a:r>
              <a:rPr lang="ko-KR" altLang="en-US" sz="2000" b="1" dirty="0"/>
              <a:t>조건 분기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9AA43ED-A75E-7A87-B4BC-769B7D2519A9}"/>
              </a:ext>
            </a:extLst>
          </p:cNvPr>
          <p:cNvGrpSpPr/>
          <p:nvPr/>
        </p:nvGrpSpPr>
        <p:grpSpPr>
          <a:xfrm>
            <a:off x="292142" y="2833297"/>
            <a:ext cx="7337691" cy="3962400"/>
            <a:chOff x="292142" y="2528496"/>
            <a:chExt cx="7337691" cy="3962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9A630E-E5D6-C073-58B8-75DD6F8B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142" y="2528496"/>
              <a:ext cx="4076700" cy="3962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16A3DE-44F9-ABC5-F63C-C65A67DCD03F}"/>
                </a:ext>
              </a:extLst>
            </p:cNvPr>
            <p:cNvSpPr txBox="1"/>
            <p:nvPr/>
          </p:nvSpPr>
          <p:spPr>
            <a:xfrm>
              <a:off x="3298723" y="3848584"/>
              <a:ext cx="4331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altLang="ko-KR" sz="1400" b="1" dirty="0"/>
                <a:t>status==‘ACTIVE’ </a:t>
              </a:r>
              <a:r>
                <a:rPr lang="ko-KR" altLang="en-US" sz="1400" b="1" dirty="0"/>
                <a:t>이 참일 경우 실행</a:t>
              </a:r>
              <a:endParaRPr lang="en-US" altLang="ko-KR" sz="1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F20BBB-A270-5584-FCAA-C86AE2A0F1BD}"/>
                </a:ext>
              </a:extLst>
            </p:cNvPr>
            <p:cNvSpPr/>
            <p:nvPr/>
          </p:nvSpPr>
          <p:spPr>
            <a:xfrm>
              <a:off x="921697" y="3886917"/>
              <a:ext cx="2627747" cy="139868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427354-BC6D-0963-D44A-272D1C5E55E5}"/>
                </a:ext>
              </a:extLst>
            </p:cNvPr>
            <p:cNvSpPr/>
            <p:nvPr/>
          </p:nvSpPr>
          <p:spPr>
            <a:xfrm>
              <a:off x="931529" y="5302762"/>
              <a:ext cx="2627747" cy="639436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F6841B-C233-6C31-62AB-99742F75A671}"/>
                </a:ext>
              </a:extLst>
            </p:cNvPr>
            <p:cNvSpPr txBox="1"/>
            <p:nvPr/>
          </p:nvSpPr>
          <p:spPr>
            <a:xfrm>
              <a:off x="3465870" y="4546674"/>
              <a:ext cx="3967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altLang="ko-KR" sz="1400" b="1" dirty="0"/>
                <a:t>status==‘ACTIVE’ </a:t>
              </a:r>
              <a:r>
                <a:rPr lang="ko-KR" altLang="en-US" sz="1400" b="1" dirty="0"/>
                <a:t>이 거짓</a:t>
              </a:r>
              <a:r>
                <a:rPr lang="en-US" altLang="ko-KR" sz="1400" b="1" dirty="0"/>
                <a:t>, </a:t>
              </a:r>
            </a:p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altLang="ko-KR" sz="1400" b="1" dirty="0"/>
                <a:t>status==‘INACTIVE’ </a:t>
              </a:r>
              <a:r>
                <a:rPr lang="ko-KR" altLang="en-US" sz="1400" b="1" dirty="0"/>
                <a:t>이 참일 경우 실행</a:t>
              </a:r>
              <a:endParaRPr lang="en-US" altLang="ko-KR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E232B-B528-8466-E719-CF30CB966330}"/>
                </a:ext>
              </a:extLst>
            </p:cNvPr>
            <p:cNvSpPr txBox="1"/>
            <p:nvPr/>
          </p:nvSpPr>
          <p:spPr>
            <a:xfrm>
              <a:off x="3446433" y="5298842"/>
              <a:ext cx="3967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altLang="ko-KR" sz="1400" b="1" dirty="0"/>
                <a:t>status==‘ACTIVE’ </a:t>
              </a:r>
              <a:r>
                <a:rPr lang="ko-KR" altLang="en-US" sz="1400" b="1" dirty="0"/>
                <a:t>이 거짓</a:t>
              </a:r>
              <a:r>
                <a:rPr lang="en-US" altLang="ko-KR" sz="1400" b="1" dirty="0"/>
                <a:t>, </a:t>
              </a:r>
            </a:p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altLang="ko-KR" sz="1400" b="1" dirty="0"/>
                <a:t>status==‘INACTIVE’ </a:t>
              </a:r>
              <a:r>
                <a:rPr lang="ko-KR" altLang="en-US" sz="1400" b="1" dirty="0"/>
                <a:t>이 거짓일 경우 실행</a:t>
              </a:r>
              <a:endParaRPr lang="en-US" altLang="ko-KR" sz="14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7B8F038-B788-0767-FCF4-DD564D165C5C}"/>
              </a:ext>
            </a:extLst>
          </p:cNvPr>
          <p:cNvSpPr txBox="1"/>
          <p:nvPr/>
        </p:nvSpPr>
        <p:spPr>
          <a:xfrm>
            <a:off x="1030970" y="2446212"/>
            <a:ext cx="738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&lt;when&gt; : </a:t>
            </a:r>
            <a:r>
              <a:rPr lang="ko-KR" altLang="en-US" sz="1200" dirty="0"/>
              <a:t>특정 조건이 참일 때 </a:t>
            </a:r>
            <a:r>
              <a:rPr lang="en-US" altLang="ko-KR" sz="1200" dirty="0"/>
              <a:t>SQL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&lt;otherwise&gt; : </a:t>
            </a:r>
            <a:r>
              <a:rPr lang="ko-KR" altLang="en-US" sz="1200" dirty="0"/>
              <a:t>모든 조건이 거짓일 때 </a:t>
            </a:r>
            <a:r>
              <a:rPr lang="en-US" altLang="ko-KR" sz="1200" dirty="0"/>
              <a:t>SQL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여러 개의 </a:t>
            </a:r>
            <a:r>
              <a:rPr lang="en-US" altLang="ko-KR" sz="1200" dirty="0"/>
              <a:t>&lt;when&gt; </a:t>
            </a:r>
            <a:r>
              <a:rPr lang="ko-KR" altLang="en-US" sz="1200" dirty="0"/>
              <a:t>중 하나만 실행</a:t>
            </a:r>
            <a:r>
              <a:rPr lang="en-US" altLang="ko-KR" sz="1200" dirty="0"/>
              <a:t>, </a:t>
            </a:r>
            <a:r>
              <a:rPr lang="ko-KR" altLang="en-US" sz="1200" dirty="0"/>
              <a:t>조건이 만족하지 않으면 </a:t>
            </a:r>
            <a:r>
              <a:rPr lang="en-US" altLang="ko-KR" sz="1200" dirty="0"/>
              <a:t>&lt;otherwise&gt;</a:t>
            </a:r>
            <a:r>
              <a:rPr lang="ko-KR" altLang="en-US" sz="1200" dirty="0"/>
              <a:t>가 실행된다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8BFDB3-4449-1FA6-3217-054046F954D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628" t="33226" r="30681"/>
          <a:stretch/>
        </p:blipFill>
        <p:spPr>
          <a:xfrm>
            <a:off x="7900559" y="1518987"/>
            <a:ext cx="4291441" cy="1589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8E407-33EC-92A9-11FC-AAE24DD8F783}"/>
              </a:ext>
            </a:extLst>
          </p:cNvPr>
          <p:cNvSpPr txBox="1"/>
          <p:nvPr/>
        </p:nvSpPr>
        <p:spPr>
          <a:xfrm>
            <a:off x="766617" y="1409960"/>
            <a:ext cx="559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Dynamic query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Mapper</a:t>
            </a:r>
            <a:endParaRPr lang="ko-KR" altLang="en-US" sz="32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2489B9-2D55-95AB-A2F0-6D0151E96C14}"/>
              </a:ext>
            </a:extLst>
          </p:cNvPr>
          <p:cNvGrpSpPr/>
          <p:nvPr/>
        </p:nvGrpSpPr>
        <p:grpSpPr>
          <a:xfrm>
            <a:off x="6873502" y="3735002"/>
            <a:ext cx="5141168" cy="900768"/>
            <a:chOff x="6873502" y="3735002"/>
            <a:chExt cx="5141168" cy="90076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150DBEA-EF7E-29D2-23D5-1A2E0C427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1" r="21367" b="5434"/>
            <a:stretch/>
          </p:blipFill>
          <p:spPr>
            <a:xfrm>
              <a:off x="6873502" y="3981354"/>
              <a:ext cx="5141168" cy="6544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6A5CC2-486E-70CA-F385-29C25C867558}"/>
                </a:ext>
              </a:extLst>
            </p:cNvPr>
            <p:cNvSpPr txBox="1"/>
            <p:nvPr/>
          </p:nvSpPr>
          <p:spPr>
            <a:xfrm>
              <a:off x="7564004" y="3735002"/>
              <a:ext cx="3760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status: 'ACTIVE' }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7D22F5-DDEE-C529-A848-CF2BA4C6C880}"/>
              </a:ext>
            </a:extLst>
          </p:cNvPr>
          <p:cNvGrpSpPr/>
          <p:nvPr/>
        </p:nvGrpSpPr>
        <p:grpSpPr>
          <a:xfrm>
            <a:off x="7126204" y="4570744"/>
            <a:ext cx="4635763" cy="863262"/>
            <a:chOff x="7126204" y="4570744"/>
            <a:chExt cx="4635763" cy="86326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CB48C9C-EE24-5856-6EFB-E59086DD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28484" b="2513"/>
            <a:stretch/>
          </p:blipFill>
          <p:spPr>
            <a:xfrm>
              <a:off x="7126204" y="4791497"/>
              <a:ext cx="4635763" cy="6425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7E4CE-9085-841D-E088-A68A3A49F0C9}"/>
                </a:ext>
              </a:extLst>
            </p:cNvPr>
            <p:cNvSpPr txBox="1"/>
            <p:nvPr/>
          </p:nvSpPr>
          <p:spPr>
            <a:xfrm>
              <a:off x="7564003" y="4570744"/>
              <a:ext cx="3760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status: ‘INACTIVE' }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3BADB36-10FF-F9EE-4A7A-E803B676AEE8}"/>
              </a:ext>
            </a:extLst>
          </p:cNvPr>
          <p:cNvGrpSpPr/>
          <p:nvPr/>
        </p:nvGrpSpPr>
        <p:grpSpPr>
          <a:xfrm>
            <a:off x="7292223" y="5435982"/>
            <a:ext cx="4303723" cy="838155"/>
            <a:chOff x="7292223" y="5435982"/>
            <a:chExt cx="4303723" cy="83815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94688E0-434F-E6E4-7C71-E785A82CD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3318" b="7149"/>
            <a:stretch/>
          </p:blipFill>
          <p:spPr>
            <a:xfrm>
              <a:off x="7292223" y="5677482"/>
              <a:ext cx="4303723" cy="5966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78E852-D237-E9C0-A4D1-12C41CAF51CD}"/>
                </a:ext>
              </a:extLst>
            </p:cNvPr>
            <p:cNvSpPr txBox="1"/>
            <p:nvPr/>
          </p:nvSpPr>
          <p:spPr>
            <a:xfrm>
              <a:off x="7564002" y="5435982"/>
              <a:ext cx="3760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status: null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68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D1109-4FED-517F-7923-950B5AF03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81F0DD6-29F2-72D6-B6A5-1286120D6134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E6B8E0-F976-CFC6-40E3-DA76EE6A89F7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870A3D-2314-F243-21B7-716ACCCE8AB7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8434B236-B841-58B9-09F7-E6D90B5DC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60A08087-E2F3-6CA7-DA62-7D88A85E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BDE4C-6952-B999-2301-B8D78C9866F6}"/>
              </a:ext>
            </a:extLst>
          </p:cNvPr>
          <p:cNvSpPr txBox="1"/>
          <p:nvPr/>
        </p:nvSpPr>
        <p:spPr>
          <a:xfrm>
            <a:off x="766617" y="2072329"/>
            <a:ext cx="610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▶</a:t>
            </a:r>
            <a:r>
              <a:rPr lang="ko-KR" altLang="en-US" sz="2000" dirty="0"/>
              <a:t> </a:t>
            </a:r>
            <a:r>
              <a:rPr lang="en-US" altLang="ko-KR" sz="2000" b="1" dirty="0"/>
              <a:t>&lt;trim&gt; </a:t>
            </a:r>
            <a:r>
              <a:rPr lang="ko-KR" altLang="en-US" sz="2000" b="1" dirty="0"/>
              <a:t>태그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C879F-807A-35E3-02E7-A82A7D31AC14}"/>
              </a:ext>
            </a:extLst>
          </p:cNvPr>
          <p:cNvSpPr txBox="1"/>
          <p:nvPr/>
        </p:nvSpPr>
        <p:spPr>
          <a:xfrm>
            <a:off x="2951962" y="2044006"/>
            <a:ext cx="584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SQL</a:t>
            </a:r>
            <a:r>
              <a:rPr lang="ko-KR" altLang="en-US" sz="1200" dirty="0"/>
              <a:t>의 특정 부분</a:t>
            </a:r>
            <a:r>
              <a:rPr lang="en-US" altLang="ko-KR" sz="1200" dirty="0"/>
              <a:t>(ex, AND, OR, </a:t>
            </a:r>
            <a:r>
              <a:rPr lang="ko-KR" altLang="en-US" sz="1200" dirty="0"/>
              <a:t>콤마 등</a:t>
            </a:r>
            <a:r>
              <a:rPr lang="en-US" altLang="ko-KR" sz="1200" dirty="0"/>
              <a:t>)</a:t>
            </a:r>
            <a:r>
              <a:rPr lang="ko-KR" altLang="en-US" sz="1200" dirty="0"/>
              <a:t>을 동적으로 추가하거나 제거</a:t>
            </a:r>
            <a:endParaRPr lang="en-US" altLang="ko-KR" sz="1200" dirty="0"/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불필요한 구문을 제거하는 데 유용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28E8DB4-68D6-EB86-0068-060FD66552C0}"/>
              </a:ext>
            </a:extLst>
          </p:cNvPr>
          <p:cNvGrpSpPr/>
          <p:nvPr/>
        </p:nvGrpSpPr>
        <p:grpSpPr>
          <a:xfrm>
            <a:off x="134458" y="2572879"/>
            <a:ext cx="7829705" cy="3362516"/>
            <a:chOff x="480561" y="2808782"/>
            <a:chExt cx="7829705" cy="33625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3D03231-2A35-55B6-A3C5-1BAAB14A4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561" y="2808782"/>
              <a:ext cx="4565943" cy="336251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3FDD4B-847D-8AD8-CB34-1A5099BFA7D8}"/>
                </a:ext>
              </a:extLst>
            </p:cNvPr>
            <p:cNvSpPr txBox="1"/>
            <p:nvPr/>
          </p:nvSpPr>
          <p:spPr>
            <a:xfrm>
              <a:off x="4867754" y="3822747"/>
              <a:ext cx="3442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100" b="1" dirty="0"/>
                <a:t>불필요한 접두사 </a:t>
              </a:r>
              <a:r>
                <a:rPr lang="en-US" altLang="ko-KR" sz="1100" b="1" dirty="0"/>
                <a:t>(AND, OR)</a:t>
              </a:r>
              <a:r>
                <a:rPr lang="ko-KR" altLang="en-US" sz="1100" b="1" dirty="0"/>
                <a:t>를 제거</a:t>
              </a:r>
              <a:endParaRPr lang="en-US" altLang="ko-KR" sz="11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175AE3-9338-577F-4AAA-7E2ACB96AA1D}"/>
                </a:ext>
              </a:extLst>
            </p:cNvPr>
            <p:cNvSpPr txBox="1"/>
            <p:nvPr/>
          </p:nvSpPr>
          <p:spPr>
            <a:xfrm rot="21046257">
              <a:off x="2387794" y="3395829"/>
              <a:ext cx="4331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000" b="1" dirty="0"/>
                <a:t>조건이 있을 때만 </a:t>
              </a:r>
              <a:r>
                <a:rPr lang="en-US" altLang="ko-KR" sz="1000" b="1" dirty="0"/>
                <a:t>WHERE </a:t>
              </a:r>
              <a:r>
                <a:rPr lang="ko-KR" altLang="en-US" sz="1000" b="1" dirty="0"/>
                <a:t>를 붙이는 규칙 추가</a:t>
              </a:r>
              <a:endParaRPr lang="en-US" altLang="ko-KR" sz="10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15146CD-E3D5-0ED2-88BB-3F07E328BFE3}"/>
                </a:ext>
              </a:extLst>
            </p:cNvPr>
            <p:cNvSpPr/>
            <p:nvPr/>
          </p:nvSpPr>
          <p:spPr>
            <a:xfrm>
              <a:off x="1130583" y="4049358"/>
              <a:ext cx="2194665" cy="73694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261A22-40BB-31F5-C492-28C92BAF78ED}"/>
                </a:ext>
              </a:extLst>
            </p:cNvPr>
            <p:cNvSpPr/>
            <p:nvPr/>
          </p:nvSpPr>
          <p:spPr>
            <a:xfrm>
              <a:off x="1130583" y="4839365"/>
              <a:ext cx="2194665" cy="736946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303BB9-0E34-3F32-F006-651E6FD6CAD3}"/>
                </a:ext>
              </a:extLst>
            </p:cNvPr>
            <p:cNvSpPr txBox="1"/>
            <p:nvPr/>
          </p:nvSpPr>
          <p:spPr>
            <a:xfrm>
              <a:off x="3170903" y="4025318"/>
              <a:ext cx="2194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400" b="1" dirty="0"/>
                <a:t>이름 값이 있을 때만</a:t>
              </a:r>
              <a:endParaRPr lang="en-US" altLang="ko-KR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F05FE5-2B26-4C08-55B4-A461E9163C4C}"/>
                </a:ext>
              </a:extLst>
            </p:cNvPr>
            <p:cNvSpPr txBox="1"/>
            <p:nvPr/>
          </p:nvSpPr>
          <p:spPr>
            <a:xfrm>
              <a:off x="3170903" y="4290789"/>
              <a:ext cx="2194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400" b="1"/>
                <a:t>추가</a:t>
              </a:r>
              <a:endParaRPr lang="en-US" altLang="ko-KR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5CB4F4-234A-5B9F-11D5-A5D5F5162DF6}"/>
                </a:ext>
              </a:extLst>
            </p:cNvPr>
            <p:cNvSpPr txBox="1"/>
            <p:nvPr/>
          </p:nvSpPr>
          <p:spPr>
            <a:xfrm>
              <a:off x="3170903" y="4831563"/>
              <a:ext cx="2194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400" b="1" dirty="0"/>
                <a:t>나이 값이 있을 때만</a:t>
              </a:r>
              <a:endParaRPr lang="en-US" altLang="ko-KR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ED7ED5-F7F6-C7ED-FD8E-A774F4CB08F8}"/>
                </a:ext>
              </a:extLst>
            </p:cNvPr>
            <p:cNvSpPr txBox="1"/>
            <p:nvPr/>
          </p:nvSpPr>
          <p:spPr>
            <a:xfrm>
              <a:off x="3170903" y="5097034"/>
              <a:ext cx="2194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400" b="1"/>
                <a:t>추가</a:t>
              </a:r>
              <a:endParaRPr lang="en-US" altLang="ko-KR" sz="1400" b="1" dirty="0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30FD4E69-9760-6CFA-F1C6-328CB144F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154" y="389787"/>
            <a:ext cx="4746523" cy="143264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7C103D6B-8143-F384-9D61-BEB712914F46}"/>
              </a:ext>
            </a:extLst>
          </p:cNvPr>
          <p:cNvGrpSpPr/>
          <p:nvPr/>
        </p:nvGrpSpPr>
        <p:grpSpPr>
          <a:xfrm>
            <a:off x="4848962" y="5045770"/>
            <a:ext cx="3430889" cy="1563408"/>
            <a:chOff x="5513382" y="4688718"/>
            <a:chExt cx="3430889" cy="1563408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0FA6FFA-958B-829F-B480-92EFD36C3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3382" y="4911624"/>
              <a:ext cx="3430889" cy="134050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140186-70F3-F678-FD90-0F246F504809}"/>
                </a:ext>
              </a:extLst>
            </p:cNvPr>
            <p:cNvSpPr txBox="1"/>
            <p:nvPr/>
          </p:nvSpPr>
          <p:spPr>
            <a:xfrm>
              <a:off x="5735704" y="4688718"/>
              <a:ext cx="2892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name: 'John', age: null }</a:t>
              </a:r>
            </a:p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이름 값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O,</a:t>
              </a:r>
              <a:r>
                <a:rPr lang="en-US" altLang="ko-KR" sz="1200" b="1" dirty="0"/>
                <a:t> 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나이 값 </a:t>
              </a:r>
              <a:r>
                <a:rPr lang="en-US" altLang="ko-KR" sz="1200" b="1" dirty="0">
                  <a:solidFill>
                    <a:srgbClr val="00B050"/>
                  </a:solidFill>
                </a:rPr>
                <a:t>X</a:t>
              </a:r>
              <a:r>
                <a:rPr lang="en-US" altLang="ko-KR" sz="1200" b="1" dirty="0"/>
                <a:t>&gt;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763E23-3945-E697-3EA5-A14C02084725}"/>
              </a:ext>
            </a:extLst>
          </p:cNvPr>
          <p:cNvGrpSpPr/>
          <p:nvPr/>
        </p:nvGrpSpPr>
        <p:grpSpPr>
          <a:xfrm>
            <a:off x="8492016" y="5015019"/>
            <a:ext cx="3492661" cy="1648865"/>
            <a:chOff x="8461882" y="4445369"/>
            <a:chExt cx="3492661" cy="164886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D95AC8-82DF-B1AA-62B7-0DD49F81F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61882" y="4637257"/>
              <a:ext cx="3492661" cy="145697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1BC841-DBC2-3699-83CE-B77E76FF0141}"/>
                </a:ext>
              </a:extLst>
            </p:cNvPr>
            <p:cNvSpPr txBox="1"/>
            <p:nvPr/>
          </p:nvSpPr>
          <p:spPr>
            <a:xfrm>
              <a:off x="8816260" y="4445369"/>
              <a:ext cx="2783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name: null, age: 30 }</a:t>
              </a:r>
            </a:p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이름 값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X,</a:t>
              </a:r>
              <a:r>
                <a:rPr lang="en-US" altLang="ko-KR" sz="1200" b="1" dirty="0"/>
                <a:t> 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나이 값 </a:t>
              </a:r>
              <a:r>
                <a:rPr lang="en-US" altLang="ko-KR" sz="1200" b="1" dirty="0">
                  <a:solidFill>
                    <a:srgbClr val="00B050"/>
                  </a:solidFill>
                </a:rPr>
                <a:t>O</a:t>
              </a:r>
              <a:r>
                <a:rPr lang="en-US" altLang="ko-KR" sz="1200" b="1" dirty="0"/>
                <a:t>&gt;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FE00A8C-BAFD-1309-E1B3-23849546DADB}"/>
              </a:ext>
            </a:extLst>
          </p:cNvPr>
          <p:cNvGrpSpPr/>
          <p:nvPr/>
        </p:nvGrpSpPr>
        <p:grpSpPr>
          <a:xfrm>
            <a:off x="8390817" y="2572879"/>
            <a:ext cx="3760165" cy="2087154"/>
            <a:chOff x="8491451" y="5115617"/>
            <a:chExt cx="3760165" cy="2087154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31F7260C-671B-2C45-F65A-9BAAE9BD9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17201" y="5329673"/>
              <a:ext cx="3508666" cy="187309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E4FE1-0FAE-AF61-34FA-97B9563325AF}"/>
                </a:ext>
              </a:extLst>
            </p:cNvPr>
            <p:cNvSpPr txBox="1"/>
            <p:nvPr/>
          </p:nvSpPr>
          <p:spPr>
            <a:xfrm>
              <a:off x="8491451" y="5115617"/>
              <a:ext cx="3760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name: null, age: null }</a:t>
              </a:r>
            </a:p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이름 값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X,</a:t>
              </a:r>
              <a:r>
                <a:rPr lang="en-US" altLang="ko-KR" sz="1200" b="1" dirty="0"/>
                <a:t> 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나이 값 </a:t>
              </a:r>
              <a:r>
                <a:rPr lang="en-US" altLang="ko-KR" sz="1200" b="1" dirty="0">
                  <a:solidFill>
                    <a:srgbClr val="00B050"/>
                  </a:solidFill>
                </a:rPr>
                <a:t>X</a:t>
              </a:r>
              <a:r>
                <a:rPr lang="en-US" altLang="ko-KR" sz="1200" b="1" dirty="0"/>
                <a:t>&gt;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922FAE2-DFB1-A8FC-FF70-3DEF323FD19E}"/>
              </a:ext>
            </a:extLst>
          </p:cNvPr>
          <p:cNvSpPr txBox="1"/>
          <p:nvPr/>
        </p:nvSpPr>
        <p:spPr>
          <a:xfrm>
            <a:off x="766617" y="1409960"/>
            <a:ext cx="559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Dynamic query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Mapper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213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1B11-9006-7BE1-BDD2-D9E7A077A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343617-4E5E-AA98-14A3-EE111171C44B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1C5153-9389-188C-DB82-21F7176FB10E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35A18F-6B74-3F26-2360-A85DCADD48C6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2EBA9254-17D5-0D50-35D7-42EB1A9E8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30FD6725-9E68-00FE-7610-A27369F5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5DDC34-271F-A31F-5D42-44E909FE45AC}"/>
              </a:ext>
            </a:extLst>
          </p:cNvPr>
          <p:cNvSpPr txBox="1"/>
          <p:nvPr/>
        </p:nvSpPr>
        <p:spPr>
          <a:xfrm>
            <a:off x="766617" y="2072329"/>
            <a:ext cx="610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▶</a:t>
            </a:r>
            <a:r>
              <a:rPr lang="ko-KR" altLang="en-US" sz="2000" dirty="0"/>
              <a:t> </a:t>
            </a:r>
            <a:r>
              <a:rPr lang="en-US" altLang="ko-KR" sz="2000" b="1" dirty="0"/>
              <a:t>&lt;where&gt; </a:t>
            </a:r>
            <a:r>
              <a:rPr lang="ko-KR" altLang="en-US" sz="2000" b="1" dirty="0"/>
              <a:t>태그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08C3A-5B75-6C9F-749A-7EF50D2B558D}"/>
              </a:ext>
            </a:extLst>
          </p:cNvPr>
          <p:cNvSpPr txBox="1"/>
          <p:nvPr/>
        </p:nvSpPr>
        <p:spPr>
          <a:xfrm>
            <a:off x="3411794" y="20107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조건이 동적으로 추가될 경우 자동으로 </a:t>
            </a:r>
            <a:r>
              <a:rPr lang="en-US" altLang="ko-KR" sz="1200" dirty="0"/>
              <a:t>WHERE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첫 번째 조건의 앞에 불필요한 </a:t>
            </a:r>
            <a:r>
              <a:rPr lang="en-US" altLang="ko-KR" sz="1200" dirty="0"/>
              <a:t>AND </a:t>
            </a:r>
            <a:r>
              <a:rPr lang="ko-KR" altLang="en-US" sz="1200" dirty="0"/>
              <a:t>또는 </a:t>
            </a:r>
            <a:r>
              <a:rPr lang="en-US" altLang="ko-KR" sz="1200" dirty="0"/>
              <a:t>OR </a:t>
            </a:r>
            <a:r>
              <a:rPr lang="ko-KR" altLang="en-US" sz="1200" dirty="0"/>
              <a:t>을 자동으로 제거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4EA68F7-3A74-5997-2A49-49EE77E6C128}"/>
              </a:ext>
            </a:extLst>
          </p:cNvPr>
          <p:cNvGrpSpPr/>
          <p:nvPr/>
        </p:nvGrpSpPr>
        <p:grpSpPr>
          <a:xfrm>
            <a:off x="1470183" y="2828678"/>
            <a:ext cx="5837496" cy="3662215"/>
            <a:chOff x="646103" y="2704399"/>
            <a:chExt cx="5837496" cy="36622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93343F-0EAE-017D-E2EF-EBA9FD95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103" y="2704399"/>
              <a:ext cx="3548095" cy="366221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1CCCC8-30FD-4207-1DC7-B74819B7FF87}"/>
                </a:ext>
              </a:extLst>
            </p:cNvPr>
            <p:cNvSpPr txBox="1"/>
            <p:nvPr/>
          </p:nvSpPr>
          <p:spPr>
            <a:xfrm>
              <a:off x="1484303" y="3558228"/>
              <a:ext cx="4999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400" b="1" dirty="0"/>
                <a:t>조건이 하나라도 참이면 자동으로 </a:t>
              </a:r>
              <a:r>
                <a:rPr lang="en-US" altLang="ko-KR" sz="1400" b="1" dirty="0"/>
                <a:t>where </a:t>
              </a:r>
              <a:r>
                <a:rPr lang="ko-KR" altLang="en-US" sz="1400" b="1" dirty="0"/>
                <a:t>키워드 추가</a:t>
              </a:r>
              <a:endParaRPr lang="en-US" altLang="ko-KR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E33338-198E-93EC-EE56-28610C338983}"/>
                </a:ext>
              </a:extLst>
            </p:cNvPr>
            <p:cNvSpPr txBox="1"/>
            <p:nvPr/>
          </p:nvSpPr>
          <p:spPr>
            <a:xfrm>
              <a:off x="2999160" y="3856120"/>
              <a:ext cx="344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altLang="ko-KR" sz="1400" b="1" dirty="0"/>
                <a:t>TEST </a:t>
              </a:r>
              <a:r>
                <a:rPr lang="ko-KR" altLang="en-US" sz="1400" b="1" dirty="0"/>
                <a:t>조건이 참일 경우에만 추가</a:t>
              </a:r>
              <a:endParaRPr lang="en-US" altLang="ko-KR" sz="1400" b="1" dirty="0"/>
            </a:p>
            <a:p>
              <a:r>
                <a:rPr lang="en-US" altLang="ko-KR" sz="1400" b="1" dirty="0"/>
                <a:t>     FALSE</a:t>
              </a:r>
              <a:r>
                <a:rPr lang="ko-KR" altLang="en-US" sz="1400" b="1" dirty="0"/>
                <a:t>일 경우</a:t>
              </a:r>
              <a:r>
                <a:rPr lang="en-US" altLang="ko-KR" sz="1400" b="1" dirty="0"/>
                <a:t>, SQL</a:t>
              </a:r>
              <a:r>
                <a:rPr lang="ko-KR" altLang="en-US" sz="1400" b="1" dirty="0"/>
                <a:t> 쿼리에서 무시</a:t>
              </a:r>
              <a:endParaRPr lang="en-US" altLang="ko-KR" sz="14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9F9DE96-163A-B9C8-E1DB-087425CF4D97}"/>
                </a:ext>
              </a:extLst>
            </p:cNvPr>
            <p:cNvSpPr/>
            <p:nvPr/>
          </p:nvSpPr>
          <p:spPr>
            <a:xfrm>
              <a:off x="1310191" y="3856227"/>
              <a:ext cx="1720846" cy="636934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490409-B794-E518-FF5B-902B2DCEE617}"/>
                </a:ext>
              </a:extLst>
            </p:cNvPr>
            <p:cNvSpPr/>
            <p:nvPr/>
          </p:nvSpPr>
          <p:spPr>
            <a:xfrm>
              <a:off x="1310191" y="4534651"/>
              <a:ext cx="1720846" cy="624523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03AF542-0AB4-4F78-946D-A313C0B605C7}"/>
                </a:ext>
              </a:extLst>
            </p:cNvPr>
            <p:cNvSpPr/>
            <p:nvPr/>
          </p:nvSpPr>
          <p:spPr>
            <a:xfrm>
              <a:off x="1310191" y="5203245"/>
              <a:ext cx="1924622" cy="595807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7F79586-96CC-DCFC-B1A1-8075C1238B2E}"/>
              </a:ext>
            </a:extLst>
          </p:cNvPr>
          <p:cNvGrpSpPr/>
          <p:nvPr/>
        </p:nvGrpSpPr>
        <p:grpSpPr>
          <a:xfrm>
            <a:off x="7699930" y="2543731"/>
            <a:ext cx="4070565" cy="1872290"/>
            <a:chOff x="4267190" y="4417221"/>
            <a:chExt cx="4070565" cy="187229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E34E89A-008F-0428-47AD-9E8040E6F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9456" y="4648054"/>
              <a:ext cx="4068299" cy="164145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AFE1DE-63D9-AC06-4C01-3E8F3C925324}"/>
                </a:ext>
              </a:extLst>
            </p:cNvPr>
            <p:cNvSpPr txBox="1"/>
            <p:nvPr/>
          </p:nvSpPr>
          <p:spPr>
            <a:xfrm>
              <a:off x="4267190" y="4417221"/>
              <a:ext cx="3907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name: 'John', age: null, status: null }</a:t>
              </a:r>
            </a:p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참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6"/>
                  </a:solidFill>
                </a:rPr>
                <a:t>거짓</a:t>
              </a:r>
              <a:r>
                <a:rPr lang="en-US" altLang="ko-KR" sz="1200" b="1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200" b="1" dirty="0">
                  <a:solidFill>
                    <a:srgbClr val="7030A0"/>
                  </a:solidFill>
                </a:rPr>
                <a:t>거짓</a:t>
              </a:r>
              <a:r>
                <a:rPr lang="en-US" altLang="ko-KR" sz="1200" b="1" dirty="0"/>
                <a:t>&gt;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0C51C3C-A217-2EA6-F7BD-53C959FDBB08}"/>
              </a:ext>
            </a:extLst>
          </p:cNvPr>
          <p:cNvGrpSpPr/>
          <p:nvPr/>
        </p:nvGrpSpPr>
        <p:grpSpPr>
          <a:xfrm>
            <a:off x="7792433" y="4531437"/>
            <a:ext cx="3896199" cy="2273048"/>
            <a:chOff x="8577120" y="4031325"/>
            <a:chExt cx="3896199" cy="227304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F1ACD5-7082-3A98-1ACD-0B4B22E9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87757" y="4262158"/>
              <a:ext cx="3885562" cy="20422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02FF64-F7C9-1BDC-227E-943931CA6AE8}"/>
                </a:ext>
              </a:extLst>
            </p:cNvPr>
            <p:cNvSpPr txBox="1"/>
            <p:nvPr/>
          </p:nvSpPr>
          <p:spPr>
            <a:xfrm>
              <a:off x="8577120" y="4031325"/>
              <a:ext cx="3885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name: null, age: null, status: null }</a:t>
              </a:r>
            </a:p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거짓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6"/>
                  </a:solidFill>
                </a:rPr>
                <a:t>거짓</a:t>
              </a:r>
              <a:r>
                <a:rPr lang="en-US" altLang="ko-KR" sz="1200" b="1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200" b="1" dirty="0">
                  <a:solidFill>
                    <a:srgbClr val="7030A0"/>
                  </a:solidFill>
                </a:rPr>
                <a:t>거짓</a:t>
              </a:r>
              <a:r>
                <a:rPr lang="en-US" altLang="ko-KR" sz="1200" b="1" dirty="0"/>
                <a:t>&gt;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0581E9A-562B-EFA0-9437-BCCC8DFF89EB}"/>
              </a:ext>
            </a:extLst>
          </p:cNvPr>
          <p:cNvSpPr txBox="1"/>
          <p:nvPr/>
        </p:nvSpPr>
        <p:spPr>
          <a:xfrm>
            <a:off x="766617" y="1409960"/>
            <a:ext cx="559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Dynamic query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Mapper</a:t>
            </a:r>
            <a:endParaRPr lang="ko-KR" altLang="en-US" sz="32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6C3197-6661-94ED-29BD-FB2F00959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154" y="389787"/>
            <a:ext cx="4746523" cy="14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34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0696E-D5C2-D144-269B-33EA71125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05B7E1-D094-6AF6-268D-39D381376036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709163-815E-1188-A221-10C51271BFAB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685ADE-D48E-AA21-2797-C0C0BBDF9A0A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D21E04C6-DF90-F778-99DD-393C12F31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31459322-2B17-254F-64C8-A679388A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62B8D-2B4A-0F7D-1527-1637716D005E}"/>
              </a:ext>
            </a:extLst>
          </p:cNvPr>
          <p:cNvSpPr txBox="1"/>
          <p:nvPr/>
        </p:nvSpPr>
        <p:spPr>
          <a:xfrm>
            <a:off x="766617" y="2072329"/>
            <a:ext cx="610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▶</a:t>
            </a:r>
            <a:r>
              <a:rPr lang="ko-KR" altLang="en-US" sz="2000" dirty="0"/>
              <a:t> </a:t>
            </a:r>
            <a:r>
              <a:rPr lang="en-US" altLang="ko-KR" sz="2000" b="1" dirty="0"/>
              <a:t>&lt;set&gt; </a:t>
            </a:r>
            <a:r>
              <a:rPr lang="ko-KR" altLang="en-US" sz="2000" b="1" dirty="0"/>
              <a:t>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29DC1-A578-CDEA-6B65-F12FA70778EE}"/>
              </a:ext>
            </a:extLst>
          </p:cNvPr>
          <p:cNvSpPr txBox="1"/>
          <p:nvPr/>
        </p:nvSpPr>
        <p:spPr>
          <a:xfrm>
            <a:off x="3126658" y="2041551"/>
            <a:ext cx="3825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UPDATE </a:t>
            </a:r>
            <a:r>
              <a:rPr lang="ko-KR" altLang="en-US" sz="1200" dirty="0"/>
              <a:t>문에서 동적 컬럼 설정 처리</a:t>
            </a:r>
            <a:endParaRPr lang="en-US" altLang="ko-KR" sz="1200" dirty="0"/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마지막 쉼표</a:t>
            </a:r>
            <a:r>
              <a:rPr lang="en-US" altLang="ko-KR" sz="1200" dirty="0"/>
              <a:t>(</a:t>
            </a:r>
            <a:r>
              <a:rPr lang="ko-KR" altLang="en-US" sz="1200" dirty="0"/>
              <a:t>콤마</a:t>
            </a:r>
            <a:r>
              <a:rPr lang="en-US" altLang="ko-KR" sz="1200" dirty="0"/>
              <a:t>)</a:t>
            </a:r>
            <a:r>
              <a:rPr lang="ko-KR" altLang="en-US" sz="1200" dirty="0"/>
              <a:t>를 자동으로 제거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EDAFB-7DA0-1821-8734-1CE9367593CC}"/>
              </a:ext>
            </a:extLst>
          </p:cNvPr>
          <p:cNvSpPr txBox="1"/>
          <p:nvPr/>
        </p:nvSpPr>
        <p:spPr>
          <a:xfrm>
            <a:off x="766617" y="1409960"/>
            <a:ext cx="559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Dynamic query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Mapper</a:t>
            </a:r>
            <a:endParaRPr lang="ko-KR" altLang="en-US" sz="3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C99B131-59B5-58DE-2B1A-0A79F16AA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154" y="389787"/>
            <a:ext cx="4746523" cy="143264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9C9C2D5-B406-704C-2C39-760CD4B9E2C9}"/>
              </a:ext>
            </a:extLst>
          </p:cNvPr>
          <p:cNvGrpSpPr/>
          <p:nvPr/>
        </p:nvGrpSpPr>
        <p:grpSpPr>
          <a:xfrm>
            <a:off x="766617" y="2580810"/>
            <a:ext cx="6410806" cy="4136870"/>
            <a:chOff x="374079" y="2533994"/>
            <a:chExt cx="6410806" cy="413687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52B8946-02BB-7F9A-B314-175A12B1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079" y="2533994"/>
              <a:ext cx="2998385" cy="413687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60588E-2EEC-78BA-5B5D-E5B8E6E24AD3}"/>
                </a:ext>
              </a:extLst>
            </p:cNvPr>
            <p:cNvSpPr txBox="1"/>
            <p:nvPr/>
          </p:nvSpPr>
          <p:spPr>
            <a:xfrm>
              <a:off x="1130583" y="3443841"/>
              <a:ext cx="4999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400" b="1" dirty="0"/>
                <a:t>동적으로 컬럼 추가</a:t>
              </a:r>
              <a:r>
                <a:rPr lang="en-US" altLang="ko-KR" sz="1400" b="1" dirty="0"/>
                <a:t> &amp; </a:t>
              </a:r>
              <a:r>
                <a:rPr lang="ko-KR" altLang="en-US" sz="1400" b="1" dirty="0"/>
                <a:t>마지막에 붙는 쉼표</a:t>
              </a:r>
              <a:r>
                <a:rPr lang="en-US" altLang="ko-KR" sz="1400" b="1" dirty="0"/>
                <a:t>(,) </a:t>
              </a:r>
              <a:r>
                <a:rPr lang="ko-KR" altLang="en-US" sz="1400" b="1" dirty="0"/>
                <a:t>자동 제거</a:t>
              </a:r>
              <a:endParaRPr lang="en-US" altLang="ko-KR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1A117A-81D6-4709-CBAA-1D0F3AF94EB3}"/>
                </a:ext>
              </a:extLst>
            </p:cNvPr>
            <p:cNvSpPr txBox="1"/>
            <p:nvPr/>
          </p:nvSpPr>
          <p:spPr>
            <a:xfrm>
              <a:off x="2959383" y="3699480"/>
              <a:ext cx="3825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sz="1400" b="1"/>
                <a:t>조건에 따라 컬럼을 업데이트 구문에 포함</a:t>
              </a:r>
              <a:endParaRPr lang="en-US" altLang="ko-KR" sz="1400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6C50406-0A10-DC1A-A300-D6EF6E5BE78B}"/>
                </a:ext>
              </a:extLst>
            </p:cNvPr>
            <p:cNvSpPr/>
            <p:nvPr/>
          </p:nvSpPr>
          <p:spPr>
            <a:xfrm>
              <a:off x="1016809" y="3751618"/>
              <a:ext cx="1942573" cy="636934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C86D5E3-7D01-E9CC-5A21-253C1B0EF79A}"/>
                </a:ext>
              </a:extLst>
            </p:cNvPr>
            <p:cNvSpPr/>
            <p:nvPr/>
          </p:nvSpPr>
          <p:spPr>
            <a:xfrm>
              <a:off x="1016809" y="4479204"/>
              <a:ext cx="1942573" cy="624523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6AC43E6-B619-A913-5639-09CC0A8DD252}"/>
                </a:ext>
              </a:extLst>
            </p:cNvPr>
            <p:cNvSpPr/>
            <p:nvPr/>
          </p:nvSpPr>
          <p:spPr>
            <a:xfrm>
              <a:off x="1016809" y="5206792"/>
              <a:ext cx="2172605" cy="636934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F6A69B-6D66-12F4-350A-4AC2F37DF67B}"/>
              </a:ext>
            </a:extLst>
          </p:cNvPr>
          <p:cNvGrpSpPr/>
          <p:nvPr/>
        </p:nvGrpSpPr>
        <p:grpSpPr>
          <a:xfrm>
            <a:off x="6613632" y="1892942"/>
            <a:ext cx="6106884" cy="2201528"/>
            <a:chOff x="3300134" y="4606151"/>
            <a:chExt cx="5430866" cy="203456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D3DF3F4-CE0B-938C-0B4F-0D1A5F3D9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02817" y="4814583"/>
              <a:ext cx="3825502" cy="182613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708321-B136-4A02-B207-1FA932686FFC}"/>
                </a:ext>
              </a:extLst>
            </p:cNvPr>
            <p:cNvSpPr txBox="1"/>
            <p:nvPr/>
          </p:nvSpPr>
          <p:spPr>
            <a:xfrm>
              <a:off x="3300134" y="4606151"/>
              <a:ext cx="5430866" cy="426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</a:t>
              </a:r>
              <a:r>
                <a:rPr lang="en-US" altLang="ko-KR" sz="1200" b="1" dirty="0"/>
                <a:t>: { id: 1, name: 'John Doe', age: null, status: 'ACTIVE’ } </a:t>
              </a:r>
            </a:p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참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6"/>
                  </a:solidFill>
                </a:rPr>
                <a:t>거짓</a:t>
              </a:r>
              <a:r>
                <a:rPr lang="en-US" altLang="ko-KR" sz="1200" b="1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200" b="1" dirty="0">
                  <a:solidFill>
                    <a:srgbClr val="7030A0"/>
                  </a:solidFill>
                </a:rPr>
                <a:t>참</a:t>
              </a:r>
              <a:r>
                <a:rPr lang="en-US" altLang="ko-KR" sz="1200" b="1" dirty="0"/>
                <a:t>&gt;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9C1C2C-5FFD-E2F7-A4FC-C61B0B2783FE}"/>
              </a:ext>
            </a:extLst>
          </p:cNvPr>
          <p:cNvGrpSpPr/>
          <p:nvPr/>
        </p:nvGrpSpPr>
        <p:grpSpPr>
          <a:xfrm>
            <a:off x="6722312" y="4358876"/>
            <a:ext cx="5889523" cy="2311992"/>
            <a:chOff x="7635622" y="4619697"/>
            <a:chExt cx="4832576" cy="202102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AE1282D-FD87-71EE-E3C3-28AB8E6F5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87064" y="4822390"/>
              <a:ext cx="3529698" cy="181832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A0C21D-E9BC-FD60-E3F6-605A39622DF4}"/>
                </a:ext>
              </a:extLst>
            </p:cNvPr>
            <p:cNvSpPr txBox="1"/>
            <p:nvPr/>
          </p:nvSpPr>
          <p:spPr>
            <a:xfrm>
              <a:off x="7635622" y="4619697"/>
              <a:ext cx="4832576" cy="40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파라미터 </a:t>
              </a:r>
              <a:r>
                <a:rPr lang="en-US" altLang="ko-KR" sz="1200" b="1" dirty="0"/>
                <a:t>{ id: 3, name: null, age: 35, status: 'INACTIVE’ } </a:t>
              </a:r>
            </a:p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거짓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6"/>
                  </a:solidFill>
                </a:rPr>
                <a:t>참</a:t>
              </a:r>
              <a:r>
                <a:rPr lang="en-US" altLang="ko-KR" sz="1200" b="1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200" b="1" dirty="0">
                  <a:solidFill>
                    <a:srgbClr val="7030A0"/>
                  </a:solidFill>
                </a:rPr>
                <a:t>참</a:t>
              </a:r>
              <a:r>
                <a:rPr lang="en-US" altLang="ko-KR" sz="1200" b="1" dirty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46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C480-38C6-B6AB-925A-88A237CE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74FB77-0CD5-2BEA-C242-025B1E72BAC0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E3CC2EF-7634-4361-13EA-A39D7CB7FC2D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44CABA-F932-C813-506B-2F57FFE78E9A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B9674C67-E1CC-4383-0A89-13B0E9F2A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9295BFE8-CBA4-1D05-83F8-78CDBF206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6E1FCF-0F74-EEF0-BFA7-EE7A59818DB0}"/>
              </a:ext>
            </a:extLst>
          </p:cNvPr>
          <p:cNvSpPr txBox="1"/>
          <p:nvPr/>
        </p:nvSpPr>
        <p:spPr>
          <a:xfrm>
            <a:off x="766617" y="2072329"/>
            <a:ext cx="610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▶</a:t>
            </a:r>
            <a:r>
              <a:rPr lang="ko-KR" altLang="en-US" sz="2000" dirty="0"/>
              <a:t> </a:t>
            </a:r>
            <a:r>
              <a:rPr lang="en-US" altLang="ko-KR" sz="2000" b="1" dirty="0"/>
              <a:t>&lt;foreach&gt; </a:t>
            </a:r>
            <a:r>
              <a:rPr lang="ko-KR" altLang="en-US" sz="2000" b="1" dirty="0"/>
              <a:t>태그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9E90E7-8354-B189-246D-3A8CE3D15FA0}"/>
              </a:ext>
            </a:extLst>
          </p:cNvPr>
          <p:cNvGrpSpPr/>
          <p:nvPr/>
        </p:nvGrpSpPr>
        <p:grpSpPr>
          <a:xfrm>
            <a:off x="1029453" y="2731818"/>
            <a:ext cx="5080964" cy="2142303"/>
            <a:chOff x="200953" y="2975549"/>
            <a:chExt cx="5305425" cy="2372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C5D4E8-4696-5C26-20FE-B6553ADC1EAC}"/>
                </a:ext>
              </a:extLst>
            </p:cNvPr>
            <p:cNvGrpSpPr/>
            <p:nvPr/>
          </p:nvGrpSpPr>
          <p:grpSpPr>
            <a:xfrm>
              <a:off x="200953" y="3423537"/>
              <a:ext cx="5305425" cy="1924050"/>
              <a:chOff x="200953" y="3423537"/>
              <a:chExt cx="5305425" cy="192405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53FAACF-C138-EB4F-B5B3-48C0F593F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953" y="3423537"/>
                <a:ext cx="5305425" cy="192405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6867560-B68D-4721-B2F0-DC966208A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6636" t="14309" r="8716" b="52574"/>
              <a:stretch/>
            </p:blipFill>
            <p:spPr>
              <a:xfrm>
                <a:off x="4198688" y="3423537"/>
                <a:ext cx="1307690" cy="637187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A6EC30-32B9-D71C-30A4-2CA8741181C5}"/>
                </a:ext>
              </a:extLst>
            </p:cNvPr>
            <p:cNvSpPr txBox="1"/>
            <p:nvPr/>
          </p:nvSpPr>
          <p:spPr>
            <a:xfrm>
              <a:off x="2022840" y="2975549"/>
              <a:ext cx="1661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 IN </a:t>
              </a:r>
              <a:r>
                <a:rPr lang="ko-KR" altLang="en-US" dirty="0"/>
                <a:t>절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7E41DE-AC31-FBC1-8909-7E301BEF2BE9}"/>
              </a:ext>
            </a:extLst>
          </p:cNvPr>
          <p:cNvSpPr txBox="1"/>
          <p:nvPr/>
        </p:nvSpPr>
        <p:spPr>
          <a:xfrm>
            <a:off x="766617" y="1409960"/>
            <a:ext cx="559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Dynamic query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Mapper</a:t>
            </a:r>
            <a:endParaRPr lang="ko-KR" altLang="en-US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04E63-DD1E-645C-B319-7FE85935D2B0}"/>
              </a:ext>
            </a:extLst>
          </p:cNvPr>
          <p:cNvSpPr txBox="1"/>
          <p:nvPr/>
        </p:nvSpPr>
        <p:spPr>
          <a:xfrm>
            <a:off x="3455888" y="2041551"/>
            <a:ext cx="4183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반복적인 값을 처리하는 데 사용 </a:t>
            </a:r>
            <a:r>
              <a:rPr lang="en-US" altLang="ko-KR" sz="1200" dirty="0"/>
              <a:t>-&gt; </a:t>
            </a:r>
            <a:r>
              <a:rPr lang="ko-KR" altLang="en-US" sz="1200" dirty="0"/>
              <a:t>반복 작업 처리</a:t>
            </a:r>
            <a:endParaRPr lang="en-US" altLang="ko-KR" sz="1200" dirty="0"/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IN </a:t>
            </a:r>
            <a:r>
              <a:rPr lang="ko-KR" altLang="en-US" sz="1200" dirty="0"/>
              <a:t>절</a:t>
            </a:r>
            <a:r>
              <a:rPr lang="en-US" altLang="ko-KR" sz="1200" dirty="0"/>
              <a:t>, </a:t>
            </a:r>
            <a:r>
              <a:rPr lang="ko-KR" altLang="en-US" sz="1200" dirty="0"/>
              <a:t>여러 </a:t>
            </a:r>
            <a:r>
              <a:rPr lang="en-US" altLang="ko-KR" sz="1200" dirty="0"/>
              <a:t>INSERT </a:t>
            </a:r>
            <a:r>
              <a:rPr lang="ko-KR" altLang="en-US" sz="1200" dirty="0"/>
              <a:t>구문 생성할 때 유용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3DBFBBA-68A4-7E3E-E44C-964DFE8B46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5369"/>
          <a:stretch/>
        </p:blipFill>
        <p:spPr>
          <a:xfrm>
            <a:off x="7270661" y="363147"/>
            <a:ext cx="4628627" cy="1631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EF9E5-FBB2-DA18-170F-4811C1AFCC66}"/>
              </a:ext>
            </a:extLst>
          </p:cNvPr>
          <p:cNvSpPr txBox="1"/>
          <p:nvPr/>
        </p:nvSpPr>
        <p:spPr>
          <a:xfrm>
            <a:off x="5911460" y="4007434"/>
            <a:ext cx="5414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b="1" dirty="0" err="1"/>
              <a:t>idList</a:t>
            </a:r>
            <a:r>
              <a:rPr lang="ko-KR" altLang="en-US" sz="1400" b="1" dirty="0"/>
              <a:t>라는 리스트에 담긴 여러 </a:t>
            </a:r>
            <a:r>
              <a:rPr lang="en-US" altLang="ko-KR" sz="1400" b="1" dirty="0"/>
              <a:t>ID </a:t>
            </a:r>
            <a:r>
              <a:rPr lang="ko-KR" altLang="en-US" sz="1400" b="1" dirty="0"/>
              <a:t>값을 </a:t>
            </a:r>
            <a:r>
              <a:rPr lang="en-US" altLang="ko-KR" sz="1400" b="1" dirty="0"/>
              <a:t>IN</a:t>
            </a:r>
            <a:r>
              <a:rPr lang="ko-KR" altLang="en-US" sz="1400" b="1" dirty="0"/>
              <a:t>절에 동적으로 삽입</a:t>
            </a:r>
            <a:endParaRPr lang="en-US" altLang="ko-KR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3C542F-DF2C-98FC-46E8-1C2658EE9EBB}"/>
              </a:ext>
            </a:extLst>
          </p:cNvPr>
          <p:cNvSpPr/>
          <p:nvPr/>
        </p:nvSpPr>
        <p:spPr>
          <a:xfrm>
            <a:off x="3819574" y="4053925"/>
            <a:ext cx="2009730" cy="18556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49B84-DDBF-ACD8-D701-866FD906F47F}"/>
              </a:ext>
            </a:extLst>
          </p:cNvPr>
          <p:cNvSpPr txBox="1"/>
          <p:nvPr/>
        </p:nvSpPr>
        <p:spPr>
          <a:xfrm>
            <a:off x="4113832" y="3726880"/>
            <a:ext cx="478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 dirty="0">
                <a:solidFill>
                  <a:schemeClr val="accent4"/>
                </a:solidFill>
              </a:rPr>
              <a:t>구문을 자연스럽게 만들 때 사용 </a:t>
            </a:r>
            <a:r>
              <a:rPr lang="en-US" altLang="ko-KR" sz="1400" b="1" dirty="0">
                <a:solidFill>
                  <a:schemeClr val="accent4"/>
                </a:solidFill>
              </a:rPr>
              <a:t>-&gt; (  ,  ) </a:t>
            </a:r>
            <a:r>
              <a:rPr lang="ko-KR" altLang="en-US" sz="1400" b="1" dirty="0">
                <a:solidFill>
                  <a:schemeClr val="accent4"/>
                </a:solidFill>
              </a:rPr>
              <a:t> 삽입</a:t>
            </a:r>
            <a:endParaRPr lang="en-US" altLang="ko-KR" sz="1400" b="1" dirty="0">
              <a:solidFill>
                <a:schemeClr val="accent4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46BE186-51F4-0BEE-41A7-9DC1D582B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686" y="5382146"/>
            <a:ext cx="2943225" cy="7429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7291F89-6CDB-1955-9D12-2936D9C6E14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-1676"/>
          <a:stretch/>
        </p:blipFill>
        <p:spPr>
          <a:xfrm>
            <a:off x="4799216" y="5258321"/>
            <a:ext cx="6391795" cy="990600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357E576-18CC-903A-8E4E-5242935D9829}"/>
              </a:ext>
            </a:extLst>
          </p:cNvPr>
          <p:cNvSpPr/>
          <p:nvPr/>
        </p:nvSpPr>
        <p:spPr>
          <a:xfrm>
            <a:off x="4536584" y="5647592"/>
            <a:ext cx="298282" cy="212059"/>
          </a:xfrm>
          <a:prstGeom prst="rightArrow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23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9B98-741F-DDB4-021D-81A2E1130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94814E-6A70-0D4C-CB75-6ED47E9022DA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2C5097-686A-6EB6-6E5A-5E04C8C49948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4D09AB-4839-00E0-A9DC-C435949D2040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2. Dynamic query</a:t>
              </a:r>
              <a:endParaRPr lang="ko-KR" alt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6" name="Picture 2" descr="MyBatis | devkuma">
            <a:extLst>
              <a:ext uri="{FF2B5EF4-FFF2-40B4-BE49-F238E27FC236}">
                <a16:creationId xmlns:a16="http://schemas.microsoft.com/office/drawing/2014/main" id="{6331A1AD-DA8B-0155-374A-25CB1A4EE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" t="1673" r="-865" b="28155"/>
          <a:stretch/>
        </p:blipFill>
        <p:spPr bwMode="auto">
          <a:xfrm>
            <a:off x="200953" y="1409960"/>
            <a:ext cx="55921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2C47CF36-1B6B-7448-BDA3-63351AAC1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3" y="-20640"/>
            <a:ext cx="929630" cy="12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9D516-8B0E-06FE-3D9E-89BDA09FB987}"/>
              </a:ext>
            </a:extLst>
          </p:cNvPr>
          <p:cNvSpPr txBox="1"/>
          <p:nvPr/>
        </p:nvSpPr>
        <p:spPr>
          <a:xfrm>
            <a:off x="766617" y="2072329"/>
            <a:ext cx="610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▶</a:t>
            </a:r>
            <a:r>
              <a:rPr lang="ko-KR" altLang="en-US" sz="2000" dirty="0"/>
              <a:t> </a:t>
            </a:r>
            <a:r>
              <a:rPr lang="en-US" altLang="ko-KR" sz="2000" b="1" dirty="0"/>
              <a:t>&lt;foreach&gt; </a:t>
            </a:r>
            <a:r>
              <a:rPr lang="ko-KR" altLang="en-US" sz="2000" b="1" dirty="0"/>
              <a:t>태그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FA804F-4469-48C1-19B2-0EDAA1DDEBD1}"/>
              </a:ext>
            </a:extLst>
          </p:cNvPr>
          <p:cNvGrpSpPr/>
          <p:nvPr/>
        </p:nvGrpSpPr>
        <p:grpSpPr>
          <a:xfrm>
            <a:off x="665768" y="2887217"/>
            <a:ext cx="3999750" cy="2039121"/>
            <a:chOff x="6685624" y="2719696"/>
            <a:chExt cx="4481122" cy="23618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9E2CCE8-F4E1-8DF4-DB90-695B5FB65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5624" y="3112985"/>
              <a:ext cx="4481122" cy="19685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CC6E4-4798-FC28-87FB-E7DD8A73929B}"/>
                </a:ext>
              </a:extLst>
            </p:cNvPr>
            <p:cNvSpPr txBox="1"/>
            <p:nvPr/>
          </p:nvSpPr>
          <p:spPr>
            <a:xfrm>
              <a:off x="7471436" y="271969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 </a:t>
              </a:r>
              <a:r>
                <a:rPr lang="ko-KR" altLang="en-US" dirty="0"/>
                <a:t>다중 </a:t>
              </a:r>
              <a:r>
                <a:rPr lang="en-US" altLang="ko-KR" dirty="0"/>
                <a:t>INSERT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A67CF9A-809C-9896-A22D-B208F2B82F63}"/>
              </a:ext>
            </a:extLst>
          </p:cNvPr>
          <p:cNvSpPr txBox="1"/>
          <p:nvPr/>
        </p:nvSpPr>
        <p:spPr>
          <a:xfrm>
            <a:off x="766617" y="1409960"/>
            <a:ext cx="559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Dynamic query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Mapper</a:t>
            </a:r>
            <a:endParaRPr lang="ko-KR" altLang="en-US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943D98-FC94-3A0C-A91F-A32704F8C0B0}"/>
              </a:ext>
            </a:extLst>
          </p:cNvPr>
          <p:cNvSpPr txBox="1"/>
          <p:nvPr/>
        </p:nvSpPr>
        <p:spPr>
          <a:xfrm>
            <a:off x="3455888" y="2041551"/>
            <a:ext cx="4183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반복적인 값을 처리하는 데 사용 </a:t>
            </a:r>
            <a:r>
              <a:rPr lang="en-US" altLang="ko-KR" sz="1200" dirty="0"/>
              <a:t>-&gt; </a:t>
            </a:r>
            <a:r>
              <a:rPr lang="ko-KR" altLang="en-US" sz="1200" dirty="0"/>
              <a:t>반복 작업 처리</a:t>
            </a:r>
            <a:endParaRPr lang="en-US" altLang="ko-KR" sz="1200" dirty="0"/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IN </a:t>
            </a:r>
            <a:r>
              <a:rPr lang="ko-KR" altLang="en-US" sz="1200" dirty="0"/>
              <a:t>절</a:t>
            </a:r>
            <a:r>
              <a:rPr lang="en-US" altLang="ko-KR" sz="1200" dirty="0"/>
              <a:t>, </a:t>
            </a:r>
            <a:r>
              <a:rPr lang="ko-KR" altLang="en-US" sz="1200" dirty="0"/>
              <a:t>여러 </a:t>
            </a:r>
            <a:r>
              <a:rPr lang="en-US" altLang="ko-KR" sz="1200" dirty="0"/>
              <a:t>INSERT </a:t>
            </a:r>
            <a:r>
              <a:rPr lang="ko-KR" altLang="en-US" sz="1200" dirty="0"/>
              <a:t>구문 생성할 때 유용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163AF-87AF-7C97-34DF-9B8C3BA35E76}"/>
              </a:ext>
            </a:extLst>
          </p:cNvPr>
          <p:cNvSpPr txBox="1"/>
          <p:nvPr/>
        </p:nvSpPr>
        <p:spPr>
          <a:xfrm>
            <a:off x="4491855" y="4105841"/>
            <a:ext cx="606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b="1" dirty="0" err="1"/>
              <a:t>underList</a:t>
            </a:r>
            <a:r>
              <a:rPr lang="ko-KR" altLang="en-US" sz="1400" b="1" dirty="0"/>
              <a:t>라는 리스트에 담긴 여러 사용자의 정보를 한 번에 </a:t>
            </a:r>
            <a:r>
              <a:rPr lang="en-US" altLang="ko-KR" sz="1400" b="1" dirty="0"/>
              <a:t>insert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81C66E-6E05-BC2F-5C4C-42BDD2A22F1C}"/>
              </a:ext>
            </a:extLst>
          </p:cNvPr>
          <p:cNvSpPr/>
          <p:nvPr/>
        </p:nvSpPr>
        <p:spPr>
          <a:xfrm>
            <a:off x="3564044" y="4111403"/>
            <a:ext cx="927811" cy="27104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87936-DBCD-6F2E-9F3F-DD6346D9B11C}"/>
              </a:ext>
            </a:extLst>
          </p:cNvPr>
          <p:cNvSpPr txBox="1"/>
          <p:nvPr/>
        </p:nvSpPr>
        <p:spPr>
          <a:xfrm>
            <a:off x="3601801" y="3801048"/>
            <a:ext cx="275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 dirty="0">
                <a:solidFill>
                  <a:schemeClr val="accent4"/>
                </a:solidFill>
              </a:rPr>
              <a:t>각 데이터를 </a:t>
            </a:r>
            <a:r>
              <a:rPr lang="ko-KR" altLang="en-US" sz="1400" b="1">
                <a:solidFill>
                  <a:schemeClr val="accent4"/>
                </a:solidFill>
              </a:rPr>
              <a:t>콤마</a:t>
            </a:r>
            <a:r>
              <a:rPr lang="en-US" altLang="ko-KR" sz="1400" b="1" dirty="0">
                <a:solidFill>
                  <a:schemeClr val="accent4"/>
                </a:solidFill>
              </a:rPr>
              <a:t>(,)</a:t>
            </a:r>
            <a:r>
              <a:rPr lang="ko-KR" altLang="en-US" sz="1400" b="1" dirty="0">
                <a:solidFill>
                  <a:schemeClr val="accent4"/>
                </a:solidFill>
              </a:rPr>
              <a:t>로</a:t>
            </a:r>
            <a:r>
              <a:rPr lang="en-US" altLang="ko-KR" sz="1400" b="1" dirty="0">
                <a:solidFill>
                  <a:schemeClr val="accent4"/>
                </a:solidFill>
              </a:rPr>
              <a:t> </a:t>
            </a:r>
            <a:r>
              <a:rPr lang="ko-KR" altLang="en-US" sz="1400" b="1" dirty="0">
                <a:solidFill>
                  <a:schemeClr val="accent4"/>
                </a:solidFill>
              </a:rPr>
              <a:t>구분</a:t>
            </a:r>
            <a:endParaRPr lang="en-US" altLang="ko-KR" sz="1400" b="1" dirty="0">
              <a:solidFill>
                <a:schemeClr val="accent4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7F4B80E-B530-99CD-3646-94FBD7D62A33}"/>
              </a:ext>
            </a:extLst>
          </p:cNvPr>
          <p:cNvSpPr/>
          <p:nvPr/>
        </p:nvSpPr>
        <p:spPr>
          <a:xfrm>
            <a:off x="4536584" y="5647592"/>
            <a:ext cx="298282" cy="212059"/>
          </a:xfrm>
          <a:prstGeom prst="rightArrow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1C0D46A-0032-B86A-C106-A90763F3A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618" y="5305946"/>
            <a:ext cx="2152650" cy="8953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04E6B0D-A06C-248B-A052-45F299AD903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0898"/>
          <a:stretch/>
        </p:blipFill>
        <p:spPr>
          <a:xfrm>
            <a:off x="7526484" y="369279"/>
            <a:ext cx="4665516" cy="228428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F3C754-37C8-99FF-7E1C-B4C5F52EB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5689" y="5159624"/>
            <a:ext cx="5315383" cy="11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0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7F4D6-E6A8-16E1-260D-87769C2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BEF9B57-A74B-AA12-2742-23752343441A}"/>
              </a:ext>
            </a:extLst>
          </p:cNvPr>
          <p:cNvSpPr/>
          <p:nvPr/>
        </p:nvSpPr>
        <p:spPr>
          <a:xfrm>
            <a:off x="0" y="3348904"/>
            <a:ext cx="12192000" cy="350909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F2593-80BE-870A-8BDD-0ABF113D28EE}"/>
              </a:ext>
            </a:extLst>
          </p:cNvPr>
          <p:cNvSpPr/>
          <p:nvPr/>
        </p:nvSpPr>
        <p:spPr>
          <a:xfrm>
            <a:off x="0" y="0"/>
            <a:ext cx="12192000" cy="3348904"/>
          </a:xfrm>
          <a:prstGeom prst="rect">
            <a:avLst/>
          </a:prstGeom>
          <a:solidFill>
            <a:srgbClr val="2299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2" descr="MySQL : 데이터베이스 생성, 선택하는 방법, 예제, 명령어">
            <a:extLst>
              <a:ext uri="{FF2B5EF4-FFF2-40B4-BE49-F238E27FC236}">
                <a16:creationId xmlns:a16="http://schemas.microsoft.com/office/drawing/2014/main" id="{BC940B71-AF46-FCEF-DDFD-BCA80AB3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38" y="2530441"/>
            <a:ext cx="1636925" cy="16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557116-7DA6-688D-DCE8-ED7BD7FDF376}"/>
              </a:ext>
            </a:extLst>
          </p:cNvPr>
          <p:cNvSpPr txBox="1"/>
          <p:nvPr/>
        </p:nvSpPr>
        <p:spPr>
          <a:xfrm>
            <a:off x="2773524" y="2767281"/>
            <a:ext cx="685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+mj-lt"/>
              </a:rPr>
              <a:t>감사합니다</a:t>
            </a:r>
          </a:p>
        </p:txBody>
      </p:sp>
      <p:pic>
        <p:nvPicPr>
          <p:cNvPr id="37" name="Picture 2" descr="MyBatis | devkuma">
            <a:extLst>
              <a:ext uri="{FF2B5EF4-FFF2-40B4-BE49-F238E27FC236}">
                <a16:creationId xmlns:a16="http://schemas.microsoft.com/office/drawing/2014/main" id="{D6844B99-F094-6157-4AF8-FAA2EB63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5556" l="3704" r="95556">
                        <a14:foregroundMark x1="83704" y1="25556" x2="77037" y2="36667"/>
                        <a14:foregroundMark x1="89630" y1="33889" x2="91111" y2="34444"/>
                        <a14:foregroundMark x1="5185" y1="55556" x2="9630" y2="56667"/>
                        <a14:foregroundMark x1="15556" y1="80000" x2="14815" y2="82778"/>
                        <a14:foregroundMark x1="25926" y1="82778" x2="28889" y2="90000"/>
                        <a14:foregroundMark x1="7407" y1="80000" x2="7407" y2="80000"/>
                        <a14:foregroundMark x1="31358" y1="90000" x2="30370" y2="92222"/>
                        <a14:foregroundMark x1="32593" y1="87222" x2="31358" y2="90000"/>
                        <a14:foregroundMark x1="27407" y1="95556" x2="31111" y2="95556"/>
                        <a14:foregroundMark x1="39430" y1="90000" x2="39259" y2="93333"/>
                        <a14:foregroundMark x1="39886" y1="81111" x2="39430" y2="90000"/>
                        <a14:foregroundMark x1="40000" y1="78889" x2="39886" y2="81111"/>
                        <a14:foregroundMark x1="47619" y1="90556" x2="47407" y2="91667"/>
                        <a14:foregroundMark x1="47725" y1="90000" x2="47619" y2="90556"/>
                        <a14:foregroundMark x1="48148" y1="87778" x2="47725" y2="90000"/>
                        <a14:foregroundMark x1="59259" y1="81667" x2="63704" y2="82222"/>
                        <a14:foregroundMark x1="71111" y1="81667" x2="71852" y2="87222"/>
                        <a14:foregroundMark x1="80741" y1="78333" x2="80741" y2="78333"/>
                        <a14:foregroundMark x1="81481" y1="83333" x2="80000" y2="87778"/>
                        <a14:foregroundMark x1="88148" y1="85000" x2="90370" y2="87222"/>
                        <a14:foregroundMark x1="95556" y1="82778" x2="93333" y2="82778"/>
                        <a14:backgroundMark x1="91111" y1="91111" x2="91111" y2="91111"/>
                        <a14:backgroundMark x1="60000" y1="90556" x2="60000" y2="90556"/>
                        <a14:backgroundMark x1="44444" y1="81111" x2="44444" y2="81111"/>
                        <a14:backgroundMark x1="39259" y1="15556" x2="39259" y2="15556"/>
                        <a14:backgroundMark x1="44444" y1="16667" x2="44444" y2="16667"/>
                        <a14:backgroundMark x1="44444" y1="26667" x2="44444" y2="26667"/>
                        <a14:backgroundMark x1="43704" y1="90000" x2="43704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58" y="2665886"/>
            <a:ext cx="1126110" cy="1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6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81562-3D53-7CA0-CDBE-9B9979C17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3E69518-79C4-111A-84E6-805B979EC7F2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107F65-AD1C-5EF2-9A96-608D08DEC683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8FE4B277-31FB-060A-DC74-64061468D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686C03-398F-CB84-D39C-3C5F8F044021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AF4147-1D21-DD53-2FBB-56AFA050DBD1}"/>
              </a:ext>
            </a:extLst>
          </p:cNvPr>
          <p:cNvSpPr txBox="1"/>
          <p:nvPr/>
        </p:nvSpPr>
        <p:spPr>
          <a:xfrm>
            <a:off x="2196272" y="2367743"/>
            <a:ext cx="8324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8000" dirty="0"/>
              <a:t>S Q L</a:t>
            </a:r>
            <a:endParaRPr lang="ko-KR" altLang="en-US" sz="8000" b="1" spc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B4283-A94B-5CF9-49BC-E44009272B6E}"/>
              </a:ext>
            </a:extLst>
          </p:cNvPr>
          <p:cNvSpPr txBox="1"/>
          <p:nvPr/>
        </p:nvSpPr>
        <p:spPr>
          <a:xfrm>
            <a:off x="1255596" y="3540879"/>
            <a:ext cx="340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Structure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734A9-4C61-874A-BFCD-770FB87274E9}"/>
              </a:ext>
            </a:extLst>
          </p:cNvPr>
          <p:cNvSpPr txBox="1"/>
          <p:nvPr/>
        </p:nvSpPr>
        <p:spPr>
          <a:xfrm>
            <a:off x="4266810" y="3540879"/>
            <a:ext cx="340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Query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DAEE5-4CE3-0361-EE10-D62C5B90726E}"/>
              </a:ext>
            </a:extLst>
          </p:cNvPr>
          <p:cNvSpPr txBox="1"/>
          <p:nvPr/>
        </p:nvSpPr>
        <p:spPr>
          <a:xfrm>
            <a:off x="7388382" y="3540879"/>
            <a:ext cx="340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Language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7A423-13B6-89FD-6591-C5C23D3D1B25}"/>
              </a:ext>
            </a:extLst>
          </p:cNvPr>
          <p:cNvSpPr txBox="1"/>
          <p:nvPr/>
        </p:nvSpPr>
        <p:spPr>
          <a:xfrm>
            <a:off x="2115675" y="5238583"/>
            <a:ext cx="881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2FAFE2"/>
                </a:solidFill>
              </a:rPr>
              <a:t>질문</a:t>
            </a:r>
            <a:r>
              <a:rPr lang="ko-KR" altLang="en-US" sz="4000" dirty="0"/>
              <a:t>을 </a:t>
            </a:r>
            <a:r>
              <a:rPr lang="ko-KR" altLang="en-US" sz="4000" dirty="0">
                <a:solidFill>
                  <a:srgbClr val="2FAFE2"/>
                </a:solidFill>
              </a:rPr>
              <a:t>구조적</a:t>
            </a:r>
            <a:r>
              <a:rPr lang="ko-KR" altLang="en-US" sz="4000" dirty="0"/>
              <a:t>으로 만드는 </a:t>
            </a:r>
            <a:r>
              <a:rPr lang="ko-KR" altLang="en-US" sz="4000" dirty="0">
                <a:solidFill>
                  <a:srgbClr val="2FAFE2"/>
                </a:solidFill>
              </a:rPr>
              <a:t>언어</a:t>
            </a:r>
            <a:r>
              <a:rPr lang="ko-KR" altLang="en-US" sz="4000" dirty="0"/>
              <a:t>이다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DE3D57-3698-EC25-DF2B-11DAC32A7D1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95461" y="4248765"/>
            <a:ext cx="2674025" cy="923599"/>
          </a:xfrm>
          <a:prstGeom prst="straightConnector1">
            <a:avLst/>
          </a:prstGeom>
          <a:ln w="57150">
            <a:solidFill>
              <a:srgbClr val="2FA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7FE9DA-5019-6F67-9239-9737CD609AC8}"/>
              </a:ext>
            </a:extLst>
          </p:cNvPr>
          <p:cNvCxnSpPr>
            <a:cxnSpLocks/>
          </p:cNvCxnSpPr>
          <p:nvPr/>
        </p:nvCxnSpPr>
        <p:spPr>
          <a:xfrm>
            <a:off x="3091367" y="4203699"/>
            <a:ext cx="2062524" cy="968665"/>
          </a:xfrm>
          <a:prstGeom prst="straightConnector1">
            <a:avLst/>
          </a:prstGeom>
          <a:ln w="57150">
            <a:solidFill>
              <a:srgbClr val="2FA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2146BE4-47E6-7630-CDF5-410A96A38B63}"/>
              </a:ext>
            </a:extLst>
          </p:cNvPr>
          <p:cNvCxnSpPr>
            <a:cxnSpLocks/>
          </p:cNvCxnSpPr>
          <p:nvPr/>
        </p:nvCxnSpPr>
        <p:spPr>
          <a:xfrm>
            <a:off x="9134426" y="4267201"/>
            <a:ext cx="0" cy="827291"/>
          </a:xfrm>
          <a:prstGeom prst="straightConnector1">
            <a:avLst/>
          </a:prstGeom>
          <a:ln w="57150">
            <a:solidFill>
              <a:srgbClr val="2FA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C458D6-04A7-6B39-B786-E1493437D027}"/>
              </a:ext>
            </a:extLst>
          </p:cNvPr>
          <p:cNvSpPr txBox="1"/>
          <p:nvPr/>
        </p:nvSpPr>
        <p:spPr>
          <a:xfrm>
            <a:off x="766618" y="1336715"/>
            <a:ext cx="31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MySQL 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4BDC58F7-BF56-CE80-A741-99151446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FAAA7-9B1F-979F-18F6-83672A3B5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4673B0E-A634-B72B-E57D-ECE474825744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433500-5208-0727-ED3F-3E68B8F8F922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5E81DB96-FFFE-DFF7-5C90-2D59A0921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67DC72-8CD3-AC59-3931-C8853D3640D3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2357-01B8-270B-9548-3D99C66182A7}"/>
              </a:ext>
            </a:extLst>
          </p:cNvPr>
          <p:cNvSpPr txBox="1"/>
          <p:nvPr/>
        </p:nvSpPr>
        <p:spPr>
          <a:xfrm>
            <a:off x="766618" y="1336715"/>
            <a:ext cx="31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DB</a:t>
            </a:r>
            <a:endParaRPr lang="ko-KR" altLang="en-US" sz="3200" b="1" dirty="0"/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F82D7F5A-8798-E20B-93A4-D3AA9564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18A67-A184-85FE-3C67-7A96C80E6D76}"/>
              </a:ext>
            </a:extLst>
          </p:cNvPr>
          <p:cNvSpPr txBox="1"/>
          <p:nvPr/>
        </p:nvSpPr>
        <p:spPr>
          <a:xfrm>
            <a:off x="766617" y="1892175"/>
            <a:ext cx="316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2FAFE2"/>
                </a:solidFill>
              </a:rPr>
              <a:t>D</a:t>
            </a:r>
            <a:r>
              <a:rPr lang="en-US" altLang="ko-KR" sz="2800" b="1" dirty="0"/>
              <a:t>ata</a:t>
            </a:r>
            <a:r>
              <a:rPr lang="ko-KR" altLang="en-US" sz="2800" b="1" dirty="0"/>
              <a:t> </a:t>
            </a:r>
            <a:r>
              <a:rPr lang="en-US" altLang="ko-KR" sz="2800" b="1" dirty="0">
                <a:solidFill>
                  <a:srgbClr val="2FAFE2"/>
                </a:solidFill>
              </a:rPr>
              <a:t>B</a:t>
            </a:r>
            <a:r>
              <a:rPr lang="en-US" altLang="ko-KR" sz="2800" b="1" dirty="0"/>
              <a:t>ase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371A9-9647-B978-8803-E5413F52D23D}"/>
              </a:ext>
            </a:extLst>
          </p:cNvPr>
          <p:cNvSpPr txBox="1"/>
          <p:nvPr/>
        </p:nvSpPr>
        <p:spPr>
          <a:xfrm>
            <a:off x="997526" y="2409411"/>
            <a:ext cx="31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FAFE2"/>
                </a:solidFill>
              </a:rPr>
              <a:t>자료의 묶음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46FAE-420B-6109-E32F-22A0B7752BBF}"/>
              </a:ext>
            </a:extLst>
          </p:cNvPr>
          <p:cNvSpPr txBox="1"/>
          <p:nvPr/>
        </p:nvSpPr>
        <p:spPr>
          <a:xfrm>
            <a:off x="997526" y="3464099"/>
            <a:ext cx="349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FAFE2"/>
                </a:solidFill>
              </a:rPr>
              <a:t>구조적으로</a:t>
            </a:r>
            <a:r>
              <a:rPr lang="en-US" altLang="ko-KR" b="1" dirty="0">
                <a:solidFill>
                  <a:srgbClr val="2FAFE2"/>
                </a:solidFill>
              </a:rPr>
              <a:t> </a:t>
            </a:r>
            <a:r>
              <a:rPr lang="ko-KR" altLang="en-US" b="1" dirty="0">
                <a:solidFill>
                  <a:srgbClr val="2FAFE2"/>
                </a:solidFill>
              </a:rPr>
              <a:t>자료를 구성한 묶음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1D7CE75-57C8-03ED-2DAC-50B08E310A31}"/>
              </a:ext>
            </a:extLst>
          </p:cNvPr>
          <p:cNvGrpSpPr/>
          <p:nvPr/>
        </p:nvGrpSpPr>
        <p:grpSpPr>
          <a:xfrm>
            <a:off x="5098471" y="1137717"/>
            <a:ext cx="6853473" cy="6157912"/>
            <a:chOff x="5098471" y="1137717"/>
            <a:chExt cx="6853473" cy="6157912"/>
          </a:xfrm>
        </p:grpSpPr>
        <p:pic>
          <p:nvPicPr>
            <p:cNvPr id="3074" name="Picture 2" descr="폴더 PNG 이미지 | PNGWing">
              <a:extLst>
                <a:ext uri="{FF2B5EF4-FFF2-40B4-BE49-F238E27FC236}">
                  <a16:creationId xmlns:a16="http://schemas.microsoft.com/office/drawing/2014/main" id="{0321FBC6-D7DE-BA6C-D01D-578A06955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6667" r="95833">
                          <a14:foregroundMark x1="18889" y1="15833" x2="6667" y2="38889"/>
                          <a14:foregroundMark x1="6667" y1="38889" x2="7222" y2="43056"/>
                          <a14:foregroundMark x1="46111" y1="20278" x2="56111" y2="28889"/>
                          <a14:foregroundMark x1="95833" y1="18889" x2="86944" y2="51111"/>
                          <a14:foregroundMark x1="86944" y1="51111" x2="86944" y2="51667"/>
                          <a14:foregroundMark x1="11667" y1="23611" x2="41944" y2="25556"/>
                          <a14:foregroundMark x1="41944" y1="25556" x2="61389" y2="25556"/>
                          <a14:foregroundMark x1="64722" y1="23333" x2="28611" y2="24444"/>
                          <a14:foregroundMark x1="66389" y1="25000" x2="22500" y2="20278"/>
                          <a14:foregroundMark x1="8889" y1="21667" x2="31111" y2="24167"/>
                          <a14:foregroundMark x1="31111" y1="24167" x2="36944" y2="24167"/>
                          <a14:foregroundMark x1="28333" y1="20000" x2="30833" y2="27500"/>
                          <a14:backgroundMark x1="4444" y1="85833" x2="22500" y2="85000"/>
                          <a14:backgroundMark x1="22500" y1="85000" x2="65000" y2="88056"/>
                          <a14:backgroundMark x1="65000" y1="88056" x2="99722" y2="86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471" y="1137717"/>
              <a:ext cx="6853473" cy="6157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DFE4CE-1CB9-8B15-4EE2-EC53BB320606}"/>
                </a:ext>
              </a:extLst>
            </p:cNvPr>
            <p:cNvSpPr txBox="1"/>
            <p:nvPr/>
          </p:nvSpPr>
          <p:spPr>
            <a:xfrm>
              <a:off x="8378748" y="1426078"/>
              <a:ext cx="2693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FAFE2"/>
                  </a:solidFill>
                </a:rPr>
                <a:t>D</a:t>
              </a:r>
              <a:r>
                <a:rPr lang="en-US" altLang="ko-KR" sz="1200" b="1" dirty="0"/>
                <a:t>ata</a:t>
              </a:r>
              <a:r>
                <a:rPr lang="ko-KR" altLang="en-US" sz="1200" b="1" dirty="0"/>
                <a:t> </a:t>
              </a:r>
              <a:r>
                <a:rPr lang="en-US" altLang="ko-KR" sz="1200" b="1" dirty="0">
                  <a:solidFill>
                    <a:srgbClr val="2FAFE2"/>
                  </a:solidFill>
                </a:rPr>
                <a:t>B</a:t>
              </a:r>
              <a:r>
                <a:rPr lang="en-US" altLang="ko-KR" sz="1200" b="1" dirty="0"/>
                <a:t>ase</a:t>
              </a:r>
              <a:endParaRPr lang="ko-KR" altLang="en-US" sz="1200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D6B4E71-2E5E-C926-2A5D-B51D3332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8231" y="1690231"/>
              <a:ext cx="1044047" cy="517237"/>
            </a:xfrm>
            <a:prstGeom prst="straightConnector1">
              <a:avLst/>
            </a:prstGeom>
            <a:ln w="57150">
              <a:solidFill>
                <a:srgbClr val="2FAF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1262AAC-2849-4D85-9377-567BEBA7F3A2}"/>
                </a:ext>
              </a:extLst>
            </p:cNvPr>
            <p:cNvGrpSpPr/>
            <p:nvPr/>
          </p:nvGrpSpPr>
          <p:grpSpPr>
            <a:xfrm>
              <a:off x="5654932" y="2929027"/>
              <a:ext cx="1375166" cy="1301991"/>
              <a:chOff x="4816105" y="2960848"/>
              <a:chExt cx="1375166" cy="1301991"/>
            </a:xfrm>
          </p:grpSpPr>
          <p:pic>
            <p:nvPicPr>
              <p:cNvPr id="3076" name="Picture 4" descr="Macos 크 sur wpaper - 파일 및 폴더 아이콘">
                <a:extLst>
                  <a:ext uri="{FF2B5EF4-FFF2-40B4-BE49-F238E27FC236}">
                    <a16:creationId xmlns:a16="http://schemas.microsoft.com/office/drawing/2014/main" id="{C7E09761-D48D-9429-2139-65F4971F2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788" y="2960848"/>
                <a:ext cx="1193800" cy="1193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155F6A-3C6D-4D86-CBAB-BF753FCB9361}"/>
                  </a:ext>
                </a:extLst>
              </p:cNvPr>
              <p:cNvSpPr txBox="1"/>
              <p:nvPr/>
            </p:nvSpPr>
            <p:spPr>
              <a:xfrm>
                <a:off x="4816105" y="3985840"/>
                <a:ext cx="1375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Table</a:t>
                </a:r>
                <a:endParaRPr lang="ko-KR" altLang="en-US" sz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EA8CB62-4ACB-F291-8672-E36822C766CF}"/>
                </a:ext>
              </a:extLst>
            </p:cNvPr>
            <p:cNvGrpSpPr/>
            <p:nvPr/>
          </p:nvGrpSpPr>
          <p:grpSpPr>
            <a:xfrm>
              <a:off x="7110107" y="2929027"/>
              <a:ext cx="1375166" cy="1301991"/>
              <a:chOff x="4816105" y="2960848"/>
              <a:chExt cx="1375166" cy="1301991"/>
            </a:xfrm>
          </p:grpSpPr>
          <p:pic>
            <p:nvPicPr>
              <p:cNvPr id="25" name="Picture 4" descr="Macos 크 sur wpaper - 파일 및 폴더 아이콘">
                <a:extLst>
                  <a:ext uri="{FF2B5EF4-FFF2-40B4-BE49-F238E27FC236}">
                    <a16:creationId xmlns:a16="http://schemas.microsoft.com/office/drawing/2014/main" id="{8BD4897D-E8E6-B334-C64E-7CD2799A7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788" y="2960848"/>
                <a:ext cx="1193800" cy="1193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4990BA-CE0D-BCFA-44E9-3161635F9002}"/>
                  </a:ext>
                </a:extLst>
              </p:cNvPr>
              <p:cNvSpPr txBox="1"/>
              <p:nvPr/>
            </p:nvSpPr>
            <p:spPr>
              <a:xfrm>
                <a:off x="4816105" y="3985840"/>
                <a:ext cx="1375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Table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7700958-ABCE-14BF-0B08-45C9456063A4}"/>
                </a:ext>
              </a:extLst>
            </p:cNvPr>
            <p:cNvGrpSpPr/>
            <p:nvPr/>
          </p:nvGrpSpPr>
          <p:grpSpPr>
            <a:xfrm>
              <a:off x="8533598" y="2929027"/>
              <a:ext cx="1375166" cy="1301991"/>
              <a:chOff x="4816105" y="2960848"/>
              <a:chExt cx="1375166" cy="1301991"/>
            </a:xfrm>
          </p:grpSpPr>
          <p:pic>
            <p:nvPicPr>
              <p:cNvPr id="28" name="Picture 4" descr="Macos 크 sur wpaper - 파일 및 폴더 아이콘">
                <a:extLst>
                  <a:ext uri="{FF2B5EF4-FFF2-40B4-BE49-F238E27FC236}">
                    <a16:creationId xmlns:a16="http://schemas.microsoft.com/office/drawing/2014/main" id="{9D5CDAFA-92C5-5AA9-F7CB-88215D5D3B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788" y="2960848"/>
                <a:ext cx="1193800" cy="1193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39B24D-C27D-4D52-B6D4-D78595AF5249}"/>
                  </a:ext>
                </a:extLst>
              </p:cNvPr>
              <p:cNvSpPr txBox="1"/>
              <p:nvPr/>
            </p:nvSpPr>
            <p:spPr>
              <a:xfrm>
                <a:off x="4816105" y="3985840"/>
                <a:ext cx="1375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Table</a:t>
                </a:r>
                <a:endParaRPr lang="ko-KR" altLang="en-US" sz="12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8522-EFBC-56B5-FF7D-5CC86FFE2C5A}"/>
                </a:ext>
              </a:extLst>
            </p:cNvPr>
            <p:cNvGrpSpPr/>
            <p:nvPr/>
          </p:nvGrpSpPr>
          <p:grpSpPr>
            <a:xfrm>
              <a:off x="9972931" y="2929027"/>
              <a:ext cx="1375166" cy="1301991"/>
              <a:chOff x="4816105" y="2960848"/>
              <a:chExt cx="1375166" cy="1301991"/>
            </a:xfrm>
          </p:grpSpPr>
          <p:pic>
            <p:nvPicPr>
              <p:cNvPr id="31" name="Picture 4" descr="Macos 크 sur wpaper - 파일 및 폴더 아이콘">
                <a:extLst>
                  <a:ext uri="{FF2B5EF4-FFF2-40B4-BE49-F238E27FC236}">
                    <a16:creationId xmlns:a16="http://schemas.microsoft.com/office/drawing/2014/main" id="{34347743-7559-3309-00C0-210CE72D4B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788" y="2960848"/>
                <a:ext cx="1193800" cy="1193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D710DA-0D7F-56ED-70FB-FB38944E0811}"/>
                  </a:ext>
                </a:extLst>
              </p:cNvPr>
              <p:cNvSpPr txBox="1"/>
              <p:nvPr/>
            </p:nvSpPr>
            <p:spPr>
              <a:xfrm>
                <a:off x="4816105" y="3985840"/>
                <a:ext cx="1375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Table</a:t>
                </a:r>
                <a:endParaRPr lang="ko-KR" altLang="en-US" sz="1200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BA4B35C-6807-071D-1F6D-90CD28A2022D}"/>
                </a:ext>
              </a:extLst>
            </p:cNvPr>
            <p:cNvGrpSpPr/>
            <p:nvPr/>
          </p:nvGrpSpPr>
          <p:grpSpPr>
            <a:xfrm>
              <a:off x="5654932" y="4394340"/>
              <a:ext cx="1375166" cy="1301991"/>
              <a:chOff x="5654932" y="4622586"/>
              <a:chExt cx="1375166" cy="1301991"/>
            </a:xfrm>
          </p:grpSpPr>
          <p:pic>
            <p:nvPicPr>
              <p:cNvPr id="3" name="Picture 4" descr="Macos 크 sur wpaper - 파일 및 폴더 아이콘">
                <a:extLst>
                  <a:ext uri="{FF2B5EF4-FFF2-40B4-BE49-F238E27FC236}">
                    <a16:creationId xmlns:a16="http://schemas.microsoft.com/office/drawing/2014/main" id="{4753D77A-D842-39E1-F873-4CAA8166F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5615" y="4622586"/>
                <a:ext cx="1193800" cy="1193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2C903-E011-555C-6B15-06E9201F432D}"/>
                  </a:ext>
                </a:extLst>
              </p:cNvPr>
              <p:cNvSpPr txBox="1"/>
              <p:nvPr/>
            </p:nvSpPr>
            <p:spPr>
              <a:xfrm>
                <a:off x="5654932" y="5647578"/>
                <a:ext cx="1375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/>
                  <a:t>가상</a:t>
                </a:r>
                <a:r>
                  <a:rPr lang="en-US" altLang="ko-KR" sz="1200" b="1" dirty="0"/>
                  <a:t>Table</a:t>
                </a:r>
                <a:endParaRPr lang="ko-KR" altLang="en-US" sz="12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0775DBD-1A6B-2E0D-EC1C-07C297773009}"/>
                </a:ext>
              </a:extLst>
            </p:cNvPr>
            <p:cNvGrpSpPr/>
            <p:nvPr/>
          </p:nvGrpSpPr>
          <p:grpSpPr>
            <a:xfrm>
              <a:off x="7110107" y="4404172"/>
              <a:ext cx="1375166" cy="1301991"/>
              <a:chOff x="5654932" y="4622586"/>
              <a:chExt cx="1375166" cy="1301991"/>
            </a:xfrm>
          </p:grpSpPr>
          <p:pic>
            <p:nvPicPr>
              <p:cNvPr id="12" name="Picture 4" descr="Macos 크 sur wpaper - 파일 및 폴더 아이콘">
                <a:extLst>
                  <a:ext uri="{FF2B5EF4-FFF2-40B4-BE49-F238E27FC236}">
                    <a16:creationId xmlns:a16="http://schemas.microsoft.com/office/drawing/2014/main" id="{210EDC60-6173-5591-214B-1B5E8F8F0D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5615" y="4622586"/>
                <a:ext cx="1193800" cy="1193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116257-718F-F0E0-53F2-9747F6C483A7}"/>
                  </a:ext>
                </a:extLst>
              </p:cNvPr>
              <p:cNvSpPr txBox="1"/>
              <p:nvPr/>
            </p:nvSpPr>
            <p:spPr>
              <a:xfrm>
                <a:off x="5654932" y="5647578"/>
                <a:ext cx="1375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/>
                  <a:t>가상</a:t>
                </a:r>
                <a:r>
                  <a:rPr lang="en-US" altLang="ko-KR" sz="1200" b="1" dirty="0"/>
                  <a:t>Table</a:t>
                </a:r>
                <a:endParaRPr lang="ko-KR" altLang="en-US" sz="1200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3605E88-7ABF-1AF3-BB41-2127DF8EEFA7}"/>
                </a:ext>
              </a:extLst>
            </p:cNvPr>
            <p:cNvGrpSpPr/>
            <p:nvPr/>
          </p:nvGrpSpPr>
          <p:grpSpPr>
            <a:xfrm>
              <a:off x="8533598" y="4423837"/>
              <a:ext cx="1375166" cy="1301991"/>
              <a:chOff x="5654932" y="4622586"/>
              <a:chExt cx="1375166" cy="1301991"/>
            </a:xfrm>
          </p:grpSpPr>
          <p:pic>
            <p:nvPicPr>
              <p:cNvPr id="16" name="Picture 4" descr="Macos 크 sur wpaper - 파일 및 폴더 아이콘">
                <a:extLst>
                  <a:ext uri="{FF2B5EF4-FFF2-40B4-BE49-F238E27FC236}">
                    <a16:creationId xmlns:a16="http://schemas.microsoft.com/office/drawing/2014/main" id="{DE46FAA4-F04B-4EF7-2B84-D485B58E61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5615" y="4622586"/>
                <a:ext cx="1193800" cy="1193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A08EC5-3DB6-7810-185B-802ED548C9AF}"/>
                  </a:ext>
                </a:extLst>
              </p:cNvPr>
              <p:cNvSpPr txBox="1"/>
              <p:nvPr/>
            </p:nvSpPr>
            <p:spPr>
              <a:xfrm>
                <a:off x="5654932" y="5647578"/>
                <a:ext cx="1375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/>
                  <a:t>가상</a:t>
                </a:r>
                <a:r>
                  <a:rPr lang="en-US" altLang="ko-KR" sz="1200" b="1" dirty="0"/>
                  <a:t>Table</a:t>
                </a:r>
                <a:endParaRPr lang="ko-KR" altLang="en-US" sz="12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C08FAA9-3BE0-78D0-EC97-CA0991FCFD95}"/>
                </a:ext>
              </a:extLst>
            </p:cNvPr>
            <p:cNvGrpSpPr/>
            <p:nvPr/>
          </p:nvGrpSpPr>
          <p:grpSpPr>
            <a:xfrm>
              <a:off x="9972931" y="4374675"/>
              <a:ext cx="1375166" cy="1301991"/>
              <a:chOff x="5654932" y="4622586"/>
              <a:chExt cx="1375166" cy="1301991"/>
            </a:xfrm>
          </p:grpSpPr>
          <p:pic>
            <p:nvPicPr>
              <p:cNvPr id="19" name="Picture 4" descr="Macos 크 sur wpaper - 파일 및 폴더 아이콘">
                <a:extLst>
                  <a:ext uri="{FF2B5EF4-FFF2-40B4-BE49-F238E27FC236}">
                    <a16:creationId xmlns:a16="http://schemas.microsoft.com/office/drawing/2014/main" id="{07C744DA-6C69-6076-F324-A05ADA3BC6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5615" y="4622586"/>
                <a:ext cx="1193800" cy="1193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5C5C01-252F-62B8-A94A-9B8C15A3641D}"/>
                  </a:ext>
                </a:extLst>
              </p:cNvPr>
              <p:cNvSpPr txBox="1"/>
              <p:nvPr/>
            </p:nvSpPr>
            <p:spPr>
              <a:xfrm>
                <a:off x="5654932" y="5647578"/>
                <a:ext cx="1375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/>
                  <a:t>가상</a:t>
                </a:r>
                <a:r>
                  <a:rPr lang="en-US" altLang="ko-KR" sz="1200" b="1" dirty="0"/>
                  <a:t>Table</a:t>
                </a:r>
                <a:endParaRPr lang="ko-KR" altLang="en-US" sz="1200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BE65402-F259-D178-C8FA-04693EE42343}"/>
              </a:ext>
            </a:extLst>
          </p:cNvPr>
          <p:cNvSpPr txBox="1"/>
          <p:nvPr/>
        </p:nvSpPr>
        <p:spPr>
          <a:xfrm>
            <a:off x="919017" y="3099263"/>
            <a:ext cx="316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2FAFE2"/>
                </a:solidFill>
              </a:rPr>
              <a:t>T</a:t>
            </a:r>
            <a:r>
              <a:rPr lang="en-US" altLang="ko-KR" sz="2800" b="1" dirty="0"/>
              <a:t>able</a:t>
            </a:r>
            <a:endParaRPr lang="ko-KR" altLang="en-US" sz="2800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61E8B7-FF5B-84A5-1A97-344A0AAE2E9A}"/>
              </a:ext>
            </a:extLst>
          </p:cNvPr>
          <p:cNvGrpSpPr/>
          <p:nvPr/>
        </p:nvGrpSpPr>
        <p:grpSpPr>
          <a:xfrm>
            <a:off x="1222759" y="3860471"/>
            <a:ext cx="2027300" cy="1266866"/>
            <a:chOff x="1222759" y="3860471"/>
            <a:chExt cx="2027300" cy="12668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B0AC18-60B6-FE60-62D7-E0A9316E921B}"/>
                </a:ext>
              </a:extLst>
            </p:cNvPr>
            <p:cNvSpPr txBox="1"/>
            <p:nvPr/>
          </p:nvSpPr>
          <p:spPr>
            <a:xfrm>
              <a:off x="1576434" y="4727227"/>
              <a:ext cx="1673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논리 </a:t>
              </a:r>
              <a:r>
                <a:rPr lang="en-US" altLang="ko-KR" sz="2000" b="1" dirty="0"/>
                <a:t>Table</a:t>
              </a:r>
              <a:endParaRPr lang="ko-KR" altLang="en-US" sz="20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FD315D-AAB8-272C-7D83-01D3509C830C}"/>
                </a:ext>
              </a:extLst>
            </p:cNvPr>
            <p:cNvSpPr txBox="1"/>
            <p:nvPr/>
          </p:nvSpPr>
          <p:spPr>
            <a:xfrm>
              <a:off x="1222759" y="3860471"/>
              <a:ext cx="3146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rgbClr val="2FAFE2"/>
                  </a:solidFill>
                </a:rPr>
                <a:t>[</a:t>
              </a:r>
              <a:endParaRPr lang="ko-KR" altLang="en-US" sz="7200" dirty="0">
                <a:solidFill>
                  <a:srgbClr val="2FAFE2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83A06A-B578-E976-140E-2F45498778DA}"/>
                </a:ext>
              </a:extLst>
            </p:cNvPr>
            <p:cNvSpPr txBox="1"/>
            <p:nvPr/>
          </p:nvSpPr>
          <p:spPr>
            <a:xfrm>
              <a:off x="1576434" y="3970143"/>
              <a:ext cx="1673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/>
                <a:t>물리 </a:t>
              </a:r>
              <a:r>
                <a:rPr lang="en-US" altLang="ko-KR" sz="2000" b="1" dirty="0"/>
                <a:t>Table</a:t>
              </a:r>
              <a:endParaRPr lang="ko-KR" altLang="en-US" sz="2000" b="1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A6D85A-0B08-C07C-8554-C53751813778}"/>
              </a:ext>
            </a:extLst>
          </p:cNvPr>
          <p:cNvSpPr txBox="1"/>
          <p:nvPr/>
        </p:nvSpPr>
        <p:spPr>
          <a:xfrm>
            <a:off x="1894593" y="5068344"/>
            <a:ext cx="3113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</a:t>
            </a:r>
            <a:r>
              <a:rPr lang="ko-KR" altLang="en-US" sz="1400" dirty="0"/>
              <a:t>가상 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뷰</a:t>
            </a:r>
            <a:endParaRPr lang="en-US" altLang="ko-KR" sz="1400" dirty="0"/>
          </a:p>
          <a:p>
            <a:r>
              <a:rPr lang="en-US" altLang="ko-KR" sz="1400" dirty="0"/>
              <a:t>: Select </a:t>
            </a:r>
            <a:r>
              <a:rPr lang="ko-KR" altLang="en-US" sz="1400" dirty="0"/>
              <a:t>절에 통해서 나온 결과</a:t>
            </a:r>
            <a:endParaRPr lang="en-US" altLang="ko-KR" sz="1400" dirty="0"/>
          </a:p>
          <a:p>
            <a:r>
              <a:rPr lang="en-US" altLang="ko-KR" sz="1400" dirty="0"/>
              <a:t>: </a:t>
            </a:r>
            <a:r>
              <a:rPr lang="ko-KR" altLang="en-US" sz="1400" dirty="0" err="1"/>
              <a:t>서브쿼리로</a:t>
            </a:r>
            <a:r>
              <a:rPr lang="ko-KR" altLang="en-US" sz="1400" dirty="0"/>
              <a:t> 사용 가능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6744C0-ED70-3902-BA14-269E9A27F3FE}"/>
              </a:ext>
            </a:extLst>
          </p:cNvPr>
          <p:cNvSpPr txBox="1"/>
          <p:nvPr/>
        </p:nvSpPr>
        <p:spPr>
          <a:xfrm>
            <a:off x="1894594" y="4311259"/>
            <a:ext cx="240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실제 존재하는 테이블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1E9082-6C76-02AA-D594-3F366B3852E9}"/>
              </a:ext>
            </a:extLst>
          </p:cNvPr>
          <p:cNvSpPr txBox="1"/>
          <p:nvPr/>
        </p:nvSpPr>
        <p:spPr>
          <a:xfrm>
            <a:off x="1576433" y="5914066"/>
            <a:ext cx="16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Dual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Table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1B8378-CB25-164A-22ED-8EB79514A16D}"/>
              </a:ext>
            </a:extLst>
          </p:cNvPr>
          <p:cNvSpPr txBox="1"/>
          <p:nvPr/>
        </p:nvSpPr>
        <p:spPr>
          <a:xfrm>
            <a:off x="1930452" y="6242721"/>
            <a:ext cx="311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</a:t>
            </a:r>
            <a:r>
              <a:rPr lang="ko-KR" altLang="en-US" sz="1400" dirty="0"/>
              <a:t>더미 테이블</a:t>
            </a:r>
            <a:endParaRPr lang="en-US" altLang="ko-KR" sz="1400" dirty="0"/>
          </a:p>
          <a:p>
            <a:r>
              <a:rPr lang="en-US" altLang="ko-KR" sz="1400" dirty="0"/>
              <a:t>: </a:t>
            </a:r>
            <a:r>
              <a:rPr lang="ko-KR" altLang="en-US" sz="1400" dirty="0"/>
              <a:t>꼭두각시 테이블</a:t>
            </a:r>
          </a:p>
        </p:txBody>
      </p:sp>
    </p:spTree>
    <p:extLst>
      <p:ext uri="{BB962C8B-B14F-4D97-AF65-F5344CB8AC3E}">
        <p14:creationId xmlns:p14="http://schemas.microsoft.com/office/powerpoint/2010/main" val="136598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476D6-48C3-8BA6-1BFC-89D7591F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CCD24D9-6BC4-7689-496A-4A1C85D7470F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E84111-863D-70D7-2683-C0F18A896F29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1745D97C-E4C9-07C1-6401-808743BE5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7F7740-D2C3-AB74-D18D-F34F6525641D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637564-6830-4DCC-7445-ED4DC444D1F3}"/>
              </a:ext>
            </a:extLst>
          </p:cNvPr>
          <p:cNvSpPr txBox="1"/>
          <p:nvPr/>
        </p:nvSpPr>
        <p:spPr>
          <a:xfrm>
            <a:off x="766616" y="1383805"/>
            <a:ext cx="31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강제성</a:t>
            </a:r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107CB53A-25EE-624B-9AC6-B09666657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E749B9-5CC2-BEDC-A29B-A6B54CB8C449}"/>
              </a:ext>
            </a:extLst>
          </p:cNvPr>
          <p:cNvGrpSpPr/>
          <p:nvPr/>
        </p:nvGrpSpPr>
        <p:grpSpPr>
          <a:xfrm>
            <a:off x="385544" y="2124977"/>
            <a:ext cx="3694544" cy="4475858"/>
            <a:chOff x="634924" y="2124977"/>
            <a:chExt cx="3694544" cy="447585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33896C2-B9BA-9CFF-E838-C043B6A1607C}"/>
                </a:ext>
              </a:extLst>
            </p:cNvPr>
            <p:cNvSpPr/>
            <p:nvPr/>
          </p:nvSpPr>
          <p:spPr>
            <a:xfrm>
              <a:off x="634924" y="2355809"/>
              <a:ext cx="3694544" cy="42450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FAF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CCC9E6-6A5E-3458-11B2-821E3EB1D211}"/>
                </a:ext>
              </a:extLst>
            </p:cNvPr>
            <p:cNvSpPr txBox="1"/>
            <p:nvPr/>
          </p:nvSpPr>
          <p:spPr>
            <a:xfrm>
              <a:off x="1295324" y="2124977"/>
              <a:ext cx="235989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1</a:t>
              </a:r>
              <a:r>
                <a:rPr lang="ko-KR" altLang="en-US" sz="2400" b="1" dirty="0"/>
                <a:t>차적인 강제성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1C8EE45-EB94-2EAD-73FC-52A756E65487}"/>
              </a:ext>
            </a:extLst>
          </p:cNvPr>
          <p:cNvGrpSpPr/>
          <p:nvPr/>
        </p:nvGrpSpPr>
        <p:grpSpPr>
          <a:xfrm>
            <a:off x="4209397" y="2124977"/>
            <a:ext cx="3694544" cy="4475858"/>
            <a:chOff x="634924" y="2124977"/>
            <a:chExt cx="3694544" cy="447585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6E01677-04E4-4E86-F6B3-063406A12991}"/>
                </a:ext>
              </a:extLst>
            </p:cNvPr>
            <p:cNvSpPr/>
            <p:nvPr/>
          </p:nvSpPr>
          <p:spPr>
            <a:xfrm>
              <a:off x="634924" y="2355809"/>
              <a:ext cx="3694544" cy="42450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FAF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040186-9A85-F9C4-BB2A-754B47CFB59D}"/>
                </a:ext>
              </a:extLst>
            </p:cNvPr>
            <p:cNvSpPr txBox="1"/>
            <p:nvPr/>
          </p:nvSpPr>
          <p:spPr>
            <a:xfrm>
              <a:off x="1295324" y="2124977"/>
              <a:ext cx="235989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2</a:t>
              </a:r>
              <a:r>
                <a:rPr lang="ko-KR" altLang="en-US" sz="2400" b="1" dirty="0"/>
                <a:t>차적인 강제성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F6AB63-BF6F-F34B-9D52-FCA01D84E5CB}"/>
              </a:ext>
            </a:extLst>
          </p:cNvPr>
          <p:cNvGrpSpPr/>
          <p:nvPr/>
        </p:nvGrpSpPr>
        <p:grpSpPr>
          <a:xfrm>
            <a:off x="8033251" y="2124977"/>
            <a:ext cx="3694544" cy="4475858"/>
            <a:chOff x="634924" y="2124977"/>
            <a:chExt cx="3694544" cy="447585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D1040F7-72EC-AB01-5F88-D16C84812376}"/>
                </a:ext>
              </a:extLst>
            </p:cNvPr>
            <p:cNvSpPr/>
            <p:nvPr/>
          </p:nvSpPr>
          <p:spPr>
            <a:xfrm>
              <a:off x="634924" y="2355809"/>
              <a:ext cx="3694544" cy="42450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FAF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1A1C-18A4-A5BE-159E-A1F5E90D31CE}"/>
                </a:ext>
              </a:extLst>
            </p:cNvPr>
            <p:cNvSpPr txBox="1"/>
            <p:nvPr/>
          </p:nvSpPr>
          <p:spPr>
            <a:xfrm>
              <a:off x="1295324" y="2124977"/>
              <a:ext cx="235989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3</a:t>
              </a:r>
              <a:r>
                <a:rPr lang="ko-KR" altLang="en-US" sz="2400" b="1" dirty="0"/>
                <a:t>차적인 강제성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D36C8F-1D43-8874-5FCC-C4D00F6A7F6C}"/>
              </a:ext>
            </a:extLst>
          </p:cNvPr>
          <p:cNvSpPr txBox="1"/>
          <p:nvPr/>
        </p:nvSpPr>
        <p:spPr>
          <a:xfrm>
            <a:off x="2104749" y="1562031"/>
            <a:ext cx="349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FAFE2"/>
                </a:solidFill>
              </a:rPr>
              <a:t>구조화를 시킨다는 의미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506611-B04A-7755-0D83-0AC4983900D8}"/>
              </a:ext>
            </a:extLst>
          </p:cNvPr>
          <p:cNvSpPr txBox="1"/>
          <p:nvPr/>
        </p:nvSpPr>
        <p:spPr>
          <a:xfrm>
            <a:off x="1019352" y="2506468"/>
            <a:ext cx="2426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Primary Constraints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65A30-5586-B7C1-3415-6A9B78065791}"/>
              </a:ext>
            </a:extLst>
          </p:cNvPr>
          <p:cNvSpPr txBox="1"/>
          <p:nvPr/>
        </p:nvSpPr>
        <p:spPr>
          <a:xfrm>
            <a:off x="4843205" y="2506468"/>
            <a:ext cx="2426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Primary Constraints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04D3E5-4C7D-110B-56B9-7D68CD7FD7C4}"/>
              </a:ext>
            </a:extLst>
          </p:cNvPr>
          <p:cNvSpPr txBox="1"/>
          <p:nvPr/>
        </p:nvSpPr>
        <p:spPr>
          <a:xfrm>
            <a:off x="8667059" y="2506468"/>
            <a:ext cx="2426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Primary Constraints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357138-3A84-A0FF-1532-90D1B8EECF3B}"/>
              </a:ext>
            </a:extLst>
          </p:cNvPr>
          <p:cNvSpPr txBox="1"/>
          <p:nvPr/>
        </p:nvSpPr>
        <p:spPr>
          <a:xfrm>
            <a:off x="489533" y="3069324"/>
            <a:ext cx="35351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데이터의 </a:t>
            </a:r>
            <a:r>
              <a:rPr lang="ko-KR" altLang="en-US" b="1" dirty="0">
                <a:solidFill>
                  <a:srgbClr val="2FAFE2"/>
                </a:solidFill>
              </a:rPr>
              <a:t>유형</a:t>
            </a:r>
            <a:r>
              <a:rPr lang="ko-KR" altLang="en-US" dirty="0"/>
              <a:t> 강제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500" dirty="0"/>
              <a:t>  : </a:t>
            </a:r>
            <a:r>
              <a:rPr lang="ko-KR" altLang="en-US" sz="1500" dirty="0"/>
              <a:t>잘못된 데이터 유형의 입력 방지</a:t>
            </a:r>
            <a:endParaRPr lang="en-US" altLang="ko-KR" sz="1500" dirty="0"/>
          </a:p>
          <a:p>
            <a:r>
              <a:rPr lang="en-US" altLang="ko-KR" sz="1500" dirty="0"/>
              <a:t>   ex) </a:t>
            </a:r>
            <a:r>
              <a:rPr lang="ko-KR" altLang="en-US" sz="1500" dirty="0"/>
              <a:t>정수만</a:t>
            </a:r>
            <a:r>
              <a:rPr lang="en-US" altLang="ko-KR" sz="1500" dirty="0"/>
              <a:t>, 50</a:t>
            </a:r>
            <a:r>
              <a:rPr lang="ko-KR" altLang="en-US" sz="1500" dirty="0"/>
              <a:t>자 이하 허용</a:t>
            </a:r>
            <a:endParaRPr lang="en-US" altLang="ko-KR" sz="1500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b="1" dirty="0">
                <a:solidFill>
                  <a:srgbClr val="2FAFE2"/>
                </a:solidFill>
              </a:rPr>
              <a:t>NOT NULL </a:t>
            </a:r>
            <a:r>
              <a:rPr lang="en-US" altLang="ko-KR" dirty="0"/>
              <a:t>: </a:t>
            </a:r>
            <a:r>
              <a:rPr lang="ko-KR" altLang="en-US" dirty="0"/>
              <a:t>특정 열 값 지정</a:t>
            </a:r>
            <a:endParaRPr lang="en-US" altLang="ko-KR" dirty="0"/>
          </a:p>
          <a:p>
            <a:r>
              <a:rPr lang="en-US" altLang="ko-KR" sz="1500" dirty="0"/>
              <a:t>   ex) name VARCHAR(100) NOT NULL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b="1" dirty="0">
                <a:solidFill>
                  <a:srgbClr val="2FAFE2"/>
                </a:solidFill>
              </a:rPr>
              <a:t>PRIMARY KEY </a:t>
            </a:r>
            <a:r>
              <a:rPr lang="en-US" altLang="ko-KR" dirty="0"/>
              <a:t>: </a:t>
            </a:r>
            <a:r>
              <a:rPr lang="ko-KR" altLang="en-US" dirty="0"/>
              <a:t>고유 식별자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sz="900" dirty="0"/>
              <a:t>여러 개의 컬럼을 묶어서 하나의 </a:t>
            </a:r>
            <a:r>
              <a:rPr lang="en-US" altLang="ko-KR" sz="900" dirty="0"/>
              <a:t>Primary key</a:t>
            </a:r>
            <a:r>
              <a:rPr lang="ko-KR" altLang="en-US" sz="900" dirty="0"/>
              <a:t>로 설정 가능</a:t>
            </a:r>
            <a:endParaRPr lang="en-US" altLang="ko-KR" sz="900" dirty="0"/>
          </a:p>
          <a:p>
            <a:r>
              <a:rPr lang="en-US" altLang="ko-KR" sz="1500" dirty="0"/>
              <a:t>   ex) id INT PRIMARY KEY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B3CE28-C6F4-45FF-D47C-D6F2293E7C6E}"/>
              </a:ext>
            </a:extLst>
          </p:cNvPr>
          <p:cNvSpPr txBox="1"/>
          <p:nvPr/>
        </p:nvSpPr>
        <p:spPr>
          <a:xfrm>
            <a:off x="4267205" y="3069324"/>
            <a:ext cx="369454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b="1" dirty="0">
                <a:solidFill>
                  <a:srgbClr val="2FAFE2"/>
                </a:solidFill>
              </a:rPr>
              <a:t>FOREIGN KEY </a:t>
            </a:r>
            <a:r>
              <a:rPr lang="en-US" altLang="ko-KR" dirty="0"/>
              <a:t>: </a:t>
            </a:r>
            <a:r>
              <a:rPr lang="ko-KR" altLang="en-US" dirty="0"/>
              <a:t>외래 키</a:t>
            </a:r>
            <a:endParaRPr lang="en-US" altLang="ko-KR" dirty="0"/>
          </a:p>
          <a:p>
            <a:r>
              <a:rPr lang="en-US" altLang="ko-KR" sz="1500" dirty="0"/>
              <a:t>   ex) </a:t>
            </a:r>
            <a:r>
              <a:rPr lang="en-US" altLang="ko-KR" sz="1500" dirty="0" err="1"/>
              <a:t>customer_id</a:t>
            </a:r>
            <a:r>
              <a:rPr lang="en-US" altLang="ko-KR" sz="1500" dirty="0"/>
              <a:t> INT PRIMARY KEY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b="1" dirty="0">
                <a:solidFill>
                  <a:srgbClr val="2FAFE2"/>
                </a:solidFill>
              </a:rPr>
              <a:t>CASCADE </a:t>
            </a:r>
            <a:r>
              <a:rPr lang="ko-KR" altLang="en-US" b="1" dirty="0">
                <a:solidFill>
                  <a:srgbClr val="2FAFE2"/>
                </a:solidFill>
              </a:rPr>
              <a:t>규칙</a:t>
            </a:r>
            <a:endParaRPr lang="en-US" altLang="ko-KR" b="1" dirty="0">
              <a:solidFill>
                <a:srgbClr val="2FAFE2"/>
              </a:solidFill>
            </a:endParaRPr>
          </a:p>
          <a:p>
            <a:r>
              <a:rPr lang="ko-KR" altLang="en-US" sz="1200" dirty="0"/>
              <a:t>   </a:t>
            </a:r>
            <a:r>
              <a:rPr lang="en-US" altLang="ko-KR" sz="1200" dirty="0"/>
              <a:t>: </a:t>
            </a:r>
            <a:r>
              <a:rPr lang="ko-KR" altLang="en-US" sz="1200" dirty="0"/>
              <a:t>참조된 데이터를 수정 또는 삭제 시 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연결된 데이터에도 자동 반영</a:t>
            </a:r>
            <a:endParaRPr lang="en-US" altLang="ko-KR" sz="1200" dirty="0"/>
          </a:p>
          <a:p>
            <a:r>
              <a:rPr lang="en-US" altLang="ko-KR" sz="1200" dirty="0"/>
              <a:t>   ex) FOREIGN KEY (</a:t>
            </a:r>
            <a:r>
              <a:rPr lang="en-US" altLang="ko-KR" sz="1200" dirty="0" err="1"/>
              <a:t>customer_id</a:t>
            </a:r>
            <a:r>
              <a:rPr lang="en-US" altLang="ko-KR" sz="1200" dirty="0"/>
              <a:t>) REFERENCES</a:t>
            </a:r>
          </a:p>
          <a:p>
            <a:r>
              <a:rPr lang="en-US" altLang="ko-KR" sz="1200" dirty="0"/>
              <a:t>    customers(</a:t>
            </a:r>
            <a:r>
              <a:rPr lang="en-US" altLang="ko-KR" sz="1200" dirty="0" err="1"/>
              <a:t>customer_id</a:t>
            </a:r>
            <a:r>
              <a:rPr lang="en-US" altLang="ko-KR" sz="1200" dirty="0"/>
              <a:t>) ON DELETE CASCADE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3023D-8B88-925B-63E0-1CAD51ADD5A6}"/>
              </a:ext>
            </a:extLst>
          </p:cNvPr>
          <p:cNvSpPr txBox="1"/>
          <p:nvPr/>
        </p:nvSpPr>
        <p:spPr>
          <a:xfrm>
            <a:off x="8021833" y="3069324"/>
            <a:ext cx="370596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ko-KR" altLang="en-US" b="1" dirty="0">
                <a:solidFill>
                  <a:srgbClr val="2FAFE2"/>
                </a:solidFill>
              </a:rPr>
              <a:t>트리거</a:t>
            </a:r>
            <a:endParaRPr lang="en-US" altLang="ko-KR" b="1" dirty="0">
              <a:solidFill>
                <a:srgbClr val="2FAFE2"/>
              </a:solidFill>
            </a:endParaRPr>
          </a:p>
          <a:p>
            <a:r>
              <a:rPr lang="ko-KR" altLang="en-US" sz="1800" dirty="0"/>
              <a:t>  </a:t>
            </a:r>
            <a:r>
              <a:rPr lang="en-US" altLang="ko-KR" sz="1500" dirty="0"/>
              <a:t>: </a:t>
            </a:r>
            <a:r>
              <a:rPr lang="ko-KR" altLang="en-US" sz="1500" dirty="0"/>
              <a:t>특정 이벤트</a:t>
            </a:r>
            <a:r>
              <a:rPr lang="en-US" altLang="ko-KR" sz="1500" dirty="0"/>
              <a:t>(</a:t>
            </a:r>
            <a:r>
              <a:rPr lang="ko-KR" altLang="en-US" sz="1500" dirty="0"/>
              <a:t>삽입</a:t>
            </a:r>
            <a:r>
              <a:rPr lang="en-US" altLang="ko-KR" sz="1500" dirty="0"/>
              <a:t>, </a:t>
            </a:r>
            <a:r>
              <a:rPr lang="ko-KR" altLang="en-US" sz="1500" dirty="0"/>
              <a:t>업데이트</a:t>
            </a:r>
            <a:r>
              <a:rPr lang="en-US" altLang="ko-KR" sz="1500" dirty="0"/>
              <a:t>, </a:t>
            </a:r>
            <a:r>
              <a:rPr lang="ko-KR" altLang="en-US" sz="1500" dirty="0"/>
              <a:t>삭제</a:t>
            </a:r>
            <a:r>
              <a:rPr lang="en-US" altLang="ko-KR" sz="1500" dirty="0"/>
              <a:t>)</a:t>
            </a:r>
            <a:r>
              <a:rPr lang="ko-KR" altLang="en-US" sz="1500" dirty="0"/>
              <a:t>가 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발생할 때 자동으로 실행되는 규칙</a:t>
            </a:r>
            <a:endParaRPr lang="en-US" altLang="ko-KR" sz="1500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ko-KR" altLang="en-US" b="1" dirty="0" err="1">
                <a:solidFill>
                  <a:srgbClr val="2FAFE2"/>
                </a:solidFill>
              </a:rPr>
              <a:t>스토어드</a:t>
            </a:r>
            <a:r>
              <a:rPr lang="ko-KR" altLang="en-US" b="1" dirty="0">
                <a:solidFill>
                  <a:srgbClr val="2FAFE2"/>
                </a:solidFill>
              </a:rPr>
              <a:t> 프로시저</a:t>
            </a:r>
            <a:endParaRPr lang="en-US" altLang="ko-KR" b="1" dirty="0">
              <a:solidFill>
                <a:srgbClr val="2FAFE2"/>
              </a:solidFill>
            </a:endParaRPr>
          </a:p>
          <a:p>
            <a:r>
              <a:rPr lang="en-US" altLang="ko-KR" sz="1500" dirty="0"/>
              <a:t>   : </a:t>
            </a:r>
            <a:r>
              <a:rPr lang="ko-KR" altLang="en-US" sz="1500" dirty="0"/>
              <a:t>복잡한 비즈니스 로직을 저장해 </a:t>
            </a:r>
            <a:endParaRPr lang="en-US" altLang="ko-KR" sz="1500" dirty="0"/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데이터 조작 강제</a:t>
            </a:r>
            <a:endParaRPr lang="en-US" altLang="ko-KR" sz="1500" dirty="0"/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ko-KR" altLang="en-US" b="1" dirty="0">
                <a:solidFill>
                  <a:srgbClr val="2FAFE2"/>
                </a:solidFill>
              </a:rPr>
              <a:t>애플리케이션 코드</a:t>
            </a:r>
            <a:endParaRPr lang="en-US" altLang="ko-KR" b="1" dirty="0">
              <a:solidFill>
                <a:srgbClr val="2FAFE2"/>
              </a:solidFill>
            </a:endParaRPr>
          </a:p>
          <a:p>
            <a:r>
              <a:rPr lang="en-US" altLang="ko-KR" dirty="0"/>
              <a:t>   </a:t>
            </a:r>
            <a:r>
              <a:rPr lang="en-US" altLang="ko-KR" sz="1500" dirty="0"/>
              <a:t>: </a:t>
            </a:r>
            <a:r>
              <a:rPr lang="ko-KR" altLang="en-US" sz="1500" dirty="0"/>
              <a:t>데이터베이스에서 강제할 수 없는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 규칙은 애플리케이션에서 구현 </a:t>
            </a:r>
            <a:endParaRPr lang="en-US" altLang="ko-KR" sz="1500" dirty="0"/>
          </a:p>
          <a:p>
            <a:r>
              <a:rPr lang="en-US" altLang="ko-KR" sz="1500" dirty="0"/>
              <a:t>   ex) </a:t>
            </a:r>
            <a:r>
              <a:rPr lang="ko-KR" altLang="en-US" sz="1500" dirty="0"/>
              <a:t>특정 시간대에만 데이터 삽입 허용</a:t>
            </a:r>
          </a:p>
        </p:txBody>
      </p:sp>
    </p:spTree>
    <p:extLst>
      <p:ext uri="{BB962C8B-B14F-4D97-AF65-F5344CB8AC3E}">
        <p14:creationId xmlns:p14="http://schemas.microsoft.com/office/powerpoint/2010/main" val="95056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F542B-4AEF-A925-03AB-E54504093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BA7877A-B1D7-E44B-FCCB-A3CF04800222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DC53C2-7297-2E5A-CC78-1FAEEFE02355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D1C53188-62A4-9CFD-8A73-BB14DF3D3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3C9440-C04C-DEBD-586E-533EB9A10607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A1936C-1CC8-E5C8-0D4E-ADDC4A791D00}"/>
              </a:ext>
            </a:extLst>
          </p:cNvPr>
          <p:cNvSpPr txBox="1"/>
          <p:nvPr/>
        </p:nvSpPr>
        <p:spPr>
          <a:xfrm>
            <a:off x="766616" y="1383805"/>
            <a:ext cx="31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Table</a:t>
            </a:r>
            <a:r>
              <a:rPr lang="ko-KR" altLang="en-US" sz="3200" b="1" dirty="0"/>
              <a:t> 생성</a:t>
            </a:r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850963E9-3A25-0ACF-003C-D3A8DE5D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A5BA1AC-8E7C-EBA5-BA5A-04D4015A11EA}"/>
              </a:ext>
            </a:extLst>
          </p:cNvPr>
          <p:cNvGrpSpPr/>
          <p:nvPr/>
        </p:nvGrpSpPr>
        <p:grpSpPr>
          <a:xfrm>
            <a:off x="1033876" y="1396256"/>
            <a:ext cx="10592552" cy="5461744"/>
            <a:chOff x="639779" y="1265042"/>
            <a:chExt cx="10592552" cy="5461744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C163622-F4F0-81D5-4CC9-B330E9CA6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920" y="3173067"/>
              <a:ext cx="10568411" cy="219982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6897AD-5A0D-C795-5BE6-CED30ECCF51D}"/>
                </a:ext>
              </a:extLst>
            </p:cNvPr>
            <p:cNvSpPr txBox="1"/>
            <p:nvPr/>
          </p:nvSpPr>
          <p:spPr>
            <a:xfrm>
              <a:off x="639779" y="2915475"/>
              <a:ext cx="1352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rgbClr val="2FAFE2"/>
                  </a:solidFill>
                </a:rPr>
                <a:t>칼럼명</a:t>
              </a:r>
              <a:endParaRPr lang="ko-KR" altLang="en-US" sz="1600" b="1" dirty="0">
                <a:solidFill>
                  <a:srgbClr val="2FAFE2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3EE51F-A2B8-BC1C-6228-2E43AFEA5115}"/>
                </a:ext>
              </a:extLst>
            </p:cNvPr>
            <p:cNvSpPr txBox="1"/>
            <p:nvPr/>
          </p:nvSpPr>
          <p:spPr>
            <a:xfrm>
              <a:off x="3091562" y="2982108"/>
              <a:ext cx="2248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2FAFE2"/>
                  </a:solidFill>
                </a:rPr>
                <a:t>데이터의 종류</a:t>
              </a:r>
              <a:r>
                <a:rPr lang="en-US" altLang="ko-KR" sz="1600" b="1" dirty="0">
                  <a:solidFill>
                    <a:srgbClr val="2FAFE2"/>
                  </a:solidFill>
                </a:rPr>
                <a:t>(</a:t>
              </a:r>
              <a:r>
                <a:rPr lang="ko-KR" altLang="en-US" sz="1600" b="1" dirty="0">
                  <a:solidFill>
                    <a:srgbClr val="2FAFE2"/>
                  </a:solidFill>
                </a:rPr>
                <a:t>크기</a:t>
              </a:r>
              <a:r>
                <a:rPr lang="en-US" altLang="ko-KR" sz="1600" b="1" dirty="0">
                  <a:solidFill>
                    <a:srgbClr val="2FAFE2"/>
                  </a:solidFill>
                </a:rPr>
                <a:t>)</a:t>
              </a:r>
              <a:endParaRPr lang="ko-KR" altLang="en-US" sz="1600" b="1" dirty="0">
                <a:solidFill>
                  <a:srgbClr val="2FAFE2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CBB3BE8-E540-7559-2769-E63662B5D472}"/>
                </a:ext>
              </a:extLst>
            </p:cNvPr>
            <p:cNvGrpSpPr/>
            <p:nvPr/>
          </p:nvGrpSpPr>
          <p:grpSpPr>
            <a:xfrm>
              <a:off x="4680641" y="4892080"/>
              <a:ext cx="1683945" cy="1203693"/>
              <a:chOff x="4680641" y="5011089"/>
              <a:chExt cx="1683945" cy="1203693"/>
            </a:xfrm>
          </p:grpSpPr>
          <p:sp>
            <p:nvSpPr>
              <p:cNvPr id="25" name="화살표: 아래쪽 24">
                <a:extLst>
                  <a:ext uri="{FF2B5EF4-FFF2-40B4-BE49-F238E27FC236}">
                    <a16:creationId xmlns:a16="http://schemas.microsoft.com/office/drawing/2014/main" id="{404FEBEC-4709-95D2-40B6-E8B6B3ECD475}"/>
                  </a:ext>
                </a:extLst>
              </p:cNvPr>
              <p:cNvSpPr/>
              <p:nvPr/>
            </p:nvSpPr>
            <p:spPr>
              <a:xfrm>
                <a:off x="5432079" y="5011089"/>
                <a:ext cx="181070" cy="478945"/>
              </a:xfrm>
              <a:prstGeom prst="downArrow">
                <a:avLst/>
              </a:prstGeom>
              <a:solidFill>
                <a:srgbClr val="2FAF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CA98F3A-D51B-A5F6-8391-24DC26F27147}"/>
                  </a:ext>
                </a:extLst>
              </p:cNvPr>
              <p:cNvGrpSpPr/>
              <p:nvPr/>
            </p:nvGrpSpPr>
            <p:grpSpPr>
              <a:xfrm>
                <a:off x="4680641" y="5529224"/>
                <a:ext cx="1683945" cy="685558"/>
                <a:chOff x="4498019" y="4418095"/>
                <a:chExt cx="1683945" cy="685558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6F8E9D-73EF-6D16-B327-89D99F230C39}"/>
                    </a:ext>
                  </a:extLst>
                </p:cNvPr>
                <p:cNvSpPr txBox="1"/>
                <p:nvPr/>
              </p:nvSpPr>
              <p:spPr>
                <a:xfrm>
                  <a:off x="4898192" y="4418095"/>
                  <a:ext cx="883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rgbClr val="2FAFE2"/>
                      </a:solidFill>
                    </a:rPr>
                    <a:t>기본 키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F49B09E-DBB2-A5D7-8BD0-FEF2EEEBBDD7}"/>
                    </a:ext>
                  </a:extLst>
                </p:cNvPr>
                <p:cNvSpPr txBox="1"/>
                <p:nvPr/>
              </p:nvSpPr>
              <p:spPr>
                <a:xfrm>
                  <a:off x="4498019" y="4641988"/>
                  <a:ext cx="16839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각 행 고유 식별</a:t>
                  </a:r>
                  <a:r>
                    <a:rPr lang="en-US" altLang="ko-KR" sz="1200" dirty="0"/>
                    <a:t>, </a:t>
                  </a:r>
                </a:p>
                <a:p>
                  <a:pPr algn="ctr"/>
                  <a:r>
                    <a:rPr lang="ko-KR" altLang="en-US" sz="1200" dirty="0"/>
                    <a:t>중복 값 허용</a:t>
                  </a:r>
                  <a:r>
                    <a:rPr lang="en-US" altLang="ko-KR" sz="1200" dirty="0"/>
                    <a:t>X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EAD909D-A941-1CE7-3B1F-CF5E154F5530}"/>
                </a:ext>
              </a:extLst>
            </p:cNvPr>
            <p:cNvGrpSpPr/>
            <p:nvPr/>
          </p:nvGrpSpPr>
          <p:grpSpPr>
            <a:xfrm>
              <a:off x="3326267" y="2169869"/>
              <a:ext cx="1697944" cy="836943"/>
              <a:chOff x="5152198" y="2315485"/>
              <a:chExt cx="1697944" cy="10640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D53A36-57AE-4CF8-27FF-702D81B26617}"/>
                  </a:ext>
                </a:extLst>
              </p:cNvPr>
              <p:cNvSpPr txBox="1"/>
              <p:nvPr/>
            </p:nvSpPr>
            <p:spPr>
              <a:xfrm>
                <a:off x="5152198" y="2315485"/>
                <a:ext cx="16979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잘못된 데이터 유형의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입력 방지</a:t>
                </a:r>
              </a:p>
            </p:txBody>
          </p:sp>
          <p:sp>
            <p:nvSpPr>
              <p:cNvPr id="41" name="화살표: 아래쪽 40">
                <a:extLst>
                  <a:ext uri="{FF2B5EF4-FFF2-40B4-BE49-F238E27FC236}">
                    <a16:creationId xmlns:a16="http://schemas.microsoft.com/office/drawing/2014/main" id="{41E54B4D-111B-48A9-BFF6-2DAB198EACC7}"/>
                  </a:ext>
                </a:extLst>
              </p:cNvPr>
              <p:cNvSpPr/>
              <p:nvPr/>
            </p:nvSpPr>
            <p:spPr>
              <a:xfrm flipV="1">
                <a:off x="5893808" y="2879647"/>
                <a:ext cx="215731" cy="499870"/>
              </a:xfrm>
              <a:prstGeom prst="downArrow">
                <a:avLst/>
              </a:prstGeom>
              <a:solidFill>
                <a:srgbClr val="2FAF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BDFA10-C4A5-8D39-897B-0BA20B2DAA8C}"/>
                </a:ext>
              </a:extLst>
            </p:cNvPr>
            <p:cNvGrpSpPr/>
            <p:nvPr/>
          </p:nvGrpSpPr>
          <p:grpSpPr>
            <a:xfrm>
              <a:off x="5900767" y="4890818"/>
              <a:ext cx="1115237" cy="1605136"/>
              <a:chOff x="5933625" y="5011089"/>
              <a:chExt cx="1115237" cy="1605136"/>
            </a:xfrm>
          </p:grpSpPr>
          <p:sp>
            <p:nvSpPr>
              <p:cNvPr id="43" name="화살표: 아래쪽 42">
                <a:extLst>
                  <a:ext uri="{FF2B5EF4-FFF2-40B4-BE49-F238E27FC236}">
                    <a16:creationId xmlns:a16="http://schemas.microsoft.com/office/drawing/2014/main" id="{E695EB76-CDFC-EC96-8E25-2897173A0F09}"/>
                  </a:ext>
                </a:extLst>
              </p:cNvPr>
              <p:cNvSpPr/>
              <p:nvPr/>
            </p:nvSpPr>
            <p:spPr>
              <a:xfrm>
                <a:off x="6391746" y="5011089"/>
                <a:ext cx="181070" cy="1144035"/>
              </a:xfrm>
              <a:prstGeom prst="downArrow">
                <a:avLst/>
              </a:prstGeom>
              <a:solidFill>
                <a:srgbClr val="2FAF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17C4224-46D2-5B01-0D89-A51ED7C1DD23}"/>
                  </a:ext>
                </a:extLst>
              </p:cNvPr>
              <p:cNvGrpSpPr/>
              <p:nvPr/>
            </p:nvGrpSpPr>
            <p:grpSpPr>
              <a:xfrm>
                <a:off x="5933625" y="6115333"/>
                <a:ext cx="1115237" cy="500892"/>
                <a:chOff x="4898190" y="5024672"/>
                <a:chExt cx="1283773" cy="50089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114C26A-DE6F-9FCF-54DD-1CA40A59EA37}"/>
                    </a:ext>
                  </a:extLst>
                </p:cNvPr>
                <p:cNvSpPr txBox="1"/>
                <p:nvPr/>
              </p:nvSpPr>
              <p:spPr>
                <a:xfrm>
                  <a:off x="4898191" y="5024672"/>
                  <a:ext cx="12837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2FAFE2"/>
                      </a:solidFill>
                    </a:rPr>
                    <a:t>Unique</a:t>
                  </a:r>
                  <a:endParaRPr lang="ko-KR" altLang="en-US" sz="1600" b="1" dirty="0">
                    <a:solidFill>
                      <a:srgbClr val="2FAFE2"/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A4DDE3B-1741-BDDA-4E5D-62E95524938F}"/>
                    </a:ext>
                  </a:extLst>
                </p:cNvPr>
                <p:cNvSpPr txBox="1"/>
                <p:nvPr/>
              </p:nvSpPr>
              <p:spPr>
                <a:xfrm>
                  <a:off x="4898190" y="5248565"/>
                  <a:ext cx="12837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중복 값 </a:t>
                  </a:r>
                  <a:r>
                    <a:rPr lang="en-US" altLang="ko-KR" sz="1200" dirty="0"/>
                    <a:t>X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14A8B66-3E9B-91A7-A58D-8F09D2A94FC9}"/>
                </a:ext>
              </a:extLst>
            </p:cNvPr>
            <p:cNvGrpSpPr/>
            <p:nvPr/>
          </p:nvGrpSpPr>
          <p:grpSpPr>
            <a:xfrm>
              <a:off x="6042669" y="1803554"/>
              <a:ext cx="1683945" cy="697055"/>
              <a:chOff x="4498019" y="4714412"/>
              <a:chExt cx="1683945" cy="69705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417D57-4516-A052-8361-B282AA38D2E2}"/>
                  </a:ext>
                </a:extLst>
              </p:cNvPr>
              <p:cNvSpPr txBox="1"/>
              <p:nvPr/>
            </p:nvSpPr>
            <p:spPr>
              <a:xfrm>
                <a:off x="4744283" y="4714412"/>
                <a:ext cx="12038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rgbClr val="2FAFE2"/>
                    </a:solidFill>
                  </a:rPr>
                  <a:t>Binary</a:t>
                </a:r>
                <a:endParaRPr lang="ko-KR" altLang="en-US" sz="1600" b="1" dirty="0">
                  <a:solidFill>
                    <a:srgbClr val="2FAFE2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D091D21-D1EC-BF5C-A5AF-E9A12149FDC4}"/>
                  </a:ext>
                </a:extLst>
              </p:cNvPr>
              <p:cNvSpPr txBox="1"/>
              <p:nvPr/>
            </p:nvSpPr>
            <p:spPr>
              <a:xfrm>
                <a:off x="4498019" y="4949802"/>
                <a:ext cx="1683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이진 데이터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저장 여부</a:t>
                </a:r>
              </a:p>
            </p:txBody>
          </p:sp>
        </p:grpSp>
        <p:sp>
          <p:nvSpPr>
            <p:cNvPr id="52" name="화살표: 아래쪽 51">
              <a:extLst>
                <a:ext uri="{FF2B5EF4-FFF2-40B4-BE49-F238E27FC236}">
                  <a16:creationId xmlns:a16="http://schemas.microsoft.com/office/drawing/2014/main" id="{4769FA73-AA95-14FC-8EFB-983F43F975DC}"/>
                </a:ext>
              </a:extLst>
            </p:cNvPr>
            <p:cNvSpPr/>
            <p:nvPr/>
          </p:nvSpPr>
          <p:spPr>
            <a:xfrm flipV="1">
              <a:off x="6747219" y="2487087"/>
              <a:ext cx="245288" cy="831638"/>
            </a:xfrm>
            <a:prstGeom prst="downArrow">
              <a:avLst/>
            </a:prstGeom>
            <a:solidFill>
              <a:srgbClr val="2FAF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50C8B22-62C9-6C33-7F39-34D2A425F4C3}"/>
                </a:ext>
              </a:extLst>
            </p:cNvPr>
            <p:cNvGrpSpPr/>
            <p:nvPr/>
          </p:nvGrpSpPr>
          <p:grpSpPr>
            <a:xfrm>
              <a:off x="6545655" y="4899723"/>
              <a:ext cx="1683945" cy="1042147"/>
              <a:chOff x="4680641" y="5011089"/>
              <a:chExt cx="1683945" cy="1133652"/>
            </a:xfrm>
          </p:grpSpPr>
          <p:sp>
            <p:nvSpPr>
              <p:cNvPr id="57" name="화살표: 아래쪽 56">
                <a:extLst>
                  <a:ext uri="{FF2B5EF4-FFF2-40B4-BE49-F238E27FC236}">
                    <a16:creationId xmlns:a16="http://schemas.microsoft.com/office/drawing/2014/main" id="{AD783F07-4F0C-7794-B8D9-B6A9A57F50D3}"/>
                  </a:ext>
                </a:extLst>
              </p:cNvPr>
              <p:cNvSpPr/>
              <p:nvPr/>
            </p:nvSpPr>
            <p:spPr>
              <a:xfrm>
                <a:off x="5432079" y="5011089"/>
                <a:ext cx="181070" cy="478945"/>
              </a:xfrm>
              <a:prstGeom prst="downArrow">
                <a:avLst/>
              </a:prstGeom>
              <a:solidFill>
                <a:srgbClr val="2FAF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076F98C4-42D6-3EC6-AFB0-4CC71E3FDBBD}"/>
                  </a:ext>
                </a:extLst>
              </p:cNvPr>
              <p:cNvGrpSpPr/>
              <p:nvPr/>
            </p:nvGrpSpPr>
            <p:grpSpPr>
              <a:xfrm>
                <a:off x="4680641" y="5393427"/>
                <a:ext cx="1683945" cy="751314"/>
                <a:chOff x="4498019" y="4282298"/>
                <a:chExt cx="1683945" cy="751314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22375A6-0AE8-D86D-6FDC-FF548BA96D0E}"/>
                    </a:ext>
                  </a:extLst>
                </p:cNvPr>
                <p:cNvSpPr txBox="1"/>
                <p:nvPr/>
              </p:nvSpPr>
              <p:spPr>
                <a:xfrm>
                  <a:off x="4807660" y="4282298"/>
                  <a:ext cx="109700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2FAFE2"/>
                      </a:solidFill>
                    </a:rPr>
                    <a:t>Unsigned</a:t>
                  </a:r>
                  <a:endParaRPr lang="ko-KR" altLang="en-US" sz="1600" b="1" dirty="0">
                    <a:solidFill>
                      <a:srgbClr val="2FAFE2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DA0D3D5-34CB-35B9-0B7E-77303135E647}"/>
                    </a:ext>
                  </a:extLst>
                </p:cNvPr>
                <p:cNvSpPr txBox="1"/>
                <p:nvPr/>
              </p:nvSpPr>
              <p:spPr>
                <a:xfrm>
                  <a:off x="4498019" y="4571947"/>
                  <a:ext cx="16839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숫자 형 데이터에</a:t>
                  </a:r>
                  <a:endParaRPr lang="en-US" altLang="ko-KR" sz="1200" dirty="0"/>
                </a:p>
                <a:p>
                  <a:pPr algn="ctr"/>
                  <a:r>
                    <a:rPr lang="ko-KR" altLang="en-US" sz="1200" dirty="0"/>
                    <a:t>음수 값 허용</a:t>
                  </a:r>
                  <a:r>
                    <a:rPr lang="en-US" altLang="ko-KR" sz="1200" dirty="0"/>
                    <a:t>X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76E2D90C-18BD-81A6-84B6-5BD05B202225}"/>
                </a:ext>
              </a:extLst>
            </p:cNvPr>
            <p:cNvGrpSpPr/>
            <p:nvPr/>
          </p:nvGrpSpPr>
          <p:grpSpPr>
            <a:xfrm>
              <a:off x="7094476" y="1265042"/>
              <a:ext cx="1596851" cy="2034644"/>
              <a:chOff x="5241181" y="2105394"/>
              <a:chExt cx="1596851" cy="2034644"/>
            </a:xfrm>
          </p:grpSpPr>
          <p:grpSp>
            <p:nvGrpSpPr>
              <p:cNvPr id="1027" name="그룹 1026">
                <a:extLst>
                  <a:ext uri="{FF2B5EF4-FFF2-40B4-BE49-F238E27FC236}">
                    <a16:creationId xmlns:a16="http://schemas.microsoft.com/office/drawing/2014/main" id="{E1F56453-8629-CD5B-57C2-4F42157D3C37}"/>
                  </a:ext>
                </a:extLst>
              </p:cNvPr>
              <p:cNvGrpSpPr/>
              <p:nvPr/>
            </p:nvGrpSpPr>
            <p:grpSpPr>
              <a:xfrm>
                <a:off x="5241181" y="2105394"/>
                <a:ext cx="1596851" cy="1066387"/>
                <a:chOff x="4498020" y="4550031"/>
                <a:chExt cx="1827672" cy="1066387"/>
              </a:xfrm>
            </p:grpSpPr>
            <p:sp>
              <p:nvSpPr>
                <p:cNvPr id="1029" name="TextBox 1028">
                  <a:extLst>
                    <a:ext uri="{FF2B5EF4-FFF2-40B4-BE49-F238E27FC236}">
                      <a16:creationId xmlns:a16="http://schemas.microsoft.com/office/drawing/2014/main" id="{9CBC5952-874A-EDEB-46A8-DDB2531080A3}"/>
                    </a:ext>
                  </a:extLst>
                </p:cNvPr>
                <p:cNvSpPr txBox="1"/>
                <p:nvPr/>
              </p:nvSpPr>
              <p:spPr>
                <a:xfrm>
                  <a:off x="4744286" y="4550031"/>
                  <a:ext cx="12038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2FAFE2"/>
                      </a:solidFill>
                    </a:rPr>
                    <a:t>Zero Fill</a:t>
                  </a:r>
                  <a:endParaRPr lang="ko-KR" altLang="en-US" sz="1600" b="1" dirty="0">
                    <a:solidFill>
                      <a:srgbClr val="2FAFE2"/>
                    </a:solidFill>
                  </a:endParaRPr>
                </a:p>
              </p:txBody>
            </p:sp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8F310879-D747-DAE2-1238-D466233BEF53}"/>
                    </a:ext>
                  </a:extLst>
                </p:cNvPr>
                <p:cNvSpPr txBox="1"/>
                <p:nvPr/>
              </p:nvSpPr>
              <p:spPr>
                <a:xfrm>
                  <a:off x="4498020" y="4785421"/>
                  <a:ext cx="182767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숫자 데이터를 </a:t>
                  </a:r>
                  <a:endParaRPr lang="en-US" altLang="ko-KR" sz="1200" dirty="0"/>
                </a:p>
                <a:p>
                  <a:pPr algn="ctr"/>
                  <a:r>
                    <a:rPr lang="ko-KR" altLang="en-US" sz="1200" dirty="0"/>
                    <a:t>고정된 길이로 표시</a:t>
                  </a:r>
                  <a:r>
                    <a:rPr lang="en-US" altLang="ko-KR" sz="1200" dirty="0"/>
                    <a:t>, </a:t>
                  </a:r>
                  <a:r>
                    <a:rPr lang="ko-KR" altLang="en-US" sz="1200" dirty="0"/>
                    <a:t>빈 자리는 </a:t>
                  </a:r>
                  <a:endParaRPr lang="en-US" altLang="ko-KR" sz="1200" dirty="0"/>
                </a:p>
                <a:p>
                  <a:pPr algn="ctr"/>
                  <a:r>
                    <a:rPr lang="en-US" altLang="ko-KR" sz="1200" dirty="0"/>
                    <a:t>0</a:t>
                  </a:r>
                  <a:r>
                    <a:rPr lang="ko-KR" altLang="en-US" sz="1200" dirty="0"/>
                    <a:t>으로 채움</a:t>
                  </a:r>
                </a:p>
              </p:txBody>
            </p:sp>
          </p:grpSp>
          <p:sp>
            <p:nvSpPr>
              <p:cNvPr id="1028" name="화살표: 아래쪽 1027">
                <a:extLst>
                  <a:ext uri="{FF2B5EF4-FFF2-40B4-BE49-F238E27FC236}">
                    <a16:creationId xmlns:a16="http://schemas.microsoft.com/office/drawing/2014/main" id="{0D4AD24F-EDB7-5EC6-8215-787AC88B0B3F}"/>
                  </a:ext>
                </a:extLst>
              </p:cNvPr>
              <p:cNvSpPr/>
              <p:nvPr/>
            </p:nvSpPr>
            <p:spPr>
              <a:xfrm flipV="1">
                <a:off x="5868953" y="3209099"/>
                <a:ext cx="245288" cy="930939"/>
              </a:xfrm>
              <a:prstGeom prst="downArrow">
                <a:avLst/>
              </a:prstGeom>
              <a:solidFill>
                <a:srgbClr val="2FAF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74DD28CA-9DE3-E696-9DF0-A9EFA67F68AE}"/>
                </a:ext>
              </a:extLst>
            </p:cNvPr>
            <p:cNvGrpSpPr/>
            <p:nvPr/>
          </p:nvGrpSpPr>
          <p:grpSpPr>
            <a:xfrm>
              <a:off x="7405801" y="4890818"/>
              <a:ext cx="1830891" cy="1835968"/>
              <a:chOff x="5591752" y="5011089"/>
              <a:chExt cx="1830891" cy="1835968"/>
            </a:xfrm>
          </p:grpSpPr>
          <p:sp>
            <p:nvSpPr>
              <p:cNvPr id="1032" name="화살표: 아래쪽 1031">
                <a:extLst>
                  <a:ext uri="{FF2B5EF4-FFF2-40B4-BE49-F238E27FC236}">
                    <a16:creationId xmlns:a16="http://schemas.microsoft.com/office/drawing/2014/main" id="{439F3D45-96C1-CDF4-BC90-25377C2F8AEC}"/>
                  </a:ext>
                </a:extLst>
              </p:cNvPr>
              <p:cNvSpPr/>
              <p:nvPr/>
            </p:nvSpPr>
            <p:spPr>
              <a:xfrm>
                <a:off x="6391746" y="5011089"/>
                <a:ext cx="181070" cy="1144035"/>
              </a:xfrm>
              <a:prstGeom prst="downArrow">
                <a:avLst/>
              </a:prstGeom>
              <a:solidFill>
                <a:srgbClr val="2FAF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33" name="그룹 1032">
                <a:extLst>
                  <a:ext uri="{FF2B5EF4-FFF2-40B4-BE49-F238E27FC236}">
                    <a16:creationId xmlns:a16="http://schemas.microsoft.com/office/drawing/2014/main" id="{5D6CC0B1-46B6-396F-3250-3708FA831997}"/>
                  </a:ext>
                </a:extLst>
              </p:cNvPr>
              <p:cNvGrpSpPr/>
              <p:nvPr/>
            </p:nvGrpSpPr>
            <p:grpSpPr>
              <a:xfrm>
                <a:off x="5591752" y="6117121"/>
                <a:ext cx="1830891" cy="729936"/>
                <a:chOff x="4504654" y="5026460"/>
                <a:chExt cx="2107578" cy="729936"/>
              </a:xfrm>
            </p:grpSpPr>
            <p:sp>
              <p:nvSpPr>
                <p:cNvPr id="1034" name="TextBox 1033">
                  <a:extLst>
                    <a:ext uri="{FF2B5EF4-FFF2-40B4-BE49-F238E27FC236}">
                      <a16:creationId xmlns:a16="http://schemas.microsoft.com/office/drawing/2014/main" id="{FE4D85B2-43E4-27E7-9C2B-AC9F893BFA0F}"/>
                    </a:ext>
                  </a:extLst>
                </p:cNvPr>
                <p:cNvSpPr txBox="1"/>
                <p:nvPr/>
              </p:nvSpPr>
              <p:spPr>
                <a:xfrm>
                  <a:off x="4504654" y="5026460"/>
                  <a:ext cx="21075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2FAFE2"/>
                      </a:solidFill>
                    </a:rPr>
                    <a:t>Auto Increment</a:t>
                  </a:r>
                  <a:endParaRPr lang="ko-KR" altLang="en-US" sz="1600" b="1" dirty="0">
                    <a:solidFill>
                      <a:srgbClr val="2FAFE2"/>
                    </a:solidFill>
                  </a:endParaRPr>
                </a:p>
              </p:txBody>
            </p:sp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CAA19656-9EC0-66E5-D63F-77A7A85119D8}"/>
                    </a:ext>
                  </a:extLst>
                </p:cNvPr>
                <p:cNvSpPr txBox="1"/>
                <p:nvPr/>
              </p:nvSpPr>
              <p:spPr>
                <a:xfrm>
                  <a:off x="4710603" y="5294731"/>
                  <a:ext cx="16956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숫자 열의 값을 </a:t>
                  </a:r>
                  <a:endParaRPr lang="en-US" altLang="ko-KR" sz="1200" dirty="0"/>
                </a:p>
                <a:p>
                  <a:pPr algn="ctr"/>
                  <a:r>
                    <a:rPr lang="ko-KR" altLang="en-US" sz="1200" dirty="0"/>
                    <a:t>자동으로 </a:t>
                  </a:r>
                  <a:r>
                    <a:rPr lang="en-US" altLang="ko-KR" sz="1200" dirty="0"/>
                    <a:t>1</a:t>
                  </a:r>
                  <a:r>
                    <a:rPr lang="ko-KR" altLang="en-US" sz="1200" dirty="0"/>
                    <a:t>씩 증가</a:t>
                  </a:r>
                </a:p>
              </p:txBody>
            </p:sp>
          </p:grpSp>
        </p:grpSp>
        <p:grpSp>
          <p:nvGrpSpPr>
            <p:cNvPr id="1036" name="그룹 1035">
              <a:extLst>
                <a:ext uri="{FF2B5EF4-FFF2-40B4-BE49-F238E27FC236}">
                  <a16:creationId xmlns:a16="http://schemas.microsoft.com/office/drawing/2014/main" id="{70BDBD98-EC95-7B42-1295-8544E3629E27}"/>
                </a:ext>
              </a:extLst>
            </p:cNvPr>
            <p:cNvGrpSpPr/>
            <p:nvPr/>
          </p:nvGrpSpPr>
          <p:grpSpPr>
            <a:xfrm>
              <a:off x="8044314" y="2281465"/>
              <a:ext cx="1471276" cy="1011277"/>
              <a:chOff x="5241181" y="2269775"/>
              <a:chExt cx="1471276" cy="1011277"/>
            </a:xfrm>
          </p:grpSpPr>
          <p:grpSp>
            <p:nvGrpSpPr>
              <p:cNvPr id="1037" name="그룹 1036">
                <a:extLst>
                  <a:ext uri="{FF2B5EF4-FFF2-40B4-BE49-F238E27FC236}">
                    <a16:creationId xmlns:a16="http://schemas.microsoft.com/office/drawing/2014/main" id="{73EC09B1-AD45-C554-21C8-8B29D3B19752}"/>
                  </a:ext>
                </a:extLst>
              </p:cNvPr>
              <p:cNvGrpSpPr/>
              <p:nvPr/>
            </p:nvGrpSpPr>
            <p:grpSpPr>
              <a:xfrm>
                <a:off x="5241181" y="2269775"/>
                <a:ext cx="1471276" cy="512389"/>
                <a:chOff x="4498019" y="4714412"/>
                <a:chExt cx="1683945" cy="512389"/>
              </a:xfrm>
            </p:grpSpPr>
            <p:sp>
              <p:nvSpPr>
                <p:cNvPr id="1039" name="TextBox 1038">
                  <a:extLst>
                    <a:ext uri="{FF2B5EF4-FFF2-40B4-BE49-F238E27FC236}">
                      <a16:creationId xmlns:a16="http://schemas.microsoft.com/office/drawing/2014/main" id="{C62AA2EF-5086-9BC0-7131-77162F7764B0}"/>
                    </a:ext>
                  </a:extLst>
                </p:cNvPr>
                <p:cNvSpPr txBox="1"/>
                <p:nvPr/>
              </p:nvSpPr>
              <p:spPr>
                <a:xfrm>
                  <a:off x="4625627" y="4714412"/>
                  <a:ext cx="13743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2FAFE2"/>
                      </a:solidFill>
                    </a:rPr>
                    <a:t>Generated</a:t>
                  </a:r>
                  <a:endParaRPr lang="ko-KR" altLang="en-US" sz="1600" b="1" dirty="0">
                    <a:solidFill>
                      <a:srgbClr val="2FAFE2"/>
                    </a:solidFill>
                  </a:endParaRP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15F47A43-11DA-2790-9A93-816565027F7A}"/>
                    </a:ext>
                  </a:extLst>
                </p:cNvPr>
                <p:cNvSpPr txBox="1"/>
                <p:nvPr/>
              </p:nvSpPr>
              <p:spPr>
                <a:xfrm>
                  <a:off x="4498019" y="4949802"/>
                  <a:ext cx="16839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열 값 자동 생성</a:t>
                  </a:r>
                </a:p>
              </p:txBody>
            </p:sp>
          </p:grpSp>
          <p:sp>
            <p:nvSpPr>
              <p:cNvPr id="1038" name="화살표: 아래쪽 1037">
                <a:extLst>
                  <a:ext uri="{FF2B5EF4-FFF2-40B4-BE49-F238E27FC236}">
                    <a16:creationId xmlns:a16="http://schemas.microsoft.com/office/drawing/2014/main" id="{2962DD2E-96F6-3F67-B277-4A397CD8B3CE}"/>
                  </a:ext>
                </a:extLst>
              </p:cNvPr>
              <p:cNvSpPr/>
              <p:nvPr/>
            </p:nvSpPr>
            <p:spPr>
              <a:xfrm flipV="1">
                <a:off x="5780328" y="2781182"/>
                <a:ext cx="215731" cy="499870"/>
              </a:xfrm>
              <a:prstGeom prst="downArrow">
                <a:avLst/>
              </a:prstGeom>
              <a:solidFill>
                <a:srgbClr val="2FAF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D3592F88-64A6-9D60-B956-E2438D037E88}"/>
                </a:ext>
              </a:extLst>
            </p:cNvPr>
            <p:cNvGrpSpPr/>
            <p:nvPr/>
          </p:nvGrpSpPr>
          <p:grpSpPr>
            <a:xfrm>
              <a:off x="8962936" y="3611929"/>
              <a:ext cx="2009866" cy="1115624"/>
              <a:chOff x="4591931" y="5011089"/>
              <a:chExt cx="2009866" cy="1213580"/>
            </a:xfrm>
          </p:grpSpPr>
          <p:sp>
            <p:nvSpPr>
              <p:cNvPr id="1042" name="화살표: 아래쪽 1041">
                <a:extLst>
                  <a:ext uri="{FF2B5EF4-FFF2-40B4-BE49-F238E27FC236}">
                    <a16:creationId xmlns:a16="http://schemas.microsoft.com/office/drawing/2014/main" id="{D190023E-3DEE-4C03-76F9-F7CECC64E1BA}"/>
                  </a:ext>
                </a:extLst>
              </p:cNvPr>
              <p:cNvSpPr/>
              <p:nvPr/>
            </p:nvSpPr>
            <p:spPr>
              <a:xfrm>
                <a:off x="5432079" y="5011089"/>
                <a:ext cx="181070" cy="478945"/>
              </a:xfrm>
              <a:prstGeom prst="downArrow">
                <a:avLst/>
              </a:prstGeom>
              <a:solidFill>
                <a:srgbClr val="2FAF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43" name="그룹 1042">
                <a:extLst>
                  <a:ext uri="{FF2B5EF4-FFF2-40B4-BE49-F238E27FC236}">
                    <a16:creationId xmlns:a16="http://schemas.microsoft.com/office/drawing/2014/main" id="{B7A391F0-D2B0-0725-3572-A84B2F7C684C}"/>
                  </a:ext>
                </a:extLst>
              </p:cNvPr>
              <p:cNvGrpSpPr/>
              <p:nvPr/>
            </p:nvGrpSpPr>
            <p:grpSpPr>
              <a:xfrm>
                <a:off x="4591931" y="5422971"/>
                <a:ext cx="2009866" cy="801698"/>
                <a:chOff x="4409309" y="4311842"/>
                <a:chExt cx="2009866" cy="801698"/>
              </a:xfrm>
            </p:grpSpPr>
            <p:sp>
              <p:nvSpPr>
                <p:cNvPr id="1044" name="TextBox 1043">
                  <a:extLst>
                    <a:ext uri="{FF2B5EF4-FFF2-40B4-BE49-F238E27FC236}">
                      <a16:creationId xmlns:a16="http://schemas.microsoft.com/office/drawing/2014/main" id="{0094A92A-79E6-83BF-0300-D61DB6A9BA42}"/>
                    </a:ext>
                  </a:extLst>
                </p:cNvPr>
                <p:cNvSpPr txBox="1"/>
                <p:nvPr/>
              </p:nvSpPr>
              <p:spPr>
                <a:xfrm>
                  <a:off x="4409309" y="4311842"/>
                  <a:ext cx="2009866" cy="368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2FAFE2"/>
                      </a:solidFill>
                    </a:rPr>
                    <a:t>Default/Expression</a:t>
                  </a:r>
                  <a:endParaRPr lang="ko-KR" altLang="en-US" sz="1600" b="1" dirty="0">
                    <a:solidFill>
                      <a:srgbClr val="2FAFE2"/>
                    </a:solidFill>
                  </a:endParaRPr>
                </a:p>
              </p:txBody>
            </p:sp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56FF2442-A927-FE75-823E-496C25E768F6}"/>
                    </a:ext>
                  </a:extLst>
                </p:cNvPr>
                <p:cNvSpPr txBox="1"/>
                <p:nvPr/>
              </p:nvSpPr>
              <p:spPr>
                <a:xfrm>
                  <a:off x="4498019" y="4611339"/>
                  <a:ext cx="1683945" cy="502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열의 기본 값 지정</a:t>
                  </a:r>
                  <a:r>
                    <a:rPr lang="en-US" altLang="ko-KR" sz="1200" dirty="0"/>
                    <a:t>,</a:t>
                  </a:r>
                </a:p>
                <a:p>
                  <a:pPr algn="ctr"/>
                  <a:r>
                    <a:rPr lang="ko-KR" altLang="en-US" sz="1200" dirty="0"/>
                    <a:t>특정 계산식 설정</a:t>
                  </a:r>
                </a:p>
              </p:txBody>
            </p:sp>
          </p:grpSp>
        </p:grp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A445CD0E-F962-E25A-E703-F3408050BCEB}"/>
                </a:ext>
              </a:extLst>
            </p:cNvPr>
            <p:cNvSpPr txBox="1"/>
            <p:nvPr/>
          </p:nvSpPr>
          <p:spPr>
            <a:xfrm>
              <a:off x="2236206" y="3305344"/>
              <a:ext cx="3990250" cy="276999"/>
            </a:xfrm>
            <a:prstGeom prst="rect">
              <a:avLst/>
            </a:prstGeom>
            <a:solidFill>
              <a:srgbClr val="FFAFAF">
                <a:alpha val="22745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</a:t>
              </a:r>
              <a:r>
                <a:rPr lang="ko-KR" altLang="en-US" sz="1200" b="1" dirty="0"/>
                <a:t>차적인 강제성</a:t>
              </a:r>
            </a:p>
          </p:txBody>
        </p:sp>
        <p:grpSp>
          <p:nvGrpSpPr>
            <p:cNvPr id="1050" name="그룹 1049">
              <a:extLst>
                <a:ext uri="{FF2B5EF4-FFF2-40B4-BE49-F238E27FC236}">
                  <a16:creationId xmlns:a16="http://schemas.microsoft.com/office/drawing/2014/main" id="{39765832-67A7-795B-BE5E-9429882DC470}"/>
                </a:ext>
              </a:extLst>
            </p:cNvPr>
            <p:cNvGrpSpPr/>
            <p:nvPr/>
          </p:nvGrpSpPr>
          <p:grpSpPr>
            <a:xfrm>
              <a:off x="5253976" y="2297142"/>
              <a:ext cx="1471276" cy="1040686"/>
              <a:chOff x="5241181" y="2269775"/>
              <a:chExt cx="1471276" cy="1040686"/>
            </a:xfrm>
          </p:grpSpPr>
          <p:grpSp>
            <p:nvGrpSpPr>
              <p:cNvPr id="1051" name="그룹 1050">
                <a:extLst>
                  <a:ext uri="{FF2B5EF4-FFF2-40B4-BE49-F238E27FC236}">
                    <a16:creationId xmlns:a16="http://schemas.microsoft.com/office/drawing/2014/main" id="{9CD36D7E-1CC0-900B-63D1-EA2DEEACE662}"/>
                  </a:ext>
                </a:extLst>
              </p:cNvPr>
              <p:cNvGrpSpPr/>
              <p:nvPr/>
            </p:nvGrpSpPr>
            <p:grpSpPr>
              <a:xfrm>
                <a:off x="5241181" y="2269775"/>
                <a:ext cx="1471276" cy="512389"/>
                <a:chOff x="4498019" y="4714412"/>
                <a:chExt cx="1683945" cy="512389"/>
              </a:xfrm>
            </p:grpSpPr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263F7188-E5C3-88F5-AC60-E99001D38B25}"/>
                    </a:ext>
                  </a:extLst>
                </p:cNvPr>
                <p:cNvSpPr txBox="1"/>
                <p:nvPr/>
              </p:nvSpPr>
              <p:spPr>
                <a:xfrm>
                  <a:off x="4744283" y="4714412"/>
                  <a:ext cx="120384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2FAFE2"/>
                      </a:solidFill>
                    </a:rPr>
                    <a:t>Not Null</a:t>
                  </a:r>
                  <a:endParaRPr lang="ko-KR" altLang="en-US" sz="1600" b="1" dirty="0">
                    <a:solidFill>
                      <a:srgbClr val="2FAFE2"/>
                    </a:solidFill>
                  </a:endParaRP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9092CF47-2F95-71D3-60B8-B737EB212170}"/>
                    </a:ext>
                  </a:extLst>
                </p:cNvPr>
                <p:cNvSpPr txBox="1"/>
                <p:nvPr/>
              </p:nvSpPr>
              <p:spPr>
                <a:xfrm>
                  <a:off x="4498019" y="4949802"/>
                  <a:ext cx="16839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반드시 값 입력</a:t>
                  </a:r>
                </a:p>
              </p:txBody>
            </p:sp>
          </p:grpSp>
          <p:sp>
            <p:nvSpPr>
              <p:cNvPr id="1052" name="화살표: 아래쪽 1051">
                <a:extLst>
                  <a:ext uri="{FF2B5EF4-FFF2-40B4-BE49-F238E27FC236}">
                    <a16:creationId xmlns:a16="http://schemas.microsoft.com/office/drawing/2014/main" id="{30B9FA3E-A485-1EFB-3265-FDAC7D516FE2}"/>
                  </a:ext>
                </a:extLst>
              </p:cNvPr>
              <p:cNvSpPr/>
              <p:nvPr/>
            </p:nvSpPr>
            <p:spPr>
              <a:xfrm flipV="1">
                <a:off x="5893808" y="2810591"/>
                <a:ext cx="215731" cy="499870"/>
              </a:xfrm>
              <a:prstGeom prst="downArrow">
                <a:avLst/>
              </a:prstGeom>
              <a:solidFill>
                <a:srgbClr val="2FAF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889E74-8394-299A-F56A-ED910921A1BD}"/>
              </a:ext>
            </a:extLst>
          </p:cNvPr>
          <p:cNvSpPr txBox="1"/>
          <p:nvPr/>
        </p:nvSpPr>
        <p:spPr>
          <a:xfrm>
            <a:off x="875439" y="1910191"/>
            <a:ext cx="545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유지보수를 위해 </a:t>
            </a:r>
            <a:r>
              <a:rPr lang="en-US" altLang="ko-KR" sz="1600" dirty="0"/>
              <a:t>Table </a:t>
            </a:r>
            <a:r>
              <a:rPr lang="ko-KR" altLang="en-US" sz="1600" dirty="0"/>
              <a:t>크기를 넉넉히 설정하기 </a:t>
            </a:r>
          </a:p>
        </p:txBody>
      </p:sp>
    </p:spTree>
    <p:extLst>
      <p:ext uri="{BB962C8B-B14F-4D97-AF65-F5344CB8AC3E}">
        <p14:creationId xmlns:p14="http://schemas.microsoft.com/office/powerpoint/2010/main" val="291598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DE294-FCA2-E1F2-9B95-D4337756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D1E1280-8D77-49CB-9E44-0E4BF924FCFC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34174E-94C2-7037-5CC5-0739C8D8415D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815925EE-F572-72FC-2F8A-79C1F5BD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88FC49-7E4D-E29B-0A9B-45D20EB76F57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3BFB771-D1E4-E952-B9DA-16602F65D0C9}"/>
              </a:ext>
            </a:extLst>
          </p:cNvPr>
          <p:cNvSpPr txBox="1"/>
          <p:nvPr/>
        </p:nvSpPr>
        <p:spPr>
          <a:xfrm>
            <a:off x="766616" y="1383805"/>
            <a:ext cx="31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기본 문법</a:t>
            </a:r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219BF0AE-9854-14D5-44DF-CB380AAE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D8534F7-BBC8-65FC-6725-FEA1524D6362}"/>
              </a:ext>
            </a:extLst>
          </p:cNvPr>
          <p:cNvGrpSpPr/>
          <p:nvPr/>
        </p:nvGrpSpPr>
        <p:grpSpPr>
          <a:xfrm>
            <a:off x="500590" y="2605693"/>
            <a:ext cx="3497669" cy="3986951"/>
            <a:chOff x="2562119" y="1994735"/>
            <a:chExt cx="4448579" cy="473541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3B0A59D-2300-88D0-4110-0EF8D98B8474}"/>
                </a:ext>
              </a:extLst>
            </p:cNvPr>
            <p:cNvGrpSpPr/>
            <p:nvPr/>
          </p:nvGrpSpPr>
          <p:grpSpPr>
            <a:xfrm>
              <a:off x="2562119" y="1994735"/>
              <a:ext cx="4448579" cy="4735416"/>
              <a:chOff x="295153" y="1994735"/>
              <a:chExt cx="5674408" cy="4735416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5D5E357-C3D2-3990-086E-CD62FE94F8D5}"/>
                  </a:ext>
                </a:extLst>
              </p:cNvPr>
              <p:cNvSpPr/>
              <p:nvPr/>
            </p:nvSpPr>
            <p:spPr>
              <a:xfrm>
                <a:off x="295153" y="2485125"/>
                <a:ext cx="5674408" cy="4245026"/>
              </a:xfrm>
              <a:prstGeom prst="roundRect">
                <a:avLst/>
              </a:prstGeom>
              <a:solidFill>
                <a:srgbClr val="C8E9F8">
                  <a:alpha val="20000"/>
                </a:srgbClr>
              </a:solidFill>
              <a:ln w="28575">
                <a:solidFill>
                  <a:srgbClr val="2FAFE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C8DF7B-29A8-B11B-7C55-9E7E17E7C7CB}"/>
                  </a:ext>
                </a:extLst>
              </p:cNvPr>
              <p:cNvSpPr txBox="1"/>
              <p:nvPr/>
            </p:nvSpPr>
            <p:spPr>
              <a:xfrm>
                <a:off x="1320090" y="1994735"/>
                <a:ext cx="36245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2FAFE2"/>
                    </a:solidFill>
                  </a:rPr>
                  <a:t>DDL</a:t>
                </a:r>
                <a:endParaRPr lang="ko-KR" altLang="en-US" sz="2400" b="1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9A78E1-B11C-8871-3F6E-54A99DA28568}"/>
                </a:ext>
              </a:extLst>
            </p:cNvPr>
            <p:cNvSpPr txBox="1"/>
            <p:nvPr/>
          </p:nvSpPr>
          <p:spPr>
            <a:xfrm>
              <a:off x="2894399" y="2972945"/>
              <a:ext cx="3655322" cy="2264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ko-KR" altLang="en-US" sz="2000" dirty="0"/>
                <a:t>생성 </a:t>
              </a:r>
              <a:r>
                <a:rPr lang="en-US" altLang="ko-KR" sz="2000" dirty="0"/>
                <a:t>– Create</a:t>
              </a:r>
            </a:p>
            <a:p>
              <a:pPr algn="ctr">
                <a:lnSpc>
                  <a:spcPct val="250000"/>
                </a:lnSpc>
              </a:pPr>
              <a:r>
                <a:rPr lang="ko-KR" altLang="en-US" sz="2000" dirty="0"/>
                <a:t>수정 </a:t>
              </a:r>
              <a:r>
                <a:rPr lang="en-US" altLang="ko-KR" sz="2000" dirty="0"/>
                <a:t>- Alter</a:t>
              </a:r>
            </a:p>
            <a:p>
              <a:pPr algn="ctr">
                <a:lnSpc>
                  <a:spcPct val="250000"/>
                </a:lnSpc>
              </a:pPr>
              <a:r>
                <a:rPr lang="ko-KR" altLang="en-US" sz="2000" dirty="0"/>
                <a:t>삭제 </a:t>
              </a:r>
              <a:r>
                <a:rPr lang="en-US" altLang="ko-KR" sz="2000" dirty="0"/>
                <a:t>– Drop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6DFD4E5-0197-9367-5638-0D96B4A5A6BB}"/>
              </a:ext>
            </a:extLst>
          </p:cNvPr>
          <p:cNvGrpSpPr/>
          <p:nvPr/>
        </p:nvGrpSpPr>
        <p:grpSpPr>
          <a:xfrm>
            <a:off x="4393019" y="2605693"/>
            <a:ext cx="3497669" cy="3986951"/>
            <a:chOff x="7396675" y="1994735"/>
            <a:chExt cx="4448579" cy="473541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D9BA57F-4F7E-F55C-E354-BE033676A417}"/>
                </a:ext>
              </a:extLst>
            </p:cNvPr>
            <p:cNvGrpSpPr/>
            <p:nvPr/>
          </p:nvGrpSpPr>
          <p:grpSpPr>
            <a:xfrm>
              <a:off x="7396675" y="1994735"/>
              <a:ext cx="4448579" cy="4735416"/>
              <a:chOff x="634924" y="1865419"/>
              <a:chExt cx="3694544" cy="4735416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A064D98-2CDE-68CB-F311-99347DE15D7E}"/>
                  </a:ext>
                </a:extLst>
              </p:cNvPr>
              <p:cNvSpPr/>
              <p:nvPr/>
            </p:nvSpPr>
            <p:spPr>
              <a:xfrm>
                <a:off x="634924" y="2355809"/>
                <a:ext cx="3694544" cy="4245026"/>
              </a:xfrm>
              <a:prstGeom prst="roundRect">
                <a:avLst/>
              </a:prstGeom>
              <a:solidFill>
                <a:srgbClr val="C8E9F8">
                  <a:alpha val="20000"/>
                </a:srgbClr>
              </a:solidFill>
              <a:ln w="28575">
                <a:solidFill>
                  <a:srgbClr val="2FAFE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8AE614-A892-19A0-7F41-AE1B28CBD056}"/>
                  </a:ext>
                </a:extLst>
              </p:cNvPr>
              <p:cNvSpPr txBox="1"/>
              <p:nvPr/>
            </p:nvSpPr>
            <p:spPr>
              <a:xfrm>
                <a:off x="1302249" y="1865419"/>
                <a:ext cx="235989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2FAFE2"/>
                    </a:solidFill>
                  </a:rPr>
                  <a:t>DML</a:t>
                </a:r>
                <a:endParaRPr lang="ko-KR" altLang="en-US" sz="2400" b="1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5F1DB9-0C77-7E37-4125-790F2FA087BE}"/>
                </a:ext>
              </a:extLst>
            </p:cNvPr>
            <p:cNvSpPr txBox="1"/>
            <p:nvPr/>
          </p:nvSpPr>
          <p:spPr>
            <a:xfrm>
              <a:off x="7734983" y="2706910"/>
              <a:ext cx="3655322" cy="3033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ko-KR" altLang="en-US" sz="2000" dirty="0"/>
                <a:t>생성 </a:t>
              </a:r>
              <a:r>
                <a:rPr lang="en-US" altLang="ko-KR" sz="2000" dirty="0"/>
                <a:t>– Insert</a:t>
              </a:r>
            </a:p>
            <a:p>
              <a:pPr algn="ctr">
                <a:lnSpc>
                  <a:spcPct val="250000"/>
                </a:lnSpc>
              </a:pPr>
              <a:r>
                <a:rPr lang="ko-KR" altLang="en-US" sz="2000" dirty="0"/>
                <a:t>수정 </a:t>
              </a:r>
              <a:r>
                <a:rPr lang="en-US" altLang="ko-KR" sz="2000" dirty="0"/>
                <a:t>- Update</a:t>
              </a:r>
            </a:p>
            <a:p>
              <a:pPr algn="ctr">
                <a:lnSpc>
                  <a:spcPct val="250000"/>
                </a:lnSpc>
              </a:pPr>
              <a:r>
                <a:rPr lang="ko-KR" altLang="en-US" sz="2000" dirty="0"/>
                <a:t>삭제 </a:t>
              </a:r>
              <a:r>
                <a:rPr lang="en-US" altLang="ko-KR" sz="2000" dirty="0"/>
                <a:t>– Delete</a:t>
              </a:r>
            </a:p>
            <a:p>
              <a:pPr algn="ctr">
                <a:lnSpc>
                  <a:spcPct val="250000"/>
                </a:lnSpc>
              </a:pPr>
              <a:r>
                <a:rPr lang="ko-KR" altLang="en-US" sz="2000" dirty="0"/>
                <a:t>조회 </a:t>
              </a:r>
              <a:r>
                <a:rPr lang="en-US" altLang="ko-KR" sz="2000" dirty="0"/>
                <a:t>- Select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DD2C08-DE0B-2960-48FB-6D9086395294}"/>
              </a:ext>
            </a:extLst>
          </p:cNvPr>
          <p:cNvGrpSpPr/>
          <p:nvPr/>
        </p:nvGrpSpPr>
        <p:grpSpPr>
          <a:xfrm>
            <a:off x="2849205" y="1434523"/>
            <a:ext cx="6154294" cy="1018951"/>
            <a:chOff x="5727172" y="1276096"/>
            <a:chExt cx="6154294" cy="101895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2EC954-0C65-94C3-62FD-6E00E40D77EF}"/>
                </a:ext>
              </a:extLst>
            </p:cNvPr>
            <p:cNvSpPr txBox="1"/>
            <p:nvPr/>
          </p:nvSpPr>
          <p:spPr>
            <a:xfrm>
              <a:off x="5727172" y="1276096"/>
              <a:ext cx="3052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★ </a:t>
              </a:r>
              <a:r>
                <a:rPr lang="en-US" altLang="ko-KR" sz="2000" b="1" dirty="0"/>
                <a:t>DDL, DML, DCL, TCL</a:t>
              </a:r>
              <a:endParaRPr lang="ko-KR" altLang="en-US" sz="2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4FD856-2A02-1E25-00A4-89F622188ECB}"/>
                </a:ext>
              </a:extLst>
            </p:cNvPr>
            <p:cNvSpPr txBox="1"/>
            <p:nvPr/>
          </p:nvSpPr>
          <p:spPr>
            <a:xfrm>
              <a:off x="8856013" y="1279384"/>
              <a:ext cx="30254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★ </a:t>
              </a:r>
              <a:r>
                <a:rPr lang="en-US" altLang="ko-KR" sz="2000" dirty="0"/>
                <a:t>DDL : </a:t>
              </a:r>
              <a:r>
                <a:rPr lang="ko-KR" altLang="en-US" sz="2000" dirty="0"/>
                <a:t>데이터 </a:t>
              </a:r>
              <a:r>
                <a:rPr lang="ko-KR" altLang="en-US" sz="2000" dirty="0" err="1"/>
                <a:t>정의어</a:t>
              </a:r>
              <a:br>
                <a:rPr lang="en-US" altLang="ko-KR" sz="2000" dirty="0"/>
              </a:br>
              <a:r>
                <a:rPr lang="ko-KR" altLang="en-US" sz="2000" dirty="0"/>
                <a:t>★ </a:t>
              </a:r>
              <a:r>
                <a:rPr lang="en-US" altLang="ko-KR" sz="2000" dirty="0"/>
                <a:t>DML : </a:t>
              </a:r>
              <a:r>
                <a:rPr lang="ko-KR" altLang="en-US" sz="2000" dirty="0"/>
                <a:t>데이터 </a:t>
              </a:r>
              <a:r>
                <a:rPr lang="ko-KR" altLang="en-US" sz="2000" dirty="0" err="1"/>
                <a:t>조작어</a:t>
              </a:r>
              <a:endParaRPr lang="ko-KR" altLang="en-US" sz="2000" dirty="0"/>
            </a:p>
            <a:p>
              <a:r>
                <a:rPr lang="ko-KR" altLang="en-US" sz="2000" dirty="0"/>
                <a:t>★ </a:t>
              </a:r>
              <a:r>
                <a:rPr lang="en-US" altLang="ko-KR" sz="2000" dirty="0"/>
                <a:t>DCL : </a:t>
              </a:r>
              <a:r>
                <a:rPr lang="ko-KR" altLang="en-US" sz="2000" dirty="0"/>
                <a:t>데이터 </a:t>
              </a:r>
              <a:r>
                <a:rPr lang="ko-KR" altLang="en-US" sz="2000" dirty="0" err="1"/>
                <a:t>제어어</a:t>
              </a:r>
              <a:endParaRPr lang="ko-KR" altLang="en-US" sz="2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23493A-F86E-9383-4FA0-5FA6D030E3F0}"/>
              </a:ext>
            </a:extLst>
          </p:cNvPr>
          <p:cNvGrpSpPr/>
          <p:nvPr/>
        </p:nvGrpSpPr>
        <p:grpSpPr>
          <a:xfrm>
            <a:off x="8285447" y="2605693"/>
            <a:ext cx="3497669" cy="3986950"/>
            <a:chOff x="7396675" y="1994735"/>
            <a:chExt cx="4448579" cy="473541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989BD21-47C2-8353-F684-0F3CB715A2CE}"/>
                </a:ext>
              </a:extLst>
            </p:cNvPr>
            <p:cNvGrpSpPr/>
            <p:nvPr/>
          </p:nvGrpSpPr>
          <p:grpSpPr>
            <a:xfrm>
              <a:off x="7396675" y="1994735"/>
              <a:ext cx="4448579" cy="4735416"/>
              <a:chOff x="634924" y="1865419"/>
              <a:chExt cx="3694544" cy="473541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D5EF2FA-5546-B523-4787-3DE15FD5C905}"/>
                  </a:ext>
                </a:extLst>
              </p:cNvPr>
              <p:cNvSpPr/>
              <p:nvPr/>
            </p:nvSpPr>
            <p:spPr>
              <a:xfrm>
                <a:off x="634924" y="2355808"/>
                <a:ext cx="3694544" cy="4245027"/>
              </a:xfrm>
              <a:prstGeom prst="roundRect">
                <a:avLst/>
              </a:prstGeom>
              <a:solidFill>
                <a:srgbClr val="C8E9F8">
                  <a:alpha val="20000"/>
                </a:srgbClr>
              </a:solidFill>
              <a:ln w="28575">
                <a:solidFill>
                  <a:srgbClr val="2FAFE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BA1C8F-EA45-DA60-FA07-E28B107CC60F}"/>
                  </a:ext>
                </a:extLst>
              </p:cNvPr>
              <p:cNvSpPr txBox="1"/>
              <p:nvPr/>
            </p:nvSpPr>
            <p:spPr>
              <a:xfrm>
                <a:off x="1302249" y="1865419"/>
                <a:ext cx="2359893" cy="54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2FAFE2"/>
                    </a:solidFill>
                  </a:rPr>
                  <a:t>DCL</a:t>
                </a:r>
                <a:endParaRPr lang="ko-KR" altLang="en-US" sz="2400" b="1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22ECF0-3496-0646-9F47-B7E0FBCC57A4}"/>
                </a:ext>
              </a:extLst>
            </p:cNvPr>
            <p:cNvSpPr txBox="1"/>
            <p:nvPr/>
          </p:nvSpPr>
          <p:spPr>
            <a:xfrm>
              <a:off x="7793302" y="2706910"/>
              <a:ext cx="3655322" cy="177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ko-KR" altLang="en-US" sz="2000" dirty="0"/>
                <a:t>권한 부여 </a:t>
              </a:r>
              <a:r>
                <a:rPr lang="en-US" altLang="ko-KR" sz="2000" dirty="0"/>
                <a:t>- Grant</a:t>
              </a:r>
            </a:p>
            <a:p>
              <a:pPr algn="ctr">
                <a:lnSpc>
                  <a:spcPct val="250000"/>
                </a:lnSpc>
              </a:pPr>
              <a:r>
                <a:rPr lang="ko-KR" altLang="en-US" sz="2000" dirty="0"/>
                <a:t>권한 취소 </a:t>
              </a:r>
              <a:r>
                <a:rPr lang="en-US" altLang="ko-KR" sz="2000" dirty="0"/>
                <a:t>- Revoke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82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4D771-61A8-0741-4701-504395DD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5E68419-3D8A-7FE3-E293-F2C9451326E7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101E61-6708-A5BC-3F58-7B31CF554F23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52C15A08-81B6-F339-6F93-05FB5D7F7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3044C5-ABEE-FF06-DC97-79191A2AD19D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5EA694-331A-B8F3-E4E8-24A603970863}"/>
              </a:ext>
            </a:extLst>
          </p:cNvPr>
          <p:cNvSpPr txBox="1"/>
          <p:nvPr/>
        </p:nvSpPr>
        <p:spPr>
          <a:xfrm>
            <a:off x="766618" y="1409960"/>
            <a:ext cx="31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 </a:t>
            </a:r>
            <a:r>
              <a:rPr lang="en-US" altLang="ko-KR" sz="3200" b="1" dirty="0"/>
              <a:t>(view)</a:t>
            </a:r>
            <a:endParaRPr lang="ko-KR" altLang="en-US" sz="3200" b="1" dirty="0"/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99A56A84-266D-220C-6DCE-2FFCB401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6DDD04-F281-1450-9C71-26F4AE753190}"/>
              </a:ext>
            </a:extLst>
          </p:cNvPr>
          <p:cNvGrpSpPr/>
          <p:nvPr/>
        </p:nvGrpSpPr>
        <p:grpSpPr>
          <a:xfrm>
            <a:off x="475354" y="2151132"/>
            <a:ext cx="11040652" cy="1504642"/>
            <a:chOff x="766618" y="3429000"/>
            <a:chExt cx="11040652" cy="15046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BEC348-6125-E398-4B7C-35E235A4C935}"/>
                </a:ext>
              </a:extLst>
            </p:cNvPr>
            <p:cNvSpPr txBox="1"/>
            <p:nvPr/>
          </p:nvSpPr>
          <p:spPr>
            <a:xfrm>
              <a:off x="1295323" y="3925742"/>
              <a:ext cx="5860609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▶ 데이터베이스에 존재하는 일종의 가상 테이블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▶ 행과</a:t>
              </a:r>
              <a:r>
                <a:rPr lang="en-US" altLang="ko-KR" dirty="0"/>
                <a:t> </a:t>
              </a:r>
              <a:r>
                <a:rPr lang="ko-KR" altLang="en-US" dirty="0"/>
                <a:t>열 </a:t>
              </a:r>
              <a:r>
                <a:rPr lang="en-US" altLang="ko-KR" dirty="0"/>
                <a:t>O , </a:t>
              </a:r>
              <a:r>
                <a:rPr lang="ko-KR" altLang="en-US" dirty="0"/>
                <a:t>실제 데이터 </a:t>
              </a:r>
              <a:r>
                <a:rPr lang="en-US" altLang="ko-KR" dirty="0"/>
                <a:t>X 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301D3FE-D274-9CC8-5C71-9FA2BCCF6C72}"/>
                </a:ext>
              </a:extLst>
            </p:cNvPr>
            <p:cNvGrpSpPr/>
            <p:nvPr/>
          </p:nvGrpSpPr>
          <p:grpSpPr>
            <a:xfrm>
              <a:off x="766618" y="3429000"/>
              <a:ext cx="11040652" cy="1504642"/>
              <a:chOff x="766618" y="3429000"/>
              <a:chExt cx="11040652" cy="1504642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3F532FC9-106D-EFD7-196D-916784635497}"/>
                  </a:ext>
                </a:extLst>
              </p:cNvPr>
              <p:cNvSpPr/>
              <p:nvPr/>
            </p:nvSpPr>
            <p:spPr>
              <a:xfrm>
                <a:off x="766618" y="3648050"/>
                <a:ext cx="11040652" cy="1285592"/>
              </a:xfrm>
              <a:prstGeom prst="roundRect">
                <a:avLst/>
              </a:prstGeom>
              <a:noFill/>
              <a:ln>
                <a:solidFill>
                  <a:srgbClr val="A0D9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6AEAA75-91F4-AFED-1A2E-BFF1A384651E}"/>
                  </a:ext>
                </a:extLst>
              </p:cNvPr>
              <p:cNvSpPr/>
              <p:nvPr/>
            </p:nvSpPr>
            <p:spPr>
              <a:xfrm>
                <a:off x="1186005" y="3429000"/>
                <a:ext cx="1149112" cy="438101"/>
              </a:xfrm>
              <a:prstGeom prst="roundRect">
                <a:avLst/>
              </a:prstGeom>
              <a:solidFill>
                <a:srgbClr val="A0D9E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정의</a:t>
                </a: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024C036-4413-ED01-B00B-FFC051F624CC}"/>
              </a:ext>
            </a:extLst>
          </p:cNvPr>
          <p:cNvGrpSpPr/>
          <p:nvPr/>
        </p:nvGrpSpPr>
        <p:grpSpPr>
          <a:xfrm>
            <a:off x="475354" y="3871291"/>
            <a:ext cx="5436557" cy="2402760"/>
            <a:chOff x="775671" y="3429000"/>
            <a:chExt cx="5436557" cy="24027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656AA-EE25-64CC-1ABC-3B1521B6508C}"/>
                </a:ext>
              </a:extLst>
            </p:cNvPr>
            <p:cNvSpPr txBox="1"/>
            <p:nvPr/>
          </p:nvSpPr>
          <p:spPr>
            <a:xfrm>
              <a:off x="1295325" y="4034027"/>
              <a:ext cx="4907850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▶ 필요한 필드만 보기 </a:t>
              </a:r>
              <a:r>
                <a:rPr lang="en-US" altLang="ko-KR" dirty="0"/>
                <a:t>(Select </a:t>
              </a:r>
              <a:r>
                <a:rPr lang="ko-KR" altLang="en-US" dirty="0"/>
                <a:t>명령어 사용</a:t>
              </a:r>
              <a:r>
                <a:rPr lang="en-US" altLang="ko-KR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  </a:t>
              </a:r>
              <a:r>
                <a:rPr lang="ko-KR" altLang="en-US" dirty="0"/>
                <a:t>▷ 보안 용이</a:t>
              </a:r>
              <a:r>
                <a:rPr lang="en-US" altLang="ko-KR" dirty="0"/>
                <a:t>, </a:t>
              </a:r>
              <a:r>
                <a:rPr lang="ko-KR" altLang="en-US" dirty="0"/>
                <a:t>중요 코드 보호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▶ 복잡한 쿼리를 단순화해서 사용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▶</a:t>
              </a:r>
              <a:r>
                <a:rPr lang="en-US" altLang="ko-KR" dirty="0"/>
                <a:t> </a:t>
              </a:r>
              <a:r>
                <a:rPr lang="ko-KR" altLang="en-US" dirty="0"/>
                <a:t>사용한 쿼리 재사용</a:t>
              </a:r>
              <a:endParaRPr lang="en-US" altLang="ko-KR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9EB1B9A-668B-02FA-8AD8-DF5382629BB0}"/>
                </a:ext>
              </a:extLst>
            </p:cNvPr>
            <p:cNvGrpSpPr/>
            <p:nvPr/>
          </p:nvGrpSpPr>
          <p:grpSpPr>
            <a:xfrm>
              <a:off x="775671" y="3429000"/>
              <a:ext cx="5436557" cy="2402760"/>
              <a:chOff x="775671" y="3429000"/>
              <a:chExt cx="5436557" cy="240276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7FF143B-B1D0-41FB-607A-A2C5990ABC91}"/>
                  </a:ext>
                </a:extLst>
              </p:cNvPr>
              <p:cNvSpPr/>
              <p:nvPr/>
            </p:nvSpPr>
            <p:spPr>
              <a:xfrm>
                <a:off x="775671" y="3648050"/>
                <a:ext cx="5436557" cy="2183710"/>
              </a:xfrm>
              <a:prstGeom prst="roundRect">
                <a:avLst/>
              </a:prstGeom>
              <a:noFill/>
              <a:ln>
                <a:solidFill>
                  <a:srgbClr val="A0D9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36BAEC5-ABE9-B1FD-D0D1-71E561ED895E}"/>
                  </a:ext>
                </a:extLst>
              </p:cNvPr>
              <p:cNvSpPr/>
              <p:nvPr/>
            </p:nvSpPr>
            <p:spPr>
              <a:xfrm>
                <a:off x="1186005" y="3429000"/>
                <a:ext cx="1149112" cy="438101"/>
              </a:xfrm>
              <a:prstGeom prst="roundRect">
                <a:avLst/>
              </a:prstGeom>
              <a:solidFill>
                <a:srgbClr val="A0D9E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장점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E198861-B4DF-3715-FDE8-2880BA9588CE}"/>
              </a:ext>
            </a:extLst>
          </p:cNvPr>
          <p:cNvGrpSpPr/>
          <p:nvPr/>
        </p:nvGrpSpPr>
        <p:grpSpPr>
          <a:xfrm>
            <a:off x="6088502" y="3871291"/>
            <a:ext cx="5436557" cy="2402760"/>
            <a:chOff x="775671" y="3429000"/>
            <a:chExt cx="5436557" cy="2402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4D5006-D1C0-DAE2-F9FB-B3DAA8825E77}"/>
                </a:ext>
              </a:extLst>
            </p:cNvPr>
            <p:cNvSpPr txBox="1"/>
            <p:nvPr/>
          </p:nvSpPr>
          <p:spPr>
            <a:xfrm>
              <a:off x="1295325" y="4034027"/>
              <a:ext cx="4907850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▶ 한 번 정의된 뷰는 변경 </a:t>
              </a:r>
              <a:r>
                <a:rPr lang="en-US" altLang="ko-KR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▶ 삽입</a:t>
              </a:r>
              <a:r>
                <a:rPr lang="en-US" altLang="ko-KR" dirty="0"/>
                <a:t>, </a:t>
              </a:r>
              <a:r>
                <a:rPr lang="ko-KR" altLang="en-US" dirty="0"/>
                <a:t>삭제</a:t>
              </a:r>
              <a:r>
                <a:rPr lang="en-US" altLang="ko-KR" dirty="0"/>
                <a:t>, </a:t>
              </a:r>
              <a:r>
                <a:rPr lang="ko-KR" altLang="en-US" dirty="0"/>
                <a:t>갱신 작업에 많은 제한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▶</a:t>
              </a:r>
              <a:r>
                <a:rPr lang="en-US" altLang="ko-KR" dirty="0"/>
                <a:t> </a:t>
              </a:r>
              <a:r>
                <a:rPr lang="ko-KR" altLang="en-US" dirty="0"/>
                <a:t>자신만의 인덱스 </a:t>
              </a:r>
              <a:r>
                <a:rPr lang="en-US" altLang="ko-KR" dirty="0"/>
                <a:t>X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0DA1BBD-4B08-D610-9BEF-870DD108C94A}"/>
                </a:ext>
              </a:extLst>
            </p:cNvPr>
            <p:cNvGrpSpPr/>
            <p:nvPr/>
          </p:nvGrpSpPr>
          <p:grpSpPr>
            <a:xfrm>
              <a:off x="775671" y="3429000"/>
              <a:ext cx="5436557" cy="2402760"/>
              <a:chOff x="775671" y="3429000"/>
              <a:chExt cx="5436557" cy="2402760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20FFBD7F-FE9C-514C-8F2B-1EFE73A69652}"/>
                  </a:ext>
                </a:extLst>
              </p:cNvPr>
              <p:cNvSpPr/>
              <p:nvPr/>
            </p:nvSpPr>
            <p:spPr>
              <a:xfrm>
                <a:off x="775671" y="3648050"/>
                <a:ext cx="5436557" cy="2183710"/>
              </a:xfrm>
              <a:prstGeom prst="roundRect">
                <a:avLst/>
              </a:prstGeom>
              <a:noFill/>
              <a:ln>
                <a:solidFill>
                  <a:srgbClr val="A0D9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274CF06-1455-9F08-E545-1B80444B13B9}"/>
                  </a:ext>
                </a:extLst>
              </p:cNvPr>
              <p:cNvSpPr/>
              <p:nvPr/>
            </p:nvSpPr>
            <p:spPr>
              <a:xfrm>
                <a:off x="1186005" y="3429000"/>
                <a:ext cx="1149112" cy="438101"/>
              </a:xfrm>
              <a:prstGeom prst="roundRect">
                <a:avLst/>
              </a:prstGeom>
              <a:solidFill>
                <a:srgbClr val="A0D9E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단점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65AD91-2C56-FB2B-7603-3E49D5308DA5}"/>
              </a:ext>
            </a:extLst>
          </p:cNvPr>
          <p:cNvSpPr txBox="1"/>
          <p:nvPr/>
        </p:nvSpPr>
        <p:spPr>
          <a:xfrm>
            <a:off x="2878978" y="1572284"/>
            <a:ext cx="3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★ 뷰 사용이 중요함</a:t>
            </a:r>
          </a:p>
        </p:txBody>
      </p:sp>
    </p:spTree>
    <p:extLst>
      <p:ext uri="{BB962C8B-B14F-4D97-AF65-F5344CB8AC3E}">
        <p14:creationId xmlns:p14="http://schemas.microsoft.com/office/powerpoint/2010/main" val="61855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64E86-90C7-A640-ACB6-43030EF47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D37B941-985B-F260-0317-942ABB2B3998}"/>
              </a:ext>
            </a:extLst>
          </p:cNvPr>
          <p:cNvGrpSpPr/>
          <p:nvPr/>
        </p:nvGrpSpPr>
        <p:grpSpPr>
          <a:xfrm>
            <a:off x="0" y="0"/>
            <a:ext cx="12192000" cy="1285592"/>
            <a:chOff x="0" y="0"/>
            <a:chExt cx="12192000" cy="1285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08271E-DFD0-830E-A084-D101473E1C7F}"/>
                </a:ext>
              </a:extLst>
            </p:cNvPr>
            <p:cNvSpPr/>
            <p:nvPr/>
          </p:nvSpPr>
          <p:spPr>
            <a:xfrm>
              <a:off x="0" y="0"/>
              <a:ext cx="12192000" cy="1285592"/>
            </a:xfrm>
            <a:prstGeom prst="rect">
              <a:avLst/>
            </a:prstGeom>
            <a:solidFill>
              <a:srgbClr val="229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MySQL : 데이터베이스 생성, 선택하는 방법, 예제, 명령어">
              <a:extLst>
                <a:ext uri="{FF2B5EF4-FFF2-40B4-BE49-F238E27FC236}">
                  <a16:creationId xmlns:a16="http://schemas.microsoft.com/office/drawing/2014/main" id="{52BD96D4-A681-541B-58E6-245B763B8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" y="45265"/>
              <a:ext cx="1092452" cy="1092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E8F09E-B8C1-6CA7-BE91-731780F8B5B0}"/>
                </a:ext>
              </a:extLst>
            </p:cNvPr>
            <p:cNvSpPr txBox="1"/>
            <p:nvPr/>
          </p:nvSpPr>
          <p:spPr>
            <a:xfrm>
              <a:off x="1295324" y="491386"/>
              <a:ext cx="6853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</a:rPr>
                <a:t>1. MySQL </a:t>
              </a:r>
              <a:r>
                <a:rPr lang="ko-KR" altLang="en-US" sz="3600" b="1" dirty="0">
                  <a:solidFill>
                    <a:schemeClr val="bg1"/>
                  </a:solidFill>
                  <a:latin typeface="+mj-lt"/>
                </a:rPr>
                <a:t>기초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6776895-9470-E409-EBD8-F5953782FA07}"/>
              </a:ext>
            </a:extLst>
          </p:cNvPr>
          <p:cNvSpPr txBox="1"/>
          <p:nvPr/>
        </p:nvSpPr>
        <p:spPr>
          <a:xfrm>
            <a:off x="766618" y="1409960"/>
            <a:ext cx="33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 </a:t>
            </a:r>
            <a:r>
              <a:rPr lang="en-US" altLang="ko-KR" sz="3200" b="1" dirty="0"/>
              <a:t>(view) </a:t>
            </a:r>
            <a:r>
              <a:rPr lang="ko-KR" altLang="en-US" sz="3200" b="1" dirty="0"/>
              <a:t>명령어</a:t>
            </a:r>
          </a:p>
        </p:txBody>
      </p:sp>
      <p:pic>
        <p:nvPicPr>
          <p:cNvPr id="2050" name="Picture 2" descr="MySQL : 모든 Database 리스트 표시 방법, 예제, 명령어">
            <a:extLst>
              <a:ext uri="{FF2B5EF4-FFF2-40B4-BE49-F238E27FC236}">
                <a16:creationId xmlns:a16="http://schemas.microsoft.com/office/drawing/2014/main" id="{AD7F31AF-65CD-6396-EB63-3788F015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0000" l="10000" r="96389">
                        <a14:foregroundMark x1="36111" y1="9722" x2="36111" y2="9722"/>
                        <a14:foregroundMark x1="26389" y1="5000" x2="21111" y2="3333"/>
                        <a14:foregroundMark x1="34444" y1="18889" x2="33611" y2="16944"/>
                        <a14:foregroundMark x1="83889" y1="73056" x2="82500" y2="70833"/>
                        <a14:foregroundMark x1="93889" y1="67222" x2="94722" y2="66111"/>
                        <a14:foregroundMark x1="96389" y1="81667" x2="94444" y2="80833"/>
                        <a14:backgroundMark x1="32222" y1="26111" x2="73056" y2="56389"/>
                        <a14:backgroundMark x1="5556" y1="89444" x2="83889" y2="88611"/>
                        <a14:backgroundMark x1="83889" y1="88611" x2="83889" y2="8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" y="1353699"/>
            <a:ext cx="673065" cy="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6A94C-0F95-D191-A259-BB27ED957570}"/>
              </a:ext>
            </a:extLst>
          </p:cNvPr>
          <p:cNvSpPr txBox="1"/>
          <p:nvPr/>
        </p:nvSpPr>
        <p:spPr>
          <a:xfrm>
            <a:off x="2106531" y="2903613"/>
            <a:ext cx="8667092" cy="369332"/>
          </a:xfrm>
          <a:prstGeom prst="rect">
            <a:avLst/>
          </a:prstGeom>
          <a:solidFill>
            <a:srgbClr val="D8EFF8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  직원 테이블</a:t>
            </a:r>
            <a:r>
              <a:rPr lang="en-US" altLang="ko-KR" dirty="0"/>
              <a:t>(employees)</a:t>
            </a:r>
            <a:r>
              <a:rPr lang="ko-KR" altLang="en-US" dirty="0"/>
              <a:t>에서 직원의 </a:t>
            </a:r>
            <a:r>
              <a:rPr lang="en-US" altLang="ko-KR" dirty="0"/>
              <a:t>id, name, email </a:t>
            </a:r>
            <a:r>
              <a:rPr lang="ko-KR" altLang="en-US" dirty="0"/>
              <a:t>을 조회하는 뷰 생성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D6A16D-D859-58C8-84BF-FC0EED4C480D}"/>
              </a:ext>
            </a:extLst>
          </p:cNvPr>
          <p:cNvGrpSpPr/>
          <p:nvPr/>
        </p:nvGrpSpPr>
        <p:grpSpPr>
          <a:xfrm>
            <a:off x="5548590" y="376883"/>
            <a:ext cx="3743325" cy="1568949"/>
            <a:chOff x="5419395" y="305948"/>
            <a:chExt cx="3743325" cy="156894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FF4CC4B-4F68-5F0F-03D9-C06DFBDF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736"/>
            <a:stretch/>
          </p:blipFill>
          <p:spPr>
            <a:xfrm>
              <a:off x="5419395" y="305948"/>
              <a:ext cx="3743325" cy="115531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0C9C51-2160-A53B-59C3-2843E84B12E3}"/>
                </a:ext>
              </a:extLst>
            </p:cNvPr>
            <p:cNvSpPr txBox="1"/>
            <p:nvPr/>
          </p:nvSpPr>
          <p:spPr>
            <a:xfrm>
              <a:off x="6011500" y="1505565"/>
              <a:ext cx="2559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Table ‘employees’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3D88B5-392A-DB96-3CA7-81101A0ED4C0}"/>
              </a:ext>
            </a:extLst>
          </p:cNvPr>
          <p:cNvGrpSpPr/>
          <p:nvPr/>
        </p:nvGrpSpPr>
        <p:grpSpPr>
          <a:xfrm>
            <a:off x="9255658" y="780529"/>
            <a:ext cx="2559114" cy="1150832"/>
            <a:chOff x="9255658" y="780529"/>
            <a:chExt cx="2559114" cy="115083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716E681-932F-805D-8BAA-EB282F405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1302" y="780529"/>
              <a:ext cx="1647825" cy="71437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6DEAFF-978B-765B-6D44-CB6598366700}"/>
                </a:ext>
              </a:extLst>
            </p:cNvPr>
            <p:cNvSpPr txBox="1"/>
            <p:nvPr/>
          </p:nvSpPr>
          <p:spPr>
            <a:xfrm>
              <a:off x="9255658" y="1562029"/>
              <a:ext cx="2559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Table ‘departments’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F615025-DB50-1FE0-67C9-060C492648D2}"/>
              </a:ext>
            </a:extLst>
          </p:cNvPr>
          <p:cNvGrpSpPr/>
          <p:nvPr/>
        </p:nvGrpSpPr>
        <p:grpSpPr>
          <a:xfrm>
            <a:off x="7890424" y="3645100"/>
            <a:ext cx="3871491" cy="2813104"/>
            <a:chOff x="1221183" y="3968531"/>
            <a:chExt cx="3278390" cy="239808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231685D-05C0-3385-8B79-F792214F5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11605"/>
            <a:stretch/>
          </p:blipFill>
          <p:spPr>
            <a:xfrm>
              <a:off x="1221183" y="3968531"/>
              <a:ext cx="3278390" cy="175175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1805FA-891D-8D54-ADEC-0725FBBEB155}"/>
                </a:ext>
              </a:extLst>
            </p:cNvPr>
            <p:cNvSpPr txBox="1"/>
            <p:nvPr/>
          </p:nvSpPr>
          <p:spPr>
            <a:xfrm>
              <a:off x="1556159" y="5720283"/>
              <a:ext cx="2418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뷰</a:t>
              </a:r>
              <a:r>
                <a:rPr lang="en-US" altLang="ko-KR" dirty="0"/>
                <a:t> ‘</a:t>
              </a:r>
              <a:r>
                <a:rPr lang="en-US" altLang="ko-KR" dirty="0" err="1"/>
                <a:t>employee_view</a:t>
              </a:r>
              <a:r>
                <a:rPr lang="en-US" altLang="ko-KR" dirty="0"/>
                <a:t>’</a:t>
              </a:r>
            </a:p>
            <a:p>
              <a:pPr algn="ctr"/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F827739-6E39-FD47-5C05-B605C711BB60}"/>
              </a:ext>
            </a:extLst>
          </p:cNvPr>
          <p:cNvSpPr txBox="1"/>
          <p:nvPr/>
        </p:nvSpPr>
        <p:spPr>
          <a:xfrm>
            <a:off x="1076955" y="2006136"/>
            <a:ext cx="44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FAFE2"/>
                </a:solidFill>
              </a:rPr>
              <a:t>단일 테이블에서 필요한 필드만 조회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F338FF-48AA-6929-4382-4B47FEDD8C88}"/>
              </a:ext>
            </a:extLst>
          </p:cNvPr>
          <p:cNvGrpSpPr/>
          <p:nvPr/>
        </p:nvGrpSpPr>
        <p:grpSpPr>
          <a:xfrm>
            <a:off x="430085" y="3645100"/>
            <a:ext cx="7068042" cy="2165188"/>
            <a:chOff x="430085" y="3469886"/>
            <a:chExt cx="7068042" cy="216518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45F57AE-2D2D-D3C8-E619-BF9E25FAB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0085" y="3977885"/>
              <a:ext cx="4138132" cy="133968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6340CE-F457-63D2-2A37-BEFFB2E9DE66}"/>
                </a:ext>
              </a:extLst>
            </p:cNvPr>
            <p:cNvSpPr txBox="1"/>
            <p:nvPr/>
          </p:nvSpPr>
          <p:spPr>
            <a:xfrm>
              <a:off x="3889370" y="3973081"/>
              <a:ext cx="3608757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ko-KR" altLang="en-US" dirty="0"/>
                <a:t>뷰 생성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altLang="ko-KR" dirty="0">
                  <a:solidFill>
                    <a:schemeClr val="accent4"/>
                  </a:solidFill>
                </a:rPr>
                <a:t>Id, name, email </a:t>
              </a:r>
              <a:r>
                <a:rPr lang="ko-KR" altLang="en-US" dirty="0">
                  <a:solidFill>
                    <a:schemeClr val="accent4"/>
                  </a:solidFill>
                </a:rPr>
                <a:t>을 선택</a:t>
              </a:r>
              <a:endParaRPr lang="en-US" altLang="ko-KR" dirty="0">
                <a:solidFill>
                  <a:schemeClr val="accent4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altLang="ko-KR" dirty="0">
                  <a:solidFill>
                    <a:schemeClr val="accent4"/>
                  </a:solidFill>
                </a:rPr>
                <a:t>Employees</a:t>
              </a:r>
              <a:r>
                <a:rPr lang="ko-KR" altLang="en-US" dirty="0">
                  <a:solidFill>
                    <a:schemeClr val="accent4"/>
                  </a:solidFill>
                </a:rPr>
                <a:t>라는 테이블에서</a:t>
              </a:r>
              <a:endParaRPr lang="en-US" altLang="ko-KR" dirty="0">
                <a:solidFill>
                  <a:schemeClr val="accent4"/>
                </a:solidFill>
              </a:endParaRPr>
            </a:p>
            <a:p>
              <a:endParaRPr lang="en-US" altLang="ko-KR" sz="800" dirty="0"/>
            </a:p>
            <a:p>
              <a:pPr marL="285750" indent="-285750">
                <a:buFont typeface="Wingdings" panose="05000000000000000000" pitchFamily="2" charset="2"/>
                <a:buChar char="è"/>
              </a:pPr>
              <a:r>
                <a:rPr lang="en-US" altLang="ko-KR" dirty="0" err="1"/>
                <a:t>employee_view</a:t>
              </a:r>
              <a:r>
                <a:rPr lang="en-US" altLang="ko-KR" dirty="0"/>
                <a:t> </a:t>
              </a:r>
              <a:r>
                <a:rPr lang="ko-KR" altLang="en-US" dirty="0"/>
                <a:t>뷰 조회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è"/>
              </a:pPr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3342294-9F51-6A6D-1A46-B618AB91F1A7}"/>
                </a:ext>
              </a:extLst>
            </p:cNvPr>
            <p:cNvSpPr/>
            <p:nvPr/>
          </p:nvSpPr>
          <p:spPr>
            <a:xfrm>
              <a:off x="3612333" y="3977885"/>
              <a:ext cx="353085" cy="34870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AFC9E20-EB57-3875-11BC-BB66E510EA74}"/>
                </a:ext>
              </a:extLst>
            </p:cNvPr>
            <p:cNvCxnSpPr>
              <a:stCxn id="39" idx="0"/>
            </p:cNvCxnSpPr>
            <p:nvPr/>
          </p:nvCxnSpPr>
          <p:spPr>
            <a:xfrm flipH="1" flipV="1">
              <a:off x="3788875" y="3792883"/>
              <a:ext cx="1" cy="185002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C80726-7EB2-3863-D8F6-8519D3E5E588}"/>
                </a:ext>
              </a:extLst>
            </p:cNvPr>
            <p:cNvSpPr txBox="1"/>
            <p:nvPr/>
          </p:nvSpPr>
          <p:spPr>
            <a:xfrm>
              <a:off x="2116619" y="3469886"/>
              <a:ext cx="334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</a:rPr>
                <a:t>‘</a:t>
              </a:r>
              <a:r>
                <a:rPr lang="ko-KR" altLang="en-US" sz="1200" dirty="0">
                  <a:solidFill>
                    <a:schemeClr val="accent4"/>
                  </a:solidFill>
                </a:rPr>
                <a:t>뷰를 특정 쿼리의 결과로 정의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＇</a:t>
              </a:r>
              <a:r>
                <a:rPr lang="ko-KR" altLang="en-US" sz="1200" dirty="0">
                  <a:solidFill>
                    <a:schemeClr val="accent4"/>
                  </a:solidFill>
                </a:rPr>
                <a:t>하는 역할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12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4286</Words>
  <Application>Microsoft Office PowerPoint</Application>
  <PresentationFormat>와이드스크린</PresentationFormat>
  <Paragraphs>630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Wingdings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</dc:creator>
  <cp:lastModifiedBy>M</cp:lastModifiedBy>
  <cp:revision>118</cp:revision>
  <dcterms:created xsi:type="dcterms:W3CDTF">2025-01-02T01:12:13Z</dcterms:created>
  <dcterms:modified xsi:type="dcterms:W3CDTF">2025-01-17T06:29:22Z</dcterms:modified>
</cp:coreProperties>
</file>