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648" r:id="rId3"/>
    <p:sldId id="864" r:id="rId4"/>
    <p:sldId id="875" r:id="rId5"/>
    <p:sldId id="865" r:id="rId6"/>
    <p:sldId id="866" r:id="rId7"/>
    <p:sldId id="867" r:id="rId8"/>
    <p:sldId id="868" r:id="rId9"/>
    <p:sldId id="876" r:id="rId10"/>
    <p:sldId id="869" r:id="rId11"/>
    <p:sldId id="870" r:id="rId12"/>
    <p:sldId id="871" r:id="rId13"/>
    <p:sldId id="872" r:id="rId14"/>
    <p:sldId id="873" r:id="rId15"/>
    <p:sldId id="874" r:id="rId16"/>
    <p:sldId id="260" r:id="rId17"/>
  </p:sldIdLst>
  <p:sldSz cx="9144000" cy="56165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00"/>
    <a:srgbClr val="EE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34" autoAdjust="0"/>
    <p:restoredTop sz="93128" autoAdjust="0"/>
  </p:normalViewPr>
  <p:slideViewPr>
    <p:cSldViewPr>
      <p:cViewPr>
        <p:scale>
          <a:sx n="80" d="100"/>
          <a:sy n="80" d="100"/>
        </p:scale>
        <p:origin x="-1368" y="-198"/>
      </p:cViewPr>
      <p:guideLst>
        <p:guide orient="horz" pos="177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2019/3/30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 xmlns:p14="http://schemas.microsoft.com/office/powerpoint/2010/main" val="2945797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2019/3/30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 xmlns:p14="http://schemas.microsoft.com/office/powerpoint/2010/main" val="404854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代码和说明</a:t>
            </a:r>
            <a:endParaRPr lang="en-US" altLang="zh-CN" smtClean="0"/>
          </a:p>
          <a:p>
            <a:r>
              <a:rPr lang="en-US" altLang="zh-CN" smtClean="0"/>
              <a:t>package com.atguigu.scala.conversion</a:t>
            </a:r>
          </a:p>
          <a:p>
            <a:endParaRPr lang="en-US" altLang="zh-CN" smtClean="0"/>
          </a:p>
          <a:p>
            <a:r>
              <a:rPr lang="en-US" altLang="zh-CN" smtClean="0"/>
              <a:t>object Scala01 {</a:t>
            </a:r>
          </a:p>
          <a:p>
            <a:r>
              <a:rPr lang="en-US" altLang="zh-CN" smtClean="0"/>
              <a:t>  def main(args: Array[String]): Unit = {</a:t>
            </a:r>
          </a:p>
          <a:p>
            <a:r>
              <a:rPr lang="en-US" altLang="zh-CN" smtClean="0"/>
              <a:t>    //</a:t>
            </a:r>
            <a:r>
              <a:rPr lang="zh-CN" altLang="en-US" smtClean="0"/>
              <a:t>当我们将</a:t>
            </a:r>
            <a:r>
              <a:rPr lang="en-US" altLang="zh-CN" smtClean="0"/>
              <a:t>3.5(double) </a:t>
            </a:r>
            <a:r>
              <a:rPr lang="zh-CN" altLang="en-US" smtClean="0"/>
              <a:t>赋值给一个</a:t>
            </a:r>
            <a:r>
              <a:rPr lang="en-US" altLang="zh-CN" smtClean="0"/>
              <a:t>Int</a:t>
            </a:r>
            <a:r>
              <a:rPr lang="zh-CN" altLang="en-US" smtClean="0"/>
              <a:t>就报错了</a:t>
            </a:r>
          </a:p>
          <a:p>
            <a:r>
              <a:rPr lang="zh-CN" altLang="en-US" smtClean="0"/>
              <a:t>    </a:t>
            </a:r>
            <a:r>
              <a:rPr lang="en-US" altLang="zh-CN" smtClean="0"/>
              <a:t>//</a:t>
            </a:r>
            <a:r>
              <a:rPr lang="zh-CN" altLang="en-US" smtClean="0"/>
              <a:t>在</a:t>
            </a:r>
            <a:r>
              <a:rPr lang="en-US" altLang="zh-CN" smtClean="0"/>
              <a:t>java</a:t>
            </a:r>
            <a:r>
              <a:rPr lang="zh-CN" altLang="en-US" smtClean="0"/>
              <a:t>中，可以通过强制数据类型转换或者截取精度来解决</a:t>
            </a:r>
          </a:p>
          <a:p>
            <a:r>
              <a:rPr lang="zh-CN" altLang="en-US" smtClean="0"/>
              <a:t>    </a:t>
            </a:r>
            <a:r>
              <a:rPr lang="en-US" altLang="zh-CN" smtClean="0"/>
              <a:t>//</a:t>
            </a:r>
            <a:r>
              <a:rPr lang="zh-CN" altLang="en-US" smtClean="0"/>
              <a:t>在</a:t>
            </a:r>
            <a:r>
              <a:rPr lang="en-US" altLang="zh-CN" smtClean="0"/>
              <a:t>scala</a:t>
            </a:r>
            <a:r>
              <a:rPr lang="zh-CN" altLang="en-US" smtClean="0"/>
              <a:t>中，可以通过更加优雅的隐式转换来处理</a:t>
            </a:r>
          </a:p>
          <a:p>
            <a:r>
              <a:rPr lang="zh-CN" altLang="en-US" smtClean="0"/>
              <a:t>    </a:t>
            </a:r>
            <a:r>
              <a:rPr lang="en-US" altLang="zh-CN" smtClean="0"/>
              <a:t>val num : Int = 3.5</a:t>
            </a:r>
          </a:p>
          <a:p>
            <a:r>
              <a:rPr lang="en-US" altLang="zh-CN" smtClean="0"/>
              <a:t>    println(num)</a:t>
            </a:r>
          </a:p>
          <a:p>
            <a:r>
              <a:rPr lang="en-US" altLang="zh-CN" smtClean="0"/>
              <a:t>  }</a:t>
            </a:r>
          </a:p>
          <a:p>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2</a:t>
            </a:r>
            <a:r>
              <a:rPr lang="zh-CN" altLang="en-US" smtClean="0"/>
              <a:t>的案例：看后面的</a:t>
            </a:r>
            <a:r>
              <a:rPr lang="en-US" altLang="zh-CN" smtClean="0"/>
              <a:t>PPT</a:t>
            </a:r>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a:t>
            </a:r>
            <a:endParaRPr lang="en-US" altLang="zh-CN" smtClean="0"/>
          </a:p>
          <a:p>
            <a:r>
              <a:rPr lang="en-US" altLang="zh-CN" smtClean="0"/>
              <a:t>package com.atguigu.scala.conversion</a:t>
            </a:r>
          </a:p>
          <a:p>
            <a:endParaRPr lang="en-US" altLang="zh-CN" smtClean="0"/>
          </a:p>
          <a:p>
            <a:r>
              <a:rPr lang="en-US" altLang="zh-CN" smtClean="0"/>
              <a:t>object Scala04 {</a:t>
            </a:r>
          </a:p>
          <a:p>
            <a:endParaRPr lang="en-US" altLang="zh-CN" smtClean="0"/>
          </a:p>
          <a:p>
            <a:r>
              <a:rPr lang="en-US" altLang="zh-CN" smtClean="0"/>
              <a:t>  //</a:t>
            </a:r>
            <a:r>
              <a:rPr lang="zh-CN" altLang="en-US" smtClean="0"/>
              <a:t>将</a:t>
            </a:r>
            <a:r>
              <a:rPr lang="en-US" altLang="zh-CN" smtClean="0"/>
              <a:t>MySQL1 </a:t>
            </a:r>
            <a:r>
              <a:rPr lang="zh-CN" altLang="en-US" smtClean="0"/>
              <a:t>转成 </a:t>
            </a:r>
            <a:r>
              <a:rPr lang="en-US" altLang="zh-CN" smtClean="0"/>
              <a:t>DB1</a:t>
            </a:r>
          </a:p>
          <a:p>
            <a:r>
              <a:rPr lang="en-US" altLang="zh-CN" smtClean="0"/>
              <a:t>  implicit class DB1(val s : MySQL1){ //</a:t>
            </a:r>
            <a:r>
              <a:rPr lang="zh-CN" altLang="en-US" smtClean="0"/>
              <a:t>隐式类</a:t>
            </a:r>
          </a:p>
          <a:p>
            <a:r>
              <a:rPr lang="zh-CN" altLang="en-US" smtClean="0"/>
              <a:t>    </a:t>
            </a:r>
            <a:r>
              <a:rPr lang="en-US" altLang="zh-CN" smtClean="0"/>
              <a:t>def addSuffix(): String = {</a:t>
            </a:r>
          </a:p>
          <a:p>
            <a:r>
              <a:rPr lang="en-US" altLang="zh-CN" smtClean="0"/>
              <a:t>      s + " Scala"</a:t>
            </a:r>
          </a:p>
          <a:p>
            <a:r>
              <a:rPr lang="en-US" altLang="zh-CN" smtClean="0"/>
              <a:t>    }</a:t>
            </a:r>
          </a:p>
          <a:p>
            <a:r>
              <a:rPr lang="en-US" altLang="zh-CN" smtClean="0"/>
              <a:t>  }</a:t>
            </a:r>
          </a:p>
          <a:p>
            <a:r>
              <a:rPr lang="en-US" altLang="zh-CN" smtClean="0"/>
              <a:t>  def main(args: Array[String]): Unit = {</a:t>
            </a:r>
          </a:p>
          <a:p>
            <a:r>
              <a:rPr lang="en-US" altLang="zh-CN" smtClean="0"/>
              <a:t>      val mysql = new MySQL1</a:t>
            </a:r>
          </a:p>
          <a:p>
            <a:r>
              <a:rPr lang="en-US" altLang="zh-CN" smtClean="0"/>
              <a:t>      println(mysql.addSuffix)</a:t>
            </a:r>
          </a:p>
          <a:p>
            <a:r>
              <a:rPr lang="en-US" altLang="zh-CN" smtClean="0"/>
              <a:t>      mysql.say()</a:t>
            </a:r>
          </a:p>
          <a:p>
            <a:r>
              <a:rPr lang="en-US" altLang="zh-CN" smtClean="0"/>
              <a:t>    </a:t>
            </a:r>
          </a:p>
          <a:p>
            <a:r>
              <a:rPr lang="en-US" altLang="zh-CN" smtClean="0"/>
              <a:t>  }</a:t>
            </a:r>
          </a:p>
          <a:p>
            <a:r>
              <a:rPr lang="en-US" altLang="zh-CN" smtClean="0"/>
              <a:t>}</a:t>
            </a:r>
          </a:p>
          <a:p>
            <a:endParaRPr lang="en-US" altLang="zh-CN" smtClean="0"/>
          </a:p>
          <a:p>
            <a:r>
              <a:rPr lang="en-US" altLang="zh-CN" smtClean="0"/>
              <a:t>class MySQL1 {</a:t>
            </a:r>
          </a:p>
          <a:p>
            <a:r>
              <a:rPr lang="en-US" altLang="zh-CN" smtClean="0"/>
              <a:t>  def say(): Unit = {</a:t>
            </a:r>
          </a:p>
          <a:p>
            <a:r>
              <a:rPr lang="en-US" altLang="zh-CN" smtClean="0"/>
              <a:t>    println("sayok")</a:t>
            </a:r>
          </a:p>
          <a:p>
            <a:r>
              <a:rPr lang="en-US" altLang="zh-CN" smtClean="0"/>
              <a:t>  }</a:t>
            </a:r>
          </a:p>
          <a:p>
            <a:r>
              <a:rPr lang="en-US" altLang="zh-CN" smtClean="0"/>
              <a:t>}</a:t>
            </a:r>
          </a:p>
          <a:p>
            <a:endParaRPr lang="en-US" altLang="zh-CN" smtClean="0"/>
          </a:p>
          <a:p>
            <a:endParaRPr lang="en-US" altLang="zh-CN" smtClean="0"/>
          </a:p>
          <a:p>
            <a:r>
              <a:rPr lang="en-US" altLang="zh-CN" smtClean="0"/>
              <a:t>//</a:t>
            </a:r>
            <a:r>
              <a:rPr lang="zh-CN" altLang="en-US" smtClean="0"/>
              <a:t>说明：隐式类不能是顶级类</a:t>
            </a:r>
            <a:r>
              <a:rPr lang="zh-CN" altLang="en-US" baseline="0" smtClean="0"/>
              <a:t> </a:t>
            </a:r>
            <a:r>
              <a:rPr lang="en-US" altLang="zh-CN" baseline="0" smtClean="0"/>
              <a:t>(top-level objects)</a:t>
            </a:r>
          </a:p>
          <a:p>
            <a:endParaRPr lang="en-US" altLang="zh-CN" baseline="0" smtClean="0"/>
          </a:p>
          <a:p>
            <a:r>
              <a:rPr lang="en-US" altLang="zh-CN" sz="1200" b="1" kern="1200" smtClean="0">
                <a:solidFill>
                  <a:schemeClr val="tx1"/>
                </a:solidFill>
                <a:effectLst/>
                <a:latin typeface="+mn-lt"/>
                <a:ea typeface="+mn-ea"/>
                <a:cs typeface="+mn-cs"/>
              </a:rPr>
              <a:t>package </a:t>
            </a:r>
            <a:r>
              <a:rPr lang="en-US" altLang="zh-CN" smtClean="0"/>
              <a:t>com.atguigu.scala.conversion</a:t>
            </a:r>
            <a:br>
              <a:rPr lang="en-US" altLang="zh-CN" smtClean="0"/>
            </a:br>
            <a:r>
              <a:rPr lang="en-US" altLang="zh-CN" smtClean="0"/>
              <a:t/>
            </a:r>
            <a:br>
              <a:rPr lang="en-US" altLang="zh-CN" smtClean="0"/>
            </a:br>
            <a:r>
              <a:rPr lang="en-US" altLang="zh-CN" sz="1200" b="1" i="1" kern="1200" smtClean="0">
                <a:solidFill>
                  <a:schemeClr val="tx1"/>
                </a:solidFill>
                <a:effectLst/>
                <a:latin typeface="+mn-lt"/>
                <a:ea typeface="+mn-ea"/>
                <a:cs typeface="+mn-cs"/>
              </a:rPr>
              <a:t>//</a:t>
            </a:r>
            <a:r>
              <a:rPr lang="zh-CN" altLang="en-US" sz="1200" b="1" i="1" kern="1200" smtClean="0">
                <a:solidFill>
                  <a:schemeClr val="tx1"/>
                </a:solidFill>
                <a:effectLst/>
                <a:latin typeface="+mn-lt"/>
                <a:ea typeface="+mn-ea"/>
                <a:cs typeface="+mn-cs"/>
              </a:rPr>
              <a:t>将</a:t>
            </a:r>
            <a:r>
              <a:rPr lang="en-US" altLang="zh-CN" sz="1200" b="1" i="1" kern="1200" smtClean="0">
                <a:solidFill>
                  <a:schemeClr val="tx1"/>
                </a:solidFill>
                <a:effectLst/>
                <a:latin typeface="+mn-lt"/>
                <a:ea typeface="+mn-ea"/>
                <a:cs typeface="+mn-cs"/>
              </a:rPr>
              <a:t>MySQL1 </a:t>
            </a:r>
            <a:r>
              <a:rPr lang="zh-CN" altLang="en-US" sz="1200" b="1" i="1" kern="1200" smtClean="0">
                <a:solidFill>
                  <a:schemeClr val="tx1"/>
                </a:solidFill>
                <a:effectLst/>
                <a:latin typeface="+mn-lt"/>
                <a:ea typeface="+mn-ea"/>
                <a:cs typeface="+mn-cs"/>
              </a:rPr>
              <a:t>转成 </a:t>
            </a:r>
            <a:r>
              <a:rPr lang="en-US" altLang="zh-CN" sz="1200" b="1" i="1" kern="1200" smtClean="0">
                <a:solidFill>
                  <a:schemeClr val="tx1"/>
                </a:solidFill>
                <a:effectLst/>
                <a:latin typeface="+mn-lt"/>
                <a:ea typeface="+mn-ea"/>
                <a:cs typeface="+mn-cs"/>
              </a:rPr>
              <a:t>DB1 </a:t>
            </a:r>
          </a:p>
          <a:p>
            <a:r>
              <a:rPr lang="en-US" altLang="zh-CN" sz="1200" b="1" i="1" kern="1200" smtClean="0">
                <a:solidFill>
                  <a:schemeClr val="tx1"/>
                </a:solidFill>
                <a:effectLst/>
                <a:latin typeface="+mn-lt"/>
                <a:ea typeface="+mn-ea"/>
                <a:cs typeface="+mn-cs"/>
              </a:rPr>
              <a:t>//</a:t>
            </a:r>
            <a:r>
              <a:rPr lang="zh-CN" altLang="en-US" sz="1200" b="1" i="1" kern="1200" smtClean="0">
                <a:solidFill>
                  <a:schemeClr val="tx1"/>
                </a:solidFill>
                <a:effectLst/>
                <a:latin typeface="+mn-lt"/>
                <a:ea typeface="+mn-ea"/>
                <a:cs typeface="+mn-cs"/>
              </a:rPr>
              <a:t>把</a:t>
            </a:r>
            <a:r>
              <a:rPr lang="en-US" altLang="zh-CN" sz="1200" b="1" i="1" kern="1200" smtClean="0">
                <a:solidFill>
                  <a:schemeClr val="tx1"/>
                </a:solidFill>
                <a:effectLst/>
                <a:latin typeface="+mn-lt"/>
                <a:ea typeface="+mn-ea"/>
                <a:cs typeface="+mn-cs"/>
              </a:rPr>
              <a:t>DB1 </a:t>
            </a:r>
            <a:r>
              <a:rPr lang="zh-CN" altLang="en-US" sz="1200" b="1" i="1" kern="1200" smtClean="0">
                <a:solidFill>
                  <a:schemeClr val="tx1"/>
                </a:solidFill>
                <a:effectLst/>
                <a:latin typeface="+mn-lt"/>
                <a:ea typeface="+mn-ea"/>
                <a:cs typeface="+mn-cs"/>
              </a:rPr>
              <a:t>隐式类写在这里，是错误的，会报错的</a:t>
            </a:r>
            <a:r>
              <a:rPr lang="en-US" altLang="zh-CN" sz="1200" b="1" i="1" kern="1200" smtClean="0">
                <a:solidFill>
                  <a:schemeClr val="tx1"/>
                </a:solidFill>
                <a:effectLst/>
                <a:latin typeface="+mn-lt"/>
                <a:ea typeface="+mn-ea"/>
                <a:cs typeface="+mn-cs"/>
              </a:rPr>
              <a:t>!!!!</a:t>
            </a:r>
            <a:br>
              <a:rPr lang="en-US" altLang="zh-CN" sz="1200" b="1" i="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implicit class </a:t>
            </a:r>
            <a:r>
              <a:rPr lang="en-US" altLang="zh-CN" b="1" smtClean="0"/>
              <a:t>DB1(</a:t>
            </a:r>
            <a:r>
              <a:rPr lang="en-US" altLang="zh-CN" sz="1200" b="1" kern="1200" smtClean="0">
                <a:solidFill>
                  <a:schemeClr val="tx1"/>
                </a:solidFill>
                <a:effectLst/>
                <a:latin typeface="+mn-lt"/>
                <a:ea typeface="+mn-ea"/>
                <a:cs typeface="+mn-cs"/>
              </a:rPr>
              <a:t>val </a:t>
            </a:r>
            <a:r>
              <a:rPr lang="en-US" altLang="zh-CN" b="1" smtClean="0"/>
              <a:t>s : MySQL1){ </a:t>
            </a:r>
            <a:r>
              <a:rPr lang="en-US" altLang="zh-CN" sz="1200" b="1" i="1" kern="1200" smtClean="0">
                <a:solidFill>
                  <a:schemeClr val="tx1"/>
                </a:solidFill>
                <a:effectLst/>
                <a:latin typeface="+mn-lt"/>
                <a:ea typeface="+mn-ea"/>
                <a:cs typeface="+mn-cs"/>
              </a:rPr>
              <a:t>//</a:t>
            </a:r>
            <a:r>
              <a:rPr lang="zh-CN" altLang="en-US" sz="1200" b="1" i="1" kern="1200" smtClean="0">
                <a:solidFill>
                  <a:schemeClr val="tx1"/>
                </a:solidFill>
                <a:effectLst/>
                <a:latin typeface="+mn-lt"/>
                <a:ea typeface="+mn-ea"/>
                <a:cs typeface="+mn-cs"/>
              </a:rPr>
              <a:t>隐式类</a:t>
            </a:r>
            <a:br>
              <a:rPr lang="zh-CN" altLang="en-US" sz="1200" b="1" i="1" kern="1200" smtClean="0">
                <a:solidFill>
                  <a:schemeClr val="tx1"/>
                </a:solidFill>
                <a:effectLst/>
                <a:latin typeface="+mn-lt"/>
                <a:ea typeface="+mn-ea"/>
                <a:cs typeface="+mn-cs"/>
              </a:rPr>
            </a:br>
            <a:r>
              <a:rPr lang="zh-CN" altLang="en-US" sz="1200" b="1" i="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def </a:t>
            </a:r>
            <a:r>
              <a:rPr lang="en-US" altLang="zh-CN" b="1" smtClean="0"/>
              <a:t>addSuffix(): </a:t>
            </a:r>
            <a:r>
              <a:rPr lang="en-US" altLang="zh-CN" sz="1200" b="1" kern="1200" smtClean="0">
                <a:solidFill>
                  <a:schemeClr val="tx1"/>
                </a:solidFill>
                <a:effectLst/>
                <a:latin typeface="+mn-lt"/>
                <a:ea typeface="+mn-ea"/>
                <a:cs typeface="+mn-cs"/>
              </a:rPr>
              <a:t>String </a:t>
            </a:r>
            <a:r>
              <a:rPr lang="en-US" altLang="zh-CN" b="1" smtClean="0"/>
              <a:t>= {</a:t>
            </a:r>
            <a:br>
              <a:rPr lang="en-US" altLang="zh-CN" b="1" smtClean="0"/>
            </a:br>
            <a:r>
              <a:rPr lang="en-US" altLang="zh-CN" b="1" smtClean="0"/>
              <a:t>    s + </a:t>
            </a:r>
            <a:r>
              <a:rPr lang="en-US" altLang="zh-CN" sz="1200" b="1" kern="1200" smtClean="0">
                <a:solidFill>
                  <a:schemeClr val="tx1"/>
                </a:solidFill>
                <a:effectLst/>
                <a:latin typeface="+mn-lt"/>
                <a:ea typeface="+mn-ea"/>
                <a:cs typeface="+mn-cs"/>
              </a:rPr>
              <a:t>" Scala"</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a:t>
            </a:r>
            <a:r>
              <a:rPr lang="en-US" altLang="zh-CN" b="1" smtClean="0"/>
              <a:t>}</a:t>
            </a:r>
            <a:br>
              <a:rPr lang="en-US" altLang="zh-CN" b="1" smtClean="0"/>
            </a:br>
            <a:r>
              <a:rPr lang="en-US" altLang="zh-CN" b="1" smtClean="0"/>
              <a:t>}</a:t>
            </a:r>
            <a:r>
              <a:rPr lang="en-US" altLang="zh-CN" smtClean="0"/>
              <a:t/>
            </a:r>
            <a:br>
              <a:rPr lang="en-US" altLang="zh-CN" smtClean="0"/>
            </a:br>
            <a:r>
              <a:rPr lang="en-US" altLang="zh-CN" sz="1200" b="1" kern="1200" smtClean="0">
                <a:solidFill>
                  <a:schemeClr val="tx1"/>
                </a:solidFill>
                <a:effectLst/>
                <a:latin typeface="+mn-lt"/>
                <a:ea typeface="+mn-ea"/>
                <a:cs typeface="+mn-cs"/>
              </a:rPr>
              <a:t>object </a:t>
            </a:r>
            <a:r>
              <a:rPr lang="en-US" altLang="zh-CN" smtClean="0"/>
              <a:t>Scala04 {</a:t>
            </a:r>
            <a:br>
              <a:rPr lang="en-US" altLang="zh-CN" smtClean="0"/>
            </a:br>
            <a:r>
              <a:rPr lang="en-US" altLang="zh-CN" smtClean="0"/>
              <a:t/>
            </a:r>
            <a:br>
              <a:rPr lang="en-US" altLang="zh-CN" smtClean="0"/>
            </a:br>
            <a:r>
              <a:rPr lang="en-US" altLang="zh-CN" smtClean="0"/>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main(args: Array[</a:t>
            </a:r>
            <a:r>
              <a:rPr lang="en-US" altLang="zh-CN" sz="1200" kern="1200" smtClean="0">
                <a:solidFill>
                  <a:schemeClr val="tx1"/>
                </a:solidFill>
                <a:effectLst/>
                <a:latin typeface="+mn-lt"/>
                <a:ea typeface="+mn-ea"/>
                <a:cs typeface="+mn-cs"/>
              </a:rPr>
              <a:t>String</a:t>
            </a:r>
            <a:r>
              <a:rPr lang="en-US" altLang="zh-CN" smtClean="0"/>
              <a:t>]): Unit = {</a:t>
            </a:r>
            <a:br>
              <a:rPr lang="en-US" altLang="zh-CN" smtClean="0"/>
            </a:br>
            <a:r>
              <a:rPr lang="en-US" altLang="zh-CN" smtClean="0"/>
              <a:t>      </a:t>
            </a:r>
            <a:r>
              <a:rPr lang="en-US" altLang="zh-CN" sz="1200" b="1" kern="1200" smtClean="0">
                <a:solidFill>
                  <a:schemeClr val="tx1"/>
                </a:solidFill>
                <a:effectLst/>
                <a:latin typeface="+mn-lt"/>
                <a:ea typeface="+mn-ea"/>
                <a:cs typeface="+mn-cs"/>
              </a:rPr>
              <a:t>val </a:t>
            </a:r>
            <a:r>
              <a:rPr lang="en-US" altLang="zh-CN" smtClean="0"/>
              <a:t>mysql = </a:t>
            </a:r>
            <a:r>
              <a:rPr lang="en-US" altLang="zh-CN" sz="1200" b="1" kern="1200" smtClean="0">
                <a:solidFill>
                  <a:schemeClr val="tx1"/>
                </a:solidFill>
                <a:effectLst/>
                <a:latin typeface="+mn-lt"/>
                <a:ea typeface="+mn-ea"/>
                <a:cs typeface="+mn-cs"/>
              </a:rPr>
              <a:t>new </a:t>
            </a:r>
            <a:r>
              <a:rPr lang="en-US" altLang="zh-CN" smtClean="0"/>
              <a:t>MySQL1</a:t>
            </a:r>
            <a:br>
              <a:rPr lang="en-US" altLang="zh-CN" smtClean="0"/>
            </a:br>
            <a:r>
              <a:rPr lang="en-US" altLang="zh-CN" smtClean="0"/>
              <a:t>      </a:t>
            </a:r>
            <a:r>
              <a:rPr lang="en-US" altLang="zh-CN" i="1" smtClean="0">
                <a:effectLst/>
              </a:rPr>
              <a:t>println</a:t>
            </a:r>
            <a:r>
              <a:rPr lang="en-US" altLang="zh-CN" smtClean="0"/>
              <a:t>(mysql.addSuffix)</a:t>
            </a:r>
            <a:br>
              <a:rPr lang="en-US" altLang="zh-CN" smtClean="0"/>
            </a:br>
            <a:r>
              <a:rPr lang="en-US" altLang="zh-CN" smtClean="0"/>
              <a:t>      mysql.say()</a:t>
            </a:r>
            <a:br>
              <a:rPr lang="en-US" altLang="zh-CN" smtClean="0"/>
            </a:br>
            <a:r>
              <a:rPr lang="en-US" altLang="zh-CN" smtClean="0"/>
              <a:t/>
            </a:r>
            <a:br>
              <a:rPr lang="en-US" altLang="zh-CN" smtClean="0"/>
            </a:br>
            <a:r>
              <a:rPr lang="en-US" altLang="zh-CN" smtClean="0"/>
              <a:t>  }</a:t>
            </a:r>
            <a:br>
              <a:rPr lang="en-US" altLang="zh-CN" smtClean="0"/>
            </a:br>
            <a:r>
              <a:rPr lang="en-US" altLang="zh-CN" smtClean="0"/>
              <a:t>}</a:t>
            </a:r>
            <a:br>
              <a:rPr lang="en-US" altLang="zh-CN" smtClean="0"/>
            </a:br>
            <a:r>
              <a:rPr lang="en-US" altLang="zh-CN" smtClean="0"/>
              <a:t/>
            </a:r>
            <a:br>
              <a:rPr lang="en-US" altLang="zh-CN" smtClean="0"/>
            </a:br>
            <a:r>
              <a:rPr lang="en-US" altLang="zh-CN" sz="1200" b="1" kern="1200" smtClean="0">
                <a:solidFill>
                  <a:schemeClr val="tx1"/>
                </a:solidFill>
                <a:effectLst/>
                <a:latin typeface="+mn-lt"/>
                <a:ea typeface="+mn-ea"/>
                <a:cs typeface="+mn-cs"/>
              </a:rPr>
              <a:t>class </a:t>
            </a:r>
            <a:r>
              <a:rPr lang="en-US" altLang="zh-CN" smtClean="0"/>
              <a:t>MySQL1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say(): Unit = {</a:t>
            </a:r>
            <a:br>
              <a:rPr lang="en-US" altLang="zh-CN" smtClean="0"/>
            </a:br>
            <a:r>
              <a:rPr lang="en-US" altLang="zh-CN" smtClean="0"/>
              <a:t>    </a:t>
            </a:r>
            <a:r>
              <a:rPr lang="en-US" altLang="zh-CN" i="1" smtClean="0">
                <a:effectLst/>
              </a:rPr>
              <a:t>println</a:t>
            </a:r>
            <a:r>
              <a:rPr lang="en-US" altLang="zh-CN" smtClean="0"/>
              <a:t>(</a:t>
            </a:r>
            <a:r>
              <a:rPr lang="en-US" altLang="zh-CN" sz="1200" b="1" kern="1200" smtClean="0">
                <a:solidFill>
                  <a:schemeClr val="tx1"/>
                </a:solidFill>
                <a:effectLst/>
                <a:latin typeface="+mn-lt"/>
                <a:ea typeface="+mn-ea"/>
                <a:cs typeface="+mn-cs"/>
              </a:rPr>
              <a:t>"sayok"</a:t>
            </a:r>
            <a:r>
              <a:rPr lang="en-US" altLang="zh-CN" smtClean="0"/>
              <a:t>)</a:t>
            </a:r>
            <a:br>
              <a:rPr lang="en-US" altLang="zh-CN" smtClean="0"/>
            </a:br>
            <a:r>
              <a:rPr lang="en-US" altLang="zh-CN" smtClean="0"/>
              <a:t>  }</a:t>
            </a:r>
            <a:br>
              <a:rPr lang="en-US" altLang="zh-CN" smtClean="0"/>
            </a:br>
            <a:r>
              <a:rPr lang="en-US" altLang="zh-CN" smtClean="0"/>
              <a:t>}</a:t>
            </a:r>
            <a:br>
              <a:rPr lang="en-US" altLang="zh-CN" smtClean="0"/>
            </a:br>
            <a:r>
              <a:rPr lang="en-US" altLang="zh-CN" smtClean="0"/>
              <a:t/>
            </a:r>
            <a:br>
              <a:rPr lang="en-US" altLang="zh-CN" smtClean="0"/>
            </a:br>
            <a:r>
              <a:rPr lang="en-US" altLang="zh-CN" smtClean="0"/>
              <a:t/>
            </a:r>
            <a:br>
              <a:rPr lang="en-US" altLang="zh-CN" smtClean="0"/>
            </a:b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讲解</a:t>
            </a:r>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讲解</a:t>
            </a: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代码和说明</a:t>
            </a:r>
            <a:endParaRPr lang="en-US" altLang="zh-CN" smtClean="0"/>
          </a:p>
          <a:p>
            <a:endParaRPr lang="en-US" altLang="zh-CN" smtClean="0"/>
          </a:p>
          <a:p>
            <a:r>
              <a:rPr lang="en-US" altLang="zh-CN" smtClean="0"/>
              <a:t>package com.atguigu.scala.conversion</a:t>
            </a:r>
          </a:p>
          <a:p>
            <a:endParaRPr lang="en-US" altLang="zh-CN" smtClean="0"/>
          </a:p>
          <a:p>
            <a:r>
              <a:rPr lang="en-US" altLang="zh-CN" smtClean="0"/>
              <a:t>object Scala01 {</a:t>
            </a:r>
          </a:p>
          <a:p>
            <a:r>
              <a:rPr lang="en-US" altLang="zh-CN" smtClean="0"/>
              <a:t>  def main(args: Array[String]): Unit = {</a:t>
            </a:r>
          </a:p>
          <a:p>
            <a:endParaRPr lang="en-US" altLang="zh-CN" smtClean="0"/>
          </a:p>
          <a:p>
            <a:r>
              <a:rPr lang="en-US" altLang="zh-CN" smtClean="0"/>
              <a:t>    // </a:t>
            </a:r>
            <a:r>
              <a:rPr lang="zh-CN" altLang="en-US" smtClean="0"/>
              <a:t>隐式转换（类型转换）函数</a:t>
            </a:r>
          </a:p>
          <a:p>
            <a:r>
              <a:rPr lang="zh-CN" altLang="en-US" smtClean="0"/>
              <a:t>    </a:t>
            </a:r>
            <a:r>
              <a:rPr lang="en-US" altLang="zh-CN" smtClean="0"/>
              <a:t>// 1. </a:t>
            </a:r>
            <a:r>
              <a:rPr lang="zh-CN" altLang="en-US" smtClean="0"/>
              <a:t>先声明隐式函数</a:t>
            </a:r>
          </a:p>
          <a:p>
            <a:r>
              <a:rPr lang="zh-CN" altLang="en-US" smtClean="0"/>
              <a:t>    </a:t>
            </a:r>
            <a:r>
              <a:rPr lang="en-US" altLang="zh-CN" smtClean="0"/>
              <a:t>// 2. </a:t>
            </a:r>
            <a:r>
              <a:rPr lang="zh-CN" altLang="en-US" smtClean="0"/>
              <a:t>隐式函数可以有多个，但是要求要保证唯一。这样类型转换的只有一个。</a:t>
            </a:r>
          </a:p>
          <a:p>
            <a:r>
              <a:rPr lang="zh-CN" altLang="en-US" smtClean="0"/>
              <a:t>    </a:t>
            </a:r>
            <a:r>
              <a:rPr lang="en-US" altLang="zh-CN" smtClean="0"/>
              <a:t>implicit def a(d: Double):Int = {</a:t>
            </a:r>
          </a:p>
          <a:p>
            <a:r>
              <a:rPr lang="en-US" altLang="zh-CN" smtClean="0"/>
              <a:t>      d.toInt</a:t>
            </a:r>
          </a:p>
          <a:p>
            <a:r>
              <a:rPr lang="en-US" altLang="zh-CN" smtClean="0"/>
              <a:t>    }</a:t>
            </a:r>
          </a:p>
          <a:p>
            <a:r>
              <a:rPr lang="en-US" altLang="zh-CN" smtClean="0"/>
              <a:t>    //</a:t>
            </a:r>
            <a:r>
              <a:rPr lang="zh-CN" altLang="en-US" smtClean="0"/>
              <a:t>当发现程序有误时，</a:t>
            </a:r>
            <a:r>
              <a:rPr lang="en-US" altLang="zh-CN" smtClean="0"/>
              <a:t>Scala</a:t>
            </a:r>
            <a:r>
              <a:rPr lang="zh-CN" altLang="en-US" smtClean="0"/>
              <a:t>编译器会尝试在隐式函数列表中查询可以进行转换的函数</a:t>
            </a:r>
          </a:p>
          <a:p>
            <a:r>
              <a:rPr lang="zh-CN" altLang="en-US" smtClean="0"/>
              <a:t>    </a:t>
            </a:r>
            <a:r>
              <a:rPr lang="en-US" altLang="zh-CN" smtClean="0"/>
              <a:t>val num : Int = 3.5</a:t>
            </a:r>
          </a:p>
          <a:p>
            <a:r>
              <a:rPr lang="en-US" altLang="zh-CN" smtClean="0"/>
              <a:t>    println(num) //</a:t>
            </a:r>
            <a:r>
              <a:rPr lang="zh-CN" altLang="en-US" smtClean="0"/>
              <a:t>输出</a:t>
            </a:r>
            <a:r>
              <a:rPr lang="en-US" altLang="zh-CN" smtClean="0"/>
              <a:t>3</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a:t>
            </a:r>
            <a:r>
              <a:rPr lang="zh-CN" altLang="en-US" smtClean="0"/>
              <a:t>的案例比较简单，随堂构思即可</a:t>
            </a:r>
            <a:endParaRPr lang="en-US" altLang="zh-CN" smtClean="0"/>
          </a:p>
          <a:p>
            <a:endParaRPr lang="en-US" altLang="zh-CN" smtClean="0"/>
          </a:p>
          <a:p>
            <a:r>
              <a:rPr lang="en-US" altLang="zh-CN" smtClean="0"/>
              <a:t>2</a:t>
            </a:r>
            <a:r>
              <a:rPr lang="zh-CN" altLang="en-US" smtClean="0"/>
              <a:t>的案例：</a:t>
            </a:r>
            <a:endParaRPr lang="en-US" altLang="zh-CN" smtClean="0"/>
          </a:p>
          <a:p>
            <a:r>
              <a:rPr lang="en-US" altLang="zh-CN" smtClean="0"/>
              <a:t>package com.atguigu.scala.conversion</a:t>
            </a:r>
          </a:p>
          <a:p>
            <a:endParaRPr lang="en-US" altLang="zh-CN" smtClean="0"/>
          </a:p>
          <a:p>
            <a:r>
              <a:rPr lang="en-US" altLang="zh-CN" smtClean="0"/>
              <a:t>object Scala01 {</a:t>
            </a:r>
          </a:p>
          <a:p>
            <a:r>
              <a:rPr lang="en-US" altLang="zh-CN" smtClean="0"/>
              <a:t>  def main(args: Array[String]): Unit = {</a:t>
            </a:r>
          </a:p>
          <a:p>
            <a:endParaRPr lang="en-US" altLang="zh-CN" smtClean="0"/>
          </a:p>
          <a:p>
            <a:r>
              <a:rPr lang="en-US" altLang="zh-CN" smtClean="0"/>
              <a:t>    // </a:t>
            </a:r>
            <a:r>
              <a:rPr lang="zh-CN" altLang="en-US" smtClean="0"/>
              <a:t>隐式转换（类型转换）函数</a:t>
            </a:r>
          </a:p>
          <a:p>
            <a:r>
              <a:rPr lang="zh-CN" altLang="en-US" smtClean="0"/>
              <a:t>    </a:t>
            </a:r>
            <a:r>
              <a:rPr lang="en-US" altLang="zh-CN" smtClean="0"/>
              <a:t>// 1. </a:t>
            </a:r>
            <a:r>
              <a:rPr lang="zh-CN" altLang="en-US" smtClean="0"/>
              <a:t>先声明隐式函数</a:t>
            </a:r>
          </a:p>
          <a:p>
            <a:r>
              <a:rPr lang="zh-CN" altLang="en-US" smtClean="0"/>
              <a:t>    </a:t>
            </a:r>
            <a:r>
              <a:rPr lang="en-US" altLang="zh-CN" smtClean="0"/>
              <a:t>// 2. </a:t>
            </a:r>
            <a:r>
              <a:rPr lang="zh-CN" altLang="en-US" smtClean="0"/>
              <a:t>隐式函数可以有多个，但是要求要保证唯一。这样类型转换的只有一个。</a:t>
            </a:r>
          </a:p>
          <a:p>
            <a:r>
              <a:rPr lang="zh-CN" altLang="en-US" smtClean="0"/>
              <a:t>    </a:t>
            </a:r>
            <a:r>
              <a:rPr lang="en-US" altLang="zh-CN" smtClean="0"/>
              <a:t>implicit def a(d: Double):Int = {</a:t>
            </a:r>
          </a:p>
          <a:p>
            <a:r>
              <a:rPr lang="en-US" altLang="zh-CN" smtClean="0"/>
              <a:t>      d.toInt</a:t>
            </a:r>
          </a:p>
          <a:p>
            <a:r>
              <a:rPr lang="en-US" altLang="zh-CN" smtClean="0"/>
              <a:t>    }</a:t>
            </a:r>
          </a:p>
          <a:p>
            <a:r>
              <a:rPr lang="en-US" altLang="zh-CN" smtClean="0"/>
              <a:t>    implicit def b(d: Float):Int = {</a:t>
            </a:r>
          </a:p>
          <a:p>
            <a:r>
              <a:rPr lang="en-US" altLang="zh-CN" smtClean="0"/>
              <a:t>      d.toInt</a:t>
            </a:r>
          </a:p>
          <a:p>
            <a:r>
              <a:rPr lang="en-US" altLang="zh-CN" smtClean="0"/>
              <a:t>    }</a:t>
            </a:r>
          </a:p>
          <a:p>
            <a:endParaRPr lang="en-US" altLang="zh-CN" smtClean="0"/>
          </a:p>
          <a:p>
            <a:r>
              <a:rPr lang="en-US" altLang="zh-CN" smtClean="0"/>
              <a:t>    //</a:t>
            </a:r>
            <a:r>
              <a:rPr lang="zh-CN" altLang="en-US" smtClean="0"/>
              <a:t>如果再写下面的隐式函数，就会前面的</a:t>
            </a:r>
            <a:r>
              <a:rPr lang="en-US" altLang="zh-CN" smtClean="0"/>
              <a:t>b</a:t>
            </a:r>
            <a:r>
              <a:rPr lang="zh-CN" altLang="en-US" smtClean="0"/>
              <a:t>隐式函数冲突会报错</a:t>
            </a:r>
            <a:r>
              <a:rPr lang="en-US" altLang="zh-CN" smtClean="0"/>
              <a:t>!</a:t>
            </a:r>
          </a:p>
          <a:p>
            <a:r>
              <a:rPr lang="en-US" altLang="zh-CN" smtClean="0"/>
              <a:t>//    implicit def d(d: Float):Int = {</a:t>
            </a:r>
          </a:p>
          <a:p>
            <a:r>
              <a:rPr lang="en-US" altLang="zh-CN" smtClean="0"/>
              <a:t>//      d.toInt</a:t>
            </a:r>
          </a:p>
          <a:p>
            <a:r>
              <a:rPr lang="en-US" altLang="zh-CN" smtClean="0"/>
              <a:t>//    }</a:t>
            </a:r>
          </a:p>
          <a:p>
            <a:endParaRPr lang="en-US" altLang="zh-CN" smtClean="0"/>
          </a:p>
          <a:p>
            <a:endParaRPr lang="en-US" altLang="zh-CN" smtClean="0"/>
          </a:p>
          <a:p>
            <a:r>
              <a:rPr lang="en-US" altLang="zh-CN" smtClean="0"/>
              <a:t>    //</a:t>
            </a:r>
            <a:r>
              <a:rPr lang="zh-CN" altLang="en-US" smtClean="0"/>
              <a:t>当发现程序有误时，</a:t>
            </a:r>
            <a:r>
              <a:rPr lang="en-US" altLang="zh-CN" smtClean="0"/>
              <a:t>Scala</a:t>
            </a:r>
            <a:r>
              <a:rPr lang="zh-CN" altLang="en-US" smtClean="0"/>
              <a:t>编译器会尝试在隐式函数列表中查询可以进行转换的函数</a:t>
            </a:r>
          </a:p>
          <a:p>
            <a:r>
              <a:rPr lang="zh-CN" altLang="en-US" smtClean="0"/>
              <a:t>    </a:t>
            </a:r>
            <a:r>
              <a:rPr lang="en-US" altLang="zh-CN" smtClean="0"/>
              <a:t>val num : Int = 3.5</a:t>
            </a:r>
          </a:p>
          <a:p>
            <a:r>
              <a:rPr lang="en-US" altLang="zh-CN" smtClean="0"/>
              <a:t>    println(num) //</a:t>
            </a:r>
            <a:r>
              <a:rPr lang="zh-CN" altLang="en-US" smtClean="0"/>
              <a:t>输出</a:t>
            </a:r>
            <a:r>
              <a:rPr lang="en-US" altLang="zh-CN" smtClean="0"/>
              <a:t>3</a:t>
            </a:r>
          </a:p>
          <a:p>
            <a:r>
              <a:rPr lang="en-US" altLang="zh-CN" smtClean="0"/>
              <a:t>    val num2 : Int = 4.5f //</a:t>
            </a:r>
            <a:r>
              <a:rPr lang="zh-CN" altLang="en-US" smtClean="0"/>
              <a:t>匹配  </a:t>
            </a:r>
            <a:r>
              <a:rPr lang="en-US" altLang="zh-CN" smtClean="0"/>
              <a:t>implicit def b(d: Float):Int =</a:t>
            </a:r>
          </a:p>
          <a:p>
            <a:r>
              <a:rPr lang="en-US" altLang="zh-CN" smtClean="0"/>
              <a:t>    println(num2)</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1.</a:t>
            </a:r>
            <a:r>
              <a:rPr lang="zh-CN" altLang="en-US" sz="1200" kern="1200" smtClean="0">
                <a:solidFill>
                  <a:schemeClr val="tx1"/>
                </a:solidFill>
                <a:effectLst/>
                <a:latin typeface="+mn-lt"/>
                <a:ea typeface="+mn-ea"/>
                <a:cs typeface="+mn-cs"/>
              </a:rPr>
              <a:t>开闭原则：</a:t>
            </a:r>
            <a:r>
              <a:rPr lang="en-US" altLang="zh-CN" sz="1200" kern="1200" smtClean="0">
                <a:solidFill>
                  <a:schemeClr val="tx1"/>
                </a:solidFill>
                <a:effectLst/>
                <a:latin typeface="+mn-lt"/>
                <a:ea typeface="+mn-ea"/>
                <a:cs typeface="+mn-cs"/>
              </a:rPr>
              <a:t>Open Closed Principle, OCP)</a:t>
            </a:r>
          </a:p>
          <a:p>
            <a:r>
              <a:rPr lang="zh-CN" altLang="en-US" sz="1200" kern="1200" smtClean="0">
                <a:solidFill>
                  <a:schemeClr val="tx1"/>
                </a:solidFill>
                <a:effectLst/>
                <a:latin typeface="+mn-lt"/>
                <a:ea typeface="+mn-ea"/>
                <a:cs typeface="+mn-cs"/>
              </a:rPr>
              <a:t>定义：</a:t>
            </a:r>
            <a:r>
              <a:rPr lang="en-US" altLang="zh-CN" sz="1200" kern="1200" smtClean="0">
                <a:solidFill>
                  <a:schemeClr val="tx1"/>
                </a:solidFill>
                <a:effectLst/>
                <a:latin typeface="+mn-lt"/>
                <a:ea typeface="+mn-ea"/>
                <a:cs typeface="+mn-cs"/>
              </a:rPr>
              <a:t>Software entities like classes, modules and functions should be open for extension but closed for modifications.(</a:t>
            </a:r>
            <a:r>
              <a:rPr lang="zh-CN" altLang="en-US" sz="1200" kern="1200" smtClean="0">
                <a:solidFill>
                  <a:schemeClr val="tx1"/>
                </a:solidFill>
                <a:effectLst/>
                <a:latin typeface="+mn-lt"/>
                <a:ea typeface="+mn-ea"/>
                <a:cs typeface="+mn-cs"/>
              </a:rPr>
              <a:t>一个软件实体如类，模块和函数应该对扩展开放，对修改关闭。）</a:t>
            </a:r>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案例代码</a:t>
            </a:r>
            <a:r>
              <a:rPr lang="en-US" altLang="zh-CN" smtClean="0"/>
              <a:t>:</a:t>
            </a:r>
          </a:p>
          <a:p>
            <a:endParaRPr lang="en-US" altLang="zh-CN" smtClean="0"/>
          </a:p>
          <a:p>
            <a:r>
              <a:rPr lang="en-US" altLang="zh-CN" smtClean="0"/>
              <a:t>package com.atguigu.scala.conversion</a:t>
            </a:r>
          </a:p>
          <a:p>
            <a:endParaRPr lang="en-US" altLang="zh-CN" smtClean="0"/>
          </a:p>
          <a:p>
            <a:r>
              <a:rPr lang="en-US" altLang="zh-CN" smtClean="0"/>
              <a:t>object Scala02 {</a:t>
            </a:r>
          </a:p>
          <a:p>
            <a:r>
              <a:rPr lang="en-US" altLang="zh-CN" smtClean="0"/>
              <a:t>  def main(args: Array[String]): Unit = {</a:t>
            </a:r>
          </a:p>
          <a:p>
            <a:r>
              <a:rPr lang="en-US" altLang="zh-CN" smtClean="0"/>
              <a:t>    //</a:t>
            </a:r>
            <a:r>
              <a:rPr lang="zh-CN" altLang="en-US" smtClean="0"/>
              <a:t>将</a:t>
            </a:r>
            <a:r>
              <a:rPr lang="en-US" altLang="zh-CN" smtClean="0"/>
              <a:t>MySQL</a:t>
            </a:r>
            <a:r>
              <a:rPr lang="zh-CN" altLang="en-US" smtClean="0"/>
              <a:t>转成</a:t>
            </a:r>
            <a:r>
              <a:rPr lang="en-US" altLang="zh-CN" smtClean="0"/>
              <a:t>DB</a:t>
            </a:r>
            <a:r>
              <a:rPr lang="zh-CN" altLang="en-US" smtClean="0"/>
              <a:t>。</a:t>
            </a:r>
          </a:p>
          <a:p>
            <a:r>
              <a:rPr lang="zh-CN" altLang="en-US" smtClean="0"/>
              <a:t>    </a:t>
            </a:r>
            <a:r>
              <a:rPr lang="en-US" altLang="zh-CN" smtClean="0"/>
              <a:t>implicit def addDelete( mysql : MySQL ): DB = {</a:t>
            </a:r>
          </a:p>
          <a:p>
            <a:r>
              <a:rPr lang="en-US" altLang="zh-CN" smtClean="0"/>
              <a:t>      new DB</a:t>
            </a:r>
          </a:p>
          <a:p>
            <a:r>
              <a:rPr lang="en-US" altLang="zh-CN" smtClean="0"/>
              <a:t>    }</a:t>
            </a:r>
          </a:p>
          <a:p>
            <a:endParaRPr lang="en-US" altLang="zh-CN" smtClean="0"/>
          </a:p>
          <a:p>
            <a:r>
              <a:rPr lang="en-US" altLang="zh-CN" smtClean="0"/>
              <a:t>    // MySQL ==&gt; DB</a:t>
            </a:r>
            <a:r>
              <a:rPr lang="zh-CN" altLang="en-US" smtClean="0"/>
              <a:t>， 同时还保留</a:t>
            </a:r>
            <a:r>
              <a:rPr lang="en-US" altLang="zh-CN" smtClean="0"/>
              <a:t>MySQL</a:t>
            </a:r>
            <a:r>
              <a:rPr lang="zh-CN" altLang="en-US" smtClean="0"/>
              <a:t>类本身的功能</a:t>
            </a:r>
          </a:p>
          <a:p>
            <a:r>
              <a:rPr lang="zh-CN" altLang="en-US" smtClean="0"/>
              <a:t>    </a:t>
            </a:r>
            <a:r>
              <a:rPr lang="en-US" altLang="zh-CN" smtClean="0"/>
              <a:t>// val mysql : MySQL = new MySQL </a:t>
            </a:r>
            <a:r>
              <a:rPr lang="zh-CN" altLang="en-US" smtClean="0"/>
              <a:t>这样写也√</a:t>
            </a:r>
          </a:p>
          <a:p>
            <a:r>
              <a:rPr lang="zh-CN" altLang="en-US" smtClean="0"/>
              <a:t>    </a:t>
            </a:r>
            <a:r>
              <a:rPr lang="en-US" altLang="zh-CN" smtClean="0"/>
              <a:t>val mysql = new MySQL</a:t>
            </a:r>
          </a:p>
          <a:p>
            <a:r>
              <a:rPr lang="en-US" altLang="zh-CN" smtClean="0"/>
              <a:t>    mysql.delete()</a:t>
            </a:r>
          </a:p>
          <a:p>
            <a:r>
              <a:rPr lang="en-US" altLang="zh-CN" smtClean="0"/>
              <a:t>    mysql.insert()</a:t>
            </a:r>
          </a:p>
          <a:p>
            <a:r>
              <a:rPr lang="en-US" altLang="zh-CN" smtClean="0"/>
              <a:t>  }</a:t>
            </a:r>
          </a:p>
          <a:p>
            <a:r>
              <a:rPr lang="en-US" altLang="zh-CN" smtClean="0"/>
              <a:t>}</a:t>
            </a:r>
          </a:p>
          <a:p>
            <a:endParaRPr lang="en-US" altLang="zh-CN" smtClean="0"/>
          </a:p>
          <a:p>
            <a:r>
              <a:rPr lang="en-US" altLang="zh-CN" smtClean="0"/>
              <a:t>class MySQL {</a:t>
            </a:r>
          </a:p>
          <a:p>
            <a:r>
              <a:rPr lang="en-US" altLang="zh-CN" smtClean="0"/>
              <a:t>  def insert( ): Unit = {</a:t>
            </a:r>
          </a:p>
          <a:p>
            <a:r>
              <a:rPr lang="en-US" altLang="zh-CN" smtClean="0"/>
              <a:t>    println("</a:t>
            </a:r>
            <a:r>
              <a:rPr lang="zh-CN" altLang="en-US" smtClean="0"/>
              <a:t>插入数据</a:t>
            </a:r>
            <a:r>
              <a:rPr lang="en-US" altLang="zh-CN" smtClean="0"/>
              <a:t>~")</a:t>
            </a:r>
          </a:p>
          <a:p>
            <a:r>
              <a:rPr lang="en-US" altLang="zh-CN" smtClean="0"/>
              <a:t>  }</a:t>
            </a:r>
          </a:p>
          <a:p>
            <a:r>
              <a:rPr lang="en-US" altLang="zh-CN" smtClean="0"/>
              <a:t>}</a:t>
            </a:r>
          </a:p>
          <a:p>
            <a:r>
              <a:rPr lang="en-US" altLang="zh-CN" smtClean="0"/>
              <a:t>class DB {</a:t>
            </a:r>
          </a:p>
          <a:p>
            <a:r>
              <a:rPr lang="en-US" altLang="zh-CN" smtClean="0"/>
              <a:t>  def delete(): Unit = {</a:t>
            </a:r>
          </a:p>
          <a:p>
            <a:r>
              <a:rPr lang="en-US" altLang="zh-CN" smtClean="0"/>
              <a:t>    println("</a:t>
            </a:r>
            <a:r>
              <a:rPr lang="zh-CN" altLang="en-US" smtClean="0"/>
              <a:t>删除数据</a:t>
            </a:r>
            <a:r>
              <a:rPr lang="en-US" altLang="zh-CN" smtClean="0"/>
              <a:t>")</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应用案例代码：</a:t>
            </a:r>
            <a:endParaRPr lang="en-US" altLang="zh-CN" smtClean="0"/>
          </a:p>
          <a:p>
            <a:endParaRPr lang="en-US" altLang="zh-CN" smtClean="0"/>
          </a:p>
          <a:p>
            <a:r>
              <a:rPr lang="en-US" altLang="zh-CN" smtClean="0"/>
              <a:t>package com.atguigu.scala.conversion</a:t>
            </a:r>
          </a:p>
          <a:p>
            <a:endParaRPr lang="en-US" altLang="zh-CN" smtClean="0"/>
          </a:p>
          <a:p>
            <a:r>
              <a:rPr lang="en-US" altLang="zh-CN" smtClean="0"/>
              <a:t>object Scala03 {</a:t>
            </a:r>
          </a:p>
          <a:p>
            <a:r>
              <a:rPr lang="en-US" altLang="zh-CN" smtClean="0"/>
              <a:t>  def main(args: Array[String]): Unit = {</a:t>
            </a:r>
          </a:p>
          <a:p>
            <a:endParaRPr lang="en-US" altLang="zh-CN" smtClean="0"/>
          </a:p>
          <a:p>
            <a:r>
              <a:rPr lang="en-US" altLang="zh-CN" smtClean="0"/>
              <a:t>    // </a:t>
            </a:r>
            <a:r>
              <a:rPr lang="zh-CN" altLang="en-US" smtClean="0"/>
              <a:t>隐式变量（值）</a:t>
            </a:r>
          </a:p>
          <a:p>
            <a:r>
              <a:rPr lang="zh-CN" altLang="en-US" smtClean="0"/>
              <a:t>    </a:t>
            </a:r>
            <a:r>
              <a:rPr lang="en-US" altLang="zh-CN" smtClean="0"/>
              <a:t>implicit val name : String = "Scala"</a:t>
            </a:r>
          </a:p>
          <a:p>
            <a:r>
              <a:rPr lang="en-US" altLang="zh-CN" smtClean="0"/>
              <a:t>    //</a:t>
            </a:r>
          </a:p>
          <a:p>
            <a:r>
              <a:rPr lang="en-US" altLang="zh-CN" smtClean="0"/>
              <a:t>    //implicit val name1 : String = "World"</a:t>
            </a:r>
          </a:p>
          <a:p>
            <a:endParaRPr lang="en-US" altLang="zh-CN" smtClean="0"/>
          </a:p>
          <a:p>
            <a:r>
              <a:rPr lang="en-US" altLang="zh-CN" smtClean="0"/>
              <a:t>    // </a:t>
            </a:r>
            <a:r>
              <a:rPr lang="zh-CN" altLang="en-US" smtClean="0"/>
              <a:t>声明方法，但是参数无默认值</a:t>
            </a:r>
          </a:p>
          <a:p>
            <a:r>
              <a:rPr lang="zh-CN" altLang="en-US" smtClean="0"/>
              <a:t>    </a:t>
            </a:r>
            <a:r>
              <a:rPr lang="en-US" altLang="zh-CN" smtClean="0"/>
              <a:t>// </a:t>
            </a:r>
            <a:r>
              <a:rPr lang="zh-CN" altLang="en-US" smtClean="0"/>
              <a:t>如果函数调用时，没有传递参数，那么可以声明</a:t>
            </a:r>
            <a:r>
              <a:rPr lang="en-US" altLang="zh-CN" smtClean="0"/>
              <a:t>implicit </a:t>
            </a:r>
            <a:r>
              <a:rPr lang="zh-CN" altLang="en-US" smtClean="0"/>
              <a:t>关键字，去查找隐式值</a:t>
            </a:r>
          </a:p>
          <a:p>
            <a:r>
              <a:rPr lang="zh-CN" altLang="en-US" smtClean="0"/>
              <a:t>    </a:t>
            </a:r>
            <a:r>
              <a:rPr lang="en-US" altLang="zh-CN" smtClean="0"/>
              <a:t>def hello( implicit content : String ): Unit = {</a:t>
            </a:r>
          </a:p>
          <a:p>
            <a:r>
              <a:rPr lang="en-US" altLang="zh-CN" smtClean="0"/>
              <a:t>      println("Hello " + content)</a:t>
            </a:r>
          </a:p>
          <a:p>
            <a:r>
              <a:rPr lang="en-US" altLang="zh-CN" smtClean="0"/>
              <a:t>    }</a:t>
            </a:r>
          </a:p>
          <a:p>
            <a:endParaRPr lang="en-US" altLang="zh-CN" smtClean="0"/>
          </a:p>
          <a:p>
            <a:r>
              <a:rPr lang="en-US" altLang="zh-CN" smtClean="0"/>
              <a:t>    //</a:t>
            </a:r>
            <a:r>
              <a:rPr lang="zh-CN" altLang="en-US" smtClean="0"/>
              <a:t>调用</a:t>
            </a:r>
            <a:r>
              <a:rPr lang="en-US" altLang="zh-CN" smtClean="0"/>
              <a:t>hello</a:t>
            </a:r>
          </a:p>
          <a:p>
            <a:r>
              <a:rPr lang="en-US" altLang="zh-CN" smtClean="0"/>
              <a:t>    hello</a:t>
            </a:r>
          </a:p>
          <a:p>
            <a:r>
              <a:rPr lang="en-US" altLang="zh-CN" smtClean="0"/>
              <a:t>  }</a:t>
            </a:r>
          </a:p>
          <a:p>
            <a:r>
              <a:rPr lang="en-US" altLang="zh-CN" smtClean="0"/>
              <a:t>}</a:t>
            </a:r>
          </a:p>
          <a:p>
            <a:endParaRPr lang="en-US" altLang="zh-CN" smtClean="0"/>
          </a:p>
          <a:p>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应用案例代码：</a:t>
            </a:r>
            <a:endParaRPr lang="en-US" altLang="zh-CN" smtClean="0"/>
          </a:p>
          <a:p>
            <a:endParaRPr lang="en-US" altLang="zh-CN" smtClean="0"/>
          </a:p>
          <a:p>
            <a:r>
              <a:rPr lang="en-US" altLang="zh-CN" smtClean="0"/>
              <a:t>package com.atguigu.scala.conversion</a:t>
            </a:r>
          </a:p>
          <a:p>
            <a:endParaRPr lang="en-US" altLang="zh-CN" smtClean="0"/>
          </a:p>
          <a:p>
            <a:r>
              <a:rPr lang="en-US" altLang="zh-CN" smtClean="0"/>
              <a:t>object Scala03 {</a:t>
            </a:r>
          </a:p>
          <a:p>
            <a:r>
              <a:rPr lang="en-US" altLang="zh-CN" smtClean="0"/>
              <a:t>  def main(args: Array[String]): Unit = {</a:t>
            </a:r>
          </a:p>
          <a:p>
            <a:endParaRPr lang="en-US" altLang="zh-CN" smtClean="0"/>
          </a:p>
          <a:p>
            <a:r>
              <a:rPr lang="en-US" altLang="zh-CN" smtClean="0"/>
              <a:t>    // </a:t>
            </a:r>
            <a:r>
              <a:rPr lang="zh-CN" altLang="en-US" smtClean="0"/>
              <a:t>隐式变量（值）</a:t>
            </a:r>
          </a:p>
          <a:p>
            <a:r>
              <a:rPr lang="zh-CN" altLang="en-US" smtClean="0"/>
              <a:t>    </a:t>
            </a:r>
            <a:r>
              <a:rPr lang="en-US" altLang="zh-CN" smtClean="0"/>
              <a:t>implicit val name : String = "Scala"</a:t>
            </a:r>
          </a:p>
          <a:p>
            <a:r>
              <a:rPr lang="en-US" altLang="zh-CN" smtClean="0"/>
              <a:t>    //</a:t>
            </a:r>
          </a:p>
          <a:p>
            <a:r>
              <a:rPr lang="en-US" altLang="zh-CN" smtClean="0"/>
              <a:t>    //implicit val name1 : String = "World"</a:t>
            </a:r>
          </a:p>
          <a:p>
            <a:endParaRPr lang="en-US" altLang="zh-CN" smtClean="0"/>
          </a:p>
          <a:p>
            <a:r>
              <a:rPr lang="en-US" altLang="zh-CN" smtClean="0"/>
              <a:t>    // </a:t>
            </a:r>
            <a:r>
              <a:rPr lang="zh-CN" altLang="en-US" smtClean="0"/>
              <a:t>声明方法，但是参数无默认值</a:t>
            </a:r>
          </a:p>
          <a:p>
            <a:r>
              <a:rPr lang="zh-CN" altLang="en-US" smtClean="0"/>
              <a:t>    </a:t>
            </a:r>
            <a:r>
              <a:rPr lang="en-US" altLang="zh-CN" smtClean="0"/>
              <a:t>// </a:t>
            </a:r>
            <a:r>
              <a:rPr lang="zh-CN" altLang="en-US" smtClean="0"/>
              <a:t>如果函数调用时，没有传递参数，那么可以声明</a:t>
            </a:r>
            <a:r>
              <a:rPr lang="en-US" altLang="zh-CN" smtClean="0"/>
              <a:t>implicit </a:t>
            </a:r>
            <a:r>
              <a:rPr lang="zh-CN" altLang="en-US" smtClean="0"/>
              <a:t>关键字，去查找隐式值</a:t>
            </a:r>
          </a:p>
          <a:p>
            <a:r>
              <a:rPr lang="zh-CN" altLang="en-US" smtClean="0"/>
              <a:t>    </a:t>
            </a:r>
            <a:r>
              <a:rPr lang="en-US" altLang="zh-CN" smtClean="0"/>
              <a:t>def hello( implicit content : String ): Unit = {</a:t>
            </a:r>
          </a:p>
          <a:p>
            <a:r>
              <a:rPr lang="en-US" altLang="zh-CN" smtClean="0"/>
              <a:t>      println("Hello " + content)</a:t>
            </a:r>
          </a:p>
          <a:p>
            <a:r>
              <a:rPr lang="en-US" altLang="zh-CN" smtClean="0"/>
              <a:t>    }</a:t>
            </a:r>
          </a:p>
          <a:p>
            <a:endParaRPr lang="en-US" altLang="zh-CN" smtClean="0"/>
          </a:p>
          <a:p>
            <a:r>
              <a:rPr lang="en-US" altLang="zh-CN" smtClean="0"/>
              <a:t>    //</a:t>
            </a:r>
            <a:r>
              <a:rPr lang="zh-CN" altLang="en-US" smtClean="0"/>
              <a:t>调用</a:t>
            </a:r>
            <a:r>
              <a:rPr lang="en-US" altLang="zh-CN" smtClean="0"/>
              <a:t>hello</a:t>
            </a:r>
          </a:p>
          <a:p>
            <a:r>
              <a:rPr lang="en-US" altLang="zh-CN" smtClean="0"/>
              <a:t>    hello</a:t>
            </a:r>
          </a:p>
          <a:p>
            <a:r>
              <a:rPr lang="en-US" altLang="zh-CN" smtClean="0"/>
              <a:t>  }</a:t>
            </a:r>
          </a:p>
          <a:p>
            <a:r>
              <a:rPr lang="en-US" altLang="zh-CN" smtClean="0"/>
              <a:t>}</a:t>
            </a:r>
          </a:p>
          <a:p>
            <a:endParaRPr lang="en-US" altLang="zh-CN" smtClean="0"/>
          </a:p>
          <a:p>
            <a:r>
              <a:rPr lang="en-US" altLang="zh-CN" smtClean="0"/>
              <a:t>//</a:t>
            </a:r>
            <a:r>
              <a:rPr lang="zh-CN" altLang="en-US" smtClean="0"/>
              <a:t>练习题答案：</a:t>
            </a:r>
            <a:endParaRPr lang="en-US" altLang="zh-CN" smtClean="0"/>
          </a:p>
          <a:p>
            <a:r>
              <a:rPr lang="en-US" altLang="zh-CN" sz="1200" smtClean="0">
                <a:latin typeface="Arial" pitchFamily="34" charset="0"/>
                <a:cs typeface="Arial" pitchFamily="34" charset="0"/>
              </a:rPr>
              <a:t>object ImplicitVal {</a:t>
            </a:r>
          </a:p>
          <a:p>
            <a:r>
              <a:rPr lang="en-US" altLang="zh-CN" sz="1200" smtClean="0">
                <a:latin typeface="Arial" pitchFamily="34" charset="0"/>
                <a:cs typeface="Arial" pitchFamily="34" charset="0"/>
              </a:rPr>
              <a:t>  def main(args: Array[String]): Unit = {</a:t>
            </a:r>
          </a:p>
          <a:p>
            <a:r>
              <a:rPr lang="en-US" altLang="zh-CN" sz="1200" smtClean="0">
                <a:latin typeface="Arial" pitchFamily="34" charset="0"/>
                <a:cs typeface="Arial" pitchFamily="34" charset="0"/>
              </a:rPr>
              <a:t>    implicit val str1: String = "jack"</a:t>
            </a:r>
          </a:p>
          <a:p>
            <a:r>
              <a:rPr lang="en-US" altLang="zh-CN" sz="1200" smtClean="0">
                <a:latin typeface="Arial" pitchFamily="34" charset="0"/>
                <a:cs typeface="Arial" pitchFamily="34" charset="0"/>
              </a:rPr>
              <a:t>    def hello(implicit name: String): Unit = { //</a:t>
            </a:r>
            <a:r>
              <a:rPr lang="en-US" altLang="zh-CN" sz="1200" smtClean="0">
                <a:solidFill>
                  <a:srgbClr val="FF0000"/>
                </a:solidFill>
                <a:latin typeface="Arial" pitchFamily="34" charset="0"/>
                <a:cs typeface="Arial" pitchFamily="34" charset="0"/>
              </a:rPr>
              <a:t>hello$</a:t>
            </a:r>
            <a:r>
              <a:rPr lang="en-US" altLang="zh-CN" sz="1200" smtClean="0">
                <a:latin typeface="Arial" pitchFamily="34" charset="0"/>
                <a:cs typeface="Arial" pitchFamily="34" charset="0"/>
              </a:rPr>
              <a:t>1</a:t>
            </a:r>
          </a:p>
          <a:p>
            <a:r>
              <a:rPr lang="en-US" altLang="zh-CN" sz="1200" smtClean="0">
                <a:latin typeface="Arial" pitchFamily="34" charset="0"/>
                <a:cs typeface="Arial" pitchFamily="34" charset="0"/>
              </a:rPr>
              <a:t>      println(name + " hello")</a:t>
            </a:r>
          </a:p>
          <a:p>
            <a:r>
              <a:rPr lang="en-US" altLang="zh-CN" sz="1200" smtClean="0">
                <a:latin typeface="Arial" pitchFamily="34" charset="0"/>
                <a:cs typeface="Arial" pitchFamily="34" charset="0"/>
              </a:rPr>
              <a:t>      def hello(): Unit = { //</a:t>
            </a:r>
            <a:r>
              <a:rPr lang="en-US" altLang="zh-CN" sz="1200" smtClean="0">
                <a:solidFill>
                  <a:srgbClr val="FF0000"/>
                </a:solidFill>
                <a:latin typeface="Arial" pitchFamily="34" charset="0"/>
                <a:cs typeface="Arial" pitchFamily="34" charset="0"/>
              </a:rPr>
              <a:t>hello$2</a:t>
            </a:r>
          </a:p>
          <a:p>
            <a:r>
              <a:rPr lang="en-US" altLang="zh-CN" sz="1200" smtClean="0">
                <a:latin typeface="Arial" pitchFamily="34" charset="0"/>
                <a:cs typeface="Arial" pitchFamily="34" charset="0"/>
              </a:rPr>
              <a:t>        println("xxxx")</a:t>
            </a:r>
          </a:p>
          <a:p>
            <a:r>
              <a:rPr lang="en-US" altLang="zh-CN" sz="1200" smtClean="0">
                <a:latin typeface="Arial" pitchFamily="34" charset="0"/>
                <a:cs typeface="Arial" pitchFamily="34" charset="0"/>
              </a:rPr>
              <a:t>      }</a:t>
            </a:r>
          </a:p>
          <a:p>
            <a:r>
              <a:rPr lang="en-US" altLang="zh-CN" sz="1200" smtClean="0">
                <a:latin typeface="Arial" pitchFamily="34" charset="0"/>
                <a:cs typeface="Arial" pitchFamily="34" charset="0"/>
              </a:rPr>
              <a:t>    }</a:t>
            </a:r>
          </a:p>
          <a:p>
            <a:r>
              <a:rPr lang="en-US" altLang="zh-CN" sz="1200" smtClean="0">
                <a:latin typeface="Arial" pitchFamily="34" charset="0"/>
                <a:cs typeface="Arial" pitchFamily="34" charset="0"/>
              </a:rPr>
              <a:t>    hello //</a:t>
            </a:r>
            <a:r>
              <a:rPr lang="zh-CN" altLang="en-US" sz="1200" smtClean="0">
                <a:latin typeface="Arial" pitchFamily="34" charset="0"/>
                <a:cs typeface="Arial" pitchFamily="34" charset="0"/>
              </a:rPr>
              <a:t>使用隐式值不要带</a:t>
            </a:r>
            <a:r>
              <a:rPr lang="en-US" altLang="zh-CN" sz="1200" smtClean="0">
                <a:latin typeface="Arial" pitchFamily="34" charset="0"/>
                <a:cs typeface="Arial" pitchFamily="34" charset="0"/>
              </a:rPr>
              <a:t>()</a:t>
            </a:r>
          </a:p>
          <a:p>
            <a:r>
              <a:rPr lang="en-US" altLang="zh-CN" sz="1200" smtClean="0">
                <a:latin typeface="Arial" pitchFamily="34" charset="0"/>
                <a:cs typeface="Arial" pitchFamily="34" charset="0"/>
              </a:rPr>
              <a:t>  }</a:t>
            </a:r>
          </a:p>
          <a:p>
            <a:r>
              <a:rPr lang="en-US" altLang="zh-CN" sz="1200" smtClean="0">
                <a:latin typeface="Arial" pitchFamily="34" charset="0"/>
                <a:cs typeface="Arial" pitchFamily="34" charset="0"/>
              </a:rPr>
              <a:t>  def hello(): Unit = { //</a:t>
            </a:r>
            <a:r>
              <a:rPr lang="zh-CN" altLang="en-US" sz="1200" smtClean="0">
                <a:latin typeface="Arial" pitchFamily="34" charset="0"/>
                <a:cs typeface="Arial" pitchFamily="34" charset="0"/>
              </a:rPr>
              <a:t>函数名 </a:t>
            </a:r>
            <a:r>
              <a:rPr lang="en-US" altLang="zh-CN" sz="1200" smtClean="0">
                <a:solidFill>
                  <a:srgbClr val="FF0000"/>
                </a:solidFill>
                <a:latin typeface="Arial" pitchFamily="34" charset="0"/>
                <a:cs typeface="Arial" pitchFamily="34" charset="0"/>
              </a:rPr>
              <a:t>hello()</a:t>
            </a:r>
          </a:p>
          <a:p>
            <a:r>
              <a:rPr lang="en-US" altLang="zh-CN" sz="1200" smtClean="0">
                <a:latin typeface="Arial" pitchFamily="34" charset="0"/>
                <a:cs typeface="Arial" pitchFamily="34" charset="0"/>
              </a:rPr>
              <a:t>    println("xx")</a:t>
            </a:r>
          </a:p>
          <a:p>
            <a:r>
              <a:rPr lang="en-US" altLang="zh-CN" sz="1200" smtClean="0">
                <a:latin typeface="Arial" pitchFamily="34" charset="0"/>
                <a:cs typeface="Arial" pitchFamily="34" charset="0"/>
              </a:rPr>
              <a:t>  }</a:t>
            </a:r>
          </a:p>
          <a:p>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案例演示</a:t>
            </a:r>
            <a:r>
              <a:rPr lang="en-US" altLang="zh-CN" sz="1200" smtClean="0">
                <a:latin typeface="Arial" pitchFamily="34" charset="0"/>
                <a:cs typeface="Arial" pitchFamily="34" charset="0"/>
              </a:rPr>
              <a:t>+</a:t>
            </a:r>
            <a:r>
              <a:rPr lang="zh-CN" altLang="en-US" sz="1200" smtClean="0">
                <a:latin typeface="Arial" pitchFamily="34" charset="0"/>
                <a:cs typeface="Arial" pitchFamily="34" charset="0"/>
              </a:rPr>
              <a:t>说明</a:t>
            </a:r>
          </a:p>
          <a:p>
            <a:endParaRPr lang="en-US" altLang="zh-CN" smtClean="0"/>
          </a:p>
          <a:p>
            <a:endParaRPr lang="en-US" altLang="zh-CN" smtClean="0"/>
          </a:p>
          <a:p>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题</a:t>
            </a:r>
            <a:r>
              <a:rPr lang="en-US" altLang="zh-CN" smtClean="0"/>
              <a:t>1</a:t>
            </a:r>
            <a:r>
              <a:rPr lang="zh-CN" altLang="en-US" smtClean="0"/>
              <a:t>：</a:t>
            </a:r>
            <a:r>
              <a:rPr lang="zh-CN" altLang="en-US" baseline="0" smtClean="0"/>
              <a:t> 报错：因为提供了相同类型的隐式变量</a:t>
            </a:r>
            <a:endParaRPr lang="en-US" altLang="zh-CN" baseline="0" smtClean="0"/>
          </a:p>
          <a:p>
            <a:r>
              <a:rPr lang="zh-CN" altLang="en-US" baseline="0" smtClean="0"/>
              <a:t>题</a:t>
            </a:r>
            <a:r>
              <a:rPr lang="en-US" altLang="zh-CN" baseline="0" smtClean="0"/>
              <a:t>2</a:t>
            </a:r>
            <a:r>
              <a:rPr lang="zh-CN" altLang="en-US" baseline="0" smtClean="0"/>
              <a:t>： 输出 </a:t>
            </a:r>
            <a:r>
              <a:rPr lang="en-US" altLang="zh-CN" baseline="0" smtClean="0"/>
              <a:t>hello scala </a:t>
            </a:r>
            <a:r>
              <a:rPr lang="zh-CN" altLang="en-US" baseline="0" smtClean="0"/>
              <a:t>说明隐式变量优先</a:t>
            </a:r>
            <a:r>
              <a:rPr lang="en-US" altLang="zh-CN" baseline="0" smtClean="0"/>
              <a:t>.</a:t>
            </a:r>
          </a:p>
          <a:p>
            <a:r>
              <a:rPr lang="zh-CN" altLang="en-US" baseline="0" smtClean="0"/>
              <a:t>题</a:t>
            </a:r>
            <a:r>
              <a:rPr lang="en-US" altLang="zh-CN" baseline="0" smtClean="0"/>
              <a:t>3</a:t>
            </a:r>
            <a:r>
              <a:rPr lang="zh-CN" altLang="en-US" baseline="0" smtClean="0"/>
              <a:t>： 输出 </a:t>
            </a:r>
            <a:r>
              <a:rPr lang="en-US" altLang="zh-CN" baseline="0" smtClean="0"/>
              <a:t>hello okook </a:t>
            </a:r>
            <a:r>
              <a:rPr lang="zh-CN" altLang="en-US" baseline="0" smtClean="0"/>
              <a:t>说明当隐式变量匹配不到就使用默认值</a:t>
            </a:r>
            <a:endParaRPr lang="en-US" altLang="zh-CN" baseline="0" smtClean="0"/>
          </a:p>
          <a:p>
            <a:r>
              <a:rPr lang="zh-CN" altLang="en-US" baseline="0" smtClean="0"/>
              <a:t>题</a:t>
            </a:r>
            <a:r>
              <a:rPr lang="en-US" altLang="zh-CN" baseline="0" smtClean="0"/>
              <a:t>4: </a:t>
            </a:r>
            <a:r>
              <a:rPr lang="zh-CN" altLang="en-US" baseline="0" smtClean="0"/>
              <a:t> 报错，因为隐式变量和默认值都匹配不到</a:t>
            </a: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4780"/>
            <a:ext cx="7772400" cy="120392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182727"/>
            <a:ext cx="6400800" cy="14353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4924"/>
            <a:ext cx="2057400" cy="479229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4924"/>
            <a:ext cx="6019800" cy="47922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09171"/>
            <a:ext cx="7772400" cy="111551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380545"/>
            <a:ext cx="7772400"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57230"/>
            <a:ext cx="4040188"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781183"/>
            <a:ext cx="4040188"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257230"/>
            <a:ext cx="4041775"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781183"/>
            <a:ext cx="4041775"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3623"/>
            <a:ext cx="3008313" cy="95169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3625"/>
            <a:ext cx="5111750" cy="47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175322"/>
            <a:ext cx="3008313" cy="38418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31604"/>
            <a:ext cx="5486400" cy="46414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01853"/>
            <a:ext cx="5486400"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395752"/>
            <a:ext cx="5486400" cy="6591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4923"/>
            <a:ext cx="8229600" cy="93609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10536"/>
            <a:ext cx="8229600" cy="370667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05734"/>
            <a:ext cx="2133600"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2019/3/30</a:t>
            </a:fld>
            <a:endParaRPr lang="zh-CN" altLang="en-US"/>
          </a:p>
        </p:txBody>
      </p:sp>
      <p:sp>
        <p:nvSpPr>
          <p:cNvPr id="5" name="页脚占位符 4"/>
          <p:cNvSpPr>
            <a:spLocks noGrp="1"/>
          </p:cNvSpPr>
          <p:nvPr>
            <p:ph type="ftr" sz="quarter" idx="3"/>
          </p:nvPr>
        </p:nvSpPr>
        <p:spPr>
          <a:xfrm>
            <a:off x="3124200" y="5205734"/>
            <a:ext cx="2895600"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05734"/>
            <a:ext cx="2133600"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ctrTitle"/>
          </p:nvPr>
        </p:nvSpPr>
        <p:spPr>
          <a:xfrm>
            <a:off x="683568" y="2390674"/>
            <a:ext cx="7772400" cy="1203924"/>
          </a:xfrm>
        </p:spPr>
        <p:txBody>
          <a:bodyPr>
            <a:noAutofit/>
          </a:bodyPr>
          <a:lstStyle/>
          <a:p>
            <a:r>
              <a:rPr lang="en-US" altLang="zh-CN" sz="4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mn-cs"/>
              </a:rPr>
              <a:t>Scala</a:t>
            </a:r>
            <a:r>
              <a:rPr lang="zh-CN" altLang="en-US" sz="4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mn-cs"/>
              </a:rPr>
              <a:t>核心编程</a:t>
            </a:r>
            <a:r>
              <a:rPr lang="en-US" altLang="zh-CN" sz="4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mn-cs"/>
              </a:rPr>
              <a:t/>
            </a:r>
            <a:br>
              <a:rPr lang="en-US" altLang="zh-CN" sz="4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mn-cs"/>
              </a:rPr>
            </a:br>
            <a:r>
              <a:rPr lang="zh-CN" altLang="en-US" sz="3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mn-cs"/>
              </a:rPr>
              <a:t>隐式转换和隐式参数</a:t>
            </a:r>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
            </a:r>
            <a:b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br>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
            </a:r>
            <a:b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br>
            <a:r>
              <a:rPr lang="zh-CN" altLang="en-US" sz="3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讲师：李海波</a:t>
            </a:r>
            <a:endParaRPr lang="zh-CN" alt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107504" y="4709937"/>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尚</a:t>
            </a:r>
            <a:r>
              <a:rPr lang="zh-CN" altLang="en-US" sz="32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硅谷研究院</a:t>
            </a:r>
            <a:endParaRPr lang="zh-CN" altLang="en-US"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式值</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1415772"/>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cs typeface="Times New Roman" panose="02020603050405020304" pitchFamily="18" charset="0"/>
              </a:rPr>
              <a:t>课</a:t>
            </a: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堂练习</a:t>
            </a:r>
            <a:endParaRPr lang="en-US" altLang="zh-CN" sz="2000" b="1" dirty="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dirty="0" smtClean="0">
                <a:latin typeface="微软雅黑" pitchFamily="34" charset="-122"/>
                <a:ea typeface="微软雅黑" pitchFamily="34" charset="-122"/>
                <a:cs typeface="Times New Roman" panose="02020603050405020304" pitchFamily="18" charset="0"/>
              </a:rPr>
              <a:t>看下面几个案例，判断是否正确</a:t>
            </a:r>
            <a:endParaRPr lang="en-US" altLang="zh-CN"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p:txBody>
      </p:sp>
      <p:sp>
        <p:nvSpPr>
          <p:cNvPr id="2" name="TextBox 1"/>
          <p:cNvSpPr txBox="1"/>
          <p:nvPr/>
        </p:nvSpPr>
        <p:spPr>
          <a:xfrm>
            <a:off x="137187" y="2291451"/>
            <a:ext cx="4814460" cy="2893100"/>
          </a:xfrm>
          <a:prstGeom prst="rect">
            <a:avLst/>
          </a:prstGeom>
          <a:solidFill>
            <a:schemeClr val="bg1">
              <a:lumMod val="95000"/>
            </a:schemeClr>
          </a:solidFill>
        </p:spPr>
        <p:txBody>
          <a:bodyPr wrap="none" rtlCol="0">
            <a:spAutoFit/>
          </a:bodyPr>
          <a:lstStyle/>
          <a:p>
            <a:r>
              <a:rPr lang="en-US" altLang="zh-CN" sz="1400" dirty="0">
                <a:latin typeface="微软雅黑" pitchFamily="34" charset="-122"/>
                <a:ea typeface="微软雅黑" pitchFamily="34" charset="-122"/>
                <a:cs typeface="Arial" pitchFamily="34" charset="0"/>
              </a:rPr>
              <a:t>object ImplicitVal02 {</a:t>
            </a:r>
          </a:p>
          <a:p>
            <a:r>
              <a:rPr lang="en-US" altLang="zh-CN" sz="1400" dirty="0">
                <a:latin typeface="微软雅黑" pitchFamily="34" charset="-122"/>
                <a:ea typeface="微软雅黑" pitchFamily="34" charset="-122"/>
                <a:cs typeface="Arial" pitchFamily="34" charset="0"/>
              </a:rPr>
              <a:t>  </a:t>
            </a:r>
            <a:r>
              <a:rPr lang="en-US" altLang="zh-CN" sz="1400" dirty="0" err="1">
                <a:latin typeface="微软雅黑" pitchFamily="34" charset="-122"/>
                <a:ea typeface="微软雅黑" pitchFamily="34" charset="-122"/>
                <a:cs typeface="Arial" pitchFamily="34" charset="0"/>
              </a:rPr>
              <a:t>def</a:t>
            </a:r>
            <a:r>
              <a:rPr lang="en-US" altLang="zh-CN" sz="1400" dirty="0">
                <a:latin typeface="微软雅黑" pitchFamily="34" charset="-122"/>
                <a:ea typeface="微软雅黑" pitchFamily="34" charset="-122"/>
                <a:cs typeface="Arial" pitchFamily="34" charset="0"/>
              </a:rPr>
              <a:t> main(</a:t>
            </a:r>
            <a:r>
              <a:rPr lang="en-US" altLang="zh-CN" sz="1400" dirty="0" err="1">
                <a:latin typeface="微软雅黑" pitchFamily="34" charset="-122"/>
                <a:ea typeface="微软雅黑" pitchFamily="34" charset="-122"/>
                <a:cs typeface="Arial" pitchFamily="34" charset="0"/>
              </a:rPr>
              <a:t>args</a:t>
            </a:r>
            <a:r>
              <a:rPr lang="en-US" altLang="zh-CN" sz="1400" dirty="0">
                <a:latin typeface="微软雅黑" pitchFamily="34" charset="-122"/>
                <a:ea typeface="微软雅黑" pitchFamily="34" charset="-122"/>
                <a:cs typeface="Arial" pitchFamily="34" charset="0"/>
              </a:rPr>
              <a:t>: Array[String]): Unit = {</a:t>
            </a:r>
          </a:p>
          <a:p>
            <a:r>
              <a:rPr lang="en-US" altLang="zh-CN" sz="1400" dirty="0">
                <a:latin typeface="微软雅黑" pitchFamily="34" charset="-122"/>
                <a:ea typeface="微软雅黑" pitchFamily="34" charset="-122"/>
                <a:cs typeface="Arial" pitchFamily="34" charset="0"/>
              </a:rPr>
              <a:t>      // </a:t>
            </a:r>
            <a:r>
              <a:rPr lang="zh-CN" altLang="en-US" sz="1400" dirty="0">
                <a:latin typeface="微软雅黑" pitchFamily="34" charset="-122"/>
                <a:ea typeface="微软雅黑" pitchFamily="34" charset="-122"/>
                <a:cs typeface="Arial" pitchFamily="34" charset="0"/>
              </a:rPr>
              <a:t>隐式变量（值</a:t>
            </a:r>
            <a:r>
              <a:rPr lang="zh-CN" altLang="en-US" sz="1400" dirty="0" smtClean="0">
                <a:latin typeface="微软雅黑" pitchFamily="34" charset="-122"/>
                <a:ea typeface="微软雅黑" pitchFamily="34" charset="-122"/>
                <a:cs typeface="Arial" pitchFamily="34" charset="0"/>
              </a:rPr>
              <a:t>）</a:t>
            </a:r>
            <a:endParaRPr lang="zh-CN" altLang="en-US" sz="1400" dirty="0">
              <a:latin typeface="微软雅黑" pitchFamily="34" charset="-122"/>
              <a:ea typeface="微软雅黑" pitchFamily="34" charset="-122"/>
              <a:cs typeface="Arial" pitchFamily="34" charset="0"/>
            </a:endParaRPr>
          </a:p>
          <a:p>
            <a:r>
              <a:rPr lang="zh-CN" altLang="en-US" sz="1400" dirty="0">
                <a:latin typeface="微软雅黑" pitchFamily="34" charset="-122"/>
                <a:ea typeface="微软雅黑" pitchFamily="34" charset="-122"/>
                <a:cs typeface="Arial" pitchFamily="34" charset="0"/>
              </a:rPr>
              <a:t>      </a:t>
            </a:r>
            <a:r>
              <a:rPr lang="en-US" altLang="zh-CN" sz="1400" dirty="0">
                <a:latin typeface="微软雅黑" pitchFamily="34" charset="-122"/>
                <a:ea typeface="微软雅黑" pitchFamily="34" charset="-122"/>
                <a:cs typeface="Arial" pitchFamily="34" charset="0"/>
              </a:rPr>
              <a:t>implicit </a:t>
            </a:r>
            <a:r>
              <a:rPr lang="en-US" altLang="zh-CN" sz="1400" dirty="0" err="1">
                <a:latin typeface="微软雅黑" pitchFamily="34" charset="-122"/>
                <a:ea typeface="微软雅黑" pitchFamily="34" charset="-122"/>
                <a:cs typeface="Arial" pitchFamily="34" charset="0"/>
              </a:rPr>
              <a:t>val</a:t>
            </a:r>
            <a:r>
              <a:rPr lang="en-US" altLang="zh-CN" sz="1400" dirty="0">
                <a:latin typeface="微软雅黑" pitchFamily="34" charset="-122"/>
                <a:ea typeface="微软雅黑" pitchFamily="34" charset="-122"/>
                <a:cs typeface="Arial" pitchFamily="34" charset="0"/>
              </a:rPr>
              <a:t> </a:t>
            </a:r>
            <a:r>
              <a:rPr lang="en-US" altLang="zh-CN" sz="1400" dirty="0" smtClean="0">
                <a:latin typeface="微软雅黑" pitchFamily="34" charset="-122"/>
                <a:ea typeface="微软雅黑" pitchFamily="34" charset="-122"/>
                <a:cs typeface="Arial" pitchFamily="34" charset="0"/>
              </a:rPr>
              <a:t>name1: </a:t>
            </a:r>
            <a:r>
              <a:rPr lang="en-US" altLang="zh-CN" sz="1400" dirty="0">
                <a:latin typeface="微软雅黑" pitchFamily="34" charset="-122"/>
                <a:ea typeface="微软雅黑" pitchFamily="34" charset="-122"/>
                <a:cs typeface="Arial" pitchFamily="34" charset="0"/>
              </a:rPr>
              <a:t>String = "Scala"</a:t>
            </a:r>
          </a:p>
          <a:p>
            <a:r>
              <a:rPr lang="en-US" altLang="zh-CN" sz="1400" dirty="0">
                <a:latin typeface="微软雅黑" pitchFamily="34" charset="-122"/>
                <a:ea typeface="微软雅黑" pitchFamily="34" charset="-122"/>
                <a:cs typeface="Arial" pitchFamily="34" charset="0"/>
              </a:rPr>
              <a:t>      implicit </a:t>
            </a:r>
            <a:r>
              <a:rPr lang="en-US" altLang="zh-CN" sz="1400" dirty="0" err="1">
                <a:latin typeface="微软雅黑" pitchFamily="34" charset="-122"/>
                <a:ea typeface="微软雅黑" pitchFamily="34" charset="-122"/>
                <a:cs typeface="Arial" pitchFamily="34" charset="0"/>
              </a:rPr>
              <a:t>val</a:t>
            </a:r>
            <a:r>
              <a:rPr lang="en-US" altLang="zh-CN" sz="1400" dirty="0">
                <a:latin typeface="微软雅黑" pitchFamily="34" charset="-122"/>
                <a:ea typeface="微软雅黑" pitchFamily="34" charset="-122"/>
                <a:cs typeface="Arial" pitchFamily="34" charset="0"/>
              </a:rPr>
              <a:t> </a:t>
            </a:r>
            <a:r>
              <a:rPr lang="en-US" altLang="zh-CN" sz="1400" dirty="0" smtClean="0">
                <a:latin typeface="微软雅黑" pitchFamily="34" charset="-122"/>
                <a:ea typeface="微软雅黑" pitchFamily="34" charset="-122"/>
                <a:cs typeface="Arial" pitchFamily="34" charset="0"/>
              </a:rPr>
              <a:t>name2: </a:t>
            </a:r>
            <a:r>
              <a:rPr lang="en-US" altLang="zh-CN" sz="1400" dirty="0">
                <a:latin typeface="微软雅黑" pitchFamily="34" charset="-122"/>
                <a:ea typeface="微软雅黑" pitchFamily="34" charset="-122"/>
                <a:cs typeface="Arial" pitchFamily="34" charset="0"/>
              </a:rPr>
              <a:t>String = "World"</a:t>
            </a:r>
          </a:p>
          <a:p>
            <a:endParaRPr lang="en-US" altLang="zh-CN" sz="1400" dirty="0">
              <a:latin typeface="微软雅黑" pitchFamily="34" charset="-122"/>
              <a:ea typeface="微软雅黑" pitchFamily="34" charset="-122"/>
              <a:cs typeface="Arial" pitchFamily="34" charset="0"/>
            </a:endParaRPr>
          </a:p>
          <a:p>
            <a:r>
              <a:rPr lang="en-US" altLang="zh-CN" sz="1400" dirty="0">
                <a:latin typeface="微软雅黑" pitchFamily="34" charset="-122"/>
                <a:ea typeface="微软雅黑" pitchFamily="34" charset="-122"/>
                <a:cs typeface="Arial" pitchFamily="34" charset="0"/>
              </a:rPr>
              <a:t>      </a:t>
            </a:r>
            <a:r>
              <a:rPr lang="en-US" altLang="zh-CN" sz="1400" dirty="0" err="1">
                <a:latin typeface="微软雅黑" pitchFamily="34" charset="-122"/>
                <a:ea typeface="微软雅黑" pitchFamily="34" charset="-122"/>
                <a:cs typeface="Arial" pitchFamily="34" charset="0"/>
              </a:rPr>
              <a:t>def</a:t>
            </a:r>
            <a:r>
              <a:rPr lang="en-US" altLang="zh-CN" sz="1400" dirty="0">
                <a:latin typeface="微软雅黑" pitchFamily="34" charset="-122"/>
                <a:ea typeface="微软雅黑" pitchFamily="34" charset="-122"/>
                <a:cs typeface="Arial" pitchFamily="34" charset="0"/>
              </a:rPr>
              <a:t> hello(implicit content: String = "jack"): Unit = {</a:t>
            </a:r>
          </a:p>
          <a:p>
            <a:r>
              <a:rPr lang="en-US" altLang="zh-CN" sz="1400" dirty="0">
                <a:latin typeface="微软雅黑" pitchFamily="34" charset="-122"/>
                <a:ea typeface="微软雅黑" pitchFamily="34" charset="-122"/>
                <a:cs typeface="Arial" pitchFamily="34" charset="0"/>
              </a:rPr>
              <a:t>        </a:t>
            </a:r>
            <a:r>
              <a:rPr lang="en-US" altLang="zh-CN" sz="1400" dirty="0" err="1">
                <a:latin typeface="微软雅黑" pitchFamily="34" charset="-122"/>
                <a:ea typeface="微软雅黑" pitchFamily="34" charset="-122"/>
                <a:cs typeface="Arial" pitchFamily="34" charset="0"/>
              </a:rPr>
              <a:t>println</a:t>
            </a:r>
            <a:r>
              <a:rPr lang="en-US" altLang="zh-CN" sz="1400" dirty="0">
                <a:latin typeface="微软雅黑" pitchFamily="34" charset="-122"/>
                <a:ea typeface="微软雅黑" pitchFamily="34" charset="-122"/>
                <a:cs typeface="Arial" pitchFamily="34" charset="0"/>
              </a:rPr>
              <a:t>("Hello " + content)</a:t>
            </a:r>
          </a:p>
          <a:p>
            <a:r>
              <a:rPr lang="en-US" altLang="zh-CN" sz="1400" dirty="0">
                <a:latin typeface="微软雅黑" pitchFamily="34" charset="-122"/>
                <a:ea typeface="微软雅黑" pitchFamily="34" charset="-122"/>
                <a:cs typeface="Arial" pitchFamily="34" charset="0"/>
              </a:rPr>
              <a:t>      </a:t>
            </a:r>
            <a:r>
              <a:rPr lang="en-US" altLang="zh-CN" sz="1400" dirty="0" smtClean="0">
                <a:latin typeface="微软雅黑" pitchFamily="34" charset="-122"/>
                <a:ea typeface="微软雅黑" pitchFamily="34" charset="-122"/>
                <a:cs typeface="Arial" pitchFamily="34" charset="0"/>
              </a:rPr>
              <a:t>}</a:t>
            </a:r>
          </a:p>
          <a:p>
            <a:endParaRPr lang="en-US" altLang="zh-CN" sz="1400" dirty="0">
              <a:latin typeface="微软雅黑" pitchFamily="34" charset="-122"/>
              <a:ea typeface="微软雅黑" pitchFamily="34" charset="-122"/>
              <a:cs typeface="Arial" pitchFamily="34" charset="0"/>
            </a:endParaRPr>
          </a:p>
          <a:p>
            <a:r>
              <a:rPr lang="en-US" altLang="zh-CN" sz="1400" dirty="0">
                <a:latin typeface="微软雅黑" pitchFamily="34" charset="-122"/>
                <a:ea typeface="微软雅黑" pitchFamily="34" charset="-122"/>
                <a:cs typeface="Arial" pitchFamily="34" charset="0"/>
              </a:rPr>
              <a:t>      hello</a:t>
            </a:r>
          </a:p>
          <a:p>
            <a:r>
              <a:rPr lang="en-US" altLang="zh-CN" sz="1400" dirty="0">
                <a:latin typeface="微软雅黑" pitchFamily="34" charset="-122"/>
                <a:ea typeface="微软雅黑" pitchFamily="34" charset="-122"/>
                <a:cs typeface="Arial" pitchFamily="34" charset="0"/>
              </a:rPr>
              <a:t>    }</a:t>
            </a:r>
          </a:p>
          <a:p>
            <a:r>
              <a:rPr lang="en-US" altLang="zh-CN" sz="1400" dirty="0" smtClean="0">
                <a:latin typeface="微软雅黑" pitchFamily="34" charset="-122"/>
                <a:ea typeface="微软雅黑" pitchFamily="34" charset="-122"/>
                <a:cs typeface="Arial" pitchFamily="34" charset="0"/>
              </a:rPr>
              <a:t>}</a:t>
            </a:r>
            <a:endParaRPr lang="zh-CN" altLang="en-US" sz="1400" dirty="0">
              <a:latin typeface="微软雅黑" pitchFamily="34" charset="-122"/>
              <a:ea typeface="微软雅黑" pitchFamily="34" charset="-122"/>
              <a:cs typeface="Arial" pitchFamily="34" charset="0"/>
            </a:endParaRPr>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99992" y="0"/>
            <a:ext cx="4608512" cy="195231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99278" y="1962364"/>
            <a:ext cx="4609225" cy="185403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499992" y="3816399"/>
            <a:ext cx="4609225" cy="16268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799462" y="1380057"/>
            <a:ext cx="550151" cy="369332"/>
          </a:xfrm>
          <a:prstGeom prst="rect">
            <a:avLst/>
          </a:prstGeom>
          <a:noFill/>
        </p:spPr>
        <p:txBody>
          <a:bodyPr wrap="none" rtlCol="0">
            <a:spAutoFit/>
          </a:bodyPr>
          <a:lstStyle/>
          <a:p>
            <a:r>
              <a:rPr lang="zh-CN" altLang="en-US" smtClean="0">
                <a:latin typeface="微软雅黑" pitchFamily="34" charset="-122"/>
                <a:ea typeface="微软雅黑" pitchFamily="34" charset="-122"/>
              </a:rPr>
              <a:t>题</a:t>
            </a:r>
            <a:r>
              <a:rPr lang="en-US" altLang="zh-CN">
                <a:latin typeface="微软雅黑" pitchFamily="34" charset="-122"/>
                <a:ea typeface="微软雅黑" pitchFamily="34" charset="-122"/>
              </a:rPr>
              <a:t>2</a:t>
            </a:r>
            <a:endParaRPr lang="zh-CN" altLang="en-US">
              <a:latin typeface="微软雅黑" pitchFamily="34" charset="-122"/>
              <a:ea typeface="微软雅黑" pitchFamily="34" charset="-122"/>
            </a:endParaRPr>
          </a:p>
        </p:txBody>
      </p:sp>
      <p:sp>
        <p:nvSpPr>
          <p:cNvPr id="10" name="TextBox 9"/>
          <p:cNvSpPr txBox="1"/>
          <p:nvPr/>
        </p:nvSpPr>
        <p:spPr>
          <a:xfrm>
            <a:off x="7828611" y="3240335"/>
            <a:ext cx="606256" cy="369332"/>
          </a:xfrm>
          <a:prstGeom prst="rect">
            <a:avLst/>
          </a:prstGeom>
          <a:noFill/>
        </p:spPr>
        <p:txBody>
          <a:bodyPr wrap="none" rtlCol="0">
            <a:spAutoFit/>
          </a:bodyPr>
          <a:lstStyle/>
          <a:p>
            <a:r>
              <a:rPr lang="zh-CN" altLang="en-US" smtClean="0">
                <a:latin typeface="微软雅黑" pitchFamily="34" charset="-122"/>
                <a:ea typeface="微软雅黑" pitchFamily="34" charset="-122"/>
              </a:rPr>
              <a:t>题</a:t>
            </a:r>
            <a:r>
              <a:rPr lang="en-US" altLang="zh-CN" smtClean="0">
                <a:latin typeface="微软雅黑" pitchFamily="34" charset="-122"/>
                <a:ea typeface="微软雅黑" pitchFamily="34" charset="-122"/>
              </a:rPr>
              <a:t>:3</a:t>
            </a:r>
            <a:endParaRPr lang="zh-CN" altLang="en-US">
              <a:latin typeface="微软雅黑" pitchFamily="34" charset="-122"/>
              <a:ea typeface="微软雅黑" pitchFamily="34" charset="-122"/>
            </a:endParaRPr>
          </a:p>
        </p:txBody>
      </p:sp>
      <p:sp>
        <p:nvSpPr>
          <p:cNvPr id="11" name="TextBox 10"/>
          <p:cNvSpPr txBox="1"/>
          <p:nvPr/>
        </p:nvSpPr>
        <p:spPr>
          <a:xfrm>
            <a:off x="7981011" y="5030662"/>
            <a:ext cx="550151" cy="369332"/>
          </a:xfrm>
          <a:prstGeom prst="rect">
            <a:avLst/>
          </a:prstGeom>
          <a:noFill/>
        </p:spPr>
        <p:txBody>
          <a:bodyPr wrap="none" rtlCol="0">
            <a:spAutoFit/>
          </a:bodyPr>
          <a:lstStyle/>
          <a:p>
            <a:r>
              <a:rPr lang="zh-CN" altLang="en-US" smtClean="0">
                <a:latin typeface="微软雅黑" pitchFamily="34" charset="-122"/>
                <a:ea typeface="微软雅黑" pitchFamily="34" charset="-122"/>
              </a:rPr>
              <a:t>题</a:t>
            </a:r>
            <a:r>
              <a:rPr lang="en-US" altLang="zh-CN" smtClean="0">
                <a:latin typeface="微软雅黑" pitchFamily="34" charset="-122"/>
                <a:ea typeface="微软雅黑" pitchFamily="34" charset="-122"/>
              </a:rPr>
              <a:t>4</a:t>
            </a:r>
            <a:endParaRPr lang="zh-CN" altLang="en-US">
              <a:latin typeface="微软雅黑" pitchFamily="34" charset="-122"/>
              <a:ea typeface="微软雅黑" pitchFamily="34" charset="-122"/>
            </a:endParaRPr>
          </a:p>
        </p:txBody>
      </p:sp>
    </p:spTree>
    <p:extLst>
      <p:ext uri="{BB962C8B-B14F-4D97-AF65-F5344CB8AC3E}">
        <p14:creationId xmlns="" xmlns:p14="http://schemas.microsoft.com/office/powerpoint/2010/main" val="708627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隐式类</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4216539"/>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基本介绍</a:t>
            </a:r>
            <a:endParaRPr lang="en-US" altLang="zh-CN" sz="2000" b="1" dirty="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dirty="0" smtClean="0">
                <a:latin typeface="微软雅黑" pitchFamily="34" charset="-122"/>
                <a:ea typeface="微软雅黑" pitchFamily="34" charset="-122"/>
                <a:cs typeface="Arial" pitchFamily="34" charset="0"/>
              </a:rPr>
              <a:t>在</a:t>
            </a:r>
            <a:r>
              <a:rPr lang="en-US" altLang="zh-CN" dirty="0">
                <a:latin typeface="微软雅黑" pitchFamily="34" charset="-122"/>
                <a:ea typeface="微软雅黑" pitchFamily="34" charset="-122"/>
                <a:cs typeface="Arial" pitchFamily="34" charset="0"/>
              </a:rPr>
              <a:t>scala2.10</a:t>
            </a:r>
            <a:r>
              <a:rPr lang="zh-CN" altLang="en-US" dirty="0">
                <a:latin typeface="微软雅黑" pitchFamily="34" charset="-122"/>
                <a:ea typeface="微软雅黑" pitchFamily="34" charset="-122"/>
                <a:cs typeface="Arial" pitchFamily="34" charset="0"/>
              </a:rPr>
              <a:t>后提供了</a:t>
            </a:r>
            <a:r>
              <a:rPr lang="zh-CN" altLang="en-US" b="1" dirty="0">
                <a:latin typeface="微软雅黑" pitchFamily="34" charset="-122"/>
                <a:ea typeface="微软雅黑" pitchFamily="34" charset="-122"/>
                <a:cs typeface="Arial" pitchFamily="34" charset="0"/>
              </a:rPr>
              <a:t>隐式类</a:t>
            </a:r>
            <a:r>
              <a:rPr lang="zh-CN" altLang="en-US" dirty="0">
                <a:latin typeface="微软雅黑" pitchFamily="34" charset="-122"/>
                <a:ea typeface="微软雅黑" pitchFamily="34" charset="-122"/>
                <a:cs typeface="Arial" pitchFamily="34" charset="0"/>
              </a:rPr>
              <a:t>，可以使用</a:t>
            </a:r>
            <a:r>
              <a:rPr lang="en-US" altLang="zh-CN" dirty="0">
                <a:latin typeface="微软雅黑" pitchFamily="34" charset="-122"/>
                <a:ea typeface="微软雅黑" pitchFamily="34" charset="-122"/>
                <a:cs typeface="Arial" pitchFamily="34" charset="0"/>
              </a:rPr>
              <a:t>implicit</a:t>
            </a:r>
            <a:r>
              <a:rPr lang="zh-CN" altLang="en-US" dirty="0">
                <a:latin typeface="微软雅黑" pitchFamily="34" charset="-122"/>
                <a:ea typeface="微软雅黑" pitchFamily="34" charset="-122"/>
                <a:cs typeface="Arial" pitchFamily="34" charset="0"/>
              </a:rPr>
              <a:t>声明类</a:t>
            </a:r>
            <a:r>
              <a:rPr lang="zh-CN" altLang="en-US" dirty="0" smtClean="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隐</a:t>
            </a:r>
            <a:r>
              <a:rPr lang="zh-CN" altLang="en-US" dirty="0" smtClean="0">
                <a:latin typeface="微软雅黑" pitchFamily="34" charset="-122"/>
                <a:ea typeface="微软雅黑" pitchFamily="34" charset="-122"/>
                <a:cs typeface="Arial" pitchFamily="34" charset="0"/>
              </a:rPr>
              <a:t>式类的非常强大，同样可以扩展类的功能，比前面使用</a:t>
            </a:r>
            <a:r>
              <a:rPr lang="zh-CN" altLang="en-US" b="1" dirty="0" smtClean="0">
                <a:latin typeface="微软雅黑" pitchFamily="34" charset="-122"/>
                <a:ea typeface="微软雅黑" pitchFamily="34" charset="-122"/>
              </a:rPr>
              <a:t>隐</a:t>
            </a:r>
            <a:r>
              <a:rPr lang="zh-CN" altLang="en-US" b="1" dirty="0">
                <a:latin typeface="微软雅黑" pitchFamily="34" charset="-122"/>
                <a:ea typeface="微软雅黑" pitchFamily="34" charset="-122"/>
              </a:rPr>
              <a:t>式转换丰富类库功</a:t>
            </a:r>
            <a:r>
              <a:rPr lang="zh-CN" altLang="en-US" b="1" dirty="0" smtClean="0">
                <a:latin typeface="微软雅黑" pitchFamily="34" charset="-122"/>
                <a:ea typeface="微软雅黑" pitchFamily="34" charset="-122"/>
              </a:rPr>
              <a:t>能</a:t>
            </a:r>
            <a:r>
              <a:rPr lang="zh-CN" altLang="en-US" dirty="0" smtClean="0">
                <a:latin typeface="微软雅黑" pitchFamily="34" charset="-122"/>
                <a:ea typeface="微软雅黑" pitchFamily="34" charset="-122"/>
              </a:rPr>
              <a:t>更加的方便，在集合中隐式类会发挥重要的作用。</a:t>
            </a:r>
            <a:endParaRPr lang="en-US" altLang="zh-CN" dirty="0" smtClean="0">
              <a:latin typeface="微软雅黑" pitchFamily="34" charset="-122"/>
              <a:ea typeface="微软雅黑" pitchFamily="34" charset="-122"/>
            </a:endParaRPr>
          </a:p>
          <a:p>
            <a:pPr>
              <a:defRPr/>
            </a:pPr>
            <a:endParaRPr lang="en-US" altLang="zh-CN" dirty="0">
              <a:latin typeface="微软雅黑" pitchFamily="34" charset="-122"/>
              <a:ea typeface="微软雅黑" pitchFamily="34" charset="-122"/>
            </a:endParaRPr>
          </a:p>
          <a:p>
            <a:pPr>
              <a:defRPr/>
            </a:pPr>
            <a:r>
              <a:rPr lang="zh-CN" altLang="en-US" dirty="0">
                <a:latin typeface="微软雅黑" pitchFamily="34" charset="-122"/>
                <a:ea typeface="微软雅黑" pitchFamily="34" charset="-122"/>
              </a:rPr>
              <a:t>隐</a:t>
            </a:r>
            <a:r>
              <a:rPr lang="zh-CN" altLang="en-US" dirty="0" smtClean="0">
                <a:latin typeface="微软雅黑" pitchFamily="34" charset="-122"/>
                <a:ea typeface="微软雅黑" pitchFamily="34" charset="-122"/>
              </a:rPr>
              <a:t>式类使用有如下</a:t>
            </a:r>
            <a:r>
              <a:rPr lang="zh-CN" altLang="en-US" b="1" dirty="0" smtClean="0">
                <a:solidFill>
                  <a:srgbClr val="CC0000"/>
                </a:solidFill>
                <a:latin typeface="微软雅黑" pitchFamily="34" charset="-122"/>
                <a:ea typeface="微软雅黑" pitchFamily="34" charset="-122"/>
              </a:rPr>
              <a:t>几个特点</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defRPr/>
            </a:pPr>
            <a:endParaRPr lang="en-US" altLang="zh-CN" dirty="0">
              <a:latin typeface="微软雅黑" pitchFamily="34" charset="-122"/>
              <a:ea typeface="微软雅黑" pitchFamily="34" charset="-122"/>
            </a:endParaRPr>
          </a:p>
          <a:p>
            <a:pPr marL="342900" lvl="0" indent="-342900">
              <a:buAutoNum type="arabicParenR"/>
            </a:pPr>
            <a:r>
              <a:rPr lang="zh-CN" altLang="en-US" dirty="0" smtClean="0">
                <a:latin typeface="微软雅黑" pitchFamily="34" charset="-122"/>
                <a:ea typeface="微软雅黑" pitchFamily="34" charset="-122"/>
              </a:rPr>
              <a:t>其</a:t>
            </a:r>
            <a:r>
              <a:rPr lang="zh-CN" altLang="en-US" dirty="0">
                <a:latin typeface="微软雅黑" pitchFamily="34" charset="-122"/>
                <a:ea typeface="微软雅黑" pitchFamily="34" charset="-122"/>
              </a:rPr>
              <a:t>所带的构造参数有且只能有一</a:t>
            </a:r>
            <a:r>
              <a:rPr lang="zh-CN" altLang="en-US" dirty="0" smtClean="0">
                <a:latin typeface="微软雅黑" pitchFamily="34" charset="-122"/>
                <a:ea typeface="微软雅黑" pitchFamily="34" charset="-122"/>
              </a:rPr>
              <a:t>个</a:t>
            </a:r>
            <a:endParaRPr lang="en-US" altLang="zh-CN" dirty="0" smtClean="0">
              <a:latin typeface="微软雅黑" pitchFamily="34" charset="-122"/>
              <a:ea typeface="微软雅黑" pitchFamily="34" charset="-122"/>
            </a:endParaRPr>
          </a:p>
          <a:p>
            <a:pPr marL="342900" lvl="0" indent="-342900">
              <a:buAutoNum type="arabicParenR"/>
            </a:pPr>
            <a:r>
              <a:rPr lang="zh-CN" altLang="en-US" dirty="0" smtClean="0">
                <a:latin typeface="微软雅黑" pitchFamily="34" charset="-122"/>
                <a:ea typeface="微软雅黑" pitchFamily="34" charset="-122"/>
              </a:rPr>
              <a:t>隐</a:t>
            </a:r>
            <a:r>
              <a:rPr lang="zh-CN" altLang="en-US" dirty="0">
                <a:latin typeface="微软雅黑" pitchFamily="34" charset="-122"/>
                <a:ea typeface="微软雅黑" pitchFamily="34" charset="-122"/>
              </a:rPr>
              <a:t>式类必须被定义在“类”或“伴生对象”或“包对象”</a:t>
            </a:r>
            <a:r>
              <a:rPr lang="zh-CN" altLang="en-US" dirty="0" smtClean="0">
                <a:latin typeface="微软雅黑" pitchFamily="34" charset="-122"/>
                <a:ea typeface="微软雅黑" pitchFamily="34" charset="-122"/>
              </a:rPr>
              <a:t>里，即</a:t>
            </a:r>
            <a:r>
              <a:rPr lang="zh-CN" altLang="en-US" b="1" dirty="0" smtClean="0">
                <a:solidFill>
                  <a:srgbClr val="CC0000"/>
                </a:solidFill>
                <a:latin typeface="微软雅黑" pitchFamily="34" charset="-122"/>
                <a:ea typeface="微软雅黑" pitchFamily="34" charset="-122"/>
              </a:rPr>
              <a:t>隐式类不能是 </a:t>
            </a:r>
            <a:r>
              <a:rPr lang="zh-CN" altLang="en-US" b="1" dirty="0">
                <a:solidFill>
                  <a:srgbClr val="CC0000"/>
                </a:solidFill>
                <a:latin typeface="微软雅黑" pitchFamily="34" charset="-122"/>
                <a:ea typeface="微软雅黑" pitchFamily="34" charset="-122"/>
              </a:rPr>
              <a:t>顶</a:t>
            </a:r>
            <a:r>
              <a:rPr lang="zh-CN" altLang="en-US" b="1" dirty="0" smtClean="0">
                <a:solidFill>
                  <a:srgbClr val="CC0000"/>
                </a:solidFill>
                <a:latin typeface="微软雅黑" pitchFamily="34" charset="-122"/>
                <a:ea typeface="微软雅黑" pitchFamily="34" charset="-122"/>
              </a:rPr>
              <a:t>级的</a:t>
            </a:r>
            <a:r>
              <a:rPr lang="en-US" altLang="zh-CN" b="1" dirty="0" smtClean="0">
                <a:solidFill>
                  <a:srgbClr val="CC0000"/>
                </a:solidFill>
                <a:latin typeface="微软雅黑" pitchFamily="34" charset="-122"/>
                <a:ea typeface="微软雅黑" pitchFamily="34" charset="-122"/>
              </a:rPr>
              <a:t>(top-level  objects)</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lvl="0" indent="-342900">
              <a:buAutoNum type="arabicParenR"/>
            </a:pPr>
            <a:r>
              <a:rPr lang="zh-CN" altLang="en-US" dirty="0" smtClean="0">
                <a:latin typeface="微软雅黑" pitchFamily="34" charset="-122"/>
                <a:ea typeface="微软雅黑" pitchFamily="34" charset="-122"/>
              </a:rPr>
              <a:t>隐</a:t>
            </a:r>
            <a:r>
              <a:rPr lang="zh-CN" altLang="en-US" dirty="0">
                <a:latin typeface="微软雅黑" pitchFamily="34" charset="-122"/>
                <a:ea typeface="微软雅黑" pitchFamily="34" charset="-122"/>
              </a:rPr>
              <a:t>式类不能是</a:t>
            </a:r>
            <a:r>
              <a:rPr lang="en-US" altLang="zh-CN" dirty="0">
                <a:latin typeface="微软雅黑" pitchFamily="34" charset="-122"/>
                <a:ea typeface="微软雅黑" pitchFamily="34" charset="-122"/>
              </a:rPr>
              <a:t>case class</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case class</a:t>
            </a:r>
            <a:r>
              <a:rPr lang="zh-CN" altLang="en-US" dirty="0">
                <a:latin typeface="微软雅黑" pitchFamily="34" charset="-122"/>
                <a:ea typeface="微软雅黑" pitchFamily="34" charset="-122"/>
              </a:rPr>
              <a:t>在后续介</a:t>
            </a:r>
            <a:r>
              <a:rPr lang="zh-CN" altLang="en-US" dirty="0" smtClean="0">
                <a:latin typeface="微软雅黑" pitchFamily="34" charset="-122"/>
                <a:ea typeface="微软雅黑" pitchFamily="34" charset="-122"/>
              </a:rPr>
              <a:t>绍 </a:t>
            </a:r>
            <a:r>
              <a:rPr lang="zh-CN" altLang="en-US" b="1" dirty="0" smtClean="0">
                <a:latin typeface="微软雅黑" pitchFamily="34" charset="-122"/>
                <a:ea typeface="微软雅黑" pitchFamily="34" charset="-122"/>
              </a:rPr>
              <a:t>样例类</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lvl="0" indent="-342900">
              <a:buAutoNum type="arabicParenR"/>
            </a:pPr>
            <a:r>
              <a:rPr lang="zh-CN" altLang="en-US" dirty="0" smtClean="0">
                <a:latin typeface="微软雅黑" pitchFamily="34" charset="-122"/>
                <a:ea typeface="微软雅黑" pitchFamily="34" charset="-122"/>
              </a:rPr>
              <a:t>作</a:t>
            </a:r>
            <a:r>
              <a:rPr lang="zh-CN" altLang="en-US" dirty="0">
                <a:latin typeface="微软雅黑" pitchFamily="34" charset="-122"/>
                <a:ea typeface="微软雅黑" pitchFamily="34" charset="-122"/>
              </a:rPr>
              <a:t>用域内不能有与之相同名称</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标识</a:t>
            </a:r>
            <a:r>
              <a:rPr lang="zh-CN" altLang="en-US" dirty="0" smtClean="0">
                <a:latin typeface="微软雅黑" pitchFamily="34" charset="-122"/>
                <a:ea typeface="微软雅黑" pitchFamily="34" charset="-122"/>
              </a:rPr>
              <a:t>符</a:t>
            </a:r>
            <a:endParaRPr lang="zh-CN" altLang="en-US" dirty="0">
              <a:latin typeface="微软雅黑" pitchFamily="34" charset="-122"/>
              <a:ea typeface="微软雅黑" pitchFamily="34" charset="-122"/>
            </a:endParaRPr>
          </a:p>
          <a:p>
            <a:pPr>
              <a:defRPr/>
            </a:pPr>
            <a:endParaRPr lang="en-US" altLang="zh-CN"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p:txBody>
      </p:sp>
    </p:spTree>
    <p:extLst>
      <p:ext uri="{BB962C8B-B14F-4D97-AF65-F5344CB8AC3E}">
        <p14:creationId xmlns="" xmlns:p14="http://schemas.microsoft.com/office/powerpoint/2010/main" val="1481530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隐式类</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3631763"/>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应用案例</a:t>
            </a:r>
            <a:endParaRPr lang="en-US" altLang="zh-CN" sz="2000" b="1" dirty="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dirty="0" smtClean="0">
                <a:latin typeface="微软雅黑" pitchFamily="34" charset="-122"/>
                <a:ea typeface="微软雅黑" pitchFamily="34" charset="-122"/>
                <a:cs typeface="Arial" pitchFamily="34" charset="0"/>
              </a:rPr>
              <a:t>看一个关于隐式类的案例，进一步认识隐式类。</a:t>
            </a:r>
            <a:endParaRPr lang="en-US" altLang="zh-CN"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p:txBody>
      </p:sp>
      <p:sp>
        <p:nvSpPr>
          <p:cNvPr id="2" name="TextBox 1"/>
          <p:cNvSpPr txBox="1"/>
          <p:nvPr/>
        </p:nvSpPr>
        <p:spPr>
          <a:xfrm>
            <a:off x="539553" y="2304231"/>
            <a:ext cx="2286203" cy="1323439"/>
          </a:xfrm>
          <a:prstGeom prst="rect">
            <a:avLst/>
          </a:prstGeom>
          <a:noFill/>
        </p:spPr>
        <p:txBody>
          <a:bodyPr wrap="none" rtlCol="0">
            <a:spAutoFit/>
          </a:bodyPr>
          <a:lstStyle/>
          <a:p>
            <a:r>
              <a:rPr lang="en-US" altLang="zh-CN" sz="1600" dirty="0">
                <a:latin typeface="微软雅黑" pitchFamily="34" charset="-122"/>
                <a:ea typeface="微软雅黑" pitchFamily="34" charset="-122"/>
                <a:cs typeface="Arial" pitchFamily="34" charset="0"/>
              </a:rPr>
              <a:t>class MySQL1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sayOk</a:t>
            </a:r>
            <a:r>
              <a:rPr lang="en-US" altLang="zh-CN" sz="1600" dirty="0">
                <a:latin typeface="微软雅黑" pitchFamily="34" charset="-122"/>
                <a:ea typeface="微软雅黑" pitchFamily="34" charset="-122"/>
                <a:cs typeface="Arial" pitchFamily="34" charset="0"/>
              </a:rPr>
              <a:t>(): Unit =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a:t>
            </a:r>
            <a:r>
              <a:rPr lang="en-US" altLang="zh-CN" sz="1600" dirty="0" err="1">
                <a:latin typeface="微软雅黑" pitchFamily="34" charset="-122"/>
                <a:ea typeface="微软雅黑" pitchFamily="34" charset="-122"/>
                <a:cs typeface="Arial" pitchFamily="34" charset="0"/>
              </a:rPr>
              <a:t>sayOk</a:t>
            </a:r>
            <a:r>
              <a:rPr lang="en-US" altLang="zh-CN" sz="1600" dirty="0">
                <a:latin typeface="微软雅黑" pitchFamily="34" charset="-122"/>
                <a:ea typeface="微软雅黑" pitchFamily="34" charset="-122"/>
                <a:cs typeface="Arial" pitchFamily="34" charset="0"/>
              </a:rPr>
              <a:t>")</a:t>
            </a:r>
          </a:p>
          <a:p>
            <a:r>
              <a:rPr lang="en-US" altLang="zh-CN" sz="1600" dirty="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a:t>
            </a:r>
            <a:endParaRPr lang="zh-CN" altLang="en-US" sz="1600" dirty="0">
              <a:latin typeface="微软雅黑" pitchFamily="34" charset="-122"/>
              <a:ea typeface="微软雅黑" pitchFamily="34" charset="-122"/>
              <a:cs typeface="Arial" pitchFamily="34" charset="0"/>
            </a:endParaRPr>
          </a:p>
        </p:txBody>
      </p:sp>
      <p:sp>
        <p:nvSpPr>
          <p:cNvPr id="3" name="TextBox 2"/>
          <p:cNvSpPr txBox="1"/>
          <p:nvPr/>
        </p:nvSpPr>
        <p:spPr>
          <a:xfrm>
            <a:off x="2915816" y="2232223"/>
            <a:ext cx="5544616" cy="2462213"/>
          </a:xfrm>
          <a:prstGeom prst="rect">
            <a:avLst/>
          </a:prstGeom>
          <a:noFill/>
        </p:spPr>
        <p:txBody>
          <a:bodyPr wrap="square" rtlCol="0">
            <a:spAutoFit/>
          </a:bodyPr>
          <a:lstStyle/>
          <a:p>
            <a:r>
              <a:rPr lang="en-US" altLang="zh-CN" sz="1400" dirty="0" err="1">
                <a:latin typeface="微软雅黑" pitchFamily="34" charset="-122"/>
                <a:ea typeface="微软雅黑" pitchFamily="34" charset="-122"/>
                <a:cs typeface="Arial" pitchFamily="34" charset="0"/>
              </a:rPr>
              <a:t>def</a:t>
            </a:r>
            <a:r>
              <a:rPr lang="en-US" altLang="zh-CN" sz="1400" dirty="0">
                <a:latin typeface="微软雅黑" pitchFamily="34" charset="-122"/>
                <a:ea typeface="微软雅黑" pitchFamily="34" charset="-122"/>
                <a:cs typeface="Arial" pitchFamily="34" charset="0"/>
              </a:rPr>
              <a:t> main(</a:t>
            </a:r>
            <a:r>
              <a:rPr lang="en-US" altLang="zh-CN" sz="1400" dirty="0" err="1">
                <a:latin typeface="微软雅黑" pitchFamily="34" charset="-122"/>
                <a:ea typeface="微软雅黑" pitchFamily="34" charset="-122"/>
                <a:cs typeface="Arial" pitchFamily="34" charset="0"/>
              </a:rPr>
              <a:t>args</a:t>
            </a:r>
            <a:r>
              <a:rPr lang="en-US" altLang="zh-CN" sz="1400" dirty="0">
                <a:latin typeface="微软雅黑" pitchFamily="34" charset="-122"/>
                <a:ea typeface="微软雅黑" pitchFamily="34" charset="-122"/>
                <a:cs typeface="Arial" pitchFamily="34" charset="0"/>
              </a:rPr>
              <a:t>: Array[String]): Unit = {</a:t>
            </a:r>
          </a:p>
          <a:p>
            <a:r>
              <a:rPr lang="en-US" altLang="zh-CN" sz="1400" dirty="0">
                <a:latin typeface="微软雅黑" pitchFamily="34" charset="-122"/>
                <a:ea typeface="微软雅黑" pitchFamily="34" charset="-122"/>
                <a:cs typeface="Arial" pitchFamily="34" charset="0"/>
              </a:rPr>
              <a:t>    //DB1</a:t>
            </a:r>
            <a:r>
              <a:rPr lang="zh-CN" altLang="en-US" sz="1400" dirty="0">
                <a:latin typeface="微软雅黑" pitchFamily="34" charset="-122"/>
                <a:ea typeface="微软雅黑" pitchFamily="34" charset="-122"/>
                <a:cs typeface="Arial" pitchFamily="34" charset="0"/>
              </a:rPr>
              <a:t>会对应生成隐式类</a:t>
            </a:r>
          </a:p>
          <a:p>
            <a:r>
              <a:rPr lang="zh-CN" altLang="en-US" sz="1400" dirty="0">
                <a:latin typeface="微软雅黑" pitchFamily="34" charset="-122"/>
                <a:ea typeface="微软雅黑" pitchFamily="34" charset="-122"/>
                <a:cs typeface="Arial" pitchFamily="34" charset="0"/>
              </a:rPr>
              <a:t>    </a:t>
            </a:r>
            <a:r>
              <a:rPr lang="en-US" altLang="zh-CN" sz="1400" dirty="0">
                <a:latin typeface="微软雅黑" pitchFamily="34" charset="-122"/>
                <a:ea typeface="微软雅黑" pitchFamily="34" charset="-122"/>
                <a:cs typeface="Arial" pitchFamily="34" charset="0"/>
              </a:rPr>
              <a:t>implicit class DB1(</a:t>
            </a:r>
            <a:r>
              <a:rPr lang="en-US" altLang="zh-CN" sz="1400" dirty="0" err="1">
                <a:latin typeface="微软雅黑" pitchFamily="34" charset="-122"/>
                <a:ea typeface="微软雅黑" pitchFamily="34" charset="-122"/>
                <a:cs typeface="Arial" pitchFamily="34" charset="0"/>
              </a:rPr>
              <a:t>val</a:t>
            </a:r>
            <a:r>
              <a:rPr lang="en-US" altLang="zh-CN" sz="1400" dirty="0">
                <a:latin typeface="微软雅黑" pitchFamily="34" charset="-122"/>
                <a:ea typeface="微软雅黑" pitchFamily="34" charset="-122"/>
                <a:cs typeface="Arial" pitchFamily="34" charset="0"/>
              </a:rPr>
              <a:t> m: MySQL1) {</a:t>
            </a:r>
          </a:p>
          <a:p>
            <a:r>
              <a:rPr lang="en-US" altLang="zh-CN" sz="1400" dirty="0">
                <a:latin typeface="微软雅黑" pitchFamily="34" charset="-122"/>
                <a:ea typeface="微软雅黑" pitchFamily="34" charset="-122"/>
                <a:cs typeface="Arial" pitchFamily="34" charset="0"/>
              </a:rPr>
              <a:t>      </a:t>
            </a:r>
            <a:r>
              <a:rPr lang="en-US" altLang="zh-CN" sz="1400" dirty="0" err="1">
                <a:latin typeface="微软雅黑" pitchFamily="34" charset="-122"/>
                <a:ea typeface="微软雅黑" pitchFamily="34" charset="-122"/>
                <a:cs typeface="Arial" pitchFamily="34" charset="0"/>
              </a:rPr>
              <a:t>def</a:t>
            </a:r>
            <a:r>
              <a:rPr lang="en-US" altLang="zh-CN" sz="1400" dirty="0">
                <a:latin typeface="微软雅黑" pitchFamily="34" charset="-122"/>
                <a:ea typeface="微软雅黑" pitchFamily="34" charset="-122"/>
                <a:cs typeface="Arial" pitchFamily="34" charset="0"/>
              </a:rPr>
              <a:t> </a:t>
            </a:r>
            <a:r>
              <a:rPr lang="en-US" altLang="zh-CN" sz="1400" dirty="0" err="1">
                <a:latin typeface="微软雅黑" pitchFamily="34" charset="-122"/>
                <a:ea typeface="微软雅黑" pitchFamily="34" charset="-122"/>
                <a:cs typeface="Arial" pitchFamily="34" charset="0"/>
              </a:rPr>
              <a:t>addSuffix</a:t>
            </a:r>
            <a:r>
              <a:rPr lang="en-US" altLang="zh-CN" sz="1400" dirty="0">
                <a:latin typeface="微软雅黑" pitchFamily="34" charset="-122"/>
                <a:ea typeface="微软雅黑" pitchFamily="34" charset="-122"/>
                <a:cs typeface="Arial" pitchFamily="34" charset="0"/>
              </a:rPr>
              <a:t>(): String = </a:t>
            </a:r>
            <a:r>
              <a:rPr lang="en-US" altLang="zh-CN" sz="1400" dirty="0" smtClean="0">
                <a:latin typeface="微软雅黑" pitchFamily="34" charset="-122"/>
                <a:ea typeface="微软雅黑" pitchFamily="34" charset="-122"/>
                <a:cs typeface="Arial" pitchFamily="34" charset="0"/>
              </a:rPr>
              <a:t>{ //</a:t>
            </a:r>
            <a:r>
              <a:rPr lang="zh-CN" altLang="en-US" sz="1400" dirty="0" smtClean="0">
                <a:latin typeface="微软雅黑" pitchFamily="34" charset="-122"/>
                <a:ea typeface="微软雅黑" pitchFamily="34" charset="-122"/>
                <a:cs typeface="Arial" pitchFamily="34" charset="0"/>
              </a:rPr>
              <a:t>方法</a:t>
            </a:r>
            <a:endParaRPr lang="en-US" altLang="zh-CN" sz="1400" dirty="0">
              <a:latin typeface="微软雅黑" pitchFamily="34" charset="-122"/>
              <a:ea typeface="微软雅黑" pitchFamily="34" charset="-122"/>
              <a:cs typeface="Arial" pitchFamily="34" charset="0"/>
            </a:endParaRPr>
          </a:p>
          <a:p>
            <a:r>
              <a:rPr lang="en-US" altLang="zh-CN" sz="1400" dirty="0">
                <a:latin typeface="微软雅黑" pitchFamily="34" charset="-122"/>
                <a:ea typeface="微软雅黑" pitchFamily="34" charset="-122"/>
                <a:cs typeface="Arial" pitchFamily="34" charset="0"/>
              </a:rPr>
              <a:t>        m + " </a:t>
            </a:r>
            <a:r>
              <a:rPr lang="en-US" altLang="zh-CN" sz="1400" dirty="0" err="1">
                <a:latin typeface="微软雅黑" pitchFamily="34" charset="-122"/>
                <a:ea typeface="微软雅黑" pitchFamily="34" charset="-122"/>
                <a:cs typeface="Arial" pitchFamily="34" charset="0"/>
              </a:rPr>
              <a:t>scala</a:t>
            </a:r>
            <a:r>
              <a:rPr lang="en-US" altLang="zh-CN" sz="1400" dirty="0">
                <a:latin typeface="微软雅黑" pitchFamily="34" charset="-122"/>
                <a:ea typeface="微软雅黑" pitchFamily="34" charset="-122"/>
                <a:cs typeface="Arial" pitchFamily="34" charset="0"/>
              </a:rPr>
              <a:t>"</a:t>
            </a:r>
          </a:p>
          <a:p>
            <a:r>
              <a:rPr lang="en-US" altLang="zh-CN" sz="1400" dirty="0">
                <a:latin typeface="微软雅黑" pitchFamily="34" charset="-122"/>
                <a:ea typeface="微软雅黑" pitchFamily="34" charset="-122"/>
                <a:cs typeface="Arial" pitchFamily="34" charset="0"/>
              </a:rPr>
              <a:t>      }</a:t>
            </a:r>
          </a:p>
          <a:p>
            <a:r>
              <a:rPr lang="en-US" altLang="zh-CN" sz="1400" dirty="0">
                <a:latin typeface="微软雅黑" pitchFamily="34" charset="-122"/>
                <a:ea typeface="微软雅黑" pitchFamily="34" charset="-122"/>
                <a:cs typeface="Arial" pitchFamily="34" charset="0"/>
              </a:rPr>
              <a:t>    }</a:t>
            </a:r>
          </a:p>
          <a:p>
            <a:r>
              <a:rPr lang="en-US" altLang="zh-CN" sz="1400" dirty="0">
                <a:latin typeface="微软雅黑" pitchFamily="34" charset="-122"/>
                <a:ea typeface="微软雅黑" pitchFamily="34" charset="-122"/>
                <a:cs typeface="Arial" pitchFamily="34" charset="0"/>
              </a:rPr>
              <a:t>    </a:t>
            </a:r>
            <a:r>
              <a:rPr lang="en-US" altLang="zh-CN" sz="1400" dirty="0" err="1">
                <a:latin typeface="微软雅黑" pitchFamily="34" charset="-122"/>
                <a:ea typeface="微软雅黑" pitchFamily="34" charset="-122"/>
                <a:cs typeface="Arial" pitchFamily="34" charset="0"/>
              </a:rPr>
              <a:t>val</a:t>
            </a:r>
            <a:r>
              <a:rPr lang="en-US" altLang="zh-CN" sz="1400" dirty="0">
                <a:latin typeface="微软雅黑" pitchFamily="34" charset="-122"/>
                <a:ea typeface="微软雅黑" pitchFamily="34" charset="-122"/>
                <a:cs typeface="Arial" pitchFamily="34" charset="0"/>
              </a:rPr>
              <a:t> mysql1 = </a:t>
            </a:r>
            <a:r>
              <a:rPr lang="en-US" altLang="zh-CN" sz="1400">
                <a:latin typeface="微软雅黑" pitchFamily="34" charset="-122"/>
                <a:ea typeface="微软雅黑" pitchFamily="34" charset="-122"/>
                <a:cs typeface="Arial" pitchFamily="34" charset="0"/>
              </a:rPr>
              <a:t>new </a:t>
            </a:r>
            <a:r>
              <a:rPr lang="en-US" altLang="zh-CN" sz="1400" smtClean="0">
                <a:latin typeface="微软雅黑" pitchFamily="34" charset="-122"/>
                <a:ea typeface="微软雅黑" pitchFamily="34" charset="-122"/>
                <a:cs typeface="Arial" pitchFamily="34" charset="0"/>
              </a:rPr>
              <a:t>MySQL1</a:t>
            </a:r>
            <a:endParaRPr lang="en-US" altLang="zh-CN" sz="1400" dirty="0">
              <a:latin typeface="微软雅黑" pitchFamily="34" charset="-122"/>
              <a:ea typeface="微软雅黑" pitchFamily="34" charset="-122"/>
              <a:cs typeface="Arial" pitchFamily="34" charset="0"/>
            </a:endParaRPr>
          </a:p>
          <a:p>
            <a:r>
              <a:rPr lang="en-US" altLang="zh-CN" sz="1400" dirty="0">
                <a:latin typeface="微软雅黑" pitchFamily="34" charset="-122"/>
                <a:ea typeface="微软雅黑" pitchFamily="34" charset="-122"/>
                <a:cs typeface="Arial" pitchFamily="34" charset="0"/>
              </a:rPr>
              <a:t>    mysql1.sayOk()</a:t>
            </a:r>
          </a:p>
          <a:p>
            <a:r>
              <a:rPr lang="en-US" altLang="zh-CN" sz="1400" dirty="0">
                <a:latin typeface="微软雅黑" pitchFamily="34" charset="-122"/>
                <a:ea typeface="微软雅黑" pitchFamily="34" charset="-122"/>
                <a:cs typeface="Arial" pitchFamily="34" charset="0"/>
              </a:rPr>
              <a:t> </a:t>
            </a:r>
            <a:r>
              <a:rPr lang="en-US" altLang="zh-CN" sz="1400" dirty="0" smtClean="0">
                <a:latin typeface="微软雅黑" pitchFamily="34" charset="-122"/>
                <a:ea typeface="微软雅黑" pitchFamily="34" charset="-122"/>
                <a:cs typeface="Arial" pitchFamily="34" charset="0"/>
              </a:rPr>
              <a:t>   </a:t>
            </a:r>
            <a:r>
              <a:rPr lang="en-US" altLang="zh-CN" sz="1400" dirty="0" err="1" smtClean="0">
                <a:latin typeface="微软雅黑" pitchFamily="34" charset="-122"/>
                <a:ea typeface="微软雅黑" pitchFamily="34" charset="-122"/>
                <a:cs typeface="Arial" pitchFamily="34" charset="0"/>
              </a:rPr>
              <a:t>println</a:t>
            </a:r>
            <a:r>
              <a:rPr lang="en-US" altLang="zh-CN" sz="1400" dirty="0" smtClean="0">
                <a:latin typeface="微软雅黑" pitchFamily="34" charset="-122"/>
                <a:ea typeface="微软雅黑" pitchFamily="34" charset="-122"/>
                <a:cs typeface="Arial" pitchFamily="34" charset="0"/>
              </a:rPr>
              <a:t>(mysql1.addSuffix())</a:t>
            </a:r>
            <a:endParaRPr lang="en-US" altLang="zh-CN" sz="1400" dirty="0">
              <a:latin typeface="微软雅黑" pitchFamily="34" charset="-122"/>
              <a:ea typeface="微软雅黑" pitchFamily="34" charset="-122"/>
              <a:cs typeface="Arial" pitchFamily="34" charset="0"/>
            </a:endParaRPr>
          </a:p>
          <a:p>
            <a:r>
              <a:rPr lang="en-US" altLang="zh-CN" sz="1400" dirty="0" smtClean="0">
                <a:latin typeface="微软雅黑" pitchFamily="34" charset="-122"/>
                <a:ea typeface="微软雅黑" pitchFamily="34" charset="-122"/>
                <a:cs typeface="Arial" pitchFamily="34" charset="0"/>
              </a:rPr>
              <a:t>}</a:t>
            </a:r>
            <a:endParaRPr lang="zh-CN" altLang="en-US" sz="1400" dirty="0">
              <a:solidFill>
                <a:srgbClr val="CC0000"/>
              </a:solidFill>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1521893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式的转换时机</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3939540"/>
          </a:xfrm>
          <a:prstGeom prst="rect">
            <a:avLst/>
          </a:prstGeom>
        </p:spPr>
        <p:txBody>
          <a:bodyPr wrap="square">
            <a:spAutoFit/>
          </a:bodyPr>
          <a:lstStyle/>
          <a:p>
            <a:pPr>
              <a:defRPr/>
            </a:pPr>
            <a:endParaRPr lang="en-US" altLang="zh-CN" dirty="0">
              <a:latin typeface="微软雅黑" pitchFamily="34" charset="-122"/>
              <a:ea typeface="微软雅黑" pitchFamily="34" charset="-122"/>
              <a:cs typeface="Arial" pitchFamily="34" charset="0"/>
            </a:endParaRPr>
          </a:p>
          <a:p>
            <a:pPr marL="342900" indent="-342900">
              <a:buAutoNum type="arabicParenR"/>
            </a:pPr>
            <a:r>
              <a:rPr lang="zh-CN" altLang="en-US" dirty="0" smtClean="0">
                <a:latin typeface="微软雅黑" pitchFamily="34" charset="-122"/>
                <a:ea typeface="微软雅黑" pitchFamily="34" charset="-122"/>
                <a:cs typeface="Arial" pitchFamily="34" charset="0"/>
              </a:rPr>
              <a:t>当</a:t>
            </a:r>
            <a:r>
              <a:rPr lang="zh-CN" altLang="en-US" dirty="0">
                <a:latin typeface="微软雅黑" pitchFamily="34" charset="-122"/>
                <a:ea typeface="微软雅黑" pitchFamily="34" charset="-122"/>
                <a:cs typeface="Arial" pitchFamily="34" charset="0"/>
              </a:rPr>
              <a:t>方法中的参数的类型与目标类型不一致</a:t>
            </a:r>
            <a:r>
              <a:rPr lang="zh-CN" altLang="en-US" dirty="0" smtClean="0">
                <a:latin typeface="微软雅黑" pitchFamily="34" charset="-122"/>
                <a:ea typeface="微软雅黑" pitchFamily="34" charset="-122"/>
                <a:cs typeface="Arial" pitchFamily="34" charset="0"/>
              </a:rPr>
              <a:t>时</a:t>
            </a:r>
            <a:endParaRPr lang="en-US" altLang="zh-CN" dirty="0" smtClean="0">
              <a:latin typeface="微软雅黑" pitchFamily="34" charset="-122"/>
              <a:ea typeface="微软雅黑" pitchFamily="34" charset="-122"/>
              <a:cs typeface="Arial" pitchFamily="34" charset="0"/>
            </a:endParaRPr>
          </a:p>
          <a:p>
            <a:pPr marL="342900" indent="-342900">
              <a:buAutoNum type="arabicParenR"/>
            </a:pPr>
            <a:r>
              <a:rPr lang="zh-CN" altLang="en-US" dirty="0" smtClean="0">
                <a:latin typeface="微软雅黑" pitchFamily="34" charset="-122"/>
                <a:ea typeface="微软雅黑" pitchFamily="34" charset="-122"/>
                <a:cs typeface="Arial" pitchFamily="34" charset="0"/>
              </a:rPr>
              <a:t>当</a:t>
            </a:r>
            <a:r>
              <a:rPr lang="zh-CN" altLang="en-US" dirty="0">
                <a:latin typeface="微软雅黑" pitchFamily="34" charset="-122"/>
                <a:ea typeface="微软雅黑" pitchFamily="34" charset="-122"/>
                <a:cs typeface="Arial" pitchFamily="34" charset="0"/>
              </a:rPr>
              <a:t>对象调用所在类中不存在的方法或成员时，编译器会自动将对象进行隐式转换（</a:t>
            </a:r>
            <a:r>
              <a:rPr lang="zh-CN" altLang="en-US" dirty="0">
                <a:solidFill>
                  <a:srgbClr val="CC0000"/>
                </a:solidFill>
                <a:latin typeface="微软雅黑" pitchFamily="34" charset="-122"/>
                <a:ea typeface="微软雅黑" pitchFamily="34" charset="-122"/>
                <a:cs typeface="Arial" pitchFamily="34" charset="0"/>
              </a:rPr>
              <a:t>根据类型</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endParaRPr lang="zh-CN" altLang="en-US" dirty="0">
              <a:latin typeface="微软雅黑" pitchFamily="34" charset="-122"/>
              <a:ea typeface="微软雅黑" pitchFamily="34" charset="-122"/>
              <a:cs typeface="Arial" pitchFamily="34"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p:txBody>
      </p:sp>
    </p:spTree>
    <p:extLst>
      <p:ext uri="{BB962C8B-B14F-4D97-AF65-F5344CB8AC3E}">
        <p14:creationId xmlns="" xmlns:p14="http://schemas.microsoft.com/office/powerpoint/2010/main" val="2346621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8496944" cy="3927229"/>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dirty="0" smtClean="0">
                <a:latin typeface="微软雅黑" pitchFamily="34" charset="-122"/>
                <a:ea typeface="微软雅黑" pitchFamily="34" charset="-122"/>
              </a:rPr>
              <a:t>隐</a:t>
            </a:r>
            <a:r>
              <a:rPr lang="zh-CN" altLang="en-US" sz="2200" b="1" dirty="0">
                <a:latin typeface="微软雅黑" pitchFamily="34" charset="-122"/>
                <a:ea typeface="微软雅黑" pitchFamily="34" charset="-122"/>
              </a:rPr>
              <a:t>式解析机</a:t>
            </a:r>
            <a:r>
              <a:rPr lang="zh-CN" altLang="en-US" sz="2200" b="1" dirty="0" smtClean="0">
                <a:latin typeface="微软雅黑" pitchFamily="34" charset="-122"/>
                <a:ea typeface="微软雅黑" pitchFamily="34" charset="-122"/>
              </a:rPr>
              <a:t>制</a:t>
            </a:r>
            <a:endParaRPr lang="en-US" altLang="zh-CN" sz="2200" b="1" dirty="0" smtClean="0">
              <a:latin typeface="微软雅黑" pitchFamily="34" charset="-122"/>
              <a:ea typeface="微软雅黑" pitchFamily="34" charset="-122"/>
            </a:endParaRPr>
          </a:p>
          <a:p>
            <a:pPr marL="0" indent="0" eaLnBrk="1" hangingPunct="1">
              <a:lnSpc>
                <a:spcPct val="90000"/>
              </a:lnSpc>
              <a:spcBef>
                <a:spcPct val="20000"/>
              </a:spcBef>
              <a:buClr>
                <a:schemeClr val="tx1"/>
              </a:buClr>
              <a:buSzPct val="70000"/>
            </a:pPr>
            <a:endParaRPr lang="en-US" altLang="zh-CN" sz="2200" b="1" dirty="0" smtClean="0">
              <a:latin typeface="微软雅黑" pitchFamily="34" charset="-122"/>
              <a:ea typeface="微软雅黑" pitchFamily="34" charset="-122"/>
            </a:endParaRPr>
          </a:p>
          <a:p>
            <a:pPr marL="0" indent="0" eaLnBrk="1" hangingPunct="1">
              <a:lnSpc>
                <a:spcPct val="90000"/>
              </a:lnSpc>
              <a:spcBef>
                <a:spcPct val="20000"/>
              </a:spcBef>
              <a:buClr>
                <a:schemeClr val="tx1"/>
              </a:buClr>
              <a:buSzPct val="70000"/>
            </a:pPr>
            <a:r>
              <a:rPr lang="zh-CN" altLang="en-US" sz="1800" dirty="0" smtClean="0">
                <a:latin typeface="微软雅黑" pitchFamily="34" charset="-122"/>
                <a:ea typeface="微软雅黑" pitchFamily="34" charset="-122"/>
                <a:cs typeface="Arial" pitchFamily="34" charset="0"/>
              </a:rPr>
              <a:t>即</a:t>
            </a:r>
            <a:r>
              <a:rPr lang="zh-CN" altLang="en-US" sz="1800" dirty="0">
                <a:latin typeface="微软雅黑" pitchFamily="34" charset="-122"/>
                <a:ea typeface="微软雅黑" pitchFamily="34" charset="-122"/>
                <a:cs typeface="Arial" pitchFamily="34" charset="0"/>
              </a:rPr>
              <a:t>编译器是如何查找到缺失信息的，解析具有以下两种规则：</a:t>
            </a:r>
          </a:p>
          <a:p>
            <a:pPr eaLnBrk="1" hangingPunct="1">
              <a:lnSpc>
                <a:spcPct val="90000"/>
              </a:lnSpc>
              <a:spcBef>
                <a:spcPct val="20000"/>
              </a:spcBef>
              <a:buClr>
                <a:schemeClr val="tx1"/>
              </a:buClr>
              <a:buSzPct val="70000"/>
              <a:buAutoNum type="arabicParenR"/>
            </a:pPr>
            <a:r>
              <a:rPr lang="zh-CN" altLang="en-US" sz="1800" dirty="0" smtClean="0">
                <a:latin typeface="微软雅黑" pitchFamily="34" charset="-122"/>
                <a:ea typeface="微软雅黑" pitchFamily="34" charset="-122"/>
                <a:cs typeface="Arial" pitchFamily="34" charset="0"/>
              </a:rPr>
              <a:t>首</a:t>
            </a:r>
            <a:r>
              <a:rPr lang="zh-CN" altLang="en-US" sz="1800" dirty="0">
                <a:latin typeface="微软雅黑" pitchFamily="34" charset="-122"/>
                <a:ea typeface="微软雅黑" pitchFamily="34" charset="-122"/>
                <a:cs typeface="Arial" pitchFamily="34" charset="0"/>
              </a:rPr>
              <a:t>先会在当前代码作用域下查找隐式实体（隐式方法、隐式类、隐式对象</a:t>
            </a:r>
            <a:r>
              <a:rPr lang="zh-CN" altLang="en-US" sz="1800" dirty="0" smtClean="0">
                <a:latin typeface="微软雅黑" pitchFamily="34" charset="-122"/>
                <a:ea typeface="微软雅黑" pitchFamily="34" charset="-122"/>
                <a:cs typeface="Arial" pitchFamily="34" charset="0"/>
              </a:rPr>
              <a:t>）。</a:t>
            </a:r>
            <a:endParaRPr lang="en-US" altLang="zh-CN" sz="1800" dirty="0" smtClean="0">
              <a:latin typeface="微软雅黑" pitchFamily="34" charset="-122"/>
              <a:ea typeface="微软雅黑" pitchFamily="34" charset="-122"/>
              <a:cs typeface="Arial" pitchFamily="34" charset="0"/>
            </a:endParaRPr>
          </a:p>
          <a:p>
            <a:pPr eaLnBrk="1" hangingPunct="1">
              <a:lnSpc>
                <a:spcPct val="90000"/>
              </a:lnSpc>
              <a:spcBef>
                <a:spcPct val="20000"/>
              </a:spcBef>
              <a:buClr>
                <a:schemeClr val="tx1"/>
              </a:buClr>
              <a:buSzPct val="70000"/>
              <a:buAutoNum type="arabicParenR"/>
            </a:pPr>
            <a:r>
              <a:rPr lang="zh-CN" altLang="en-US" sz="1800" dirty="0" smtClean="0">
                <a:latin typeface="微软雅黑" pitchFamily="34" charset="-122"/>
                <a:ea typeface="微软雅黑" pitchFamily="34" charset="-122"/>
                <a:cs typeface="Arial" pitchFamily="34" charset="0"/>
              </a:rPr>
              <a:t>如果第一条规则查找隐式实体失败，会继续在隐式参数的类型的作用域里查找。类型的作用域是指与该类型相关联的全部伴生模块，一个隐式实体的类型</a:t>
            </a:r>
            <a:r>
              <a:rPr lang="en-US" altLang="zh-CN" sz="1800" dirty="0" smtClean="0">
                <a:latin typeface="微软雅黑" pitchFamily="34" charset="-122"/>
                <a:ea typeface="微软雅黑" pitchFamily="34" charset="-122"/>
                <a:cs typeface="Arial" pitchFamily="34" charset="0"/>
              </a:rPr>
              <a:t>T</a:t>
            </a:r>
            <a:r>
              <a:rPr lang="zh-CN" altLang="en-US" sz="1800" dirty="0" smtClean="0">
                <a:latin typeface="微软雅黑" pitchFamily="34" charset="-122"/>
                <a:ea typeface="微软雅黑" pitchFamily="34" charset="-122"/>
                <a:cs typeface="Arial" pitchFamily="34" charset="0"/>
              </a:rPr>
              <a:t>它的查找范围如下</a:t>
            </a:r>
            <a:r>
              <a:rPr lang="en-US" altLang="zh-CN" sz="1800" dirty="0" smtClean="0">
                <a:latin typeface="微软雅黑" pitchFamily="34" charset="-122"/>
                <a:ea typeface="微软雅黑" pitchFamily="34" charset="-122"/>
                <a:cs typeface="Arial" pitchFamily="34" charset="0"/>
              </a:rPr>
              <a:t>(</a:t>
            </a:r>
            <a:r>
              <a:rPr lang="zh-CN" altLang="en-US" b="1" dirty="0" smtClean="0">
                <a:solidFill>
                  <a:srgbClr val="CC0000"/>
                </a:solidFill>
                <a:latin typeface="微软雅黑" pitchFamily="34" charset="-122"/>
                <a:ea typeface="微软雅黑" pitchFamily="34" charset="-122"/>
                <a:cs typeface="Arial" pitchFamily="34" charset="0"/>
              </a:rPr>
              <a:t>第二种情况范围广且复杂在使用时，应当尽量避免出现</a:t>
            </a:r>
            <a:r>
              <a:rPr lang="en-US" altLang="zh-CN" sz="1800" dirty="0" smtClean="0">
                <a:latin typeface="微软雅黑" pitchFamily="34" charset="-122"/>
                <a:ea typeface="微软雅黑" pitchFamily="34" charset="-122"/>
                <a:cs typeface="Arial" pitchFamily="34" charset="0"/>
              </a:rPr>
              <a:t>)</a:t>
            </a:r>
            <a:r>
              <a:rPr lang="zh-CN" altLang="en-US" sz="1800" dirty="0" smtClean="0">
                <a:latin typeface="微软雅黑" pitchFamily="34" charset="-122"/>
                <a:ea typeface="微软雅黑" pitchFamily="34" charset="-122"/>
                <a:cs typeface="Arial" pitchFamily="34" charset="0"/>
              </a:rPr>
              <a:t>：</a:t>
            </a:r>
          </a:p>
          <a:p>
            <a:pPr marL="0" indent="0" eaLnBrk="1" hangingPunct="1">
              <a:lnSpc>
                <a:spcPct val="90000"/>
              </a:lnSpc>
              <a:spcBef>
                <a:spcPct val="20000"/>
              </a:spcBef>
              <a:buClr>
                <a:schemeClr val="tx1"/>
              </a:buClr>
              <a:buSzPct val="70000"/>
            </a:pPr>
            <a:r>
              <a:rPr lang="en-US" altLang="zh-CN" sz="1800" dirty="0" smtClean="0">
                <a:latin typeface="微软雅黑" pitchFamily="34" charset="-122"/>
                <a:ea typeface="微软雅黑" pitchFamily="34" charset="-122"/>
                <a:cs typeface="Arial" pitchFamily="34" charset="0"/>
              </a:rPr>
              <a:t>a</a:t>
            </a:r>
            <a:r>
              <a:rPr lang="en-US" altLang="zh-CN" sz="1800" dirty="0">
                <a:latin typeface="微软雅黑" pitchFamily="34" charset="-122"/>
                <a:ea typeface="微软雅黑" pitchFamily="34" charset="-122"/>
                <a:cs typeface="Arial" pitchFamily="34" charset="0"/>
              </a:rPr>
              <a:t>)  </a:t>
            </a:r>
            <a:r>
              <a:rPr lang="zh-CN" altLang="en-US" sz="1800" dirty="0">
                <a:latin typeface="微软雅黑" pitchFamily="34" charset="-122"/>
                <a:ea typeface="微软雅黑" pitchFamily="34" charset="-122"/>
                <a:cs typeface="Arial" pitchFamily="34" charset="0"/>
              </a:rPr>
              <a:t>如果</a:t>
            </a:r>
            <a:r>
              <a:rPr lang="en-US" altLang="zh-CN" sz="1800" dirty="0">
                <a:latin typeface="微软雅黑" pitchFamily="34" charset="-122"/>
                <a:ea typeface="微软雅黑" pitchFamily="34" charset="-122"/>
                <a:cs typeface="Arial" pitchFamily="34" charset="0"/>
              </a:rPr>
              <a:t>T</a:t>
            </a:r>
            <a:r>
              <a:rPr lang="zh-CN" altLang="en-US" sz="1800" dirty="0">
                <a:latin typeface="微软雅黑" pitchFamily="34" charset="-122"/>
                <a:ea typeface="微软雅黑" pitchFamily="34" charset="-122"/>
                <a:cs typeface="Arial" pitchFamily="34" charset="0"/>
              </a:rPr>
              <a:t>被定义为</a:t>
            </a:r>
            <a:r>
              <a:rPr lang="en-US" altLang="zh-CN" sz="1800" dirty="0">
                <a:latin typeface="微软雅黑" pitchFamily="34" charset="-122"/>
                <a:ea typeface="微软雅黑" pitchFamily="34" charset="-122"/>
                <a:cs typeface="Arial" pitchFamily="34" charset="0"/>
              </a:rPr>
              <a:t>T with A with B with C,</a:t>
            </a:r>
            <a:r>
              <a:rPr lang="zh-CN" altLang="en-US" sz="1800" dirty="0">
                <a:latin typeface="微软雅黑" pitchFamily="34" charset="-122"/>
                <a:ea typeface="微软雅黑" pitchFamily="34" charset="-122"/>
                <a:cs typeface="Arial" pitchFamily="34" charset="0"/>
              </a:rPr>
              <a:t>那么</a:t>
            </a:r>
            <a:r>
              <a:rPr lang="en-US" altLang="zh-CN" sz="1800" dirty="0">
                <a:latin typeface="微软雅黑" pitchFamily="34" charset="-122"/>
                <a:ea typeface="微软雅黑" pitchFamily="34" charset="-122"/>
                <a:cs typeface="Arial" pitchFamily="34" charset="0"/>
              </a:rPr>
              <a:t>A,B,C</a:t>
            </a:r>
            <a:r>
              <a:rPr lang="zh-CN" altLang="en-US" sz="1800" dirty="0">
                <a:latin typeface="微软雅黑" pitchFamily="34" charset="-122"/>
                <a:ea typeface="微软雅黑" pitchFamily="34" charset="-122"/>
                <a:cs typeface="Arial" pitchFamily="34" charset="0"/>
              </a:rPr>
              <a:t>都是</a:t>
            </a:r>
            <a:r>
              <a:rPr lang="en-US" altLang="zh-CN" sz="1800" dirty="0">
                <a:latin typeface="微软雅黑" pitchFamily="34" charset="-122"/>
                <a:ea typeface="微软雅黑" pitchFamily="34" charset="-122"/>
                <a:cs typeface="Arial" pitchFamily="34" charset="0"/>
              </a:rPr>
              <a:t>T</a:t>
            </a:r>
            <a:r>
              <a:rPr lang="zh-CN" altLang="en-US" sz="1800" dirty="0">
                <a:latin typeface="微软雅黑" pitchFamily="34" charset="-122"/>
                <a:ea typeface="微软雅黑" pitchFamily="34" charset="-122"/>
                <a:cs typeface="Arial" pitchFamily="34" charset="0"/>
              </a:rPr>
              <a:t>的部分，在</a:t>
            </a:r>
            <a:r>
              <a:rPr lang="en-US" altLang="zh-CN" sz="1800" dirty="0">
                <a:latin typeface="微软雅黑" pitchFamily="34" charset="-122"/>
                <a:ea typeface="微软雅黑" pitchFamily="34" charset="-122"/>
                <a:cs typeface="Arial" pitchFamily="34" charset="0"/>
              </a:rPr>
              <a:t>T</a:t>
            </a:r>
            <a:r>
              <a:rPr lang="zh-CN" altLang="en-US" sz="1800" dirty="0">
                <a:latin typeface="微软雅黑" pitchFamily="34" charset="-122"/>
                <a:ea typeface="微软雅黑" pitchFamily="34" charset="-122"/>
                <a:cs typeface="Arial" pitchFamily="34" charset="0"/>
              </a:rPr>
              <a:t>的隐式解析过程中，它们的伴生对象都会被搜索。</a:t>
            </a:r>
          </a:p>
          <a:p>
            <a:pPr marL="0" indent="0" eaLnBrk="1" hangingPunct="1">
              <a:lnSpc>
                <a:spcPct val="90000"/>
              </a:lnSpc>
              <a:spcBef>
                <a:spcPct val="20000"/>
              </a:spcBef>
              <a:buClr>
                <a:schemeClr val="tx1"/>
              </a:buClr>
              <a:buSzPct val="70000"/>
            </a:pPr>
            <a:r>
              <a:rPr lang="en-US" altLang="zh-CN" sz="1800" dirty="0">
                <a:latin typeface="微软雅黑" pitchFamily="34" charset="-122"/>
                <a:ea typeface="微软雅黑" pitchFamily="34" charset="-122"/>
                <a:cs typeface="Arial" pitchFamily="34" charset="0"/>
              </a:rPr>
              <a:t>b)  </a:t>
            </a:r>
            <a:r>
              <a:rPr lang="zh-CN" altLang="en-US" sz="1800" dirty="0">
                <a:latin typeface="微软雅黑" pitchFamily="34" charset="-122"/>
                <a:ea typeface="微软雅黑" pitchFamily="34" charset="-122"/>
                <a:cs typeface="Arial" pitchFamily="34" charset="0"/>
              </a:rPr>
              <a:t>如果</a:t>
            </a:r>
            <a:r>
              <a:rPr lang="en-US" altLang="zh-CN" sz="1800" dirty="0">
                <a:latin typeface="微软雅黑" pitchFamily="34" charset="-122"/>
                <a:ea typeface="微软雅黑" pitchFamily="34" charset="-122"/>
                <a:cs typeface="Arial" pitchFamily="34" charset="0"/>
              </a:rPr>
              <a:t>T</a:t>
            </a:r>
            <a:r>
              <a:rPr lang="zh-CN" altLang="en-US" sz="1800" dirty="0">
                <a:latin typeface="微软雅黑" pitchFamily="34" charset="-122"/>
                <a:ea typeface="微软雅黑" pitchFamily="34" charset="-122"/>
                <a:cs typeface="Arial" pitchFamily="34" charset="0"/>
              </a:rPr>
              <a:t>是参数化类型，那么类型参数和与类型参数相关联的部分都算作</a:t>
            </a:r>
            <a:r>
              <a:rPr lang="en-US" altLang="zh-CN" sz="1800" dirty="0">
                <a:latin typeface="微软雅黑" pitchFamily="34" charset="-122"/>
                <a:ea typeface="微软雅黑" pitchFamily="34" charset="-122"/>
                <a:cs typeface="Arial" pitchFamily="34" charset="0"/>
              </a:rPr>
              <a:t>T</a:t>
            </a:r>
            <a:r>
              <a:rPr lang="zh-CN" altLang="en-US" sz="1800" dirty="0">
                <a:latin typeface="微软雅黑" pitchFamily="34" charset="-122"/>
                <a:ea typeface="微软雅黑" pitchFamily="34" charset="-122"/>
                <a:cs typeface="Arial" pitchFamily="34" charset="0"/>
              </a:rPr>
              <a:t>的部分，比如</a:t>
            </a:r>
            <a:r>
              <a:rPr lang="en-US" altLang="zh-CN" sz="1800" dirty="0">
                <a:latin typeface="微软雅黑" pitchFamily="34" charset="-122"/>
                <a:ea typeface="微软雅黑" pitchFamily="34" charset="-122"/>
                <a:cs typeface="Arial" pitchFamily="34" charset="0"/>
              </a:rPr>
              <a:t>List[String]</a:t>
            </a:r>
            <a:r>
              <a:rPr lang="zh-CN" altLang="en-US" sz="1800" dirty="0">
                <a:latin typeface="微软雅黑" pitchFamily="34" charset="-122"/>
                <a:ea typeface="微软雅黑" pitchFamily="34" charset="-122"/>
                <a:cs typeface="Arial" pitchFamily="34" charset="0"/>
              </a:rPr>
              <a:t>的隐式搜索会搜索</a:t>
            </a:r>
            <a:r>
              <a:rPr lang="en-US" altLang="zh-CN" sz="1800" dirty="0">
                <a:latin typeface="微软雅黑" pitchFamily="34" charset="-122"/>
                <a:ea typeface="微软雅黑" pitchFamily="34" charset="-122"/>
                <a:cs typeface="Arial" pitchFamily="34" charset="0"/>
              </a:rPr>
              <a:t>List</a:t>
            </a:r>
            <a:r>
              <a:rPr lang="zh-CN" altLang="en-US" sz="1800" dirty="0">
                <a:latin typeface="微软雅黑" pitchFamily="34" charset="-122"/>
                <a:ea typeface="微软雅黑" pitchFamily="34" charset="-122"/>
                <a:cs typeface="Arial" pitchFamily="34" charset="0"/>
              </a:rPr>
              <a:t>的伴生对象和</a:t>
            </a:r>
            <a:r>
              <a:rPr lang="en-US" altLang="zh-CN" sz="1800" dirty="0">
                <a:latin typeface="微软雅黑" pitchFamily="34" charset="-122"/>
                <a:ea typeface="微软雅黑" pitchFamily="34" charset="-122"/>
                <a:cs typeface="Arial" pitchFamily="34" charset="0"/>
              </a:rPr>
              <a:t>String</a:t>
            </a:r>
            <a:r>
              <a:rPr lang="zh-CN" altLang="en-US" sz="1800" dirty="0">
                <a:latin typeface="微软雅黑" pitchFamily="34" charset="-122"/>
                <a:ea typeface="微软雅黑" pitchFamily="34" charset="-122"/>
                <a:cs typeface="Arial" pitchFamily="34" charset="0"/>
              </a:rPr>
              <a:t>的伴生对象。</a:t>
            </a:r>
          </a:p>
          <a:p>
            <a:pPr marL="0" indent="0" eaLnBrk="1" hangingPunct="1">
              <a:lnSpc>
                <a:spcPct val="90000"/>
              </a:lnSpc>
              <a:spcBef>
                <a:spcPct val="20000"/>
              </a:spcBef>
              <a:buClr>
                <a:schemeClr val="tx1"/>
              </a:buClr>
              <a:buSzPct val="70000"/>
            </a:pPr>
            <a:r>
              <a:rPr lang="en-US" altLang="zh-CN" sz="1800" dirty="0">
                <a:latin typeface="微软雅黑" pitchFamily="34" charset="-122"/>
                <a:ea typeface="微软雅黑" pitchFamily="34" charset="-122"/>
                <a:cs typeface="Arial" pitchFamily="34" charset="0"/>
              </a:rPr>
              <a:t>c)  </a:t>
            </a:r>
            <a:r>
              <a:rPr lang="zh-CN" altLang="en-US" sz="1800" dirty="0">
                <a:latin typeface="微软雅黑" pitchFamily="34" charset="-122"/>
                <a:ea typeface="微软雅黑" pitchFamily="34" charset="-122"/>
                <a:cs typeface="Arial" pitchFamily="34" charset="0"/>
              </a:rPr>
              <a:t>如果</a:t>
            </a:r>
            <a:r>
              <a:rPr lang="en-US" altLang="zh-CN" sz="1800" dirty="0">
                <a:latin typeface="微软雅黑" pitchFamily="34" charset="-122"/>
                <a:ea typeface="微软雅黑" pitchFamily="34" charset="-122"/>
                <a:cs typeface="Arial" pitchFamily="34" charset="0"/>
              </a:rPr>
              <a:t>T</a:t>
            </a:r>
            <a:r>
              <a:rPr lang="zh-CN" altLang="en-US" sz="1800" dirty="0">
                <a:latin typeface="微软雅黑" pitchFamily="34" charset="-122"/>
                <a:ea typeface="微软雅黑" pitchFamily="34" charset="-122"/>
                <a:cs typeface="Arial" pitchFamily="34" charset="0"/>
              </a:rPr>
              <a:t>是一个单例类型</a:t>
            </a:r>
            <a:r>
              <a:rPr lang="en-US" altLang="zh-CN" sz="1800" dirty="0" err="1">
                <a:latin typeface="微软雅黑" pitchFamily="34" charset="-122"/>
                <a:ea typeface="微软雅黑" pitchFamily="34" charset="-122"/>
                <a:cs typeface="Arial" pitchFamily="34" charset="0"/>
              </a:rPr>
              <a:t>p.T</a:t>
            </a:r>
            <a:r>
              <a:rPr lang="zh-CN" altLang="en-US" sz="1800" dirty="0">
                <a:latin typeface="微软雅黑" pitchFamily="34" charset="-122"/>
                <a:ea typeface="微软雅黑" pitchFamily="34" charset="-122"/>
                <a:cs typeface="Arial" pitchFamily="34" charset="0"/>
              </a:rPr>
              <a:t>，即</a:t>
            </a:r>
            <a:r>
              <a:rPr lang="en-US" altLang="zh-CN" sz="1800" dirty="0">
                <a:latin typeface="微软雅黑" pitchFamily="34" charset="-122"/>
                <a:ea typeface="微软雅黑" pitchFamily="34" charset="-122"/>
                <a:cs typeface="Arial" pitchFamily="34" charset="0"/>
              </a:rPr>
              <a:t>T</a:t>
            </a:r>
            <a:r>
              <a:rPr lang="zh-CN" altLang="en-US" sz="1800" dirty="0">
                <a:latin typeface="微软雅黑" pitchFamily="34" charset="-122"/>
                <a:ea typeface="微软雅黑" pitchFamily="34" charset="-122"/>
                <a:cs typeface="Arial" pitchFamily="34" charset="0"/>
              </a:rPr>
              <a:t>是属于某个</a:t>
            </a:r>
            <a:r>
              <a:rPr lang="en-US" altLang="zh-CN" sz="1800" dirty="0">
                <a:latin typeface="微软雅黑" pitchFamily="34" charset="-122"/>
                <a:ea typeface="微软雅黑" pitchFamily="34" charset="-122"/>
                <a:cs typeface="Arial" pitchFamily="34" charset="0"/>
              </a:rPr>
              <a:t>p</a:t>
            </a:r>
            <a:r>
              <a:rPr lang="zh-CN" altLang="en-US" sz="1800" dirty="0">
                <a:latin typeface="微软雅黑" pitchFamily="34" charset="-122"/>
                <a:ea typeface="微软雅黑" pitchFamily="34" charset="-122"/>
                <a:cs typeface="Arial" pitchFamily="34" charset="0"/>
              </a:rPr>
              <a:t>对象内，那么这个</a:t>
            </a:r>
            <a:r>
              <a:rPr lang="en-US" altLang="zh-CN" sz="1800" dirty="0">
                <a:latin typeface="微软雅黑" pitchFamily="34" charset="-122"/>
                <a:ea typeface="微软雅黑" pitchFamily="34" charset="-122"/>
                <a:cs typeface="Arial" pitchFamily="34" charset="0"/>
              </a:rPr>
              <a:t>p</a:t>
            </a:r>
            <a:r>
              <a:rPr lang="zh-CN" altLang="en-US" sz="1800" dirty="0">
                <a:latin typeface="微软雅黑" pitchFamily="34" charset="-122"/>
                <a:ea typeface="微软雅黑" pitchFamily="34" charset="-122"/>
                <a:cs typeface="Arial" pitchFamily="34" charset="0"/>
              </a:rPr>
              <a:t>对象也会被搜索。</a:t>
            </a:r>
          </a:p>
          <a:p>
            <a:pPr marL="0" indent="0" eaLnBrk="1" hangingPunct="1">
              <a:lnSpc>
                <a:spcPct val="90000"/>
              </a:lnSpc>
              <a:spcBef>
                <a:spcPct val="20000"/>
              </a:spcBef>
              <a:buClr>
                <a:schemeClr val="tx1"/>
              </a:buClr>
              <a:buSzPct val="70000"/>
            </a:pPr>
            <a:r>
              <a:rPr lang="en-US" altLang="zh-CN" sz="1800" dirty="0">
                <a:latin typeface="微软雅黑" pitchFamily="34" charset="-122"/>
                <a:ea typeface="微软雅黑" pitchFamily="34" charset="-122"/>
                <a:cs typeface="Arial" pitchFamily="34" charset="0"/>
              </a:rPr>
              <a:t>d)  </a:t>
            </a:r>
            <a:r>
              <a:rPr lang="zh-CN" altLang="en-US" sz="1800" dirty="0">
                <a:latin typeface="微软雅黑" pitchFamily="34" charset="-122"/>
                <a:ea typeface="微软雅黑" pitchFamily="34" charset="-122"/>
                <a:cs typeface="Arial" pitchFamily="34" charset="0"/>
              </a:rPr>
              <a:t>如果</a:t>
            </a:r>
            <a:r>
              <a:rPr lang="en-US" altLang="zh-CN" sz="1800" dirty="0">
                <a:latin typeface="微软雅黑" pitchFamily="34" charset="-122"/>
                <a:ea typeface="微软雅黑" pitchFamily="34" charset="-122"/>
                <a:cs typeface="Arial" pitchFamily="34" charset="0"/>
              </a:rPr>
              <a:t>T</a:t>
            </a:r>
            <a:r>
              <a:rPr lang="zh-CN" altLang="en-US" sz="1800" dirty="0">
                <a:latin typeface="微软雅黑" pitchFamily="34" charset="-122"/>
                <a:ea typeface="微软雅黑" pitchFamily="34" charset="-122"/>
                <a:cs typeface="Arial" pitchFamily="34" charset="0"/>
              </a:rPr>
              <a:t>是个类型注入</a:t>
            </a:r>
            <a:r>
              <a:rPr lang="en-US" altLang="zh-CN" sz="1800" dirty="0">
                <a:latin typeface="微软雅黑" pitchFamily="34" charset="-122"/>
                <a:ea typeface="微软雅黑" pitchFamily="34" charset="-122"/>
                <a:cs typeface="Arial" pitchFamily="34" charset="0"/>
              </a:rPr>
              <a:t>S#T</a:t>
            </a:r>
            <a:r>
              <a:rPr lang="zh-CN" altLang="en-US" sz="1800" dirty="0">
                <a:latin typeface="微软雅黑" pitchFamily="34" charset="-122"/>
                <a:ea typeface="微软雅黑" pitchFamily="34" charset="-122"/>
                <a:cs typeface="Arial" pitchFamily="34" charset="0"/>
              </a:rPr>
              <a:t>，那么</a:t>
            </a:r>
            <a:r>
              <a:rPr lang="en-US" altLang="zh-CN" sz="1800" dirty="0">
                <a:latin typeface="微软雅黑" pitchFamily="34" charset="-122"/>
                <a:ea typeface="微软雅黑" pitchFamily="34" charset="-122"/>
                <a:cs typeface="Arial" pitchFamily="34" charset="0"/>
              </a:rPr>
              <a:t>S</a:t>
            </a:r>
            <a:r>
              <a:rPr lang="zh-CN" altLang="en-US" sz="1800" dirty="0">
                <a:latin typeface="微软雅黑" pitchFamily="34" charset="-122"/>
                <a:ea typeface="微软雅黑" pitchFamily="34" charset="-122"/>
                <a:cs typeface="Arial" pitchFamily="34" charset="0"/>
              </a:rPr>
              <a:t>和</a:t>
            </a:r>
            <a:r>
              <a:rPr lang="en-US" altLang="zh-CN" sz="1800" dirty="0">
                <a:latin typeface="微软雅黑" pitchFamily="34" charset="-122"/>
                <a:ea typeface="微软雅黑" pitchFamily="34" charset="-122"/>
                <a:cs typeface="Arial" pitchFamily="34" charset="0"/>
              </a:rPr>
              <a:t>T</a:t>
            </a:r>
            <a:r>
              <a:rPr lang="zh-CN" altLang="en-US" sz="1800" dirty="0">
                <a:latin typeface="微软雅黑" pitchFamily="34" charset="-122"/>
                <a:ea typeface="微软雅黑" pitchFamily="34" charset="-122"/>
                <a:cs typeface="Arial" pitchFamily="34" charset="0"/>
              </a:rPr>
              <a:t>都会被搜索。</a:t>
            </a:r>
            <a:endParaRPr lang="en-US" altLang="zh-CN" sz="1800" dirty="0">
              <a:latin typeface="微软雅黑" pitchFamily="34" charset="-122"/>
              <a:ea typeface="微软雅黑" pitchFamily="34" charset="-122"/>
              <a:cs typeface="Arial" pitchFamily="34" charset="0"/>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Tree>
    <p:extLst>
      <p:ext uri="{BB962C8B-B14F-4D97-AF65-F5344CB8AC3E}">
        <p14:creationId xmlns="" xmlns:p14="http://schemas.microsoft.com/office/powerpoint/2010/main" val="309966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8496944"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式转换的前</a:t>
            </a:r>
            <a:r>
              <a:rPr lang="zh-CN" altLang="en-US" sz="2200" b="1" smtClean="0">
                <a:latin typeface="微软雅黑" pitchFamily="34" charset="-122"/>
                <a:ea typeface="微软雅黑" pitchFamily="34" charset="-122"/>
              </a:rPr>
              <a:t>提</a:t>
            </a:r>
            <a:endParaRPr lang="en-US" altLang="zh-CN" sz="2200" b="1" smtClean="0">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5" name="矩形 4"/>
          <p:cNvSpPr/>
          <p:nvPr/>
        </p:nvSpPr>
        <p:spPr>
          <a:xfrm>
            <a:off x="539553" y="1244431"/>
            <a:ext cx="7776863" cy="1508105"/>
          </a:xfrm>
          <a:prstGeom prst="rect">
            <a:avLst/>
          </a:prstGeom>
        </p:spPr>
        <p:txBody>
          <a:bodyPr wrap="square">
            <a:spAutoFit/>
          </a:bodyPr>
          <a:lstStyle/>
          <a:p>
            <a:pPr>
              <a:defRPr/>
            </a:pPr>
            <a:endParaRPr lang="en-US" altLang="zh-CN" sz="2000" b="1" dirty="0">
              <a:solidFill>
                <a:srgbClr val="0070C0"/>
              </a:solidFill>
              <a:latin typeface="微软雅黑" pitchFamily="34" charset="-122"/>
              <a:ea typeface="微软雅黑" pitchFamily="34" charset="-122"/>
              <a:cs typeface="Times New Roman" panose="02020603050405020304" pitchFamily="18" charset="0"/>
            </a:endParaRPr>
          </a:p>
          <a:p>
            <a:pPr>
              <a:defRPr/>
            </a:pPr>
            <a:r>
              <a:rPr lang="zh-CN" altLang="en-US" dirty="0" smtClean="0">
                <a:latin typeface="微软雅黑" pitchFamily="34" charset="-122"/>
                <a:ea typeface="微软雅黑" pitchFamily="34" charset="-122"/>
                <a:cs typeface="Arial" pitchFamily="34" charset="0"/>
              </a:rPr>
              <a:t>在</a:t>
            </a:r>
            <a:r>
              <a:rPr lang="zh-CN" altLang="en-US" dirty="0">
                <a:latin typeface="微软雅黑" pitchFamily="34" charset="-122"/>
                <a:ea typeface="微软雅黑" pitchFamily="34" charset="-122"/>
                <a:cs typeface="Arial" pitchFamily="34" charset="0"/>
              </a:rPr>
              <a:t>进</a:t>
            </a:r>
            <a:r>
              <a:rPr lang="zh-CN" altLang="en-US" dirty="0" smtClean="0">
                <a:latin typeface="微软雅黑" pitchFamily="34" charset="-122"/>
                <a:ea typeface="微软雅黑" pitchFamily="34" charset="-122"/>
                <a:cs typeface="Arial" pitchFamily="34" charset="0"/>
              </a:rPr>
              <a:t>行隐式转换时，需要遵守两个基本的前提：</a:t>
            </a:r>
            <a:endParaRPr lang="en-US" altLang="zh-CN" dirty="0" smtClean="0">
              <a:latin typeface="微软雅黑" pitchFamily="34" charset="-122"/>
              <a:ea typeface="微软雅黑" pitchFamily="34" charset="-122"/>
              <a:cs typeface="Arial" pitchFamily="34" charset="0"/>
            </a:endParaRPr>
          </a:p>
          <a:p>
            <a:pPr>
              <a:defRPr/>
            </a:pPr>
            <a:endParaRPr lang="en-US" altLang="zh-CN" dirty="0">
              <a:latin typeface="微软雅黑" pitchFamily="34" charset="-122"/>
              <a:ea typeface="微软雅黑" pitchFamily="34" charset="-122"/>
            </a:endParaRPr>
          </a:p>
          <a:p>
            <a:pPr marL="342900" indent="-342900">
              <a:buFontTx/>
              <a:buAutoNum type="arabicParenR"/>
              <a:defRPr/>
            </a:pPr>
            <a:r>
              <a:rPr lang="zh-CN" altLang="en-US" dirty="0" smtClean="0">
                <a:latin typeface="微软雅黑" pitchFamily="34" charset="-122"/>
                <a:ea typeface="微软雅黑" pitchFamily="34" charset="-122"/>
              </a:rPr>
              <a:t>不</a:t>
            </a:r>
            <a:r>
              <a:rPr lang="zh-CN" altLang="en-US" dirty="0">
                <a:latin typeface="微软雅黑" pitchFamily="34" charset="-122"/>
                <a:ea typeface="微软雅黑" pitchFamily="34" charset="-122"/>
              </a:rPr>
              <a:t>能存在二义性</a:t>
            </a:r>
          </a:p>
          <a:p>
            <a:pPr marL="342900" indent="-342900">
              <a:buAutoNum type="arabicParenR"/>
              <a:defRPr/>
            </a:pPr>
            <a:r>
              <a:rPr lang="zh-CN" altLang="en-US" dirty="0" smtClean="0">
                <a:latin typeface="微软雅黑" pitchFamily="34" charset="-122"/>
                <a:ea typeface="微软雅黑" pitchFamily="34" charset="-122"/>
                <a:cs typeface="Times New Roman" panose="02020603050405020304" pitchFamily="18" charset="0"/>
              </a:rPr>
              <a:t>隐</a:t>
            </a:r>
            <a:r>
              <a:rPr lang="zh-CN" altLang="en-US" dirty="0">
                <a:latin typeface="微软雅黑" pitchFamily="34" charset="-122"/>
                <a:ea typeface="微软雅黑" pitchFamily="34" charset="-122"/>
                <a:cs typeface="Times New Roman" panose="02020603050405020304" pitchFamily="18" charset="0"/>
              </a:rPr>
              <a:t>式操作不能嵌</a:t>
            </a:r>
            <a:r>
              <a:rPr lang="zh-CN" altLang="en-US" dirty="0" smtClean="0">
                <a:latin typeface="微软雅黑" pitchFamily="34" charset="-122"/>
                <a:ea typeface="微软雅黑" pitchFamily="34" charset="-122"/>
                <a:cs typeface="Times New Roman" panose="02020603050405020304" pitchFamily="18" charset="0"/>
              </a:rPr>
              <a:t>套使用 </a:t>
            </a:r>
            <a:endParaRPr lang="en-US" altLang="zh-CN" sz="1600" dirty="0" smtClean="0">
              <a:latin typeface="微软雅黑" pitchFamily="34" charset="-122"/>
              <a:ea typeface="微软雅黑" pitchFamily="34" charset="-122"/>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7584" y="3022391"/>
            <a:ext cx="5686425"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08097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式转换</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3385542"/>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提</a:t>
            </a:r>
            <a:r>
              <a:rPr lang="zh-CN" altLang="en-US" sz="2000" b="1" dirty="0">
                <a:solidFill>
                  <a:srgbClr val="0000CC"/>
                </a:solidFill>
                <a:latin typeface="微软雅黑" pitchFamily="34" charset="-122"/>
                <a:ea typeface="微软雅黑" pitchFamily="34" charset="-122"/>
                <a:cs typeface="Times New Roman" panose="02020603050405020304" pitchFamily="18" charset="0"/>
              </a:rPr>
              <a:t>出问题</a:t>
            </a:r>
            <a:endParaRPr lang="en-US" altLang="zh-CN" sz="2000" b="1" dirty="0" smtClean="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dirty="0" smtClean="0">
                <a:latin typeface="微软雅黑" pitchFamily="34" charset="-122"/>
                <a:ea typeface="微软雅黑" pitchFamily="34" charset="-122"/>
              </a:rPr>
              <a:t>先看一段代码，引出隐式转换的实际需要</a:t>
            </a:r>
            <a:r>
              <a:rPr lang="en-US" altLang="zh-CN"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指定</a:t>
            </a:r>
            <a:r>
              <a:rPr lang="zh-CN" altLang="en-US" dirty="0" smtClean="0">
                <a:latin typeface="微软雅黑" pitchFamily="34" charset="-122"/>
                <a:ea typeface="微软雅黑" pitchFamily="34" charset="-122"/>
              </a:rPr>
              <a:t>某些数据类型的相互转化</a:t>
            </a: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p:txBody>
      </p:sp>
      <p:sp>
        <p:nvSpPr>
          <p:cNvPr id="2" name="TextBox 1"/>
          <p:cNvSpPr txBox="1"/>
          <p:nvPr/>
        </p:nvSpPr>
        <p:spPr>
          <a:xfrm>
            <a:off x="611560" y="2232223"/>
            <a:ext cx="7344816" cy="2862322"/>
          </a:xfrm>
          <a:prstGeom prst="rect">
            <a:avLst/>
          </a:prstGeom>
          <a:noFill/>
          <a:ln>
            <a:solidFill>
              <a:schemeClr val="accent1">
                <a:shade val="50000"/>
              </a:schemeClr>
            </a:solidFill>
          </a:ln>
        </p:spPr>
        <p:txBody>
          <a:bodyPr wrap="square" rtlCol="0">
            <a:spAutoFit/>
          </a:bodyPr>
          <a:lstStyle/>
          <a:p>
            <a:r>
              <a:rPr lang="en-US" altLang="zh-CN" dirty="0">
                <a:latin typeface="微软雅黑" pitchFamily="34" charset="-122"/>
                <a:ea typeface="微软雅黑" pitchFamily="34" charset="-122"/>
              </a:rPr>
              <a:t>package </a:t>
            </a:r>
            <a:r>
              <a:rPr lang="en-US" altLang="zh-CN" dirty="0" err="1">
                <a:latin typeface="微软雅黑" pitchFamily="34" charset="-122"/>
                <a:ea typeface="微软雅黑" pitchFamily="34" charset="-122"/>
              </a:rPr>
              <a:t>com.atguigu.scala.conversion</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object Scala01 {</a:t>
            </a: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def</a:t>
            </a:r>
            <a:r>
              <a:rPr lang="en-US" altLang="zh-CN" dirty="0">
                <a:latin typeface="微软雅黑" pitchFamily="34" charset="-122"/>
                <a:ea typeface="微软雅黑" pitchFamily="34" charset="-122"/>
              </a:rPr>
              <a:t> main(</a:t>
            </a:r>
            <a:r>
              <a:rPr lang="en-US" altLang="zh-CN" dirty="0" err="1">
                <a:latin typeface="微软雅黑" pitchFamily="34" charset="-122"/>
                <a:ea typeface="微软雅黑" pitchFamily="34" charset="-122"/>
              </a:rPr>
              <a:t>args</a:t>
            </a:r>
            <a:r>
              <a:rPr lang="en-US" altLang="zh-CN" dirty="0">
                <a:latin typeface="微软雅黑" pitchFamily="34" charset="-122"/>
                <a:ea typeface="微软雅黑" pitchFamily="34" charset="-122"/>
              </a:rPr>
              <a:t>: Array[String]): Unit = {</a:t>
            </a:r>
          </a:p>
          <a:p>
            <a:r>
              <a:rPr lang="zh-CN" altLang="en-US" dirty="0" smtClean="0">
                <a:latin typeface="微软雅黑" pitchFamily="34" charset="-122"/>
                <a:ea typeface="微软雅黑" pitchFamily="34" charset="-122"/>
              </a:rPr>
              <a:t>    </a:t>
            </a:r>
            <a:r>
              <a:rPr lang="en-US" altLang="zh-CN" dirty="0" err="1">
                <a:latin typeface="微软雅黑" pitchFamily="34" charset="-122"/>
                <a:ea typeface="微软雅黑" pitchFamily="34" charset="-122"/>
              </a:rPr>
              <a:t>val</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num1 </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 </a:t>
            </a:r>
            <a:r>
              <a:rPr lang="en-US" altLang="zh-CN" dirty="0" smtClean="0">
                <a:latin typeface="微软雅黑" pitchFamily="34" charset="-122"/>
                <a:ea typeface="微软雅黑" pitchFamily="34" charset="-122"/>
              </a:rPr>
              <a:t>3.5 </a:t>
            </a:r>
          </a:p>
          <a:p>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val</a:t>
            </a:r>
            <a:r>
              <a:rPr lang="en-US" altLang="zh-CN" dirty="0" smtClean="0">
                <a:latin typeface="微软雅黑" pitchFamily="34" charset="-122"/>
                <a:ea typeface="微软雅黑" pitchFamily="34" charset="-122"/>
              </a:rPr>
              <a:t> num2 : </a:t>
            </a:r>
            <a:r>
              <a:rPr lang="en-US" altLang="zh-CN" dirty="0" err="1" smtClean="0">
                <a:latin typeface="微软雅黑" pitchFamily="34" charset="-122"/>
                <a:ea typeface="微软雅黑" pitchFamily="34" charset="-122"/>
              </a:rPr>
              <a:t>Int</a:t>
            </a:r>
            <a:r>
              <a:rPr lang="en-US" altLang="zh-CN" dirty="0" smtClean="0">
                <a:latin typeface="微软雅黑" pitchFamily="34" charset="-122"/>
                <a:ea typeface="微软雅黑" pitchFamily="34" charset="-122"/>
              </a:rPr>
              <a:t> = 4.6</a:t>
            </a:r>
          </a:p>
          <a:p>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println</a:t>
            </a:r>
            <a:r>
              <a:rPr lang="en-US" altLang="zh-CN" dirty="0" smtClean="0">
                <a:latin typeface="微软雅黑" pitchFamily="34" charset="-122"/>
                <a:ea typeface="微软雅黑" pitchFamily="34" charset="-122"/>
              </a:rPr>
              <a:t>(num1)</a:t>
            </a:r>
          </a:p>
          <a:p>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println</a:t>
            </a:r>
            <a:r>
              <a:rPr lang="en-US" altLang="zh-CN" dirty="0" smtClean="0">
                <a:latin typeface="微软雅黑" pitchFamily="34" charset="-122"/>
                <a:ea typeface="微软雅黑" pitchFamily="34" charset="-122"/>
              </a:rPr>
              <a:t>(num2)</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p>
          <a:p>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式转换</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2369880"/>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隐式函数基本介绍</a:t>
            </a:r>
            <a:endParaRPr lang="en-US" altLang="zh-CN" sz="2000" b="1" dirty="0" smtClean="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dirty="0" smtClean="0">
              <a:latin typeface="微软雅黑" pitchFamily="34" charset="-122"/>
              <a:ea typeface="微软雅黑" pitchFamily="34" charset="-122"/>
            </a:endParaRPr>
          </a:p>
          <a:p>
            <a:pPr>
              <a:defRPr/>
            </a:pPr>
            <a:r>
              <a:rPr lang="zh-CN" altLang="en-US" dirty="0" smtClean="0">
                <a:latin typeface="微软雅黑" pitchFamily="34" charset="-122"/>
                <a:ea typeface="微软雅黑" pitchFamily="34" charset="-122"/>
              </a:rPr>
              <a:t>隐</a:t>
            </a:r>
            <a:r>
              <a:rPr lang="zh-CN" altLang="en-US" dirty="0">
                <a:latin typeface="微软雅黑" pitchFamily="34" charset="-122"/>
                <a:ea typeface="微软雅黑" pitchFamily="34" charset="-122"/>
              </a:rPr>
              <a:t>式转换函数是以</a:t>
            </a:r>
            <a:r>
              <a:rPr lang="en-US" altLang="zh-CN" dirty="0">
                <a:latin typeface="微软雅黑" pitchFamily="34" charset="-122"/>
                <a:ea typeface="微软雅黑" pitchFamily="34" charset="-122"/>
              </a:rPr>
              <a:t>implicit</a:t>
            </a:r>
            <a:r>
              <a:rPr lang="zh-CN" altLang="en-US" dirty="0">
                <a:latin typeface="微软雅黑" pitchFamily="34" charset="-122"/>
                <a:ea typeface="微软雅黑" pitchFamily="34" charset="-122"/>
              </a:rPr>
              <a:t>关键字声明的带有单个参数的函数。这种函数将会</a:t>
            </a:r>
            <a:r>
              <a:rPr lang="zh-CN" altLang="en-US" b="1" dirty="0">
                <a:latin typeface="微软雅黑" pitchFamily="34" charset="-122"/>
                <a:ea typeface="微软雅黑" pitchFamily="34" charset="-122"/>
              </a:rPr>
              <a:t>自动</a:t>
            </a:r>
            <a:r>
              <a:rPr lang="zh-CN" altLang="en-US" dirty="0">
                <a:latin typeface="微软雅黑" pitchFamily="34" charset="-122"/>
                <a:ea typeface="微软雅黑" pitchFamily="34" charset="-122"/>
              </a:rPr>
              <a:t>应用，将值从一种类型转换为另一种类</a:t>
            </a:r>
            <a:r>
              <a:rPr lang="zh-CN" altLang="en-US" dirty="0" smtClean="0">
                <a:latin typeface="微软雅黑" pitchFamily="34" charset="-122"/>
                <a:ea typeface="微软雅黑" pitchFamily="34" charset="-122"/>
              </a:rPr>
              <a:t>型</a:t>
            </a:r>
            <a:endParaRPr lang="en-US" altLang="zh-CN" sz="2000" b="1" dirty="0">
              <a:solidFill>
                <a:srgbClr val="0070C0"/>
              </a:solidFill>
              <a:latin typeface="微软雅黑" pitchFamily="34" charset="-122"/>
              <a:ea typeface="微软雅黑" pitchFamily="34" charset="-122"/>
              <a:cs typeface="Times New Roman" panose="02020603050405020304" pitchFamily="18" charset="0"/>
            </a:endParaRPr>
          </a:p>
          <a:p>
            <a:pPr>
              <a:defRPr/>
            </a:pPr>
            <a:endParaRPr lang="en-US" altLang="zh-CN" sz="2000" b="1" dirty="0">
              <a:solidFill>
                <a:srgbClr val="0070C0"/>
              </a:solidFill>
              <a:latin typeface="微软雅黑" pitchFamily="34" charset="-122"/>
              <a:ea typeface="微软雅黑" pitchFamily="34" charset="-122"/>
              <a:cs typeface="Times New Roman" panose="02020603050405020304" pitchFamily="18" charset="0"/>
            </a:endParaRPr>
          </a:p>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隐</a:t>
            </a:r>
            <a:r>
              <a:rPr lang="zh-CN" altLang="en-US" sz="2000" b="1" dirty="0">
                <a:solidFill>
                  <a:srgbClr val="0000CC"/>
                </a:solidFill>
                <a:latin typeface="微软雅黑" pitchFamily="34" charset="-122"/>
                <a:ea typeface="微软雅黑" pitchFamily="34" charset="-122"/>
                <a:cs typeface="Times New Roman" panose="02020603050405020304" pitchFamily="18" charset="0"/>
              </a:rPr>
              <a:t>式函</a:t>
            </a: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数快速入门</a:t>
            </a:r>
            <a:endParaRPr lang="en-US" altLang="zh-CN" sz="2000" b="1" dirty="0" smtClean="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dirty="0" smtClean="0">
                <a:latin typeface="微软雅黑" pitchFamily="34" charset="-122"/>
                <a:ea typeface="微软雅黑" pitchFamily="34" charset="-122"/>
              </a:rPr>
              <a:t>使用隐式函数可以优雅的解决数据类型转换，以前面的案例</a:t>
            </a:r>
            <a:r>
              <a:rPr lang="zh-CN" altLang="en-US" dirty="0">
                <a:latin typeface="微软雅黑" pitchFamily="34" charset="-122"/>
                <a:ea typeface="微软雅黑" pitchFamily="34" charset="-122"/>
              </a:rPr>
              <a:t>入</a:t>
            </a:r>
            <a:r>
              <a:rPr lang="zh-CN" altLang="en-US" dirty="0" smtClean="0">
                <a:latin typeface="微软雅黑" pitchFamily="34" charset="-122"/>
                <a:ea typeface="微软雅黑" pitchFamily="34" charset="-122"/>
              </a:rPr>
              <a:t>门</a:t>
            </a:r>
            <a:r>
              <a:rPr lang="en-US" altLang="zh-CN"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cs typeface="Times New Roman" panose="02020603050405020304" pitchFamily="18" charset="0"/>
            </a:endParaRPr>
          </a:p>
        </p:txBody>
      </p:sp>
      <p:sp>
        <p:nvSpPr>
          <p:cNvPr id="2" name="TextBox 1"/>
          <p:cNvSpPr txBox="1"/>
          <p:nvPr/>
        </p:nvSpPr>
        <p:spPr>
          <a:xfrm>
            <a:off x="683568" y="3648282"/>
            <a:ext cx="5688632" cy="1200329"/>
          </a:xfrm>
          <a:prstGeom prst="rect">
            <a:avLst/>
          </a:prstGeom>
          <a:noFill/>
        </p:spPr>
        <p:txBody>
          <a:bodyPr wrap="square" rtlCol="0">
            <a:spAutoFit/>
          </a:bodyPr>
          <a:lstStyle/>
          <a:p>
            <a:r>
              <a:rPr lang="en-US" altLang="zh-CN" b="1" dirty="0">
                <a:latin typeface="微软雅黑" pitchFamily="34" charset="-122"/>
                <a:ea typeface="微软雅黑" pitchFamily="34" charset="-122"/>
              </a:rPr>
              <a:t>implicit </a:t>
            </a:r>
            <a:r>
              <a:rPr lang="en-US" altLang="zh-CN" b="1" dirty="0" err="1">
                <a:latin typeface="微软雅黑" pitchFamily="34" charset="-122"/>
                <a:ea typeface="微软雅黑" pitchFamily="34" charset="-122"/>
              </a:rPr>
              <a:t>def</a:t>
            </a:r>
            <a:r>
              <a:rPr lang="en-US" altLang="zh-CN" b="1" dirty="0">
                <a:latin typeface="微软雅黑" pitchFamily="34" charset="-122"/>
                <a:ea typeface="微软雅黑" pitchFamily="34" charset="-122"/>
              </a:rPr>
              <a:t> </a:t>
            </a:r>
            <a:r>
              <a:rPr lang="en-US" altLang="zh-CN" dirty="0">
                <a:latin typeface="微软雅黑" pitchFamily="34" charset="-122"/>
                <a:ea typeface="微软雅黑" pitchFamily="34" charset="-122"/>
              </a:rPr>
              <a:t>f1(d: Double):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 {</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d.toInt</a:t>
            </a:r>
            <a:r>
              <a:rPr lang="en-US" altLang="zh-CN" dirty="0">
                <a:latin typeface="微软雅黑" pitchFamily="34" charset="-122"/>
                <a:ea typeface="微软雅黑" pitchFamily="34" charset="-122"/>
              </a:rPr>
              <a:t/>
            </a:r>
            <a:br>
              <a:rPr lang="en-US" altLang="zh-CN" dirty="0">
                <a:latin typeface="微软雅黑" pitchFamily="34" charset="-122"/>
                <a:ea typeface="微软雅黑" pitchFamily="34" charset="-122"/>
              </a:rPr>
            </a:br>
            <a:r>
              <a:rPr lang="en-US" altLang="zh-CN" dirty="0" smtClean="0">
                <a:latin typeface="微软雅黑" pitchFamily="34" charset="-122"/>
                <a:ea typeface="微软雅黑" pitchFamily="34" charset="-122"/>
              </a:rPr>
              <a:t>}</a:t>
            </a:r>
          </a:p>
          <a:p>
            <a:r>
              <a:rPr lang="en-US" altLang="zh-CN" dirty="0" smtClean="0">
                <a:latin typeface="微软雅黑" pitchFamily="34" charset="-122"/>
                <a:ea typeface="微软雅黑" pitchFamily="34" charset="-122"/>
              </a:rPr>
              <a:t>//Double </a:t>
            </a:r>
            <a:r>
              <a:rPr lang="zh-CN" altLang="en-US" dirty="0" smtClean="0">
                <a:latin typeface="微软雅黑" pitchFamily="34" charset="-122"/>
                <a:ea typeface="微软雅黑" pitchFamily="34" charset="-122"/>
              </a:rPr>
              <a:t>是输入类型</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Int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是转换后的类型</a:t>
            </a:r>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871616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式转换</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3600986"/>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隐式函数的底层工作原理</a:t>
            </a:r>
            <a:endParaRPr lang="en-US" altLang="zh-CN" sz="2000" b="1" dirty="0" smtClean="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p:txBody>
      </p:sp>
      <p:sp>
        <p:nvSpPr>
          <p:cNvPr id="2" name="TextBox 1"/>
          <p:cNvSpPr txBox="1"/>
          <p:nvPr/>
        </p:nvSpPr>
        <p:spPr>
          <a:xfrm>
            <a:off x="628224" y="1728167"/>
            <a:ext cx="4303816" cy="3570208"/>
          </a:xfrm>
          <a:prstGeom prst="rect">
            <a:avLst/>
          </a:prstGeom>
          <a:solidFill>
            <a:schemeClr val="bg1">
              <a:lumMod val="95000"/>
            </a:schemeClr>
          </a:solidFill>
        </p:spPr>
        <p:txBody>
          <a:bodyPr wrap="square" rtlCol="0">
            <a:spAutoFit/>
          </a:bodyPr>
          <a:lstStyle/>
          <a:p>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main(</a:t>
            </a:r>
            <a:r>
              <a:rPr lang="en-US" altLang="zh-CN" sz="1600" dirty="0" err="1">
                <a:latin typeface="微软雅黑" pitchFamily="34" charset="-122"/>
                <a:ea typeface="微软雅黑" pitchFamily="34" charset="-122"/>
                <a:cs typeface="Arial" pitchFamily="34" charset="0"/>
              </a:rPr>
              <a:t>args</a:t>
            </a:r>
            <a:r>
              <a:rPr lang="en-US" altLang="zh-CN" sz="1600" dirty="0">
                <a:latin typeface="微软雅黑" pitchFamily="34" charset="-122"/>
                <a:ea typeface="微软雅黑" pitchFamily="34" charset="-122"/>
                <a:cs typeface="Arial" pitchFamily="34" charset="0"/>
              </a:rPr>
              <a:t>: Array[String]): Unit = {</a:t>
            </a:r>
          </a:p>
          <a:p>
            <a:r>
              <a:rPr lang="en-US" altLang="zh-CN" sz="1600" dirty="0">
                <a:latin typeface="微软雅黑" pitchFamily="34" charset="-122"/>
                <a:ea typeface="微软雅黑" pitchFamily="34" charset="-122"/>
                <a:cs typeface="Arial" pitchFamily="34" charset="0"/>
              </a:rPr>
              <a:t>      implicit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f1(d: Double):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d.toInt</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      implicit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f2(l: Long):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l.toInt</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val</a:t>
            </a:r>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num</a:t>
            </a:r>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 3.5</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a:t>
            </a:r>
            <a:r>
              <a:rPr lang="en-US" altLang="zh-CN" sz="1600" dirty="0" err="1">
                <a:latin typeface="微软雅黑" pitchFamily="34" charset="-122"/>
                <a:ea typeface="微软雅黑" pitchFamily="34" charset="-122"/>
                <a:cs typeface="Arial" pitchFamily="34" charset="0"/>
              </a:rPr>
              <a:t>num</a:t>
            </a:r>
            <a:r>
              <a:rPr lang="en-US" altLang="zh-CN" sz="1600" dirty="0">
                <a:latin typeface="微软雅黑" pitchFamily="34" charset="-122"/>
                <a:ea typeface="微软雅黑" pitchFamily="34" charset="-122"/>
                <a:cs typeface="Arial" pitchFamily="34" charset="0"/>
              </a:rPr>
              <a:t>)</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val</a:t>
            </a:r>
            <a:r>
              <a:rPr lang="en-US" altLang="zh-CN" sz="1600" dirty="0">
                <a:latin typeface="微软雅黑" pitchFamily="34" charset="-122"/>
                <a:ea typeface="微软雅黑" pitchFamily="34" charset="-122"/>
                <a:cs typeface="Arial" pitchFamily="34" charset="0"/>
              </a:rPr>
              <a:t> num2: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 4.5</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(num2)</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val</a:t>
            </a:r>
            <a:r>
              <a:rPr lang="en-US" altLang="zh-CN" sz="1600" dirty="0">
                <a:latin typeface="微软雅黑" pitchFamily="34" charset="-122"/>
                <a:ea typeface="微软雅黑" pitchFamily="34" charset="-122"/>
                <a:cs typeface="Arial" pitchFamily="34" charset="0"/>
              </a:rPr>
              <a:t> num3: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 20l</a:t>
            </a:r>
          </a:p>
          <a:p>
            <a:r>
              <a:rPr lang="en-US" altLang="zh-CN" sz="1600" dirty="0">
                <a:latin typeface="微软雅黑" pitchFamily="34" charset="-122"/>
                <a:ea typeface="微软雅黑" pitchFamily="34" charset="-122"/>
                <a:cs typeface="Arial" pitchFamily="34" charset="0"/>
              </a:rPr>
              <a:t> } </a:t>
            </a:r>
          </a:p>
          <a:p>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1779922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式转换</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3016210"/>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隐式</a:t>
            </a:r>
            <a:r>
              <a:rPr lang="zh-CN" altLang="en-US" sz="2000" b="1" dirty="0">
                <a:solidFill>
                  <a:srgbClr val="0000CC"/>
                </a:solidFill>
                <a:latin typeface="微软雅黑" pitchFamily="34" charset="-122"/>
                <a:ea typeface="微软雅黑" pitchFamily="34" charset="-122"/>
                <a:cs typeface="Times New Roman" panose="02020603050405020304" pitchFamily="18" charset="0"/>
              </a:rPr>
              <a:t>转</a:t>
            </a: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换的注意事项和细节</a:t>
            </a:r>
            <a:endParaRPr lang="en-US" altLang="zh-CN" sz="1600" dirty="0" smtClean="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marL="342900" indent="-342900">
              <a:buFontTx/>
              <a:buAutoNum type="arabicParenR"/>
              <a:defRPr/>
            </a:pPr>
            <a:r>
              <a:rPr lang="zh-CN" altLang="en-US" dirty="0">
                <a:latin typeface="微软雅黑" pitchFamily="34" charset="-122"/>
                <a:ea typeface="微软雅黑" pitchFamily="34" charset="-122"/>
              </a:rPr>
              <a:t>隐式转换函数的函数名可以是任意的，隐式转换与函数名称无关，只与函数</a:t>
            </a:r>
            <a:r>
              <a:rPr lang="zh-CN" altLang="en-US" b="1" dirty="0">
                <a:solidFill>
                  <a:srgbClr val="FF0000"/>
                </a:solidFill>
                <a:latin typeface="微软雅黑" pitchFamily="34" charset="-122"/>
                <a:ea typeface="微软雅黑" pitchFamily="34" charset="-122"/>
              </a:rPr>
              <a:t>签名</a:t>
            </a:r>
            <a:r>
              <a:rPr lang="zh-CN" altLang="en-US" dirty="0">
                <a:latin typeface="微软雅黑" pitchFamily="34" charset="-122"/>
                <a:ea typeface="微软雅黑" pitchFamily="34" charset="-122"/>
              </a:rPr>
              <a:t>（函数参数类型和返回值类型）有</a:t>
            </a:r>
            <a:r>
              <a:rPr lang="zh-CN" altLang="en-US" dirty="0" smtClean="0">
                <a:latin typeface="微软雅黑" pitchFamily="34" charset="-122"/>
                <a:ea typeface="微软雅黑" pitchFamily="34" charset="-122"/>
              </a:rPr>
              <a:t>关。</a:t>
            </a:r>
            <a:endParaRPr lang="en-US" altLang="zh-CN" dirty="0" smtClean="0">
              <a:latin typeface="微软雅黑" pitchFamily="34" charset="-122"/>
              <a:ea typeface="微软雅黑" pitchFamily="34" charset="-122"/>
            </a:endParaRPr>
          </a:p>
          <a:p>
            <a:pPr marL="342900" indent="-342900">
              <a:buFontTx/>
              <a:buAutoNum type="arabicParenR"/>
              <a:defRPr/>
            </a:pPr>
            <a:endParaRPr lang="en-US" altLang="zh-CN" dirty="0" smtClean="0">
              <a:latin typeface="微软雅黑" pitchFamily="34" charset="-122"/>
              <a:ea typeface="微软雅黑" pitchFamily="34" charset="-122"/>
            </a:endParaRPr>
          </a:p>
          <a:p>
            <a:pPr marL="342900" indent="-342900">
              <a:buFontTx/>
              <a:buAutoNum type="arabicParenR"/>
              <a:defRPr/>
            </a:pPr>
            <a:r>
              <a:rPr lang="zh-CN" altLang="en-US" dirty="0" smtClean="0">
                <a:latin typeface="微软雅黑" pitchFamily="34" charset="-122"/>
                <a:ea typeface="微软雅黑" pitchFamily="34" charset="-122"/>
              </a:rPr>
              <a:t>隐式函数可以有多个</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即：隐式函数列表</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，但是需</a:t>
            </a:r>
            <a:r>
              <a:rPr lang="zh-CN" altLang="en-US" dirty="0">
                <a:latin typeface="微软雅黑" pitchFamily="34" charset="-122"/>
                <a:ea typeface="微软雅黑" pitchFamily="34" charset="-122"/>
              </a:rPr>
              <a:t>要保证在当前环境下，只有一个隐式函数能被识</a:t>
            </a:r>
            <a:r>
              <a:rPr lang="zh-CN" altLang="en-US" dirty="0" smtClean="0">
                <a:latin typeface="微软雅黑" pitchFamily="34" charset="-122"/>
                <a:ea typeface="微软雅黑" pitchFamily="34" charset="-122"/>
              </a:rPr>
              <a:t>别</a:t>
            </a:r>
            <a:endParaRPr lang="en-US" altLang="zh-CN"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 xmlns:p14="http://schemas.microsoft.com/office/powerpoint/2010/main" val="3101872723"/>
              </p:ext>
            </p:extLst>
          </p:nvPr>
        </p:nvGraphicFramePr>
        <p:xfrm>
          <a:off x="1043608" y="3312343"/>
          <a:ext cx="6696274" cy="2011680"/>
        </p:xfrm>
        <a:graphic>
          <a:graphicData uri="http://schemas.openxmlformats.org/drawingml/2006/table">
            <a:tbl>
              <a:tblPr/>
              <a:tblGrid>
                <a:gridCol w="6696274"/>
              </a:tblGrid>
              <a:tr h="0">
                <a:tc>
                  <a:txBody>
                    <a:bodyPr/>
                    <a:lstStyle/>
                    <a:p>
                      <a:pPr marL="0" marR="0" algn="just">
                        <a:lnSpc>
                          <a:spcPct val="150000"/>
                        </a:lnSpc>
                        <a:spcBef>
                          <a:spcPts val="0"/>
                        </a:spcBef>
                        <a:spcAft>
                          <a:spcPts val="0"/>
                        </a:spcAft>
                      </a:pPr>
                      <a:r>
                        <a:rPr lang="en-US" altLang="zh-CN" sz="1400" kern="100">
                          <a:solidFill>
                            <a:srgbClr val="FF0000"/>
                          </a:solidFill>
                          <a:effectLst/>
                          <a:latin typeface="Arial" pitchFamily="34" charset="0"/>
                          <a:ea typeface="+mn-ea"/>
                          <a:cs typeface="Arial" pitchFamily="34" charset="0"/>
                        </a:rPr>
                        <a:t>//</a:t>
                      </a:r>
                      <a:r>
                        <a:rPr lang="zh-CN" altLang="en-US" sz="1400" kern="100">
                          <a:solidFill>
                            <a:srgbClr val="FF0000"/>
                          </a:solidFill>
                          <a:effectLst/>
                          <a:latin typeface="Arial" pitchFamily="34" charset="0"/>
                          <a:ea typeface="+mn-ea"/>
                          <a:cs typeface="Arial" pitchFamily="34" charset="0"/>
                        </a:rPr>
                        <a:t>在当前环境中，不能存在满足条件的多个隐式函数</a:t>
                      </a:r>
                      <a:endParaRPr lang="zh-CN" altLang="en-US" sz="1400" kern="100">
                        <a:effectLst/>
                        <a:latin typeface="Arial" pitchFamily="34" charset="0"/>
                        <a:ea typeface="+mn-ea"/>
                        <a:cs typeface="Arial" pitchFamily="34" charset="0"/>
                      </a:endParaRPr>
                    </a:p>
                    <a:p>
                      <a:pPr marL="0" marR="0" algn="just">
                        <a:lnSpc>
                          <a:spcPct val="150000"/>
                        </a:lnSpc>
                        <a:spcBef>
                          <a:spcPts val="0"/>
                        </a:spcBef>
                        <a:spcAft>
                          <a:spcPts val="0"/>
                        </a:spcAft>
                      </a:pPr>
                      <a:r>
                        <a:rPr lang="en-US" sz="1400" kern="100">
                          <a:effectLst/>
                          <a:latin typeface="Arial" pitchFamily="34" charset="0"/>
                          <a:ea typeface="+mn-ea"/>
                          <a:cs typeface="Arial" pitchFamily="34" charset="0"/>
                        </a:rPr>
                        <a:t>implicit def a(d: Double) = d.toInt</a:t>
                      </a:r>
                    </a:p>
                    <a:p>
                      <a:pPr marL="0" marR="0" algn="just">
                        <a:lnSpc>
                          <a:spcPct val="150000"/>
                        </a:lnSpc>
                        <a:spcBef>
                          <a:spcPts val="0"/>
                        </a:spcBef>
                        <a:spcAft>
                          <a:spcPts val="0"/>
                        </a:spcAft>
                      </a:pPr>
                      <a:r>
                        <a:rPr lang="en-US" sz="1400" kern="100">
                          <a:effectLst/>
                          <a:latin typeface="Arial" pitchFamily="34" charset="0"/>
                          <a:ea typeface="+mn-ea"/>
                          <a:cs typeface="Arial" pitchFamily="34" charset="0"/>
                        </a:rPr>
                        <a:t>implicit def b(d: Double) = d.toInt </a:t>
                      </a:r>
                    </a:p>
                    <a:p>
                      <a:pPr marL="0" marR="0" algn="just">
                        <a:lnSpc>
                          <a:spcPct val="150000"/>
                        </a:lnSpc>
                        <a:spcBef>
                          <a:spcPts val="0"/>
                        </a:spcBef>
                        <a:spcAft>
                          <a:spcPts val="0"/>
                        </a:spcAft>
                      </a:pPr>
                      <a:r>
                        <a:rPr lang="en-US" sz="1400" kern="100">
                          <a:effectLst/>
                          <a:latin typeface="Arial" pitchFamily="34" charset="0"/>
                          <a:ea typeface="+mn-ea"/>
                          <a:cs typeface="Arial" pitchFamily="34" charset="0"/>
                        </a:rPr>
                        <a:t>val i1: Int = 3.5 </a:t>
                      </a:r>
                      <a:r>
                        <a:rPr lang="en-US" sz="1400" b="1" kern="100">
                          <a:solidFill>
                            <a:srgbClr val="FF0000"/>
                          </a:solidFill>
                          <a:effectLst/>
                          <a:latin typeface="Arial" pitchFamily="34" charset="0"/>
                          <a:ea typeface="+mn-ea"/>
                          <a:cs typeface="Arial" pitchFamily="34" charset="0"/>
                        </a:rPr>
                        <a:t>//（X）</a:t>
                      </a:r>
                      <a:r>
                        <a:rPr lang="zh-CN" altLang="en-US" sz="1400" b="1" kern="100">
                          <a:solidFill>
                            <a:srgbClr val="FF0000"/>
                          </a:solidFill>
                          <a:effectLst/>
                          <a:latin typeface="Arial" pitchFamily="34" charset="0"/>
                          <a:ea typeface="+mn-ea"/>
                          <a:cs typeface="Arial" pitchFamily="34" charset="0"/>
                        </a:rPr>
                        <a:t>在转换时，识别出有两个方法可以被使用，就不确定调用哪一个，所以出错</a:t>
                      </a:r>
                      <a:endParaRPr lang="zh-CN" altLang="en-US" sz="1400" kern="100">
                        <a:effectLst/>
                        <a:latin typeface="Arial" pitchFamily="34" charset="0"/>
                        <a:ea typeface="+mn-ea"/>
                        <a:cs typeface="Arial" pitchFamily="34" charset="0"/>
                      </a:endParaRPr>
                    </a:p>
                    <a:p>
                      <a:pPr marL="0" marR="0" algn="just">
                        <a:lnSpc>
                          <a:spcPct val="150000"/>
                        </a:lnSpc>
                        <a:spcBef>
                          <a:spcPts val="0"/>
                        </a:spcBef>
                        <a:spcAft>
                          <a:spcPts val="0"/>
                        </a:spcAft>
                      </a:pPr>
                      <a:r>
                        <a:rPr lang="en-US" sz="1400" kern="100">
                          <a:effectLst/>
                          <a:latin typeface="Arial" pitchFamily="34" charset="0"/>
                          <a:ea typeface="+mn-ea"/>
                          <a:cs typeface="Arial" pitchFamily="34" charset="0"/>
                        </a:rPr>
                        <a:t>println(i1)</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 xmlns:p14="http://schemas.microsoft.com/office/powerpoint/2010/main" val="2753366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式转换丰富类库功能</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4093428"/>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基本介绍</a:t>
            </a:r>
            <a:endParaRPr lang="en-US" altLang="zh-CN" sz="1600" dirty="0" smtClean="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dirty="0">
                <a:latin typeface="微软雅黑" pitchFamily="34" charset="-122"/>
                <a:ea typeface="微软雅黑" pitchFamily="34" charset="-122"/>
                <a:cs typeface="Arial" pitchFamily="34" charset="0"/>
              </a:rPr>
              <a:t>如果需要为一个类增加一个方法，可以通过隐式转换来实现。（动态增加功能）比如想为</a:t>
            </a:r>
            <a:r>
              <a:rPr lang="en-US" altLang="zh-CN" dirty="0" err="1" smtClean="0">
                <a:latin typeface="微软雅黑" pitchFamily="34" charset="-122"/>
                <a:ea typeface="微软雅黑" pitchFamily="34" charset="-122"/>
                <a:cs typeface="Arial" pitchFamily="34" charset="0"/>
              </a:rPr>
              <a:t>MySQL</a:t>
            </a:r>
            <a:r>
              <a:rPr lang="zh-CN" altLang="en-US" dirty="0" smtClean="0">
                <a:latin typeface="微软雅黑" pitchFamily="34" charset="-122"/>
                <a:ea typeface="微软雅黑" pitchFamily="34" charset="-122"/>
                <a:cs typeface="Arial" pitchFamily="34" charset="0"/>
              </a:rPr>
              <a:t>类增</a:t>
            </a:r>
            <a:r>
              <a:rPr lang="zh-CN" altLang="en-US" dirty="0">
                <a:latin typeface="微软雅黑" pitchFamily="34" charset="-122"/>
                <a:ea typeface="微软雅黑" pitchFamily="34" charset="-122"/>
                <a:cs typeface="Arial" pitchFamily="34" charset="0"/>
              </a:rPr>
              <a:t>加一个</a:t>
            </a:r>
            <a:r>
              <a:rPr lang="en-US" altLang="zh-CN" dirty="0">
                <a:latin typeface="微软雅黑" pitchFamily="34" charset="-122"/>
                <a:ea typeface="微软雅黑" pitchFamily="34" charset="-122"/>
                <a:cs typeface="Arial" pitchFamily="34" charset="0"/>
              </a:rPr>
              <a:t>delete</a:t>
            </a:r>
            <a:r>
              <a:rPr lang="zh-CN" altLang="en-US" dirty="0">
                <a:latin typeface="微软雅黑" pitchFamily="34" charset="-122"/>
                <a:ea typeface="微软雅黑" pitchFamily="34" charset="-122"/>
                <a:cs typeface="Arial" pitchFamily="34" charset="0"/>
              </a:rPr>
              <a:t>方法</a:t>
            </a: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分析解决方案</a:t>
            </a:r>
            <a:endParaRPr lang="en-US" altLang="zh-CN" sz="2000" b="1" dirty="0" smtClean="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dirty="0">
                <a:latin typeface="微软雅黑" pitchFamily="34" charset="-122"/>
                <a:ea typeface="微软雅黑" pitchFamily="34" charset="-122"/>
                <a:cs typeface="Arial" pitchFamily="34" charset="0"/>
              </a:rPr>
              <a:t>在当前程序中，如果想要给</a:t>
            </a:r>
            <a:r>
              <a:rPr lang="en-US" altLang="zh-CN" dirty="0" err="1">
                <a:latin typeface="微软雅黑" pitchFamily="34" charset="-122"/>
                <a:ea typeface="微软雅黑" pitchFamily="34" charset="-122"/>
                <a:cs typeface="Arial" pitchFamily="34" charset="0"/>
              </a:rPr>
              <a:t>MySQL</a:t>
            </a:r>
            <a:r>
              <a:rPr lang="zh-CN" altLang="en-US" dirty="0">
                <a:latin typeface="微软雅黑" pitchFamily="34" charset="-122"/>
                <a:ea typeface="微软雅黑" pitchFamily="34" charset="-122"/>
                <a:cs typeface="Arial" pitchFamily="34" charset="0"/>
              </a:rPr>
              <a:t>类增加功能是非常简单的，但是在实际项目中，如果想要增加新的功能就会需要</a:t>
            </a:r>
            <a:r>
              <a:rPr lang="zh-CN" altLang="en-US" b="1" dirty="0">
                <a:solidFill>
                  <a:srgbClr val="CC0000"/>
                </a:solidFill>
                <a:latin typeface="微软雅黑" pitchFamily="34" charset="-122"/>
                <a:ea typeface="微软雅黑" pitchFamily="34" charset="-122"/>
                <a:cs typeface="Arial" pitchFamily="34" charset="0"/>
              </a:rPr>
              <a:t>改变源代码</a:t>
            </a:r>
            <a:r>
              <a:rPr lang="zh-CN" altLang="en-US" dirty="0">
                <a:latin typeface="微软雅黑" pitchFamily="34" charset="-122"/>
                <a:ea typeface="微软雅黑" pitchFamily="34" charset="-122"/>
                <a:cs typeface="Arial" pitchFamily="34" charset="0"/>
              </a:rPr>
              <a:t>，这是很难接受的。而且违背了软件开发的</a:t>
            </a:r>
            <a:r>
              <a:rPr lang="en-US" altLang="zh-CN" dirty="0">
                <a:latin typeface="微软雅黑" pitchFamily="34" charset="-122"/>
                <a:ea typeface="微软雅黑" pitchFamily="34" charset="-122"/>
                <a:cs typeface="Arial" pitchFamily="34" charset="0"/>
              </a:rPr>
              <a:t>OCP</a:t>
            </a:r>
            <a:r>
              <a:rPr lang="zh-CN" altLang="en-US" dirty="0">
                <a:latin typeface="微软雅黑" pitchFamily="34" charset="-122"/>
                <a:ea typeface="微软雅黑" pitchFamily="34" charset="-122"/>
                <a:cs typeface="Arial" pitchFamily="34" charset="0"/>
              </a:rPr>
              <a:t>开发原</a:t>
            </a:r>
            <a:r>
              <a:rPr lang="zh-CN" altLang="en-US" dirty="0" smtClean="0">
                <a:latin typeface="微软雅黑" pitchFamily="34" charset="-122"/>
                <a:ea typeface="微软雅黑" pitchFamily="34" charset="-122"/>
                <a:cs typeface="Arial" pitchFamily="34" charset="0"/>
              </a:rPr>
              <a:t>则 </a:t>
            </a:r>
            <a:r>
              <a:rPr lang="en-US" altLang="zh-CN" dirty="0" smtClean="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开闭</a:t>
            </a:r>
            <a:r>
              <a:rPr lang="zh-CN" altLang="en-US" dirty="0" smtClean="0">
                <a:latin typeface="微软雅黑" pitchFamily="34" charset="-122"/>
                <a:ea typeface="微软雅黑" pitchFamily="34" charset="-122"/>
                <a:cs typeface="Arial" pitchFamily="34" charset="0"/>
              </a:rPr>
              <a:t>原则 </a:t>
            </a:r>
            <a:r>
              <a:rPr lang="en-US" altLang="zh-CN" dirty="0" smtClean="0">
                <a:latin typeface="微软雅黑" pitchFamily="34" charset="-122"/>
                <a:ea typeface="微软雅黑" pitchFamily="34" charset="-122"/>
                <a:cs typeface="Arial" pitchFamily="34" charset="0"/>
              </a:rPr>
              <a:t>open close </a:t>
            </a:r>
            <a:r>
              <a:rPr lang="en-US" altLang="zh-CN" dirty="0" err="1" smtClean="0">
                <a:latin typeface="微软雅黑" pitchFamily="34" charset="-122"/>
                <a:ea typeface="微软雅黑" pitchFamily="34" charset="-122"/>
                <a:cs typeface="Arial" pitchFamily="34" charset="0"/>
              </a:rPr>
              <a:t>priceple</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 </a:t>
            </a:r>
            <a:endParaRPr lang="zh-CN" altLang="en-US" dirty="0">
              <a:latin typeface="微软雅黑" pitchFamily="34" charset="-122"/>
              <a:ea typeface="微软雅黑" pitchFamily="34" charset="-122"/>
              <a:cs typeface="Arial" pitchFamily="34" charset="0"/>
            </a:endParaRPr>
          </a:p>
          <a:p>
            <a:pPr>
              <a:defRPr/>
            </a:pPr>
            <a:r>
              <a:rPr lang="zh-CN" altLang="en-US" dirty="0" smtClean="0">
                <a:latin typeface="微软雅黑" pitchFamily="34" charset="-122"/>
                <a:ea typeface="微软雅黑" pitchFamily="34" charset="-122"/>
                <a:cs typeface="Arial" pitchFamily="34" charset="0"/>
              </a:rPr>
              <a:t>在</a:t>
            </a:r>
            <a:r>
              <a:rPr lang="zh-CN" altLang="en-US" dirty="0">
                <a:latin typeface="微软雅黑" pitchFamily="34" charset="-122"/>
                <a:ea typeface="微软雅黑" pitchFamily="34" charset="-122"/>
                <a:cs typeface="Arial" pitchFamily="34" charset="0"/>
              </a:rPr>
              <a:t>这种情况下，可以通过</a:t>
            </a:r>
            <a:r>
              <a:rPr lang="zh-CN" altLang="en-US" b="1" dirty="0">
                <a:solidFill>
                  <a:srgbClr val="CC0000"/>
                </a:solidFill>
                <a:latin typeface="微软雅黑" pitchFamily="34" charset="-122"/>
                <a:ea typeface="微软雅黑" pitchFamily="34" charset="-122"/>
                <a:cs typeface="Arial" pitchFamily="34" charset="0"/>
              </a:rPr>
              <a:t>隐式转换函数给类动态添加功</a:t>
            </a:r>
            <a:r>
              <a:rPr lang="zh-CN" altLang="en-US" b="1" dirty="0" smtClean="0">
                <a:solidFill>
                  <a:srgbClr val="CC0000"/>
                </a:solidFill>
                <a:latin typeface="微软雅黑" pitchFamily="34" charset="-122"/>
                <a:ea typeface="微软雅黑" pitchFamily="34" charset="-122"/>
                <a:cs typeface="Arial" pitchFamily="34" charset="0"/>
              </a:rPr>
              <a:t>能</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p:txBody>
      </p:sp>
    </p:spTree>
    <p:extLst>
      <p:ext uri="{BB962C8B-B14F-4D97-AF65-F5344CB8AC3E}">
        <p14:creationId xmlns="" xmlns:p14="http://schemas.microsoft.com/office/powerpoint/2010/main" val="2104213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式转换丰富类库功能</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1415772"/>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快速入门案例</a:t>
            </a:r>
            <a:endParaRPr lang="en-US" altLang="zh-CN" sz="1600" dirty="0" smtClean="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dirty="0">
                <a:latin typeface="微软雅黑" pitchFamily="34" charset="-122"/>
                <a:ea typeface="微软雅黑" pitchFamily="34" charset="-122"/>
                <a:cs typeface="Arial" pitchFamily="34" charset="0"/>
              </a:rPr>
              <a:t>使</a:t>
            </a:r>
            <a:r>
              <a:rPr lang="zh-CN" altLang="en-US" dirty="0" smtClean="0">
                <a:latin typeface="微软雅黑" pitchFamily="34" charset="-122"/>
                <a:ea typeface="微软雅黑" pitchFamily="34" charset="-122"/>
                <a:cs typeface="Arial" pitchFamily="34" charset="0"/>
              </a:rPr>
              <a:t>用隐式转换方式动态的给</a:t>
            </a:r>
            <a:r>
              <a:rPr lang="en-US" altLang="zh-CN" dirty="0" err="1" smtClean="0">
                <a:latin typeface="微软雅黑" pitchFamily="34" charset="-122"/>
                <a:ea typeface="微软雅黑" pitchFamily="34" charset="-122"/>
                <a:cs typeface="Arial" pitchFamily="34" charset="0"/>
              </a:rPr>
              <a:t>MySQL</a:t>
            </a:r>
            <a:r>
              <a:rPr lang="zh-CN" altLang="en-US" dirty="0" smtClean="0">
                <a:latin typeface="微软雅黑" pitchFamily="34" charset="-122"/>
                <a:ea typeface="微软雅黑" pitchFamily="34" charset="-122"/>
                <a:cs typeface="Arial" pitchFamily="34" charset="0"/>
              </a:rPr>
              <a:t>类增加</a:t>
            </a:r>
            <a:r>
              <a:rPr lang="en-US" altLang="zh-CN" dirty="0" smtClean="0">
                <a:latin typeface="微软雅黑" pitchFamily="34" charset="-122"/>
                <a:ea typeface="微软雅黑" pitchFamily="34" charset="-122"/>
                <a:cs typeface="Arial" pitchFamily="34" charset="0"/>
              </a:rPr>
              <a:t>delete</a:t>
            </a:r>
            <a:r>
              <a:rPr lang="zh-CN" altLang="en-US" dirty="0" smtClean="0">
                <a:latin typeface="微软雅黑" pitchFamily="34" charset="-122"/>
                <a:ea typeface="微软雅黑" pitchFamily="34" charset="-122"/>
                <a:cs typeface="Arial" pitchFamily="34" charset="0"/>
              </a:rPr>
              <a:t>方法。</a:t>
            </a: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p:txBody>
      </p:sp>
      <p:sp>
        <p:nvSpPr>
          <p:cNvPr id="2" name="TextBox 1"/>
          <p:cNvSpPr txBox="1"/>
          <p:nvPr/>
        </p:nvSpPr>
        <p:spPr>
          <a:xfrm>
            <a:off x="755576" y="2448247"/>
            <a:ext cx="2520280" cy="2554545"/>
          </a:xfrm>
          <a:prstGeom prst="rect">
            <a:avLst/>
          </a:prstGeom>
          <a:noFill/>
        </p:spPr>
        <p:txBody>
          <a:bodyPr wrap="square" rtlCol="0">
            <a:spAutoFit/>
          </a:bodyPr>
          <a:lstStyle/>
          <a:p>
            <a:r>
              <a:rPr lang="en-US" altLang="zh-CN" sz="1600" dirty="0">
                <a:latin typeface="微软雅黑" pitchFamily="34" charset="-122"/>
                <a:ea typeface="微软雅黑" pitchFamily="34" charset="-122"/>
                <a:cs typeface="Arial" pitchFamily="34" charset="0"/>
              </a:rPr>
              <a:t>class MySQL{</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insert(): Unit =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("insert")</a:t>
            </a:r>
          </a:p>
          <a:p>
            <a:r>
              <a:rPr lang="en-US" altLang="zh-CN" sz="1600" dirty="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a:t>
            </a:r>
          </a:p>
          <a:p>
            <a:r>
              <a:rPr lang="en-US" altLang="zh-CN" sz="1600" dirty="0">
                <a:latin typeface="微软雅黑" pitchFamily="34" charset="-122"/>
                <a:ea typeface="微软雅黑" pitchFamily="34" charset="-122"/>
                <a:cs typeface="Arial" pitchFamily="34" charset="0"/>
              </a:rPr>
              <a:t>class DB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delete(): Unit =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("delete")</a:t>
            </a:r>
          </a:p>
          <a:p>
            <a:r>
              <a:rPr lang="en-US" altLang="zh-CN" sz="1600" dirty="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a:t>
            </a:r>
            <a:endParaRPr lang="zh-CN" altLang="en-US" sz="1600" dirty="0">
              <a:latin typeface="微软雅黑" pitchFamily="34" charset="-122"/>
              <a:ea typeface="微软雅黑" pitchFamily="34" charset="-122"/>
              <a:cs typeface="Arial" pitchFamily="34" charset="0"/>
            </a:endParaRPr>
          </a:p>
        </p:txBody>
      </p:sp>
      <p:sp>
        <p:nvSpPr>
          <p:cNvPr id="3" name="TextBox 2"/>
          <p:cNvSpPr txBox="1"/>
          <p:nvPr/>
        </p:nvSpPr>
        <p:spPr>
          <a:xfrm>
            <a:off x="3621663" y="2448247"/>
            <a:ext cx="4570354" cy="1569660"/>
          </a:xfrm>
          <a:prstGeom prst="rect">
            <a:avLst/>
          </a:prstGeom>
          <a:noFill/>
        </p:spPr>
        <p:txBody>
          <a:bodyPr wrap="none" rtlCol="0">
            <a:spAutoFit/>
          </a:bodyPr>
          <a:lstStyle/>
          <a:p>
            <a:r>
              <a:rPr lang="en-US" altLang="zh-CN" sz="1600" dirty="0">
                <a:latin typeface="微软雅黑" pitchFamily="34" charset="-122"/>
                <a:ea typeface="微软雅黑" pitchFamily="34" charset="-122"/>
                <a:cs typeface="Arial" pitchFamily="34" charset="0"/>
              </a:rPr>
              <a:t>implicit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addDelete</a:t>
            </a:r>
            <a:r>
              <a:rPr lang="en-US" altLang="zh-CN" sz="1600" dirty="0">
                <a:latin typeface="微软雅黑" pitchFamily="34" charset="-122"/>
                <a:ea typeface="微软雅黑" pitchFamily="34" charset="-122"/>
                <a:cs typeface="Arial" pitchFamily="34" charset="0"/>
              </a:rPr>
              <a:t>(</a:t>
            </a:r>
            <a:r>
              <a:rPr lang="en-US" altLang="zh-CN" sz="1600" dirty="0" err="1">
                <a:latin typeface="微软雅黑" pitchFamily="34" charset="-122"/>
                <a:ea typeface="微软雅黑" pitchFamily="34" charset="-122"/>
                <a:cs typeface="Arial" pitchFamily="34" charset="0"/>
              </a:rPr>
              <a:t>mysql:MySQL</a:t>
            </a:r>
            <a:r>
              <a:rPr lang="en-US" altLang="zh-CN" sz="1600" dirty="0">
                <a:latin typeface="微软雅黑" pitchFamily="34" charset="-122"/>
                <a:ea typeface="微软雅黑" pitchFamily="34" charset="-122"/>
                <a:cs typeface="Arial" pitchFamily="34" charset="0"/>
              </a:rPr>
              <a:t>): DB = {</a:t>
            </a:r>
          </a:p>
          <a:p>
            <a:r>
              <a:rPr lang="en-US" altLang="zh-CN" sz="1600" dirty="0">
                <a:latin typeface="微软雅黑" pitchFamily="34" charset="-122"/>
                <a:ea typeface="微软雅黑" pitchFamily="34" charset="-122"/>
                <a:cs typeface="Arial" pitchFamily="34" charset="0"/>
              </a:rPr>
              <a:t>      new </a:t>
            </a:r>
            <a:r>
              <a:rPr lang="en-US" altLang="zh-CN" sz="1600" dirty="0" smtClean="0">
                <a:latin typeface="微软雅黑" pitchFamily="34" charset="-122"/>
                <a:ea typeface="微软雅黑" pitchFamily="34" charset="-122"/>
                <a:cs typeface="Arial" pitchFamily="34" charset="0"/>
              </a:rPr>
              <a:t>DB //</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a:t>
            </a:r>
          </a:p>
          <a:p>
            <a:r>
              <a:rPr lang="en-US" altLang="zh-CN" sz="1600" dirty="0" err="1">
                <a:latin typeface="微软雅黑" pitchFamily="34" charset="-122"/>
                <a:ea typeface="微软雅黑" pitchFamily="34" charset="-122"/>
                <a:cs typeface="Arial" pitchFamily="34" charset="0"/>
              </a:rPr>
              <a:t>val</a:t>
            </a:r>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mysql</a:t>
            </a:r>
            <a:r>
              <a:rPr lang="en-US" altLang="zh-CN" sz="1600" dirty="0">
                <a:latin typeface="微软雅黑" pitchFamily="34" charset="-122"/>
                <a:ea typeface="微软雅黑" pitchFamily="34" charset="-122"/>
                <a:cs typeface="Arial" pitchFamily="34" charset="0"/>
              </a:rPr>
              <a:t> = new MySQL</a:t>
            </a:r>
          </a:p>
          <a:p>
            <a:r>
              <a:rPr lang="en-US" altLang="zh-CN" sz="1600" dirty="0" err="1">
                <a:latin typeface="微软雅黑" pitchFamily="34" charset="-122"/>
                <a:ea typeface="微软雅黑" pitchFamily="34" charset="-122"/>
                <a:cs typeface="Arial" pitchFamily="34" charset="0"/>
              </a:rPr>
              <a:t>mysql.insert</a:t>
            </a:r>
            <a:r>
              <a:rPr lang="en-US" altLang="zh-CN" sz="1600" dirty="0">
                <a:latin typeface="微软雅黑" pitchFamily="34" charset="-122"/>
                <a:ea typeface="微软雅黑" pitchFamily="34" charset="-122"/>
                <a:cs typeface="Arial" pitchFamily="34" charset="0"/>
              </a:rPr>
              <a:t>()</a:t>
            </a:r>
          </a:p>
          <a:p>
            <a:r>
              <a:rPr lang="en-US" altLang="zh-CN" sz="1600" dirty="0" err="1">
                <a:latin typeface="微软雅黑" pitchFamily="34" charset="-122"/>
                <a:ea typeface="微软雅黑" pitchFamily="34" charset="-122"/>
                <a:cs typeface="Arial" pitchFamily="34" charset="0"/>
              </a:rPr>
              <a:t>mysql.delete</a:t>
            </a:r>
            <a:r>
              <a:rPr lang="en-US" altLang="zh-CN" sz="1600" dirty="0" smtClean="0">
                <a:latin typeface="微软雅黑" pitchFamily="34" charset="-122"/>
                <a:ea typeface="微软雅黑" pitchFamily="34" charset="-122"/>
                <a:cs typeface="Arial" pitchFamily="34" charset="0"/>
              </a:rPr>
              <a:t>() </a:t>
            </a:r>
          </a:p>
        </p:txBody>
      </p:sp>
    </p:spTree>
    <p:extLst>
      <p:ext uri="{BB962C8B-B14F-4D97-AF65-F5344CB8AC3E}">
        <p14:creationId xmlns="" xmlns:p14="http://schemas.microsoft.com/office/powerpoint/2010/main" val="400843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式值</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2739211"/>
          </a:xfrm>
          <a:prstGeom prst="rect">
            <a:avLst/>
          </a:prstGeom>
        </p:spPr>
        <p:txBody>
          <a:bodyPr wrap="square">
            <a:spAutoFit/>
          </a:bodyPr>
          <a:lstStyle/>
          <a:p>
            <a:pPr>
              <a:defRPr/>
            </a:pPr>
            <a:r>
              <a:rPr lang="zh-CN" altLang="en-US" sz="2000" b="1" dirty="0">
                <a:solidFill>
                  <a:srgbClr val="0000CC"/>
                </a:solidFill>
                <a:latin typeface="微软雅黑" pitchFamily="34" charset="-122"/>
                <a:ea typeface="微软雅黑" pitchFamily="34" charset="-122"/>
                <a:cs typeface="Times New Roman" panose="02020603050405020304" pitchFamily="18" charset="0"/>
              </a:rPr>
              <a:t>基</a:t>
            </a: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本介绍</a:t>
            </a:r>
            <a:endParaRPr lang="en-US" altLang="zh-CN" sz="1600" dirty="0" smtClean="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dirty="0" smtClean="0">
                <a:latin typeface="微软雅黑" pitchFamily="34" charset="-122"/>
                <a:ea typeface="微软雅黑" pitchFamily="34" charset="-122"/>
                <a:cs typeface="Arial" pitchFamily="34" charset="0"/>
              </a:rPr>
              <a:t>隐式值也叫</a:t>
            </a:r>
            <a:r>
              <a:rPr lang="zh-CN" altLang="en-US" b="1" dirty="0" smtClean="0">
                <a:solidFill>
                  <a:srgbClr val="CC0000"/>
                </a:solidFill>
                <a:latin typeface="微软雅黑" pitchFamily="34" charset="-122"/>
                <a:ea typeface="微软雅黑" pitchFamily="34" charset="-122"/>
                <a:cs typeface="Arial" pitchFamily="34" charset="0"/>
              </a:rPr>
              <a:t>隐式变量</a:t>
            </a:r>
            <a:r>
              <a:rPr lang="zh-CN" altLang="en-US"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rPr>
              <a:t>将</a:t>
            </a:r>
            <a:r>
              <a:rPr lang="zh-CN" altLang="en-US" dirty="0">
                <a:latin typeface="微软雅黑" pitchFamily="34" charset="-122"/>
                <a:ea typeface="微软雅黑" pitchFamily="34" charset="-122"/>
              </a:rPr>
              <a:t>某</a:t>
            </a:r>
            <a:r>
              <a:rPr lang="zh-CN" altLang="en-US" dirty="0" smtClean="0">
                <a:latin typeface="微软雅黑" pitchFamily="34" charset="-122"/>
                <a:ea typeface="微软雅黑" pitchFamily="34" charset="-122"/>
              </a:rPr>
              <a:t>个形参变</a:t>
            </a:r>
            <a:r>
              <a:rPr lang="zh-CN" altLang="en-US" dirty="0">
                <a:latin typeface="微软雅黑" pitchFamily="34" charset="-122"/>
                <a:ea typeface="微软雅黑" pitchFamily="34" charset="-122"/>
              </a:rPr>
              <a:t>量标记为</a:t>
            </a:r>
            <a:r>
              <a:rPr lang="en-US" altLang="zh-CN" dirty="0">
                <a:latin typeface="微软雅黑" pitchFamily="34" charset="-122"/>
                <a:ea typeface="微软雅黑" pitchFamily="34" charset="-122"/>
              </a:rPr>
              <a:t>implicit</a:t>
            </a:r>
            <a:r>
              <a:rPr lang="zh-CN" altLang="en-US" dirty="0">
                <a:latin typeface="微软雅黑" pitchFamily="34" charset="-122"/>
                <a:ea typeface="微软雅黑" pitchFamily="34" charset="-122"/>
              </a:rPr>
              <a:t>，所以编译器会在方法省略隐式参数的情况下去搜索作用域内的隐式值作为缺省参数</a:t>
            </a: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r>
              <a:rPr lang="zh-CN" altLang="en-US" sz="2000" b="1" dirty="0">
                <a:solidFill>
                  <a:srgbClr val="0000CC"/>
                </a:solidFill>
                <a:latin typeface="微软雅黑" pitchFamily="34" charset="-122"/>
                <a:ea typeface="微软雅黑" pitchFamily="34" charset="-122"/>
                <a:cs typeface="Times New Roman" panose="02020603050405020304" pitchFamily="18" charset="0"/>
              </a:rPr>
              <a:t>应</a:t>
            </a: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用案例</a:t>
            </a:r>
            <a:endParaRPr lang="en-US" altLang="zh-CN" sz="2000" b="1" dirty="0">
              <a:solidFill>
                <a:srgbClr val="0000CC"/>
              </a:solidFill>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p:txBody>
      </p:sp>
      <p:sp>
        <p:nvSpPr>
          <p:cNvPr id="2" name="TextBox 1"/>
          <p:cNvSpPr txBox="1"/>
          <p:nvPr/>
        </p:nvSpPr>
        <p:spPr>
          <a:xfrm>
            <a:off x="611560" y="3240335"/>
            <a:ext cx="5400600" cy="1477328"/>
          </a:xfrm>
          <a:prstGeom prst="rect">
            <a:avLst/>
          </a:prstGeom>
          <a:noFill/>
        </p:spPr>
        <p:txBody>
          <a:bodyPr wrap="square" rtlCol="0">
            <a:spAutoFit/>
          </a:bodyPr>
          <a:lstStyle/>
          <a:p>
            <a:r>
              <a:rPr lang="en-US" altLang="zh-CN" dirty="0">
                <a:latin typeface="微软雅黑" pitchFamily="34" charset="-122"/>
                <a:ea typeface="微软雅黑" pitchFamily="34" charset="-122"/>
              </a:rPr>
              <a:t>implicit </a:t>
            </a:r>
            <a:r>
              <a:rPr lang="en-US" altLang="zh-CN" dirty="0" err="1">
                <a:latin typeface="微软雅黑" pitchFamily="34" charset="-122"/>
                <a:ea typeface="微软雅黑" pitchFamily="34" charset="-122"/>
              </a:rPr>
              <a:t>val</a:t>
            </a:r>
            <a:r>
              <a:rPr lang="en-US" altLang="zh-CN" dirty="0">
                <a:latin typeface="微软雅黑" pitchFamily="34" charset="-122"/>
                <a:ea typeface="微软雅黑" pitchFamily="34" charset="-122"/>
              </a:rPr>
              <a:t> str1: String = "jack"</a:t>
            </a:r>
          </a:p>
          <a:p>
            <a:r>
              <a:rPr lang="en-US" altLang="zh-CN" dirty="0" err="1">
                <a:latin typeface="微软雅黑" pitchFamily="34" charset="-122"/>
                <a:ea typeface="微软雅黑" pitchFamily="34" charset="-122"/>
              </a:rPr>
              <a:t>def</a:t>
            </a:r>
            <a:r>
              <a:rPr lang="en-US" altLang="zh-CN" dirty="0">
                <a:latin typeface="微软雅黑" pitchFamily="34" charset="-122"/>
                <a:ea typeface="微软雅黑" pitchFamily="34" charset="-122"/>
              </a:rPr>
              <a:t> hello(implicit name: String): Unit = {</a:t>
            </a:r>
          </a:p>
          <a:p>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println</a:t>
            </a:r>
            <a:r>
              <a:rPr lang="en-US" altLang="zh-CN" dirty="0" smtClean="0">
                <a:latin typeface="微软雅黑" pitchFamily="34" charset="-122"/>
                <a:ea typeface="微软雅黑" pitchFamily="34" charset="-122"/>
              </a:rPr>
              <a:t>(name </a:t>
            </a:r>
            <a:r>
              <a:rPr lang="en-US" altLang="zh-CN" dirty="0">
                <a:latin typeface="微软雅黑" pitchFamily="34" charset="-122"/>
                <a:ea typeface="微软雅黑" pitchFamily="34" charset="-122"/>
              </a:rPr>
              <a:t>+ " hello")</a:t>
            </a:r>
          </a:p>
          <a:p>
            <a:r>
              <a:rPr lang="en-US" altLang="zh-CN" dirty="0">
                <a:latin typeface="微软雅黑" pitchFamily="34" charset="-122"/>
                <a:ea typeface="微软雅黑" pitchFamily="34" charset="-122"/>
              </a:rPr>
              <a:t>}</a:t>
            </a:r>
          </a:p>
          <a:p>
            <a:r>
              <a:rPr lang="en-US" altLang="zh-CN" dirty="0">
                <a:latin typeface="微软雅黑" pitchFamily="34" charset="-122"/>
                <a:ea typeface="微软雅黑" pitchFamily="34" charset="-122"/>
              </a:rPr>
              <a:t>h</a:t>
            </a:r>
            <a:r>
              <a:rPr lang="en-US" altLang="zh-CN" dirty="0" smtClean="0">
                <a:latin typeface="微软雅黑" pitchFamily="34" charset="-122"/>
                <a:ea typeface="微软雅黑" pitchFamily="34" charset="-122"/>
              </a:rPr>
              <a:t>ello // </a:t>
            </a:r>
            <a:r>
              <a:rPr lang="zh-CN" altLang="en-US" dirty="0" smtClean="0">
                <a:latin typeface="微软雅黑" pitchFamily="34" charset="-122"/>
                <a:ea typeface="微软雅黑" pitchFamily="34" charset="-122"/>
              </a:rPr>
              <a:t>和缺省参数很像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但是功能不同</a:t>
            </a:r>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2390042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latin typeface="微软雅黑" pitchFamily="34" charset="-122"/>
                <a:ea typeface="微软雅黑" pitchFamily="34" charset="-122"/>
              </a:rPr>
              <a:t>隐</a:t>
            </a:r>
            <a:r>
              <a:rPr lang="zh-CN" altLang="en-US" sz="2200" b="1">
                <a:latin typeface="微软雅黑" pitchFamily="34" charset="-122"/>
                <a:ea typeface="微软雅黑" pitchFamily="34" charset="-122"/>
              </a:rPr>
              <a:t>式值</a:t>
            </a:r>
            <a:endParaRPr lang="en-US" altLang="zh-CN" sz="2200" b="1">
              <a:latin typeface="微软雅黑" pitchFamily="34" charset="-122"/>
              <a:ea typeface="微软雅黑" pitchFamily="34" charset="-122"/>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39553" y="1244431"/>
            <a:ext cx="7776863" cy="2893100"/>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课堂测试题</a:t>
            </a:r>
            <a:endParaRPr lang="en-US" altLang="zh-CN" sz="1600" dirty="0" smtClean="0">
              <a:solidFill>
                <a:srgbClr val="0000CC"/>
              </a:solidFill>
              <a:latin typeface="微软雅黑" pitchFamily="34" charset="-122"/>
              <a:ea typeface="微软雅黑" pitchFamily="34" charset="-122"/>
              <a:cs typeface="Times New Roman" panose="02020603050405020304" pitchFamily="18" charset="0"/>
            </a:endParaRPr>
          </a:p>
          <a:p>
            <a:pPr>
              <a:defRPr/>
            </a:pPr>
            <a:r>
              <a:rPr lang="zh-CN" altLang="en-US" dirty="0" smtClean="0">
                <a:latin typeface="微软雅黑" pitchFamily="34" charset="-122"/>
                <a:ea typeface="微软雅黑" pitchFamily="34" charset="-122"/>
                <a:cs typeface="Arial" pitchFamily="34" charset="0"/>
              </a:rPr>
              <a:t>下面的</a:t>
            </a:r>
            <a:r>
              <a:rPr lang="zh-CN" altLang="en-US" dirty="0">
                <a:latin typeface="微软雅黑" pitchFamily="34" charset="-122"/>
                <a:ea typeface="微软雅黑" pitchFamily="34" charset="-122"/>
                <a:cs typeface="Arial" pitchFamily="34" charset="0"/>
              </a:rPr>
              <a:t>代</a:t>
            </a:r>
            <a:r>
              <a:rPr lang="zh-CN" altLang="en-US" dirty="0" smtClean="0">
                <a:latin typeface="微软雅黑" pitchFamily="34" charset="-122"/>
                <a:ea typeface="微软雅黑" pitchFamily="34" charset="-122"/>
                <a:cs typeface="Arial" pitchFamily="34" charset="0"/>
              </a:rPr>
              <a:t>码是</a:t>
            </a:r>
            <a:r>
              <a:rPr lang="zh-CN" altLang="en-US" dirty="0">
                <a:latin typeface="微软雅黑" pitchFamily="34" charset="-122"/>
                <a:ea typeface="微软雅黑" pitchFamily="34" charset="-122"/>
                <a:cs typeface="Arial" pitchFamily="34" charset="0"/>
              </a:rPr>
              <a:t>否</a:t>
            </a:r>
            <a:r>
              <a:rPr lang="zh-CN" altLang="en-US" dirty="0" smtClean="0">
                <a:latin typeface="微软雅黑" pitchFamily="34" charset="-122"/>
                <a:ea typeface="微软雅黑" pitchFamily="34" charset="-122"/>
                <a:cs typeface="Arial" pitchFamily="34" charset="0"/>
              </a:rPr>
              <a:t>正确，并解释</a:t>
            </a:r>
            <a:r>
              <a:rPr lang="en-US" altLang="zh-CN" dirty="0" err="1" smtClean="0">
                <a:latin typeface="微软雅黑" pitchFamily="34" charset="-122"/>
                <a:ea typeface="微软雅黑" pitchFamily="34" charset="-122"/>
                <a:cs typeface="Arial" pitchFamily="34" charset="0"/>
              </a:rPr>
              <a:t>scala</a:t>
            </a:r>
            <a:r>
              <a:rPr lang="zh-CN" altLang="en-US" dirty="0" smtClean="0">
                <a:latin typeface="微软雅黑" pitchFamily="34" charset="-122"/>
                <a:ea typeface="微软雅黑" pitchFamily="34" charset="-122"/>
                <a:cs typeface="Arial" pitchFamily="34" charset="0"/>
              </a:rPr>
              <a:t>底层实现机制</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底层的函数名</a:t>
            </a: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a:p>
            <a:pPr>
              <a:defRPr/>
            </a:pPr>
            <a:endParaRPr lang="en-US" altLang="zh-CN" sz="1600" dirty="0" smtClean="0">
              <a:latin typeface="微软雅黑" pitchFamily="34" charset="-122"/>
              <a:ea typeface="微软雅黑" pitchFamily="34" charset="-122"/>
              <a:cs typeface="Times New Roman" panose="02020603050405020304" pitchFamily="18" charset="0"/>
            </a:endParaRPr>
          </a:p>
        </p:txBody>
      </p:sp>
      <p:sp>
        <p:nvSpPr>
          <p:cNvPr id="2" name="TextBox 1"/>
          <p:cNvSpPr txBox="1"/>
          <p:nvPr/>
        </p:nvSpPr>
        <p:spPr>
          <a:xfrm>
            <a:off x="671826" y="1872183"/>
            <a:ext cx="5628366" cy="3785652"/>
          </a:xfrm>
          <a:prstGeom prst="rect">
            <a:avLst/>
          </a:prstGeom>
          <a:noFill/>
        </p:spPr>
        <p:txBody>
          <a:bodyPr wrap="square" rtlCol="0">
            <a:spAutoFit/>
          </a:bodyPr>
          <a:lstStyle/>
          <a:p>
            <a:r>
              <a:rPr lang="en-US" altLang="zh-CN" sz="1600" dirty="0">
                <a:latin typeface="微软雅黑" pitchFamily="34" charset="-122"/>
                <a:ea typeface="微软雅黑" pitchFamily="34" charset="-122"/>
                <a:cs typeface="Arial" pitchFamily="34" charset="0"/>
              </a:rPr>
              <a:t>object </a:t>
            </a:r>
            <a:r>
              <a:rPr lang="en-US" altLang="zh-CN" sz="1600" dirty="0" err="1">
                <a:latin typeface="微软雅黑" pitchFamily="34" charset="-122"/>
                <a:ea typeface="微软雅黑" pitchFamily="34" charset="-122"/>
                <a:cs typeface="Arial" pitchFamily="34" charset="0"/>
              </a:rPr>
              <a:t>ImplicitVal</a:t>
            </a:r>
            <a:r>
              <a:rPr lang="en-US" altLang="zh-CN" sz="1600" dirty="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main(</a:t>
            </a:r>
            <a:r>
              <a:rPr lang="en-US" altLang="zh-CN" sz="1600" dirty="0" err="1">
                <a:latin typeface="微软雅黑" pitchFamily="34" charset="-122"/>
                <a:ea typeface="微软雅黑" pitchFamily="34" charset="-122"/>
                <a:cs typeface="Arial" pitchFamily="34" charset="0"/>
              </a:rPr>
              <a:t>args</a:t>
            </a:r>
            <a:r>
              <a:rPr lang="en-US" altLang="zh-CN" sz="1600" dirty="0">
                <a:latin typeface="微软雅黑" pitchFamily="34" charset="-122"/>
                <a:ea typeface="微软雅黑" pitchFamily="34" charset="-122"/>
                <a:cs typeface="Arial" pitchFamily="34" charset="0"/>
              </a:rPr>
              <a:t>: Array[String]): Unit = {</a:t>
            </a:r>
          </a:p>
          <a:p>
            <a:r>
              <a:rPr lang="en-US" altLang="zh-CN" sz="1600" dirty="0">
                <a:latin typeface="微软雅黑" pitchFamily="34" charset="-122"/>
                <a:ea typeface="微软雅黑" pitchFamily="34" charset="-122"/>
                <a:cs typeface="Arial" pitchFamily="34" charset="0"/>
              </a:rPr>
              <a:t>    implicit </a:t>
            </a:r>
            <a:r>
              <a:rPr lang="en-US" altLang="zh-CN" sz="1600" dirty="0" err="1">
                <a:latin typeface="微软雅黑" pitchFamily="34" charset="-122"/>
                <a:ea typeface="微软雅黑" pitchFamily="34" charset="-122"/>
                <a:cs typeface="Arial" pitchFamily="34" charset="0"/>
              </a:rPr>
              <a:t>val</a:t>
            </a:r>
            <a:r>
              <a:rPr lang="en-US" altLang="zh-CN" sz="1600" dirty="0">
                <a:latin typeface="微软雅黑" pitchFamily="34" charset="-122"/>
                <a:ea typeface="微软雅黑" pitchFamily="34" charset="-122"/>
                <a:cs typeface="Arial" pitchFamily="34" charset="0"/>
              </a:rPr>
              <a:t> str1: String = "jack</a:t>
            </a:r>
            <a:r>
              <a:rPr lang="en-US" altLang="zh-CN" sz="1600" dirty="0" smtClean="0">
                <a:latin typeface="微软雅黑" pitchFamily="34" charset="-122"/>
                <a:ea typeface="微软雅黑" pitchFamily="34" charset="-122"/>
                <a:cs typeface="Arial" pitchFamily="34" charset="0"/>
              </a:rPr>
              <a:t>" </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hello(implicit name: String): Unit = </a:t>
            </a:r>
            <a:r>
              <a:rPr lang="en-US" altLang="zh-CN" sz="1600" dirty="0" smtClean="0">
                <a:latin typeface="微软雅黑" pitchFamily="34" charset="-122"/>
                <a:ea typeface="微软雅黑" pitchFamily="34" charset="-122"/>
                <a:cs typeface="Arial" pitchFamily="34" charset="0"/>
              </a:rPr>
              <a:t>{ </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(name + " hello</a:t>
            </a:r>
            <a:r>
              <a:rPr lang="en-US" altLang="zh-CN" sz="1600" dirty="0" smtClean="0">
                <a:latin typeface="微软雅黑" pitchFamily="34" charset="-122"/>
                <a:ea typeface="微软雅黑" pitchFamily="34" charset="-122"/>
                <a:cs typeface="Arial" pitchFamily="34" charset="0"/>
              </a:rPr>
              <a:t>") </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hello(): Unit = </a:t>
            </a:r>
            <a:r>
              <a:rPr lang="en-US" altLang="zh-CN" sz="1600" dirty="0" smtClean="0">
                <a:latin typeface="微软雅黑" pitchFamily="34" charset="-122"/>
                <a:ea typeface="微软雅黑" pitchFamily="34" charset="-122"/>
                <a:cs typeface="Arial" pitchFamily="34" charset="0"/>
              </a:rPr>
              <a:t>{ </a:t>
            </a:r>
            <a:endParaRPr lang="en-US" altLang="zh-CN" sz="1600" dirty="0">
              <a:latin typeface="微软雅黑" pitchFamily="34" charset="-122"/>
              <a:ea typeface="微软雅黑" pitchFamily="34" charset="-122"/>
              <a:cs typeface="Arial" pitchFamily="34" charset="0"/>
            </a:endParaRPr>
          </a:p>
          <a:p>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println</a:t>
            </a:r>
            <a:r>
              <a:rPr lang="en-US" altLang="zh-CN" sz="1600" dirty="0" smtClean="0">
                <a:latin typeface="微软雅黑" pitchFamily="34" charset="-122"/>
                <a:ea typeface="微软雅黑" pitchFamily="34" charset="-122"/>
                <a:cs typeface="Arial" pitchFamily="34" charset="0"/>
              </a:rPr>
              <a:t>("</a:t>
            </a:r>
            <a:r>
              <a:rPr lang="en-US" altLang="zh-CN" sz="1600" dirty="0" err="1" smtClean="0">
                <a:latin typeface="微软雅黑" pitchFamily="34" charset="-122"/>
                <a:ea typeface="微软雅黑" pitchFamily="34" charset="-122"/>
                <a:cs typeface="Arial" pitchFamily="34" charset="0"/>
              </a:rPr>
              <a:t>aaa</a:t>
            </a:r>
            <a:r>
              <a:rPr lang="en-US" altLang="zh-CN" sz="1600" dirty="0" smtClean="0">
                <a:latin typeface="微软雅黑" pitchFamily="34" charset="-122"/>
                <a:ea typeface="微软雅黑" pitchFamily="34" charset="-122"/>
                <a:cs typeface="Arial" pitchFamily="34" charset="0"/>
              </a:rPr>
              <a:t>")</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hello</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hello(): Unit = </a:t>
            </a:r>
            <a:r>
              <a:rPr lang="en-US" altLang="zh-CN" sz="1600" dirty="0" smtClean="0">
                <a:latin typeface="微软雅黑" pitchFamily="34" charset="-122"/>
                <a:ea typeface="微软雅黑" pitchFamily="34" charset="-122"/>
                <a:cs typeface="Arial" pitchFamily="34" charset="0"/>
              </a:rPr>
              <a:t>{ </a:t>
            </a:r>
            <a:r>
              <a:rPr lang="zh-CN" altLang="en-US" sz="1600" dirty="0" smtClean="0">
                <a:latin typeface="微软雅黑" pitchFamily="34" charset="-122"/>
                <a:ea typeface="微软雅黑" pitchFamily="34" charset="-122"/>
                <a:cs typeface="Arial" pitchFamily="34" charset="0"/>
              </a:rPr>
              <a:t>  </a:t>
            </a:r>
            <a:endParaRPr lang="en-US" altLang="zh-CN" sz="1600" dirty="0">
              <a:solidFill>
                <a:srgbClr val="FF0000"/>
              </a:solidFill>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smtClean="0">
                <a:latin typeface="微软雅黑" pitchFamily="34" charset="-122"/>
                <a:ea typeface="微软雅黑" pitchFamily="34" charset="-122"/>
                <a:cs typeface="Arial" pitchFamily="34" charset="0"/>
              </a:rPr>
              <a:t>("bb") </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endParaRPr lang="en-US" altLang="zh-CN" sz="1600" dirty="0">
              <a:latin typeface="微软雅黑" pitchFamily="34" charset="-122"/>
              <a:ea typeface="微软雅黑" pitchFamily="34" charset="-122"/>
              <a:cs typeface="Arial" pitchFamily="34" charset="0"/>
            </a:endParaRPr>
          </a:p>
          <a:p>
            <a:r>
              <a:rPr lang="en-US" altLang="zh-CN" sz="1600" dirty="0" smtClean="0">
                <a:latin typeface="微软雅黑" pitchFamily="34" charset="-122"/>
                <a:ea typeface="微软雅黑" pitchFamily="34" charset="-122"/>
                <a:cs typeface="Arial" pitchFamily="34" charset="0"/>
              </a:rPr>
              <a:t>}</a:t>
            </a:r>
            <a:endParaRPr lang="zh-CN" altLang="en-US" sz="1600" dirty="0">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4009907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8241</TotalTime>
  <Words>2428</Words>
  <Application>Microsoft Office PowerPoint</Application>
  <PresentationFormat>自定义</PresentationFormat>
  <Paragraphs>479</Paragraphs>
  <Slides>16</Slides>
  <Notes>14</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Scala核心编程 隐式转换和隐式参数  讲师：李海波</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haibo lib</cp:lastModifiedBy>
  <cp:revision>1039</cp:revision>
  <dcterms:created xsi:type="dcterms:W3CDTF">2013-03-04T07:19:00Z</dcterms:created>
  <dcterms:modified xsi:type="dcterms:W3CDTF">2019-03-30T09:12:47Z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