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2" r:id="rId3"/>
    <p:sldId id="283" r:id="rId4"/>
    <p:sldId id="280" r:id="rId5"/>
    <p:sldId id="272" r:id="rId6"/>
    <p:sldId id="263" r:id="rId7"/>
    <p:sldId id="273" r:id="rId8"/>
    <p:sldId id="285" r:id="rId9"/>
    <p:sldId id="274" r:id="rId10"/>
    <p:sldId id="284" r:id="rId11"/>
    <p:sldId id="258" r:id="rId12"/>
    <p:sldId id="256" r:id="rId13"/>
    <p:sldId id="276" r:id="rId14"/>
    <p:sldId id="277" r:id="rId15"/>
    <p:sldId id="281" r:id="rId16"/>
    <p:sldId id="275" r:id="rId17"/>
    <p:sldId id="278" r:id="rId18"/>
    <p:sldId id="260" r:id="rId19"/>
    <p:sldId id="286" r:id="rId20"/>
    <p:sldId id="287" r:id="rId21"/>
    <p:sldId id="293" r:id="rId22"/>
    <p:sldId id="288" r:id="rId23"/>
    <p:sldId id="289" r:id="rId24"/>
    <p:sldId id="290" r:id="rId25"/>
    <p:sldId id="291" r:id="rId26"/>
    <p:sldId id="292" r:id="rId27"/>
    <p:sldId id="298" r:id="rId28"/>
    <p:sldId id="299" r:id="rId29"/>
    <p:sldId id="301" r:id="rId30"/>
    <p:sldId id="30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843C0C"/>
    <a:srgbClr val="A9D18E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627C-EEAB-4EEF-B0FA-598C3A38E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4388A-1334-4DB5-8DBC-F01BDAC16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D1871-6D0D-4F42-9B62-BDCF4E71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6067-6C15-4394-8C2D-D4544BE4FFA5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70FC3-F28B-479A-953A-4F52763AC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0EDD3-A823-471C-B3A3-E643D5D93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5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F3529-B601-4C4A-A4D6-E492A0D6F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E15F9-D7BD-4FF1-B508-51036AA3D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4CF85-12C9-41D4-9A4C-34EEE550F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6067-6C15-4394-8C2D-D4544BE4FFA5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CA915-34FA-4333-8CB3-0DAE48EE8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15F01-CFDD-43BA-91A2-8A53C2A61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2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8C36D-91FF-41DC-9DE0-8B2DF6C02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D3EF4-866B-44BE-93DC-5813A521E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B85E9-CAD5-4E3A-8483-F9C3FC63F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6067-6C15-4394-8C2D-D4544BE4FFA5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DFC0F-A0B4-4F1D-ABF9-F90C17DA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78263-0D31-4EEF-B91E-F94B69D5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0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B8A7-E209-441C-A054-7B5C74B50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A39A5-8C06-4D72-9946-D8F4AC93F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5C30C-8EFF-4EFE-82DD-6C2256F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6067-6C15-4394-8C2D-D4544BE4FFA5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F9180-47B1-46C6-8D32-9B142E1C1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9E893-F112-4D8C-BAE4-9F24816C3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4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8D42D-9245-4FCE-A5C7-51C48C9FC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9DBF8-AF0E-4BEF-96BF-2F5DD6DDD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0175-1BA4-4663-948C-5E5FFC6E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6067-6C15-4394-8C2D-D4544BE4FFA5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DA68A-B200-4DCF-80C0-061C0E53F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60265-DF29-4D0D-977D-82916212E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3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3A0EE-70D3-4F53-ACF8-3844ABFE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DBAD-F7D1-4F3E-BD87-1F14A81A2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DB9A7-3E42-430B-9677-B6AAC18C9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18EDA-9724-4AA1-BF68-C417267DE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6067-6C15-4394-8C2D-D4544BE4FFA5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D8165-2F68-47FB-B135-DF2AF6B1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BAE22-B0D2-44D1-9538-146BFC88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2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573B-F276-46EE-BE5C-5EB372BBF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FCDF6-8C5A-4ABB-9CDE-8C423586D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9C317-2A18-45B9-9E69-C0E287A47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452183-3AFA-4E4E-9029-B6C03CE92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808F47-0E95-42C4-83B8-1156157D3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3E5312-49AB-486C-A674-01D2F8AE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6067-6C15-4394-8C2D-D4544BE4FFA5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274AA-D967-46A1-A20B-DAC282C3E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E7B2B-B5A4-48FF-9816-7E05C72D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1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079A-9C59-4B6D-AD80-7BD03DB2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46EDE-8995-4143-AB76-6F3FDA92A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6067-6C15-4394-8C2D-D4544BE4FFA5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3CFAE-C7B1-4C46-ABCF-CF33DA62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62B7-75F9-4329-A5F0-675D8774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6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234DA6-85D9-4E79-8060-79DC742EE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6067-6C15-4394-8C2D-D4544BE4FFA5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13D1C8-E38F-4CF8-9724-86C8B7F9F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C2CB2-F6EB-4E8C-8B91-0897C681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7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2A96-F1F2-4E62-8677-B4D6AB41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5CBB4-0E14-4E10-B235-A1C66BE38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E796A-C4D9-4803-857F-1ABE78A98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C13A4-2966-42C8-8699-E7043647B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6067-6C15-4394-8C2D-D4544BE4FFA5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099A0-4AC2-4A31-80D0-DC9819B0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B3254-EBCA-41EF-BA9F-AF59749C0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4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DA408-736D-46A5-83F5-2CE9FF009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CA9F8F-65DD-4E20-99EC-F7C9753A72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AEB73-A5C1-4E31-89DA-63FA385AA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9E496-3685-4343-BDA3-7F221066C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6067-6C15-4394-8C2D-D4544BE4FFA5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8A953-D1F7-4E40-AE5A-BB638C9F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B8AF2-E60F-4DB5-90D8-3D656E4C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03261D-8F0A-48A8-891B-573677EC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19BEE-127C-48B1-A461-921BAF6EE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713EB-3014-40CF-8431-B312E48B3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66067-6C15-4394-8C2D-D4544BE4FFA5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BFF2F-C45D-4F43-B82B-F6D65B074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F01F2-4568-4733-8AC6-B75E17A4B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5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3A16849-EAA4-4B42-9612-61BC352D7DF4}"/>
              </a:ext>
            </a:extLst>
          </p:cNvPr>
          <p:cNvSpPr/>
          <p:nvPr/>
        </p:nvSpPr>
        <p:spPr>
          <a:xfrm>
            <a:off x="7685492" y="1233437"/>
            <a:ext cx="3658784" cy="4081514"/>
          </a:xfrm>
          <a:prstGeom prst="roundRect">
            <a:avLst>
              <a:gd name="adj" fmla="val 6132"/>
            </a:avLst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8423279-443F-4ECF-88F3-69040883D30F}"/>
              </a:ext>
            </a:extLst>
          </p:cNvPr>
          <p:cNvSpPr/>
          <p:nvPr/>
        </p:nvSpPr>
        <p:spPr>
          <a:xfrm>
            <a:off x="219075" y="361950"/>
            <a:ext cx="11753850" cy="6160531"/>
          </a:xfrm>
          <a:prstGeom prst="roundRect">
            <a:avLst>
              <a:gd name="adj" fmla="val 6132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Graphic 2" descr="Robot">
            <a:extLst>
              <a:ext uri="{FF2B5EF4-FFF2-40B4-BE49-F238E27FC236}">
                <a16:creationId xmlns:a16="http://schemas.microsoft.com/office/drawing/2014/main" id="{EAE23CA5-0F04-4AF6-ADD7-CBE41AA30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3897" y="1837809"/>
            <a:ext cx="914400" cy="914400"/>
          </a:xfrm>
          <a:prstGeom prst="rect">
            <a:avLst/>
          </a:prstGeom>
        </p:spPr>
      </p:pic>
      <p:pic>
        <p:nvPicPr>
          <p:cNvPr id="5" name="Graphic 4" descr="School boy">
            <a:extLst>
              <a:ext uri="{FF2B5EF4-FFF2-40B4-BE49-F238E27FC236}">
                <a16:creationId xmlns:a16="http://schemas.microsoft.com/office/drawing/2014/main" id="{BEFD88B7-BFF9-40EB-B94A-B267D488E7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5623" y="2631813"/>
            <a:ext cx="914400" cy="914400"/>
          </a:xfrm>
          <a:prstGeom prst="rect">
            <a:avLst/>
          </a:prstGeom>
        </p:spPr>
      </p:pic>
      <p:pic>
        <p:nvPicPr>
          <p:cNvPr id="12" name="Graphic 11" descr="School boy">
            <a:extLst>
              <a:ext uri="{FF2B5EF4-FFF2-40B4-BE49-F238E27FC236}">
                <a16:creationId xmlns:a16="http://schemas.microsoft.com/office/drawing/2014/main" id="{00862183-3CCF-4144-8E8D-63304EDD1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490" y="4387833"/>
            <a:ext cx="914400" cy="914400"/>
          </a:xfrm>
          <a:prstGeom prst="rect">
            <a:avLst/>
          </a:prstGeom>
        </p:spPr>
      </p:pic>
      <p:pic>
        <p:nvPicPr>
          <p:cNvPr id="14" name="Graphic 13" descr="Robot">
            <a:extLst>
              <a:ext uri="{FF2B5EF4-FFF2-40B4-BE49-F238E27FC236}">
                <a16:creationId xmlns:a16="http://schemas.microsoft.com/office/drawing/2014/main" id="{5B78FF33-FBE7-45BF-A5B1-C7AC8E02D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3897" y="5133034"/>
            <a:ext cx="914400" cy="914400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A5A6DB92-864D-4097-B985-8F746F07BF53}"/>
              </a:ext>
            </a:extLst>
          </p:cNvPr>
          <p:cNvSpPr/>
          <p:nvPr/>
        </p:nvSpPr>
        <p:spPr>
          <a:xfrm>
            <a:off x="1312631" y="1196377"/>
            <a:ext cx="2855111" cy="273306"/>
          </a:xfrm>
          <a:prstGeom prst="wedgeRoundRectCallout">
            <a:avLst>
              <a:gd name="adj1" fmla="val -49138"/>
              <a:gd name="adj2" fmla="val 85325"/>
              <a:gd name="adj3" fmla="val 16667"/>
            </a:avLst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Hello.</a:t>
            </a:r>
          </a:p>
        </p:txBody>
      </p:sp>
      <p:pic>
        <p:nvPicPr>
          <p:cNvPr id="19" name="Graphic 18" descr="School boy">
            <a:extLst>
              <a:ext uri="{FF2B5EF4-FFF2-40B4-BE49-F238E27FC236}">
                <a16:creationId xmlns:a16="http://schemas.microsoft.com/office/drawing/2014/main" id="{E80C8045-945A-425F-8D59-5D993E1F1F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5623" y="1083877"/>
            <a:ext cx="914400" cy="914400"/>
          </a:xfrm>
          <a:prstGeom prst="rect">
            <a:avLst/>
          </a:prstGeom>
        </p:spPr>
      </p:pic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9B263BB1-B242-4337-936D-D0E1969A41C1}"/>
              </a:ext>
            </a:extLst>
          </p:cNvPr>
          <p:cNvSpPr/>
          <p:nvPr/>
        </p:nvSpPr>
        <p:spPr>
          <a:xfrm>
            <a:off x="2322285" y="1594607"/>
            <a:ext cx="3401612" cy="606224"/>
          </a:xfrm>
          <a:prstGeom prst="wedgeRoundRectCallout">
            <a:avLst>
              <a:gd name="adj1" fmla="val 49080"/>
              <a:gd name="adj2" fmla="val 74128"/>
              <a:gd name="adj3" fmla="val 16667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Hi, I am your virtual agent. How can I help you today?.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B53B5811-775E-43E1-871B-888093F81189}"/>
              </a:ext>
            </a:extLst>
          </p:cNvPr>
          <p:cNvSpPr/>
          <p:nvPr/>
        </p:nvSpPr>
        <p:spPr>
          <a:xfrm>
            <a:off x="1312629" y="2710902"/>
            <a:ext cx="2855113" cy="308653"/>
          </a:xfrm>
          <a:prstGeom prst="wedgeRoundRectCallout">
            <a:avLst>
              <a:gd name="adj1" fmla="val -48281"/>
              <a:gd name="adj2" fmla="val 93386"/>
              <a:gd name="adj3" fmla="val 16667"/>
            </a:avLst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What is the weather today?</a:t>
            </a:r>
          </a:p>
        </p:txBody>
      </p:sp>
      <p:pic>
        <p:nvPicPr>
          <p:cNvPr id="22" name="Graphic 21" descr="Robot">
            <a:extLst>
              <a:ext uri="{FF2B5EF4-FFF2-40B4-BE49-F238E27FC236}">
                <a16:creationId xmlns:a16="http://schemas.microsoft.com/office/drawing/2014/main" id="{56165910-552B-4AB6-B80E-166D2A3A1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5816" y="3713075"/>
            <a:ext cx="914400" cy="914400"/>
          </a:xfrm>
          <a:prstGeom prst="rect">
            <a:avLst/>
          </a:prstGeom>
        </p:spPr>
      </p:pic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21EDDFF6-9F99-49D1-8CAA-D2147C2D7D17}"/>
              </a:ext>
            </a:extLst>
          </p:cNvPr>
          <p:cNvSpPr/>
          <p:nvPr/>
        </p:nvSpPr>
        <p:spPr>
          <a:xfrm>
            <a:off x="2316340" y="3119868"/>
            <a:ext cx="3419476" cy="914400"/>
          </a:xfrm>
          <a:prstGeom prst="wedgeRoundRectCallout">
            <a:avLst>
              <a:gd name="adj1" fmla="val 48743"/>
              <a:gd name="adj2" fmla="val 67324"/>
              <a:gd name="adj3" fmla="val 16667"/>
            </a:avLst>
          </a:prstGeom>
          <a:solidFill>
            <a:srgbClr val="843C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Current weather at your location is warm and sunny.  Can I help you with anything else?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1C850654-3451-4BDC-AED2-7112C84C6550}"/>
              </a:ext>
            </a:extLst>
          </p:cNvPr>
          <p:cNvSpPr/>
          <p:nvPr/>
        </p:nvSpPr>
        <p:spPr>
          <a:xfrm>
            <a:off x="1514464" y="4537437"/>
            <a:ext cx="2899166" cy="310857"/>
          </a:xfrm>
          <a:prstGeom prst="wedgeRoundRectCallout">
            <a:avLst>
              <a:gd name="adj1" fmla="val -48948"/>
              <a:gd name="adj2" fmla="val 74870"/>
              <a:gd name="adj3" fmla="val 16667"/>
            </a:avLst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I have an account question.</a:t>
            </a:r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9BD532F3-9916-4B07-BFE3-02B55FC63781}"/>
              </a:ext>
            </a:extLst>
          </p:cNvPr>
          <p:cNvSpPr/>
          <p:nvPr/>
        </p:nvSpPr>
        <p:spPr>
          <a:xfrm>
            <a:off x="2361574" y="4997027"/>
            <a:ext cx="3419476" cy="531555"/>
          </a:xfrm>
          <a:prstGeom prst="wedgeRoundRectCallout">
            <a:avLst>
              <a:gd name="adj1" fmla="val 48743"/>
              <a:gd name="adj2" fmla="val 67324"/>
              <a:gd name="adj3" fmla="val 16667"/>
            </a:avLst>
          </a:prstGeom>
          <a:solidFill>
            <a:srgbClr val="2E75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 can help u with that, I just need more information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9E304D-02E0-4E59-93E2-88D5ED66BBFF}"/>
              </a:ext>
            </a:extLst>
          </p:cNvPr>
          <p:cNvSpPr txBox="1"/>
          <p:nvPr/>
        </p:nvSpPr>
        <p:spPr>
          <a:xfrm>
            <a:off x="7924800" y="1261247"/>
            <a:ext cx="3209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Available Topics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8714761-1E4D-4DE5-BE6F-82F11127E046}"/>
              </a:ext>
            </a:extLst>
          </p:cNvPr>
          <p:cNvSpPr/>
          <p:nvPr/>
        </p:nvSpPr>
        <p:spPr>
          <a:xfrm>
            <a:off x="7924800" y="1819275"/>
            <a:ext cx="3209925" cy="47625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BC29FFF-F91A-43BC-9B0F-F0910C63B294}"/>
              </a:ext>
            </a:extLst>
          </p:cNvPr>
          <p:cNvSpPr/>
          <p:nvPr/>
        </p:nvSpPr>
        <p:spPr>
          <a:xfrm>
            <a:off x="7924800" y="2383178"/>
            <a:ext cx="3209925" cy="47625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 Inquiry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D947C70-E88B-4E0B-BC24-78DE0ACDF6B5}"/>
              </a:ext>
            </a:extLst>
          </p:cNvPr>
          <p:cNvSpPr/>
          <p:nvPr/>
        </p:nvSpPr>
        <p:spPr>
          <a:xfrm>
            <a:off x="7924800" y="2958420"/>
            <a:ext cx="3209925" cy="47625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Weather Inquiry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3B4728C-9298-46F0-9ED9-9DFB18E457E6}"/>
              </a:ext>
            </a:extLst>
          </p:cNvPr>
          <p:cNvSpPr/>
          <p:nvPr/>
        </p:nvSpPr>
        <p:spPr>
          <a:xfrm>
            <a:off x="7924800" y="3522323"/>
            <a:ext cx="3209925" cy="47625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an Answer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5B34364-A18F-4A5C-A881-D074819D39F7}"/>
              </a:ext>
            </a:extLst>
          </p:cNvPr>
          <p:cNvSpPr/>
          <p:nvPr/>
        </p:nvSpPr>
        <p:spPr>
          <a:xfrm>
            <a:off x="7924800" y="4086226"/>
            <a:ext cx="3209925" cy="476250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Escalate Conversation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B1F6F87-1352-47DB-BDDC-1AAF8B784986}"/>
              </a:ext>
            </a:extLst>
          </p:cNvPr>
          <p:cNvSpPr/>
          <p:nvPr/>
        </p:nvSpPr>
        <p:spPr>
          <a:xfrm>
            <a:off x="7924800" y="4650129"/>
            <a:ext cx="3209925" cy="47625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Conversation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A326CB-7824-4B05-AD4C-898182CF7572}"/>
              </a:ext>
            </a:extLst>
          </p:cNvPr>
          <p:cNvSpPr txBox="1"/>
          <p:nvPr/>
        </p:nvSpPr>
        <p:spPr>
          <a:xfrm>
            <a:off x="721520" y="592125"/>
            <a:ext cx="5536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Bot conversation with customer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579B44E-5F5A-4C53-8BA8-4FAC23A1DED0}"/>
              </a:ext>
            </a:extLst>
          </p:cNvPr>
          <p:cNvSpPr/>
          <p:nvPr/>
        </p:nvSpPr>
        <p:spPr>
          <a:xfrm>
            <a:off x="381000" y="535643"/>
            <a:ext cx="6210299" cy="5874682"/>
          </a:xfrm>
          <a:prstGeom prst="roundRect">
            <a:avLst>
              <a:gd name="adj" fmla="val 3214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293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9696CC-0AA1-4D16-A651-8E852AC3B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236" y="1840910"/>
            <a:ext cx="8648101" cy="2758522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83BC3B-938F-4194-9DE0-3DF026E1DEBF}"/>
              </a:ext>
            </a:extLst>
          </p:cNvPr>
          <p:cNvSpPr/>
          <p:nvPr/>
        </p:nvSpPr>
        <p:spPr>
          <a:xfrm>
            <a:off x="7213479" y="3540211"/>
            <a:ext cx="3649593" cy="59436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Alternative text that represents the same thing as the list item.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7D9A07-0C93-4AA0-B738-96E2934A91B1}"/>
              </a:ext>
            </a:extLst>
          </p:cNvPr>
          <p:cNvCxnSpPr>
            <a:cxnSpLocks/>
          </p:cNvCxnSpPr>
          <p:nvPr/>
        </p:nvCxnSpPr>
        <p:spPr>
          <a:xfrm flipH="1">
            <a:off x="6781616" y="3848481"/>
            <a:ext cx="86372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669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dd condition nodes">
            <a:extLst>
              <a:ext uri="{FF2B5EF4-FFF2-40B4-BE49-F238E27FC236}">
                <a16:creationId xmlns:a16="http://schemas.microsoft.com/office/drawing/2014/main" id="{A692BA26-2F8D-46A1-B5D3-42D0974CD5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520" y="354826"/>
            <a:ext cx="7046976" cy="571811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9099898-30DC-43B3-A8A4-6668BE6B4FC0}"/>
              </a:ext>
            </a:extLst>
          </p:cNvPr>
          <p:cNvSpPr/>
          <p:nvPr/>
        </p:nvSpPr>
        <p:spPr>
          <a:xfrm>
            <a:off x="3444240" y="3560444"/>
            <a:ext cx="3026665" cy="59436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Selected options displayed as buttons in the chat window.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0BBDA3-45DD-43E8-B817-86E59B4F7E0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470905" y="2185416"/>
            <a:ext cx="1447799" cy="16722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AF7254-20A0-4F31-8572-7F06AB25569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470905" y="3857624"/>
            <a:ext cx="1520951" cy="2206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2016D1-8701-4A48-A41E-70F715EC10D4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470905" y="2623186"/>
            <a:ext cx="1447799" cy="123443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11F9AF8F-70BE-45B7-9043-89FF16B71AF2}"/>
              </a:ext>
            </a:extLst>
          </p:cNvPr>
          <p:cNvSpPr/>
          <p:nvPr/>
        </p:nvSpPr>
        <p:spPr>
          <a:xfrm rot="10800000">
            <a:off x="3121152" y="3213882"/>
            <a:ext cx="143606" cy="13716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9BF872-2BC5-4984-8136-E573B0E5CA27}"/>
              </a:ext>
            </a:extLst>
          </p:cNvPr>
          <p:cNvSpPr/>
          <p:nvPr/>
        </p:nvSpPr>
        <p:spPr>
          <a:xfrm>
            <a:off x="2294021" y="1395663"/>
            <a:ext cx="2879558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6C1A63-7AA8-40E3-842B-9B1F5E2B4069}"/>
              </a:ext>
            </a:extLst>
          </p:cNvPr>
          <p:cNvSpPr txBox="1"/>
          <p:nvPr/>
        </p:nvSpPr>
        <p:spPr>
          <a:xfrm>
            <a:off x="2374232" y="1507958"/>
            <a:ext cx="2662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 can help you with purchasing outdoor items. Which product department are you looking for?</a:t>
            </a:r>
          </a:p>
        </p:txBody>
      </p:sp>
    </p:spTree>
    <p:extLst>
      <p:ext uri="{BB962C8B-B14F-4D97-AF65-F5344CB8AC3E}">
        <p14:creationId xmlns:p14="http://schemas.microsoft.com/office/powerpoint/2010/main" val="1878265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956151-1245-482C-8CC7-25BA330A5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28" y="0"/>
            <a:ext cx="11256344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E75F003-15DC-4E7E-823C-28A1F1E0A1DA}"/>
              </a:ext>
            </a:extLst>
          </p:cNvPr>
          <p:cNvSpPr/>
          <p:nvPr/>
        </p:nvSpPr>
        <p:spPr>
          <a:xfrm>
            <a:off x="5942186" y="281381"/>
            <a:ext cx="3954670" cy="88932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717931-026F-4B73-9DD9-9AA3D6085BDC}"/>
              </a:ext>
            </a:extLst>
          </p:cNvPr>
          <p:cNvSpPr/>
          <p:nvPr/>
        </p:nvSpPr>
        <p:spPr>
          <a:xfrm>
            <a:off x="4001650" y="4178809"/>
            <a:ext cx="3185534" cy="103327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Because trekking was defined as a synonym, slot filling replaced it with Hiking in the variable.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3F48D0-5914-44F1-8EF1-A2F740DAFD85}"/>
              </a:ext>
            </a:extLst>
          </p:cNvPr>
          <p:cNvSpPr/>
          <p:nvPr/>
        </p:nvSpPr>
        <p:spPr>
          <a:xfrm>
            <a:off x="3295895" y="5468112"/>
            <a:ext cx="489721" cy="23774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C26C7A-BCD1-4C7F-8B05-63DC39AD771C}"/>
              </a:ext>
            </a:extLst>
          </p:cNvPr>
          <p:cNvSpPr/>
          <p:nvPr/>
        </p:nvSpPr>
        <p:spPr>
          <a:xfrm>
            <a:off x="7023599" y="5989320"/>
            <a:ext cx="575065" cy="2438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3CE722-751F-4A41-8C08-370BF041281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694177" y="5212081"/>
            <a:ext cx="1900240" cy="4023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6D318E-7606-406F-AA4A-5BC709FFBCB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594417" y="5212081"/>
            <a:ext cx="1429182" cy="9052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81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2E1DFA5-53BB-4603-89CE-844AA96DDC58}"/>
              </a:ext>
            </a:extLst>
          </p:cNvPr>
          <p:cNvSpPr/>
          <p:nvPr/>
        </p:nvSpPr>
        <p:spPr>
          <a:xfrm>
            <a:off x="2498708" y="857250"/>
            <a:ext cx="1016018" cy="3714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3A40893-9772-453C-9C2B-073F90EF0CFE}"/>
              </a:ext>
            </a:extLst>
          </p:cNvPr>
          <p:cNvSpPr/>
          <p:nvPr/>
        </p:nvSpPr>
        <p:spPr>
          <a:xfrm>
            <a:off x="4429123" y="5124450"/>
            <a:ext cx="4629151" cy="81915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will need to define a bookable resource record for the agent before you can assign skills to them.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FE3C0C-7785-4404-9D06-0C85F711C679}"/>
              </a:ext>
            </a:extLst>
          </p:cNvPr>
          <p:cNvCxnSpPr>
            <a:cxnSpLocks/>
          </p:cNvCxnSpPr>
          <p:nvPr/>
        </p:nvCxnSpPr>
        <p:spPr>
          <a:xfrm flipV="1">
            <a:off x="8905875" y="4657725"/>
            <a:ext cx="1057275" cy="6762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A34C92-5A0F-48FE-80CB-120D184499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52" y="214884"/>
            <a:ext cx="9358884" cy="642823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EC4BEC-03BD-485D-B842-841B79909305}"/>
              </a:ext>
            </a:extLst>
          </p:cNvPr>
          <p:cNvSpPr/>
          <p:nvPr/>
        </p:nvSpPr>
        <p:spPr>
          <a:xfrm>
            <a:off x="3891347" y="3962590"/>
            <a:ext cx="4629150" cy="103327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question asks for product type is skipped and the variable is automatically populated with the category.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B8B641-7DA7-4A92-AFAF-C17523D87490}"/>
              </a:ext>
            </a:extLst>
          </p:cNvPr>
          <p:cNvSpPr/>
          <p:nvPr/>
        </p:nvSpPr>
        <p:spPr>
          <a:xfrm>
            <a:off x="2324488" y="4299394"/>
            <a:ext cx="430905" cy="23774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5B9CDD-5035-4D64-A722-18FFA8E132C1}"/>
              </a:ext>
            </a:extLst>
          </p:cNvPr>
          <p:cNvCxnSpPr>
            <a:cxnSpLocks/>
          </p:cNvCxnSpPr>
          <p:nvPr/>
        </p:nvCxnSpPr>
        <p:spPr>
          <a:xfrm flipH="1">
            <a:off x="3198877" y="4424934"/>
            <a:ext cx="847343" cy="55149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920F3DB-198D-43AB-A0CC-02FCACE2654F}"/>
              </a:ext>
            </a:extLst>
          </p:cNvPr>
          <p:cNvSpPr/>
          <p:nvPr/>
        </p:nvSpPr>
        <p:spPr>
          <a:xfrm>
            <a:off x="7609606" y="728662"/>
            <a:ext cx="2021305" cy="371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BBC59B-D317-41A4-9F86-B1716672E484}"/>
              </a:ext>
            </a:extLst>
          </p:cNvPr>
          <p:cNvSpPr txBox="1"/>
          <p:nvPr/>
        </p:nvSpPr>
        <p:spPr>
          <a:xfrm>
            <a:off x="7495824" y="650571"/>
            <a:ext cx="234600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 can help you with purchasing outdoor items. Which product department are you looking for?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06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Question node with entity selection">
            <a:extLst>
              <a:ext uri="{FF2B5EF4-FFF2-40B4-BE49-F238E27FC236}">
                <a16:creationId xmlns:a16="http://schemas.microsoft.com/office/drawing/2014/main" id="{CEC890D6-6A54-4A2B-ACAD-5DC59292D1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188531"/>
            <a:ext cx="7062153" cy="629456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85062ED-F532-4A9D-8E34-72B6F406556B}"/>
              </a:ext>
            </a:extLst>
          </p:cNvPr>
          <p:cNvSpPr/>
          <p:nvPr/>
        </p:nvSpPr>
        <p:spPr>
          <a:xfrm>
            <a:off x="2464883" y="5120259"/>
            <a:ext cx="3112957" cy="103327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variable is created based on the entity selected in the Identify field.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CE79B2-89DB-4F4F-A9D8-C8E8021CCBE9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021362" y="4782312"/>
            <a:ext cx="0" cy="33794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11270D6-C0FE-478C-8B46-9578C1BA23FC}"/>
              </a:ext>
            </a:extLst>
          </p:cNvPr>
          <p:cNvSpPr/>
          <p:nvPr/>
        </p:nvSpPr>
        <p:spPr>
          <a:xfrm>
            <a:off x="2743200" y="2606842"/>
            <a:ext cx="2534653" cy="521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36CB84-0627-4F69-B05F-6BF8A8D707AE}"/>
              </a:ext>
            </a:extLst>
          </p:cNvPr>
          <p:cNvSpPr txBox="1"/>
          <p:nvPr/>
        </p:nvSpPr>
        <p:spPr>
          <a:xfrm>
            <a:off x="2743201" y="2544360"/>
            <a:ext cx="2534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 can help you with purchasing outdoor items. Which product department are you looking for?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91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ename a variable">
            <a:extLst>
              <a:ext uri="{FF2B5EF4-FFF2-40B4-BE49-F238E27FC236}">
                <a16:creationId xmlns:a16="http://schemas.microsoft.com/office/drawing/2014/main" id="{941E0A91-C37D-4B41-86C2-6A235808363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590" y="1717357"/>
            <a:ext cx="5544820" cy="342328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686A8EC-9762-406F-872D-57995A07A3C2}"/>
              </a:ext>
            </a:extLst>
          </p:cNvPr>
          <p:cNvSpPr/>
          <p:nvPr/>
        </p:nvSpPr>
        <p:spPr>
          <a:xfrm>
            <a:off x="4956048" y="3379089"/>
            <a:ext cx="3328416" cy="29679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33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showing selection of the x variable icon to display a list of variables">
            <a:extLst>
              <a:ext uri="{FF2B5EF4-FFF2-40B4-BE49-F238E27FC236}">
                <a16:creationId xmlns:a16="http://schemas.microsoft.com/office/drawing/2014/main" id="{1A73F391-CD23-4FDF-A560-51C90BD80CC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065" y="2167255"/>
            <a:ext cx="4293870" cy="25234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5238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 showing the Variable Properties pane, with the Usage section highlighted">
            <a:extLst>
              <a:ext uri="{FF2B5EF4-FFF2-40B4-BE49-F238E27FC236}">
                <a16:creationId xmlns:a16="http://schemas.microsoft.com/office/drawing/2014/main" id="{1B81FAC3-D959-4ABF-9E39-1E8CF25848A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74015"/>
            <a:ext cx="5943600" cy="610997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686A8EC-9762-406F-872D-57995A07A3C2}"/>
              </a:ext>
            </a:extLst>
          </p:cNvPr>
          <p:cNvSpPr/>
          <p:nvPr/>
        </p:nvSpPr>
        <p:spPr>
          <a:xfrm>
            <a:off x="3209925" y="3046858"/>
            <a:ext cx="1837563" cy="30594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EB3C7-9435-4ED5-BF84-20C93D566DE7}"/>
              </a:ext>
            </a:extLst>
          </p:cNvPr>
          <p:cNvSpPr/>
          <p:nvPr/>
        </p:nvSpPr>
        <p:spPr>
          <a:xfrm>
            <a:off x="6014085" y="3221164"/>
            <a:ext cx="2270379" cy="12228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9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6D2D63-363D-4629-B3B2-B17425838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38" y="1100428"/>
            <a:ext cx="10609524" cy="465714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B74424-6C6D-4151-865A-0AAABA28871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342593" y="4216908"/>
            <a:ext cx="38667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87DF32C-A196-4A97-8919-AA7427F152E6}"/>
              </a:ext>
            </a:extLst>
          </p:cNvPr>
          <p:cNvSpPr/>
          <p:nvPr/>
        </p:nvSpPr>
        <p:spPr>
          <a:xfrm>
            <a:off x="5729269" y="3902583"/>
            <a:ext cx="4886915" cy="62865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Notes the Fallback topic has been added.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9E3C20-E414-4EAD-8F23-ED68BF9F4A5C}"/>
              </a:ext>
            </a:extLst>
          </p:cNvPr>
          <p:cNvCxnSpPr>
            <a:cxnSpLocks/>
          </p:cNvCxnSpPr>
          <p:nvPr/>
        </p:nvCxnSpPr>
        <p:spPr>
          <a:xfrm flipV="1">
            <a:off x="10405872" y="5583835"/>
            <a:ext cx="0" cy="34747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3579D76-A794-470A-9C70-49BE3F33660A}"/>
              </a:ext>
            </a:extLst>
          </p:cNvPr>
          <p:cNvSpPr/>
          <p:nvPr/>
        </p:nvSpPr>
        <p:spPr>
          <a:xfrm>
            <a:off x="8805672" y="5876925"/>
            <a:ext cx="3182112" cy="62865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Directly opens the topics to be edited as needed.</a:t>
            </a:r>
          </a:p>
        </p:txBody>
      </p:sp>
    </p:spTree>
    <p:extLst>
      <p:ext uri="{BB962C8B-B14F-4D97-AF65-F5344CB8AC3E}">
        <p14:creationId xmlns:p14="http://schemas.microsoft.com/office/powerpoint/2010/main" val="2283624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FA2319-B316-456E-9D5B-86C5524F6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333" y="1457571"/>
            <a:ext cx="3133333" cy="3942857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FE05C9D-192C-464F-81FB-170AD2CA85D8}"/>
              </a:ext>
            </a:extLst>
          </p:cNvPr>
          <p:cNvSpPr/>
          <p:nvPr/>
        </p:nvSpPr>
        <p:spPr>
          <a:xfrm>
            <a:off x="10886902" y="981074"/>
            <a:ext cx="1238423" cy="6286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99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2F9234-55BD-4C37-B8C1-1F0CBCB76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3" y="0"/>
            <a:ext cx="1212807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4F955E-E6E0-4D39-ADCB-9392A558FC78}"/>
              </a:ext>
            </a:extLst>
          </p:cNvPr>
          <p:cNvSpPr/>
          <p:nvPr/>
        </p:nvSpPr>
        <p:spPr>
          <a:xfrm>
            <a:off x="4391025" y="1447800"/>
            <a:ext cx="4733926" cy="52387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31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975DC0-BF8F-4648-929D-B864B9899A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5" t="9676" r="1525" b="2731"/>
          <a:stretch/>
        </p:blipFill>
        <p:spPr>
          <a:xfrm>
            <a:off x="768096" y="467868"/>
            <a:ext cx="9784080" cy="59984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E97673-AFA0-4857-8BF5-5F45345107B1}"/>
              </a:ext>
            </a:extLst>
          </p:cNvPr>
          <p:cNvSpPr/>
          <p:nvPr/>
        </p:nvSpPr>
        <p:spPr>
          <a:xfrm>
            <a:off x="4734269" y="1786953"/>
            <a:ext cx="2306611" cy="367245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FDDCFFA-8F13-44B3-9DAE-1D93FD133B9A}"/>
              </a:ext>
            </a:extLst>
          </p:cNvPr>
          <p:cNvSpPr/>
          <p:nvPr/>
        </p:nvSpPr>
        <p:spPr>
          <a:xfrm>
            <a:off x="7533476" y="4544568"/>
            <a:ext cx="2826676" cy="91484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node added with multiple choice options to direct the user accordingly. 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FE05C9D-192C-464F-81FB-170AD2CA85D8}"/>
              </a:ext>
            </a:extLst>
          </p:cNvPr>
          <p:cNvSpPr/>
          <p:nvPr/>
        </p:nvSpPr>
        <p:spPr>
          <a:xfrm>
            <a:off x="10886902" y="981074"/>
            <a:ext cx="1238423" cy="6286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921FC0-57B4-43DF-B165-29853AA6DDF1}"/>
              </a:ext>
            </a:extLst>
          </p:cNvPr>
          <p:cNvSpPr/>
          <p:nvPr/>
        </p:nvSpPr>
        <p:spPr>
          <a:xfrm>
            <a:off x="4876800" y="2390274"/>
            <a:ext cx="2013284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FEA509-6941-400C-A3E1-97E08063BEC9}"/>
              </a:ext>
            </a:extLst>
          </p:cNvPr>
          <p:cNvSpPr txBox="1"/>
          <p:nvPr/>
        </p:nvSpPr>
        <p:spPr>
          <a:xfrm>
            <a:off x="4965033" y="2409961"/>
            <a:ext cx="18368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To help provide better support, can you specify which of the following best describers your issue?</a:t>
            </a:r>
          </a:p>
        </p:txBody>
      </p:sp>
    </p:spTree>
    <p:extLst>
      <p:ext uri="{BB962C8B-B14F-4D97-AF65-F5344CB8AC3E}">
        <p14:creationId xmlns:p14="http://schemas.microsoft.com/office/powerpoint/2010/main" val="1399494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6D2D63-363D-4629-B3B2-B17425838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38" y="1100428"/>
            <a:ext cx="10609524" cy="46571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CB2CB4-194A-4CBA-802D-B7ED02976674}"/>
              </a:ext>
            </a:extLst>
          </p:cNvPr>
          <p:cNvSpPr/>
          <p:nvPr/>
        </p:nvSpPr>
        <p:spPr>
          <a:xfrm>
            <a:off x="8293608" y="5294376"/>
            <a:ext cx="1078992" cy="46319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79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6DFEC4-2589-471D-824F-60085C0FD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04" y="1375029"/>
            <a:ext cx="9774418" cy="41129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E97673-AFA0-4857-8BF5-5F45345107B1}"/>
              </a:ext>
            </a:extLst>
          </p:cNvPr>
          <p:cNvSpPr/>
          <p:nvPr/>
        </p:nvSpPr>
        <p:spPr>
          <a:xfrm>
            <a:off x="6828245" y="2884233"/>
            <a:ext cx="897502" cy="257517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9D6C96-9AC7-4C1B-98F9-1D88E250823E}"/>
              </a:ext>
            </a:extLst>
          </p:cNvPr>
          <p:cNvCxnSpPr>
            <a:cxnSpLocks/>
          </p:cNvCxnSpPr>
          <p:nvPr/>
        </p:nvCxnSpPr>
        <p:spPr>
          <a:xfrm flipH="1">
            <a:off x="7592739" y="3344799"/>
            <a:ext cx="569043" cy="16840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FDDCFFA-8F13-44B3-9DAE-1D93FD133B9A}"/>
              </a:ext>
            </a:extLst>
          </p:cNvPr>
          <p:cNvSpPr/>
          <p:nvPr/>
        </p:nvSpPr>
        <p:spPr>
          <a:xfrm>
            <a:off x="7989477" y="3030474"/>
            <a:ext cx="3513619" cy="62865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topics are on by default when they are created.</a:t>
            </a:r>
          </a:p>
        </p:txBody>
      </p:sp>
    </p:spTree>
    <p:extLst>
      <p:ext uri="{BB962C8B-B14F-4D97-AF65-F5344CB8AC3E}">
        <p14:creationId xmlns:p14="http://schemas.microsoft.com/office/powerpoint/2010/main" val="2771734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0E180D-F2F7-43F2-9261-3624E2ABBF94}"/>
              </a:ext>
            </a:extLst>
          </p:cNvPr>
          <p:cNvCxnSpPr>
            <a:cxnSpLocks/>
          </p:cNvCxnSpPr>
          <p:nvPr/>
        </p:nvCxnSpPr>
        <p:spPr>
          <a:xfrm flipH="1">
            <a:off x="2581104" y="3467100"/>
            <a:ext cx="38667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FE05C9D-192C-464F-81FB-170AD2CA85D8}"/>
              </a:ext>
            </a:extLst>
          </p:cNvPr>
          <p:cNvSpPr/>
          <p:nvPr/>
        </p:nvSpPr>
        <p:spPr>
          <a:xfrm>
            <a:off x="10886902" y="981074"/>
            <a:ext cx="1238423" cy="6286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D2D9C5-76FB-42D4-8D57-D418B80D8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104" y="957026"/>
            <a:ext cx="5285680" cy="430077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6D52B96-D40C-48D5-8AD9-2455E76F052D}"/>
              </a:ext>
            </a:extLst>
          </p:cNvPr>
          <p:cNvSpPr/>
          <p:nvPr/>
        </p:nvSpPr>
        <p:spPr>
          <a:xfrm>
            <a:off x="5651335" y="1375473"/>
            <a:ext cx="1307249" cy="44418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01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E77DCD-84AC-4114-84AC-E47A0A828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13" y="322873"/>
            <a:ext cx="11076018" cy="466060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0E180D-F2F7-43F2-9261-3624E2ABBF94}"/>
              </a:ext>
            </a:extLst>
          </p:cNvPr>
          <p:cNvCxnSpPr>
            <a:cxnSpLocks/>
          </p:cNvCxnSpPr>
          <p:nvPr/>
        </p:nvCxnSpPr>
        <p:spPr>
          <a:xfrm>
            <a:off x="8357616" y="1773936"/>
            <a:ext cx="365760" cy="42976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2359B50-D2B7-4ED4-9A79-F1A95CF64D4A}"/>
              </a:ext>
            </a:extLst>
          </p:cNvPr>
          <p:cNvSpPr/>
          <p:nvPr/>
        </p:nvSpPr>
        <p:spPr>
          <a:xfrm>
            <a:off x="3934998" y="1447343"/>
            <a:ext cx="4557731" cy="62865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Errors can impact your bots ability to perform.  They should be resolved as soon as possible.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564D81-F982-4359-8655-34AB144024AB}"/>
              </a:ext>
            </a:extLst>
          </p:cNvPr>
          <p:cNvSpPr/>
          <p:nvPr/>
        </p:nvSpPr>
        <p:spPr>
          <a:xfrm>
            <a:off x="8595359" y="2019204"/>
            <a:ext cx="973455" cy="98002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58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FF17E9-8FF8-4466-AB00-668336DE4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383" y="981074"/>
            <a:ext cx="7581914" cy="189547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9FA61AB-F80C-40CD-B915-95CB6F7E60B7}"/>
              </a:ext>
            </a:extLst>
          </p:cNvPr>
          <p:cNvSpPr/>
          <p:nvPr/>
        </p:nvSpPr>
        <p:spPr>
          <a:xfrm>
            <a:off x="6757415" y="1691513"/>
            <a:ext cx="1938529" cy="81311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51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65B7B5-C214-4D2F-A231-D755708B4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93" y="134915"/>
            <a:ext cx="10672509" cy="685800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2359B50-D2B7-4ED4-9A79-F1A95CF64D4A}"/>
              </a:ext>
            </a:extLst>
          </p:cNvPr>
          <p:cNvSpPr/>
          <p:nvPr/>
        </p:nvSpPr>
        <p:spPr>
          <a:xfrm>
            <a:off x="5991224" y="2733230"/>
            <a:ext cx="4963885" cy="115296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Suggest topics is built to run on webpages formatted to FAQ pages or support sites. Pages not following that structure might not work as expected.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C1F1E5-9515-4D39-8B27-616998A06732}"/>
              </a:ext>
            </a:extLst>
          </p:cNvPr>
          <p:cNvSpPr/>
          <p:nvPr/>
        </p:nvSpPr>
        <p:spPr>
          <a:xfrm>
            <a:off x="9811511" y="1227160"/>
            <a:ext cx="1143599" cy="52848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366A23F-F829-4770-B132-3FB50D808D8C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8473167" y="1838325"/>
            <a:ext cx="0" cy="8949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C2677C6-5831-4487-B3C6-A30460B421D2}"/>
              </a:ext>
            </a:extLst>
          </p:cNvPr>
          <p:cNvSpPr/>
          <p:nvPr/>
        </p:nvSpPr>
        <p:spPr>
          <a:xfrm>
            <a:off x="10297291" y="1924050"/>
            <a:ext cx="513584" cy="3714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13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64F2B9-09F4-4865-AEE7-C7C68D104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214" y="625597"/>
            <a:ext cx="6628571" cy="19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12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C47796-88C6-405B-BF94-12F52729E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466"/>
            <a:ext cx="12192000" cy="641906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0E180D-F2F7-43F2-9261-3624E2ABBF94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740704" y="1366093"/>
            <a:ext cx="38667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2359B50-D2B7-4ED4-9A79-F1A95CF64D4A}"/>
              </a:ext>
            </a:extLst>
          </p:cNvPr>
          <p:cNvSpPr/>
          <p:nvPr/>
        </p:nvSpPr>
        <p:spPr>
          <a:xfrm>
            <a:off x="3127381" y="1051768"/>
            <a:ext cx="7919121" cy="62865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Suggested topics are not actual topics that can be consumed by the bot.  They will need to be added to the bot before they can be used.  </a:t>
            </a:r>
          </a:p>
        </p:txBody>
      </p:sp>
    </p:spTree>
    <p:extLst>
      <p:ext uri="{BB962C8B-B14F-4D97-AF65-F5344CB8AC3E}">
        <p14:creationId xmlns:p14="http://schemas.microsoft.com/office/powerpoint/2010/main" val="3986832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DF3E3C-D1CA-4E58-A1C2-282E3EDAF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97" y="0"/>
            <a:ext cx="10104606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E97673-AFA0-4857-8BF5-5F45345107B1}"/>
              </a:ext>
            </a:extLst>
          </p:cNvPr>
          <p:cNvSpPr/>
          <p:nvPr/>
        </p:nvSpPr>
        <p:spPr>
          <a:xfrm>
            <a:off x="2551253" y="29205"/>
            <a:ext cx="4480597" cy="50659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6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2F9234-55BD-4C37-B8C1-1F0CBCB76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3" y="0"/>
            <a:ext cx="1212807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4F955E-E6E0-4D39-ADCB-9392A558FC78}"/>
              </a:ext>
            </a:extLst>
          </p:cNvPr>
          <p:cNvSpPr/>
          <p:nvPr/>
        </p:nvSpPr>
        <p:spPr>
          <a:xfrm>
            <a:off x="9296400" y="1447800"/>
            <a:ext cx="2343149" cy="5048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94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6E97673-AFA0-4857-8BF5-5F45345107B1}"/>
              </a:ext>
            </a:extLst>
          </p:cNvPr>
          <p:cNvSpPr/>
          <p:nvPr/>
        </p:nvSpPr>
        <p:spPr>
          <a:xfrm>
            <a:off x="262853" y="4429569"/>
            <a:ext cx="7919122" cy="6377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9D6C96-9AC7-4C1B-98F9-1D88E250823E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222413" y="4895850"/>
            <a:ext cx="0" cy="5635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FDDCFFA-8F13-44B3-9DAE-1D93FD133B9A}"/>
              </a:ext>
            </a:extLst>
          </p:cNvPr>
          <p:cNvSpPr/>
          <p:nvPr/>
        </p:nvSpPr>
        <p:spPr>
          <a:xfrm>
            <a:off x="262852" y="5459412"/>
            <a:ext cx="7919121" cy="62865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0E180D-F2F7-43F2-9261-3624E2ABBF94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581104" y="3467100"/>
            <a:ext cx="38667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2359B50-D2B7-4ED4-9A79-F1A95CF64D4A}"/>
              </a:ext>
            </a:extLst>
          </p:cNvPr>
          <p:cNvSpPr/>
          <p:nvPr/>
        </p:nvSpPr>
        <p:spPr>
          <a:xfrm>
            <a:off x="2967781" y="3152775"/>
            <a:ext cx="7919121" cy="62865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FE05C9D-192C-464F-81FB-170AD2CA85D8}"/>
              </a:ext>
            </a:extLst>
          </p:cNvPr>
          <p:cNvSpPr/>
          <p:nvPr/>
        </p:nvSpPr>
        <p:spPr>
          <a:xfrm>
            <a:off x="10886902" y="981074"/>
            <a:ext cx="1238423" cy="6286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6932CE-E7C3-47B5-B9E8-52C1DD7A6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070"/>
            <a:ext cx="12192000" cy="616585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C25A12A-A8E2-45C1-9B98-66A69B66CC32}"/>
              </a:ext>
            </a:extLst>
          </p:cNvPr>
          <p:cNvSpPr/>
          <p:nvPr/>
        </p:nvSpPr>
        <p:spPr>
          <a:xfrm>
            <a:off x="141429" y="1931194"/>
            <a:ext cx="1395272" cy="55007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6FCEB4-3ECF-4C42-B16F-C8AECC38D865}"/>
              </a:ext>
            </a:extLst>
          </p:cNvPr>
          <p:cNvSpPr/>
          <p:nvPr/>
        </p:nvSpPr>
        <p:spPr>
          <a:xfrm>
            <a:off x="9342579" y="3506390"/>
            <a:ext cx="1020621" cy="44648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697AF05-C6C9-4373-9624-CA3DD1E1ECEF}"/>
              </a:ext>
            </a:extLst>
          </p:cNvPr>
          <p:cNvCxnSpPr>
            <a:cxnSpLocks/>
          </p:cNvCxnSpPr>
          <p:nvPr/>
        </p:nvCxnSpPr>
        <p:spPr>
          <a:xfrm flipH="1">
            <a:off x="1333501" y="1724025"/>
            <a:ext cx="344629" cy="20716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D6EE06A-3C84-430A-9A35-01C3180B33B0}"/>
              </a:ext>
            </a:extLst>
          </p:cNvPr>
          <p:cNvSpPr/>
          <p:nvPr/>
        </p:nvSpPr>
        <p:spPr>
          <a:xfrm>
            <a:off x="1577639" y="1224757"/>
            <a:ext cx="3432511" cy="62865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Once added, the topic will be moved to the existing list. 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9151A3-3FE9-40F2-8F3F-83BD0B881609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9770895" y="3195241"/>
            <a:ext cx="0" cy="2851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D4D20D1-9CFB-42A9-AB36-1C9E8862957E}"/>
              </a:ext>
            </a:extLst>
          </p:cNvPr>
          <p:cNvSpPr/>
          <p:nvPr/>
        </p:nvSpPr>
        <p:spPr>
          <a:xfrm>
            <a:off x="8054639" y="2566591"/>
            <a:ext cx="3432511" cy="62865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topic needs to be turned on before the bot can consume it.  </a:t>
            </a:r>
          </a:p>
        </p:txBody>
      </p:sp>
    </p:spTree>
    <p:extLst>
      <p:ext uri="{BB962C8B-B14F-4D97-AF65-F5344CB8AC3E}">
        <p14:creationId xmlns:p14="http://schemas.microsoft.com/office/powerpoint/2010/main" val="306643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B18BB8-8362-4611-8C68-5B0DA2429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86" y="962320"/>
            <a:ext cx="3828571" cy="472380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56DB2F-CEF9-486C-887F-625F717383BE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733800" y="2942047"/>
            <a:ext cx="99455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62F0AA-E582-4E3F-96D4-DABD500F2A5D}"/>
              </a:ext>
            </a:extLst>
          </p:cNvPr>
          <p:cNvSpPr/>
          <p:nvPr/>
        </p:nvSpPr>
        <p:spPr>
          <a:xfrm>
            <a:off x="4728357" y="2644867"/>
            <a:ext cx="5001768" cy="59436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types of data such as cities, states, dates, or custom data are available as options. </a:t>
            </a:r>
          </a:p>
        </p:txBody>
      </p:sp>
    </p:spTree>
    <p:extLst>
      <p:ext uri="{BB962C8B-B14F-4D97-AF65-F5344CB8AC3E}">
        <p14:creationId xmlns:p14="http://schemas.microsoft.com/office/powerpoint/2010/main" val="161253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5BBAED-7946-4B0D-82C6-08AF231157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13" t="8124"/>
          <a:stretch/>
        </p:blipFill>
        <p:spPr>
          <a:xfrm>
            <a:off x="3086100" y="533400"/>
            <a:ext cx="9105900" cy="60321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6AB0186-8176-4584-B49A-68DE9C2779B6}"/>
              </a:ext>
            </a:extLst>
          </p:cNvPr>
          <p:cNvSpPr/>
          <p:nvPr/>
        </p:nvSpPr>
        <p:spPr>
          <a:xfrm>
            <a:off x="10972800" y="603063"/>
            <a:ext cx="1099794" cy="494217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E2A911-EB68-4E8F-B3CB-B663B114DB71}"/>
              </a:ext>
            </a:extLst>
          </p:cNvPr>
          <p:cNvSpPr/>
          <p:nvPr/>
        </p:nvSpPr>
        <p:spPr>
          <a:xfrm>
            <a:off x="11125200" y="755463"/>
            <a:ext cx="1099794" cy="494217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903BB26-934D-4152-9CF9-7CE0AD934E73}"/>
              </a:ext>
            </a:extLst>
          </p:cNvPr>
          <p:cNvSpPr/>
          <p:nvPr/>
        </p:nvSpPr>
        <p:spPr>
          <a:xfrm>
            <a:off x="8911704" y="2206571"/>
            <a:ext cx="2763393" cy="59436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Any topic in the bot can be selected.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FA95FA-A64A-4222-A983-33B37E97D570}"/>
              </a:ext>
            </a:extLst>
          </p:cNvPr>
          <p:cNvCxnSpPr>
            <a:cxnSpLocks/>
          </p:cNvCxnSpPr>
          <p:nvPr/>
        </p:nvCxnSpPr>
        <p:spPr>
          <a:xfrm>
            <a:off x="9271783" y="2800931"/>
            <a:ext cx="157967" cy="40899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148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EB3C1B-3F6A-4098-8863-35073F0E6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476" y="809952"/>
            <a:ext cx="8219048" cy="52380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5CAD5B-3E0D-4250-9FF3-3A8BB92F16DA}"/>
              </a:ext>
            </a:extLst>
          </p:cNvPr>
          <p:cNvSpPr/>
          <p:nvPr/>
        </p:nvSpPr>
        <p:spPr>
          <a:xfrm>
            <a:off x="6200775" y="4505325"/>
            <a:ext cx="2524125" cy="7334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60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30CD71-56AD-475B-9ED6-5215A746C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428" y="57571"/>
            <a:ext cx="8257143" cy="674285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F948C7E-B004-4E92-A1EB-A301DF9C5916}"/>
              </a:ext>
            </a:extLst>
          </p:cNvPr>
          <p:cNvSpPr/>
          <p:nvPr/>
        </p:nvSpPr>
        <p:spPr>
          <a:xfrm>
            <a:off x="7718353" y="342900"/>
            <a:ext cx="3616394" cy="88640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Branching conditions are automatically created based on the options defined.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0B05F19-2325-4663-8142-7551621C730C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238626" y="1229306"/>
            <a:ext cx="5287924" cy="171391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8FD016-A31D-4346-B445-D4B51841E23E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7973658" y="1229306"/>
            <a:ext cx="1552892" cy="189489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460E0B7-EF04-41DF-A02F-7141BBB0AD49}"/>
              </a:ext>
            </a:extLst>
          </p:cNvPr>
          <p:cNvSpPr/>
          <p:nvPr/>
        </p:nvSpPr>
        <p:spPr>
          <a:xfrm>
            <a:off x="4511748" y="284000"/>
            <a:ext cx="3174927" cy="10495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12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BB645F-0490-4D68-B278-2AA9445FD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762" y="1176619"/>
            <a:ext cx="6590476" cy="4504762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17164F6-C27B-43CC-8AF7-A5BEA4AC4342}"/>
              </a:ext>
            </a:extLst>
          </p:cNvPr>
          <p:cNvSpPr/>
          <p:nvPr/>
        </p:nvSpPr>
        <p:spPr>
          <a:xfrm>
            <a:off x="197037" y="4400023"/>
            <a:ext cx="2521429" cy="88640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examples of user input.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B1DBC7A-1A1D-4F99-B546-843BB433AF6A}"/>
              </a:ext>
            </a:extLst>
          </p:cNvPr>
          <p:cNvSpPr/>
          <p:nvPr/>
        </p:nvSpPr>
        <p:spPr>
          <a:xfrm>
            <a:off x="2873914" y="4078224"/>
            <a:ext cx="143606" cy="13716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733C070-BE36-4D30-92E1-610FB7FE00AB}"/>
              </a:ext>
            </a:extLst>
          </p:cNvPr>
          <p:cNvSpPr/>
          <p:nvPr/>
        </p:nvSpPr>
        <p:spPr>
          <a:xfrm>
            <a:off x="5775243" y="2443861"/>
            <a:ext cx="2521429" cy="88640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Defines the extracted text for entity.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1B75B43-35D1-4E0D-A270-69B03F2E8339}"/>
              </a:ext>
            </a:extLst>
          </p:cNvPr>
          <p:cNvSpPr/>
          <p:nvPr/>
        </p:nvSpPr>
        <p:spPr>
          <a:xfrm>
            <a:off x="9473534" y="4220191"/>
            <a:ext cx="2521429" cy="88640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Shows the saved value stored in variable.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8D14C58E-FB75-456D-A312-FC2A0FEE5C77}"/>
              </a:ext>
            </a:extLst>
          </p:cNvPr>
          <p:cNvSpPr/>
          <p:nvPr/>
        </p:nvSpPr>
        <p:spPr>
          <a:xfrm rot="10800000">
            <a:off x="9156192" y="4078224"/>
            <a:ext cx="143606" cy="13716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495FBD1A-AE02-4435-8BEF-420DC8DEB72F}"/>
              </a:ext>
            </a:extLst>
          </p:cNvPr>
          <p:cNvSpPr/>
          <p:nvPr/>
        </p:nvSpPr>
        <p:spPr>
          <a:xfrm rot="5400000">
            <a:off x="6964155" y="2913736"/>
            <a:ext cx="143606" cy="13716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41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utdoor Store Categories entity">
            <a:extLst>
              <a:ext uri="{FF2B5EF4-FFF2-40B4-BE49-F238E27FC236}">
                <a16:creationId xmlns:a16="http://schemas.microsoft.com/office/drawing/2014/main" id="{E5A6022D-2A45-4AA0-8C4C-C91E20CD9E1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46" y="266765"/>
            <a:ext cx="9363069" cy="62346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554DA4D-7737-46AA-9617-0A545C9DF221}"/>
              </a:ext>
            </a:extLst>
          </p:cNvPr>
          <p:cNvSpPr/>
          <p:nvPr/>
        </p:nvSpPr>
        <p:spPr>
          <a:xfrm>
            <a:off x="3406631" y="798746"/>
            <a:ext cx="5581922" cy="523629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746134-0D7A-4E3C-81B9-B8F5FB05F7E5}"/>
              </a:ext>
            </a:extLst>
          </p:cNvPr>
          <p:cNvSpPr/>
          <p:nvPr/>
        </p:nvSpPr>
        <p:spPr>
          <a:xfrm>
            <a:off x="4442847" y="501566"/>
            <a:ext cx="3649593" cy="59436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These items will be used as values stored in variables. </a:t>
            </a:r>
          </a:p>
        </p:txBody>
      </p:sp>
    </p:spTree>
    <p:extLst>
      <p:ext uri="{BB962C8B-B14F-4D97-AF65-F5344CB8AC3E}">
        <p14:creationId xmlns:p14="http://schemas.microsoft.com/office/powerpoint/2010/main" val="684864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A66A28B68A0C41B58AD58E3A1D85BF" ma:contentTypeVersion="13" ma:contentTypeDescription="Create a new document." ma:contentTypeScope="" ma:versionID="cbe5161f0b59b54856b1a8171feb8937">
  <xsd:schema xmlns:xsd="http://www.w3.org/2001/XMLSchema" xmlns:xs="http://www.w3.org/2001/XMLSchema" xmlns:p="http://schemas.microsoft.com/office/2006/metadata/properties" xmlns:ns1="http://schemas.microsoft.com/sharepoint/v3" xmlns:ns2="85cce940-1d4d-4d31-afc3-67abc2d7aaa0" xmlns:ns3="1ab1cbd8-88bf-4672-90b6-898bd0bd6513" targetNamespace="http://schemas.microsoft.com/office/2006/metadata/properties" ma:root="true" ma:fieldsID="b7a305d63f0f71291aefaf4539d8cbea" ns1:_="" ns2:_="" ns3:_="">
    <xsd:import namespace="http://schemas.microsoft.com/sharepoint/v3"/>
    <xsd:import namespace="85cce940-1d4d-4d31-afc3-67abc2d7aaa0"/>
    <xsd:import namespace="1ab1cbd8-88bf-4672-90b6-898bd0bd65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cce940-1d4d-4d31-afc3-67abc2d7aa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b1cbd8-88bf-4672-90b6-898bd0bd651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50b4e3f-268e-4735-80e6-75361b1f41f9}" ma:internalName="TaxCatchAll" ma:showField="CatchAllData" ma:web="1ab1cbd8-88bf-4672-90b6-898bd0bd651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cce940-1d4d-4d31-afc3-67abc2d7aaa0">
      <Terms xmlns="http://schemas.microsoft.com/office/infopath/2007/PartnerControls"/>
    </lcf76f155ced4ddcb4097134ff3c332f>
    <TaxCatchAll xmlns="1ab1cbd8-88bf-4672-90b6-898bd0bd6513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0F7C3D31-2166-486C-88AA-464FF4889CA9}"/>
</file>

<file path=customXml/itemProps2.xml><?xml version="1.0" encoding="utf-8"?>
<ds:datastoreItem xmlns:ds="http://schemas.openxmlformats.org/officeDocument/2006/customXml" ds:itemID="{937A94BB-CFF0-4BF1-BBF1-D41F0553096F}"/>
</file>

<file path=customXml/itemProps3.xml><?xml version="1.0" encoding="utf-8"?>
<ds:datastoreItem xmlns:ds="http://schemas.openxmlformats.org/officeDocument/2006/customXml" ds:itemID="{9235A1DB-0775-4515-B04C-636578788655}"/>
</file>

<file path=docProps/app.xml><?xml version="1.0" encoding="utf-8"?>
<Properties xmlns="http://schemas.openxmlformats.org/officeDocument/2006/extended-properties" xmlns:vt="http://schemas.openxmlformats.org/officeDocument/2006/docPropsVTypes">
  <TotalTime>5091</TotalTime>
  <Words>453</Words>
  <Application>Microsoft Office PowerPoint</Application>
  <PresentationFormat>Widescreen</PresentationFormat>
  <Paragraphs>40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Dave Beasley</cp:lastModifiedBy>
  <cp:revision>45</cp:revision>
  <dcterms:created xsi:type="dcterms:W3CDTF">2019-11-13T12:08:05Z</dcterms:created>
  <dcterms:modified xsi:type="dcterms:W3CDTF">2020-08-17T14:26:07Z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2020-08-17T14:03:15Z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e3c59c41-4688-4635-8cfe-bfb63e9dc0f8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0x010100E1A66A28B68A0C41B58AD58E3A1D85BF</vt:lpwstr>
  </property>
  <property fmtid="{D5CDD505-2E9C-101B-9397-08002B2CF9AE}" pid="10" name="MediaServiceImageTags">
    <vt:lpwstr/>
  </property>
</Properties>
</file>