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57" r:id="rId2"/>
    <p:sldId id="258" r:id="rId3"/>
    <p:sldId id="259" r:id="rId4"/>
    <p:sldId id="283" r:id="rId5"/>
    <p:sldId id="278" r:id="rId6"/>
    <p:sldId id="279" r:id="rId7"/>
    <p:sldId id="280" r:id="rId8"/>
    <p:sldId id="264" r:id="rId9"/>
    <p:sldId id="281" r:id="rId10"/>
    <p:sldId id="270" r:id="rId11"/>
    <p:sldId id="284"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5400" autoAdjust="0"/>
  </p:normalViewPr>
  <p:slideViewPr>
    <p:cSldViewPr snapToGrid="0">
      <p:cViewPr varScale="1">
        <p:scale>
          <a:sx n="85" d="100"/>
          <a:sy n="85" d="100"/>
        </p:scale>
        <p:origin x="52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90BB8-C422-48B4-B5D5-A9CCB8A806D4}" type="datetimeFigureOut">
              <a:rPr lang="en-IN" smtClean="0"/>
              <a:t>13-12-2020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CAB4-B779-44D1-AC5F-DA1E12C37FC6}" type="slidenum">
              <a:rPr lang="en-IN" smtClean="0"/>
              <a:t>‹#›</a:t>
            </a:fld>
            <a:endParaRPr lang="en-IN" dirty="0"/>
          </a:p>
        </p:txBody>
      </p:sp>
    </p:spTree>
    <p:extLst>
      <p:ext uri="{BB962C8B-B14F-4D97-AF65-F5344CB8AC3E}">
        <p14:creationId xmlns:p14="http://schemas.microsoft.com/office/powerpoint/2010/main" val="151627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07CAB4-B779-44D1-AC5F-DA1E12C37FC6}" type="slidenum">
              <a:rPr lang="en-IN" smtClean="0"/>
              <a:t>1</a:t>
            </a:fld>
            <a:endParaRPr lang="en-IN" dirty="0"/>
          </a:p>
        </p:txBody>
      </p:sp>
    </p:spTree>
    <p:extLst>
      <p:ext uri="{BB962C8B-B14F-4D97-AF65-F5344CB8AC3E}">
        <p14:creationId xmlns:p14="http://schemas.microsoft.com/office/powerpoint/2010/main" val="174189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4BC915-3574-47DC-8FC6-5156636473D2}" type="datetime3">
              <a:rPr lang="en-IN" smtClean="0"/>
              <a:t>13 December 2020</a:t>
            </a:fld>
            <a:endParaRPr lang="en-IN" dirty="0"/>
          </a:p>
        </p:txBody>
      </p:sp>
      <p:sp>
        <p:nvSpPr>
          <p:cNvPr id="5" name="Footer Placeholder 4"/>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245491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C53236-B8AF-433B-AC27-9C5023A2FE19}" type="datetime3">
              <a:rPr lang="en-IN" smtClean="0"/>
              <a:t>13 December 2020</a:t>
            </a:fld>
            <a:endParaRPr lang="en-IN" dirty="0"/>
          </a:p>
        </p:txBody>
      </p:sp>
      <p:sp>
        <p:nvSpPr>
          <p:cNvPr id="5" name="Footer Placeholder 4"/>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171676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BCECC-D1DC-440D-978D-AE61F9C91FCD}" type="datetime3">
              <a:rPr lang="en-IN" smtClean="0"/>
              <a:t>13 December 2020</a:t>
            </a:fld>
            <a:endParaRPr lang="en-IN" dirty="0"/>
          </a:p>
        </p:txBody>
      </p:sp>
      <p:sp>
        <p:nvSpPr>
          <p:cNvPr id="5" name="Footer Placeholder 4"/>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171649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D08E4-EB1E-45B2-9C67-873423CB3E01}" type="datetime3">
              <a:rPr lang="en-IN" smtClean="0"/>
              <a:t>13 December 2020</a:t>
            </a:fld>
            <a:endParaRPr lang="en-IN" dirty="0"/>
          </a:p>
        </p:txBody>
      </p:sp>
      <p:sp>
        <p:nvSpPr>
          <p:cNvPr id="5" name="Footer Placeholder 4"/>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103175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2217F6-FAE0-4E24-A6DA-703A8061087F}" type="datetime3">
              <a:rPr lang="en-IN" smtClean="0"/>
              <a:t>13 December 2020</a:t>
            </a:fld>
            <a:endParaRPr lang="en-IN" dirty="0"/>
          </a:p>
        </p:txBody>
      </p:sp>
      <p:sp>
        <p:nvSpPr>
          <p:cNvPr id="5" name="Footer Placeholder 4"/>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207789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8A9FCF-8B0F-4113-A89B-8D24B2EAE3A2}" type="datetime3">
              <a:rPr lang="en-IN" smtClean="0"/>
              <a:t>13 December 2020</a:t>
            </a:fld>
            <a:endParaRPr lang="en-IN" dirty="0"/>
          </a:p>
        </p:txBody>
      </p:sp>
      <p:sp>
        <p:nvSpPr>
          <p:cNvPr id="6" name="Footer Placeholder 5"/>
          <p:cNvSpPr>
            <a:spLocks noGrp="1"/>
          </p:cNvSpPr>
          <p:nvPr>
            <p:ph type="ftr" sz="quarter" idx="11"/>
          </p:nvPr>
        </p:nvSpPr>
        <p:spPr/>
        <p:txBody>
          <a:bodyPr/>
          <a:lstStyle/>
          <a:p>
            <a:r>
              <a:rPr lang="en-US" smtClean="0"/>
              <a:t>Bank Customer Churn Prediction</a:t>
            </a:r>
            <a:endParaRPr lang="en-IN" dirty="0"/>
          </a:p>
        </p:txBody>
      </p:sp>
      <p:sp>
        <p:nvSpPr>
          <p:cNvPr id="7" name="Slide Number Placeholder 6"/>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169533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45C42B-A16D-4D04-9EDE-FE5C61974F48}" type="datetime3">
              <a:rPr lang="en-IN" smtClean="0"/>
              <a:t>13 December 2020</a:t>
            </a:fld>
            <a:endParaRPr lang="en-IN" dirty="0"/>
          </a:p>
        </p:txBody>
      </p:sp>
      <p:sp>
        <p:nvSpPr>
          <p:cNvPr id="8" name="Footer Placeholder 7"/>
          <p:cNvSpPr>
            <a:spLocks noGrp="1"/>
          </p:cNvSpPr>
          <p:nvPr>
            <p:ph type="ftr" sz="quarter" idx="11"/>
          </p:nvPr>
        </p:nvSpPr>
        <p:spPr/>
        <p:txBody>
          <a:bodyPr/>
          <a:lstStyle/>
          <a:p>
            <a:r>
              <a:rPr lang="en-US" smtClean="0"/>
              <a:t>Bank Customer Churn Prediction</a:t>
            </a:r>
            <a:endParaRPr lang="en-IN" dirty="0"/>
          </a:p>
        </p:txBody>
      </p:sp>
      <p:sp>
        <p:nvSpPr>
          <p:cNvPr id="9" name="Slide Number Placeholder 8"/>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185005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C1176C-92E7-414B-9DAC-67737C7D0841}" type="datetime3">
              <a:rPr lang="en-IN" smtClean="0"/>
              <a:t>13 December 2020</a:t>
            </a:fld>
            <a:endParaRPr lang="en-IN" dirty="0"/>
          </a:p>
        </p:txBody>
      </p:sp>
      <p:sp>
        <p:nvSpPr>
          <p:cNvPr id="4" name="Footer Placeholder 3"/>
          <p:cNvSpPr>
            <a:spLocks noGrp="1"/>
          </p:cNvSpPr>
          <p:nvPr>
            <p:ph type="ftr" sz="quarter" idx="11"/>
          </p:nvPr>
        </p:nvSpPr>
        <p:spPr/>
        <p:txBody>
          <a:bodyPr/>
          <a:lstStyle/>
          <a:p>
            <a:r>
              <a:rPr lang="en-US" smtClean="0"/>
              <a:t>Bank Customer Churn Prediction</a:t>
            </a:r>
            <a:endParaRPr lang="en-IN" dirty="0"/>
          </a:p>
        </p:txBody>
      </p:sp>
      <p:sp>
        <p:nvSpPr>
          <p:cNvPr id="5" name="Slide Number Placeholder 4"/>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425645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43704-2BD2-45D8-B0FD-0BB65CD1FACF}" type="datetime3">
              <a:rPr lang="en-IN" smtClean="0"/>
              <a:t>13 December 2020</a:t>
            </a:fld>
            <a:endParaRPr lang="en-IN" dirty="0"/>
          </a:p>
        </p:txBody>
      </p:sp>
      <p:sp>
        <p:nvSpPr>
          <p:cNvPr id="3" name="Footer Placeholder 2"/>
          <p:cNvSpPr>
            <a:spLocks noGrp="1"/>
          </p:cNvSpPr>
          <p:nvPr>
            <p:ph type="ftr" sz="quarter" idx="11"/>
          </p:nvPr>
        </p:nvSpPr>
        <p:spPr/>
        <p:txBody>
          <a:bodyPr/>
          <a:lstStyle/>
          <a:p>
            <a:r>
              <a:rPr lang="en-US" smtClean="0"/>
              <a:t>Bank Customer Churn Prediction</a:t>
            </a:r>
            <a:endParaRPr lang="en-IN" dirty="0"/>
          </a:p>
        </p:txBody>
      </p:sp>
      <p:sp>
        <p:nvSpPr>
          <p:cNvPr id="4" name="Slide Number Placeholder 3"/>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230967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9539C-C448-49B6-B024-3FCE203585C0}" type="datetime3">
              <a:rPr lang="en-IN" smtClean="0"/>
              <a:t>13 December 2020</a:t>
            </a:fld>
            <a:endParaRPr lang="en-IN" dirty="0"/>
          </a:p>
        </p:txBody>
      </p:sp>
      <p:sp>
        <p:nvSpPr>
          <p:cNvPr id="6" name="Footer Placeholder 5"/>
          <p:cNvSpPr>
            <a:spLocks noGrp="1"/>
          </p:cNvSpPr>
          <p:nvPr>
            <p:ph type="ftr" sz="quarter" idx="11"/>
          </p:nvPr>
        </p:nvSpPr>
        <p:spPr/>
        <p:txBody>
          <a:bodyPr/>
          <a:lstStyle/>
          <a:p>
            <a:r>
              <a:rPr lang="en-US" smtClean="0"/>
              <a:t>Bank Customer Churn Prediction</a:t>
            </a:r>
            <a:endParaRPr lang="en-IN" dirty="0"/>
          </a:p>
        </p:txBody>
      </p:sp>
      <p:sp>
        <p:nvSpPr>
          <p:cNvPr id="7" name="Slide Number Placeholder 6"/>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203786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AA6E4D-105F-45A6-BD71-B44AB4B2C172}" type="datetime3">
              <a:rPr lang="en-IN" smtClean="0"/>
              <a:t>13 December 2020</a:t>
            </a:fld>
            <a:endParaRPr lang="en-IN" dirty="0"/>
          </a:p>
        </p:txBody>
      </p:sp>
      <p:sp>
        <p:nvSpPr>
          <p:cNvPr id="6" name="Footer Placeholder 5"/>
          <p:cNvSpPr>
            <a:spLocks noGrp="1"/>
          </p:cNvSpPr>
          <p:nvPr>
            <p:ph type="ftr" sz="quarter" idx="11"/>
          </p:nvPr>
        </p:nvSpPr>
        <p:spPr/>
        <p:txBody>
          <a:bodyPr/>
          <a:lstStyle/>
          <a:p>
            <a:r>
              <a:rPr lang="en-US" smtClean="0"/>
              <a:t>Bank Customer Churn Prediction</a:t>
            </a:r>
            <a:endParaRPr lang="en-IN" dirty="0"/>
          </a:p>
        </p:txBody>
      </p:sp>
      <p:sp>
        <p:nvSpPr>
          <p:cNvPr id="7" name="Slide Number Placeholder 6"/>
          <p:cNvSpPr>
            <a:spLocks noGrp="1"/>
          </p:cNvSpPr>
          <p:nvPr>
            <p:ph type="sldNum" sz="quarter" idx="12"/>
          </p:nvPr>
        </p:nvSpPr>
        <p:spPr/>
        <p:txBody>
          <a:bodyPr/>
          <a:lstStyle/>
          <a:p>
            <a:fld id="{AA98C51F-8F48-46BD-BB34-63A2C93C315A}" type="slidenum">
              <a:rPr lang="en-IN" smtClean="0"/>
              <a:t>‹#›</a:t>
            </a:fld>
            <a:endParaRPr lang="en-IN" dirty="0"/>
          </a:p>
        </p:txBody>
      </p:sp>
    </p:spTree>
    <p:extLst>
      <p:ext uri="{BB962C8B-B14F-4D97-AF65-F5344CB8AC3E}">
        <p14:creationId xmlns:p14="http://schemas.microsoft.com/office/powerpoint/2010/main" val="52647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948A9-B8DB-49C3-BFCA-F4CD4E95A6D9}" type="datetime3">
              <a:rPr lang="en-IN" smtClean="0"/>
              <a:t>13 December 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Bank Customer Churn Prediction</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8C51F-8F48-46BD-BB34-63A2C93C315A}" type="slidenum">
              <a:rPr lang="en-IN" smtClean="0"/>
              <a:t>‹#›</a:t>
            </a:fld>
            <a:endParaRPr lang="en-IN" dirty="0"/>
          </a:p>
        </p:txBody>
      </p:sp>
    </p:spTree>
    <p:extLst>
      <p:ext uri="{BB962C8B-B14F-4D97-AF65-F5344CB8AC3E}">
        <p14:creationId xmlns:p14="http://schemas.microsoft.com/office/powerpoint/2010/main" val="59482569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939629" y="3774179"/>
            <a:ext cx="2611002" cy="354386"/>
          </a:xfrm>
          <a:prstGeom prst="rect">
            <a:avLst/>
          </a:prstGeom>
        </p:spPr>
        <p:txBody>
          <a:bodyPr lIns="45720" rIns="246888">
            <a:noAutofit/>
          </a:bodyPr>
          <a:lstStyle/>
          <a:p>
            <a:pPr>
              <a:buClr>
                <a:schemeClr val="accent1"/>
              </a:buClr>
              <a:buSzPct val="70000"/>
              <a:defRPr/>
            </a:pPr>
            <a:r>
              <a:rPr lang="en-US" sz="2400" b="1" dirty="0" smtClean="0">
                <a:latin typeface="Times New Roman" panose="02020603050405020304" pitchFamily="18" charset="0"/>
                <a:cs typeface="Times New Roman" panose="02020603050405020304" pitchFamily="18" charset="0"/>
              </a:rPr>
              <a:t>Group members</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ctr">
              <a:buClr>
                <a:schemeClr val="accent1"/>
              </a:buClr>
              <a:buSzPct val="70000"/>
              <a:defRPr/>
            </a:pPr>
            <a:endParaRPr lang="en-US" sz="2400" dirty="0">
              <a:latin typeface="Arial" pitchFamily="34" charset="0"/>
              <a:cs typeface="Arial" pitchFamily="34" charset="0"/>
            </a:endParaRPr>
          </a:p>
          <a:p>
            <a:pPr algn="ctr">
              <a:buClr>
                <a:schemeClr val="accent1"/>
              </a:buClr>
              <a:buSzPct val="70000"/>
              <a:defRPr/>
            </a:pPr>
            <a:endParaRPr lang="en-US" sz="2400" dirty="0">
              <a:latin typeface="Arial" pitchFamily="34" charset="0"/>
              <a:cs typeface="Arial" pitchFamily="34" charset="0"/>
            </a:endParaRPr>
          </a:p>
          <a:p>
            <a:pPr algn="ctr">
              <a:buClr>
                <a:schemeClr val="accent1"/>
              </a:buClr>
              <a:buSzPct val="70000"/>
              <a:defRPr/>
            </a:pPr>
            <a:endParaRPr lang="en-US" sz="2400" dirty="0">
              <a:latin typeface="Arial" pitchFamily="34" charset="0"/>
              <a:cs typeface="Arial" pitchFamily="34" charset="0"/>
            </a:endParaRPr>
          </a:p>
          <a:p>
            <a:pPr algn="ctr">
              <a:buClr>
                <a:schemeClr val="accent1"/>
              </a:buClr>
              <a:buSzPct val="70000"/>
              <a:defRPr/>
            </a:pPr>
            <a:endParaRPr lang="en-US" sz="2400" dirty="0">
              <a:latin typeface="Arial" pitchFamily="34" charset="0"/>
              <a:cs typeface="Arial" pitchFamily="34" charset="0"/>
            </a:endParaRPr>
          </a:p>
          <a:p>
            <a:pPr algn="ctr">
              <a:buClr>
                <a:schemeClr val="accent1"/>
              </a:buClr>
              <a:buSzPct val="70000"/>
              <a:defRPr/>
            </a:pPr>
            <a:endParaRPr lang="en-US" sz="2400" dirty="0">
              <a:latin typeface="Arial" pitchFamily="34" charset="0"/>
              <a:cs typeface="Arial" pitchFamily="34" charset="0"/>
            </a:endParaRPr>
          </a:p>
          <a:p>
            <a:pPr algn="ctr">
              <a:buClr>
                <a:schemeClr val="accent1"/>
              </a:buClr>
              <a:buSzPct val="70000"/>
              <a:defRPr/>
            </a:pPr>
            <a:endParaRPr lang="en-US" sz="2400" dirty="0">
              <a:latin typeface="Arial" pitchFamily="34" charset="0"/>
              <a:cs typeface="Arial" pitchFamily="34" charset="0"/>
            </a:endParaRPr>
          </a:p>
          <a:p>
            <a:pPr algn="ctr">
              <a:buClr>
                <a:schemeClr val="accent1"/>
              </a:buClr>
              <a:buSzPct val="70000"/>
              <a:defRPr/>
            </a:pPr>
            <a:endParaRPr lang="en-US" sz="2400" dirty="0">
              <a:latin typeface="Arial" pitchFamily="34" charset="0"/>
              <a:cs typeface="Arial" pitchFamily="34" charset="0"/>
            </a:endParaRPr>
          </a:p>
          <a:p>
            <a:pPr>
              <a:buClr>
                <a:schemeClr val="accent1"/>
              </a:buClr>
              <a:buSzPct val="70000"/>
              <a:defRPr/>
            </a:pPr>
            <a:endParaRPr lang="en-US" sz="2400" b="1" dirty="0">
              <a:latin typeface="Arial" pitchFamily="34" charset="0"/>
              <a:cs typeface="Arial" pitchFamily="34" charset="0"/>
            </a:endParaRPr>
          </a:p>
          <a:p>
            <a:pPr>
              <a:buClr>
                <a:schemeClr val="accent1"/>
              </a:buClr>
              <a:buSzPct val="70000"/>
              <a:defRPr/>
            </a:pPr>
            <a:endParaRPr lang="en-US" sz="2400" b="1" dirty="0">
              <a:latin typeface="Arial" pitchFamily="34" charset="0"/>
              <a:cs typeface="Arial" pitchFamily="34" charset="0"/>
            </a:endParaRPr>
          </a:p>
          <a:p>
            <a:pPr algn="ctr">
              <a:buClr>
                <a:schemeClr val="accent1"/>
              </a:buClr>
              <a:buSzPct val="70000"/>
              <a:defRPr/>
            </a:pPr>
            <a:endParaRPr lang="en-US" sz="2400" dirty="0">
              <a:latin typeface="Arial" pitchFamily="34" charset="0"/>
              <a:cs typeface="Arial" pitchFamily="34" charset="0"/>
            </a:endParaRPr>
          </a:p>
        </p:txBody>
      </p:sp>
      <p:sp>
        <p:nvSpPr>
          <p:cNvPr id="6" name="Subtitle 2"/>
          <p:cNvSpPr txBox="1">
            <a:spLocks/>
          </p:cNvSpPr>
          <p:nvPr/>
        </p:nvSpPr>
        <p:spPr>
          <a:xfrm>
            <a:off x="2620487" y="1287318"/>
            <a:ext cx="6560234" cy="757785"/>
          </a:xfrm>
          <a:prstGeom prst="rect">
            <a:avLst/>
          </a:prstGeom>
        </p:spPr>
        <p:txBody>
          <a:bodyPr vert="horz" lIns="91440" tIns="45720" rIns="91440" bIns="45720" rtlCol="0">
            <a:noAutofit/>
          </a:bodyPr>
          <a:lstStyle/>
          <a:p>
            <a:pPr algn="ctr">
              <a:spcBef>
                <a:spcPct val="20000"/>
              </a:spcBef>
              <a:defRPr/>
            </a:pPr>
            <a:r>
              <a:rPr lang="en-US" sz="2000" dirty="0" smtClean="0">
                <a:latin typeface="Times New Roman" panose="02020603050405020304" pitchFamily="18" charset="0"/>
                <a:cs typeface="Times New Roman" panose="02020603050405020304" pitchFamily="18" charset="0"/>
              </a:rPr>
              <a:t>Presentation </a:t>
            </a:r>
            <a:r>
              <a:rPr lang="en-US" sz="2000" dirty="0">
                <a:latin typeface="Times New Roman" panose="02020603050405020304" pitchFamily="18" charset="0"/>
                <a:cs typeface="Times New Roman" panose="02020603050405020304" pitchFamily="18" charset="0"/>
              </a:rPr>
              <a:t>on </a:t>
            </a:r>
            <a:r>
              <a:rPr lang="en-US" sz="2000" dirty="0" smtClean="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Analytics </a:t>
            </a:r>
            <a:r>
              <a:rPr lang="en-US" sz="2000" dirty="0" smtClean="0">
                <a:latin typeface="Times New Roman" panose="02020603050405020304" pitchFamily="18" charset="0"/>
                <a:cs typeface="Times New Roman" panose="02020603050405020304" pitchFamily="18" charset="0"/>
              </a:rPr>
              <a:t>(DA)</a:t>
            </a:r>
            <a:endParaRPr lang="en-US" sz="2000" dirty="0">
              <a:latin typeface="Times New Roman" panose="02020603050405020304" pitchFamily="18" charset="0"/>
              <a:cs typeface="Times New Roman" panose="02020603050405020304" pitchFamily="18" charset="0"/>
            </a:endParaRPr>
          </a:p>
          <a:p>
            <a:pPr algn="ctr">
              <a:spcBef>
                <a:spcPct val="20000"/>
              </a:spcBef>
              <a:defRPr/>
            </a:pPr>
            <a:r>
              <a:rPr lang="en-US" sz="2000" dirty="0">
                <a:latin typeface="Times New Roman" panose="02020603050405020304" pitchFamily="18" charset="0"/>
                <a:cs typeface="Times New Roman" panose="02020603050405020304" pitchFamily="18" charset="0"/>
              </a:rPr>
              <a:t>Mini Project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3245224" y="1981200"/>
            <a:ext cx="5334000" cy="568002"/>
          </a:xfrm>
          <a:prstGeom prst="rect">
            <a:avLst/>
          </a:prstGeom>
        </p:spPr>
        <p:txBody>
          <a:bodyPr vert="horz" lIns="91440" tIns="45720" rIns="91440" bIns="45720" rtlCol="0">
            <a:normAutofit lnSpcReduction="10000"/>
          </a:bodyPr>
          <a:lstStyle/>
          <a:p>
            <a:pPr algn="ctr">
              <a:spcBef>
                <a:spcPct val="20000"/>
              </a:spcBef>
              <a:defRPr/>
            </a:pPr>
            <a:endParaRPr lang="en-US" sz="3200" dirty="0">
              <a:solidFill>
                <a:srgbClr val="FF00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46007965"/>
              </p:ext>
            </p:extLst>
          </p:nvPr>
        </p:nvGraphicFramePr>
        <p:xfrm>
          <a:off x="2973076" y="4264518"/>
          <a:ext cx="6773333" cy="1978792"/>
        </p:xfrm>
        <a:graphic>
          <a:graphicData uri="http://schemas.openxmlformats.org/drawingml/2006/table">
            <a:tbl>
              <a:tblPr firstRow="1" bandRow="1">
                <a:tableStyleId>{5C22544A-7EE6-4342-B048-85BDC9FD1C3A}</a:tableStyleId>
              </a:tblPr>
              <a:tblGrid>
                <a:gridCol w="1287630">
                  <a:extLst>
                    <a:ext uri="{9D8B030D-6E8A-4147-A177-3AD203B41FA5}">
                      <a16:colId xmlns="" xmlns:a16="http://schemas.microsoft.com/office/drawing/2014/main" val="20000"/>
                    </a:ext>
                  </a:extLst>
                </a:gridCol>
                <a:gridCol w="1315341">
                  <a:extLst>
                    <a:ext uri="{9D8B030D-6E8A-4147-A177-3AD203B41FA5}">
                      <a16:colId xmlns="" xmlns:a16="http://schemas.microsoft.com/office/drawing/2014/main" val="20001"/>
                    </a:ext>
                  </a:extLst>
                </a:gridCol>
                <a:gridCol w="4170362">
                  <a:extLst>
                    <a:ext uri="{9D8B030D-6E8A-4147-A177-3AD203B41FA5}">
                      <a16:colId xmlns="" xmlns:a16="http://schemas.microsoft.com/office/drawing/2014/main" val="20003"/>
                    </a:ext>
                  </a:extLst>
                </a:gridCol>
              </a:tblGrid>
              <a:tr h="515752">
                <a:tc>
                  <a:txBody>
                    <a:bodyPr/>
                    <a:lstStyle/>
                    <a:p>
                      <a:pPr algn="ctr"/>
                      <a:r>
                        <a:rPr lang="en-US" dirty="0" smtClean="0">
                          <a:latin typeface="Times New Roman" panose="02020603050405020304" pitchFamily="18" charset="0"/>
                          <a:cs typeface="Times New Roman" panose="02020603050405020304" pitchFamily="18" charset="0"/>
                        </a:rPr>
                        <a:t>DIVISION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ROLL NO.</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NAME OF THE STUDENT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294715">
                <a:tc>
                  <a:txBody>
                    <a:bodyPr/>
                    <a:lstStyle/>
                    <a:p>
                      <a:pPr algn="ctr"/>
                      <a:r>
                        <a:rPr lang="en-US" dirty="0" smtClean="0">
                          <a:latin typeface="Times New Roman" panose="02020603050405020304" pitchFamily="18" charset="0"/>
                          <a:cs typeface="Times New Roman" panose="02020603050405020304" pitchFamily="18" charset="0"/>
                        </a:rPr>
                        <a:t>BE-B</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Ashutosh Srivastava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2947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BE-B</a:t>
                      </a:r>
                    </a:p>
                  </a:txBody>
                  <a:tcPr/>
                </a:tc>
                <a:tc>
                  <a:txBody>
                    <a:bodyPr/>
                    <a:lstStyle/>
                    <a:p>
                      <a:pPr algn="ctr"/>
                      <a:r>
                        <a:rPr lang="en-US" dirty="0" smtClean="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Vaibhav Bhavsar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2947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BE-B</a:t>
                      </a:r>
                    </a:p>
                  </a:txBody>
                  <a:tcPr/>
                </a:tc>
                <a:tc>
                  <a:txBody>
                    <a:bodyPr/>
                    <a:lstStyle/>
                    <a:p>
                      <a:pPr algn="ctr"/>
                      <a:r>
                        <a:rPr lang="en-US" dirty="0" smtClean="0">
                          <a:latin typeface="Times New Roman" panose="02020603050405020304" pitchFamily="18" charset="0"/>
                          <a:cs typeface="Times New Roman" panose="02020603050405020304" pitchFamily="18" charset="0"/>
                        </a:rPr>
                        <a:t>31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Vaibhav Chalse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081058545"/>
                  </a:ext>
                </a:extLst>
              </a:tr>
              <a:tr h="2947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BE-B</a:t>
                      </a:r>
                    </a:p>
                  </a:txBody>
                  <a:tcPr/>
                </a:tc>
                <a:tc>
                  <a:txBody>
                    <a:bodyPr/>
                    <a:lstStyle/>
                    <a:p>
                      <a:pPr algn="ctr"/>
                      <a:r>
                        <a:rPr lang="en-US" dirty="0" smtClean="0">
                          <a:latin typeface="Times New Roman" panose="02020603050405020304" pitchFamily="18" charset="0"/>
                          <a:cs typeface="Times New Roman" panose="02020603050405020304" pitchFamily="18" charset="0"/>
                        </a:rPr>
                        <a:t>32</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Vinay Deokar</a:t>
                      </a:r>
                    </a:p>
                  </a:txBody>
                  <a:tcPr/>
                </a:tc>
                <a:extLst>
                  <a:ext uri="{0D108BD9-81ED-4DB2-BD59-A6C34878D82A}">
                    <a16:rowId xmlns="" xmlns:a16="http://schemas.microsoft.com/office/drawing/2014/main" val="10003"/>
                  </a:ext>
                </a:extLst>
              </a:tr>
            </a:tbl>
          </a:graphicData>
        </a:graphic>
      </p:graphicFrame>
      <p:sp>
        <p:nvSpPr>
          <p:cNvPr id="10" name="Rectangle 9"/>
          <p:cNvSpPr/>
          <p:nvPr/>
        </p:nvSpPr>
        <p:spPr>
          <a:xfrm>
            <a:off x="2128704" y="194781"/>
            <a:ext cx="7543800" cy="1323439"/>
          </a:xfrm>
          <a:prstGeom prst="rect">
            <a:avLst/>
          </a:prstGeom>
        </p:spPr>
        <p:txBody>
          <a:bodyPr wrap="square">
            <a:spAutoFit/>
          </a:bodyPr>
          <a:lstStyle/>
          <a:p>
            <a:pPr lvl="0" algn="ctr">
              <a:buClr>
                <a:schemeClr val="accent1"/>
              </a:buClr>
              <a:buSzPct val="70000"/>
              <a:defRPr/>
            </a:pPr>
            <a:r>
              <a:rPr lang="en-US" sz="2000" b="1" dirty="0">
                <a:solidFill>
                  <a:srgbClr val="FF0000"/>
                </a:solidFill>
                <a:latin typeface="Times New Roman" panose="02020603050405020304" pitchFamily="18" charset="0"/>
                <a:cs typeface="Times New Roman" panose="02020603050405020304" pitchFamily="18" charset="0"/>
              </a:rPr>
              <a:t>Savitribai Phule Pune University</a:t>
            </a:r>
          </a:p>
          <a:p>
            <a:pPr lvl="0" algn="ctr">
              <a:buClr>
                <a:schemeClr val="accent1"/>
              </a:buClr>
              <a:buSzPct val="70000"/>
              <a:defRPr/>
            </a:pPr>
            <a:r>
              <a:rPr lang="en-US" sz="2000" dirty="0">
                <a:solidFill>
                  <a:srgbClr val="FF0000"/>
                </a:solidFill>
                <a:latin typeface="Times New Roman" panose="02020603050405020304" pitchFamily="18" charset="0"/>
                <a:cs typeface="Times New Roman" panose="02020603050405020304" pitchFamily="18" charset="0"/>
              </a:rPr>
              <a:t>K. K. Wagh Institute of Engineering Education and Research, Nashik</a:t>
            </a:r>
          </a:p>
          <a:p>
            <a:pPr algn="ctr">
              <a:buClr>
                <a:schemeClr val="accent1"/>
              </a:buClr>
              <a:buSzPct val="70000"/>
              <a:defRPr/>
            </a:pPr>
            <a:r>
              <a:rPr lang="en-US" sz="2000" dirty="0">
                <a:solidFill>
                  <a:srgbClr val="FF0000"/>
                </a:solidFill>
                <a:latin typeface="Times New Roman" panose="02020603050405020304" pitchFamily="18" charset="0"/>
                <a:cs typeface="Times New Roman" panose="02020603050405020304" pitchFamily="18" charset="0"/>
              </a:rPr>
              <a:t>Department of Computer Engineering</a:t>
            </a:r>
          </a:p>
          <a:p>
            <a:pPr lvl="0" algn="ctr">
              <a:buClr>
                <a:schemeClr val="accent1"/>
              </a:buClr>
              <a:buSzPct val="70000"/>
              <a:defRPr/>
            </a:pPr>
            <a:endParaRPr lang="en-US" sz="2000" dirty="0">
              <a:latin typeface="Arial" pitchFamily="34" charset="0"/>
              <a:cs typeface="Arial" pitchFamily="34" charset="0"/>
            </a:endParaRPr>
          </a:p>
        </p:txBody>
      </p:sp>
      <p:pic>
        <p:nvPicPr>
          <p:cNvPr id="11" name="Picture 10" descr="Golden Jubillee.jpg"/>
          <p:cNvPicPr>
            <a:picLocks noChangeAspect="1"/>
          </p:cNvPicPr>
          <p:nvPr/>
        </p:nvPicPr>
        <p:blipFill>
          <a:blip r:embed="rId3" cstate="print"/>
          <a:stretch>
            <a:fillRect/>
          </a:stretch>
        </p:blipFill>
        <p:spPr>
          <a:xfrm>
            <a:off x="9672504" y="253643"/>
            <a:ext cx="1495584" cy="1267462"/>
          </a:xfrm>
          <a:prstGeom prst="rect">
            <a:avLst/>
          </a:prstGeom>
        </p:spPr>
      </p:pic>
      <p:sp>
        <p:nvSpPr>
          <p:cNvPr id="5" name="Title 4">
            <a:extLst>
              <a:ext uri="{FF2B5EF4-FFF2-40B4-BE49-F238E27FC236}">
                <a16:creationId xmlns="" xmlns:a16="http://schemas.microsoft.com/office/drawing/2014/main" id="{AB8325C0-FA25-4CAB-A2EE-865F683211B4}"/>
              </a:ext>
            </a:extLst>
          </p:cNvPr>
          <p:cNvSpPr>
            <a:spLocks noGrp="1"/>
          </p:cNvSpPr>
          <p:nvPr>
            <p:ph type="ctrTitle"/>
          </p:nvPr>
        </p:nvSpPr>
        <p:spPr>
          <a:xfrm>
            <a:off x="2757664" y="2042911"/>
            <a:ext cx="6309119" cy="562680"/>
          </a:xfrm>
        </p:spPr>
        <p:txBody>
          <a:bodyPr>
            <a:noAutofit/>
          </a:bodyPr>
          <a:lstStyle/>
          <a:p>
            <a:pPr algn="ctr"/>
            <a:r>
              <a:rPr lang="en-US" sz="3200" b="1" dirty="0" smtClean="0">
                <a:solidFill>
                  <a:schemeClr val="tx1"/>
                </a:solidFill>
                <a:latin typeface="Times New Roman" panose="02020603050405020304" pitchFamily="18" charset="0"/>
                <a:cs typeface="Times New Roman" panose="02020603050405020304" pitchFamily="18" charset="0"/>
              </a:rPr>
              <a:t>Bank Customer Churn Prediction</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01" y="163993"/>
            <a:ext cx="1984764" cy="1267462"/>
          </a:xfrm>
          <a:prstGeom prst="rect">
            <a:avLst/>
          </a:prstGeom>
        </p:spPr>
      </p:pic>
      <p:sp>
        <p:nvSpPr>
          <p:cNvPr id="14" name="Title 4">
            <a:extLst>
              <a:ext uri="{FF2B5EF4-FFF2-40B4-BE49-F238E27FC236}">
                <a16:creationId xmlns="" xmlns:a16="http://schemas.microsoft.com/office/drawing/2014/main" id="{AB8325C0-FA25-4CAB-A2EE-865F683211B4}"/>
              </a:ext>
            </a:extLst>
          </p:cNvPr>
          <p:cNvSpPr txBox="1">
            <a:spLocks/>
          </p:cNvSpPr>
          <p:nvPr/>
        </p:nvSpPr>
        <p:spPr>
          <a:xfrm>
            <a:off x="5064541" y="2588608"/>
            <a:ext cx="1672123" cy="562680"/>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smtClean="0">
                <a:solidFill>
                  <a:schemeClr val="tx1"/>
                </a:solidFill>
                <a:latin typeface="Times New Roman" panose="02020603050405020304" pitchFamily="18" charset="0"/>
                <a:cs typeface="Times New Roman" panose="02020603050405020304" pitchFamily="18" charset="0"/>
              </a:rPr>
              <a:t>PID: 26</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6" name="Title 4">
            <a:extLst>
              <a:ext uri="{FF2B5EF4-FFF2-40B4-BE49-F238E27FC236}">
                <a16:creationId xmlns="" xmlns:a16="http://schemas.microsoft.com/office/drawing/2014/main" id="{AB8325C0-FA25-4CAB-A2EE-865F683211B4}"/>
              </a:ext>
            </a:extLst>
          </p:cNvPr>
          <p:cNvSpPr txBox="1">
            <a:spLocks/>
          </p:cNvSpPr>
          <p:nvPr/>
        </p:nvSpPr>
        <p:spPr>
          <a:xfrm>
            <a:off x="1134845" y="3160531"/>
            <a:ext cx="9922310" cy="5626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smtClean="0">
                <a:latin typeface="Times New Roman" panose="02020603050405020304" pitchFamily="18" charset="0"/>
                <a:cs typeface="Times New Roman" panose="02020603050405020304" pitchFamily="18" charset="0"/>
              </a:rPr>
              <a:t>Guided By: </a:t>
            </a:r>
            <a:r>
              <a:rPr lang="en-US" sz="3000" dirty="0" smtClean="0">
                <a:latin typeface="Times New Roman" panose="02020603050405020304" pitchFamily="18" charset="0"/>
                <a:cs typeface="Times New Roman" panose="02020603050405020304" pitchFamily="18" charset="0"/>
              </a:rPr>
              <a:t>Prof. N.G. Sharma</a:t>
            </a:r>
            <a:endParaRPr lang="en-IN" sz="3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6DB75BD-2988-4A82-9B59-ABDEE45040FE}" type="datetime3">
              <a:rPr lang="en-IN" smtClean="0"/>
              <a:t>13 December 2020</a:t>
            </a:fld>
            <a:endParaRPr lang="en-IN" dirty="0"/>
          </a:p>
        </p:txBody>
      </p:sp>
      <p:sp>
        <p:nvSpPr>
          <p:cNvPr id="8" name="Footer Placeholder 7"/>
          <p:cNvSpPr>
            <a:spLocks noGrp="1"/>
          </p:cNvSpPr>
          <p:nvPr>
            <p:ph type="ftr" sz="quarter" idx="11"/>
          </p:nvPr>
        </p:nvSpPr>
        <p:spPr/>
        <p:txBody>
          <a:bodyPr/>
          <a:lstStyle/>
          <a:p>
            <a:r>
              <a:rPr lang="en-US" smtClean="0"/>
              <a:t>Bank Customer Churn Prediction</a:t>
            </a:r>
            <a:endParaRPr lang="en-IN" dirty="0"/>
          </a:p>
        </p:txBody>
      </p:sp>
      <p:sp>
        <p:nvSpPr>
          <p:cNvPr id="17" name="Slide Number Placeholder 16"/>
          <p:cNvSpPr>
            <a:spLocks noGrp="1"/>
          </p:cNvSpPr>
          <p:nvPr>
            <p:ph type="sldNum" sz="quarter" idx="12"/>
          </p:nvPr>
        </p:nvSpPr>
        <p:spPr/>
        <p:txBody>
          <a:bodyPr/>
          <a:lstStyle/>
          <a:p>
            <a:fld id="{AA98C51F-8F48-46BD-BB34-63A2C93C315A}" type="slidenum">
              <a:rPr lang="en-IN" smtClean="0"/>
              <a:t>1</a:t>
            </a:fld>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BFDF2F-0002-414B-8F9E-F15F3DFFF9B3}"/>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APPLICATIONS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3DD6B33-CA2D-43E4-9F22-B0CA3CA3ED76}"/>
              </a:ext>
            </a:extLst>
          </p:cNvPr>
          <p:cNvSpPr>
            <a:spLocks noGrp="1"/>
          </p:cNvSpPr>
          <p:nvPr>
            <p:ph idx="1"/>
          </p:nvPr>
        </p:nvSpPr>
        <p:spPr>
          <a:xfrm>
            <a:off x="1285256" y="1690688"/>
            <a:ext cx="9621488" cy="4351338"/>
          </a:xfrm>
        </p:spPr>
        <p:txBody>
          <a:bodyPr>
            <a:normAutofit/>
          </a:bodyPr>
          <a:lstStyle/>
          <a:p>
            <a:r>
              <a:rPr lang="en-US" sz="2400" b="1" dirty="0" smtClean="0">
                <a:latin typeface="Times New Roman" panose="02020603050405020304" pitchFamily="18" charset="0"/>
                <a:cs typeface="Times New Roman" panose="02020603050405020304" pitchFamily="18" charset="0"/>
              </a:rPr>
              <a:t>Financial Institutions: </a:t>
            </a:r>
            <a:r>
              <a:rPr lang="en-US" sz="2400" dirty="0" smtClean="0">
                <a:latin typeface="Times New Roman" panose="02020603050405020304" pitchFamily="18" charset="0"/>
                <a:cs typeface="Times New Roman" panose="02020603050405020304" pitchFamily="18" charset="0"/>
              </a:rPr>
              <a:t>Banks/NBFC, Lending Companies can </a:t>
            </a:r>
            <a:r>
              <a:rPr lang="en-US" sz="2400" dirty="0">
                <a:latin typeface="Times New Roman" panose="02020603050405020304" pitchFamily="18" charset="0"/>
                <a:cs typeface="Times New Roman" panose="02020603050405020304" pitchFamily="18" charset="0"/>
              </a:rPr>
              <a:t>predict propensity to churn for each </a:t>
            </a:r>
            <a:r>
              <a:rPr lang="en-US" sz="2400" dirty="0" smtClean="0">
                <a:latin typeface="Times New Roman" panose="02020603050405020304" pitchFamily="18" charset="0"/>
                <a:cs typeface="Times New Roman" panose="02020603050405020304" pitchFamily="18" charset="0"/>
              </a:rPr>
              <a:t>customer and take necessary actions to attract the customers </a:t>
            </a:r>
          </a:p>
          <a:p>
            <a:r>
              <a:rPr lang="en-US" sz="2400" dirty="0" smtClean="0">
                <a:latin typeface="Times New Roman" panose="02020603050405020304" pitchFamily="18" charset="0"/>
                <a:cs typeface="Times New Roman" panose="02020603050405020304" pitchFamily="18" charset="0"/>
              </a:rPr>
              <a:t>Similar models can also be developed to predict probability to churn for each customers in different domains</a:t>
            </a:r>
            <a:endParaRPr lang="en-US" sz="2400" dirty="0">
              <a:latin typeface="Times New Roman" panose="02020603050405020304" pitchFamily="18" charset="0"/>
              <a:cs typeface="Times New Roman" panose="02020603050405020304" pitchFamily="18" charset="0"/>
            </a:endParaRPr>
          </a:p>
          <a:p>
            <a:endParaRPr lang="en-IN" sz="3200" dirty="0"/>
          </a:p>
        </p:txBody>
      </p:sp>
      <p:sp>
        <p:nvSpPr>
          <p:cNvPr id="4" name="Date Placeholder 3">
            <a:extLst>
              <a:ext uri="{FF2B5EF4-FFF2-40B4-BE49-F238E27FC236}">
                <a16:creationId xmlns="" xmlns:a16="http://schemas.microsoft.com/office/drawing/2014/main" id="{EDFF762D-BDF5-4DD1-B00D-9D4B70DC855A}"/>
              </a:ext>
            </a:extLst>
          </p:cNvPr>
          <p:cNvSpPr>
            <a:spLocks noGrp="1"/>
          </p:cNvSpPr>
          <p:nvPr>
            <p:ph type="dt" sz="half" idx="10"/>
          </p:nvPr>
        </p:nvSpPr>
        <p:spPr/>
        <p:txBody>
          <a:bodyPr/>
          <a:lstStyle/>
          <a:p>
            <a:fld id="{B700DE8D-9B4C-45FA-8394-EDFD3AE29803}"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8EED6AA7-83FA-4FC8-88C4-BF0800BBB09C}"/>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9034D1AD-9C1B-4F97-A21A-6032E1BD2DB7}"/>
              </a:ext>
            </a:extLst>
          </p:cNvPr>
          <p:cNvSpPr>
            <a:spLocks noGrp="1"/>
          </p:cNvSpPr>
          <p:nvPr>
            <p:ph type="sldNum" sz="quarter" idx="12"/>
          </p:nvPr>
        </p:nvSpPr>
        <p:spPr/>
        <p:txBody>
          <a:bodyPr/>
          <a:lstStyle/>
          <a:p>
            <a:fld id="{AA98C51F-8F48-46BD-BB34-63A2C93C315A}" type="slidenum">
              <a:rPr lang="en-IN" smtClean="0"/>
              <a:t>10</a:t>
            </a:fld>
            <a:endParaRPr lang="en-IN"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5572" b="10971"/>
          <a:stretch/>
        </p:blipFill>
        <p:spPr>
          <a:xfrm>
            <a:off x="6308853" y="3866357"/>
            <a:ext cx="4597891" cy="2014258"/>
          </a:xfrm>
          <a:prstGeom prst="rect">
            <a:avLst/>
          </a:prstGeom>
          <a:ln>
            <a:solidFill>
              <a:schemeClr val="tx1"/>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256" y="3866357"/>
            <a:ext cx="4644780" cy="2014258"/>
          </a:xfrm>
          <a:prstGeom prst="rect">
            <a:avLst/>
          </a:prstGeom>
          <a:ln>
            <a:solidFill>
              <a:schemeClr val="tx1"/>
            </a:solidFill>
          </a:ln>
        </p:spPr>
      </p:pic>
    </p:spTree>
    <p:extLst>
      <p:ext uri="{BB962C8B-B14F-4D97-AF65-F5344CB8AC3E}">
        <p14:creationId xmlns:p14="http://schemas.microsoft.com/office/powerpoint/2010/main" val="2294114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5F275-56F4-4438-B246-9FA30280BF0D}"/>
              </a:ext>
            </a:extLst>
          </p:cNvPr>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EAA857EC-7AE7-473B-A2AC-F8A9E46374DA}"/>
              </a:ext>
            </a:extLst>
          </p:cNvPr>
          <p:cNvSpPr>
            <a:spLocks noGrp="1"/>
          </p:cNvSpPr>
          <p:nvPr>
            <p:ph type="dt" sz="half" idx="10"/>
          </p:nvPr>
        </p:nvSpPr>
        <p:spPr/>
        <p:txBody>
          <a:bodyPr/>
          <a:lstStyle/>
          <a:p>
            <a:fld id="{44994C83-B918-48CF-B383-CEC3B67AAB3C}"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68742EED-3D22-495F-83E2-36624D7D00B8}"/>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C5344A8B-C8DF-49F3-B789-642D62242BFE}"/>
              </a:ext>
            </a:extLst>
          </p:cNvPr>
          <p:cNvSpPr>
            <a:spLocks noGrp="1"/>
          </p:cNvSpPr>
          <p:nvPr>
            <p:ph type="sldNum" sz="quarter" idx="12"/>
          </p:nvPr>
        </p:nvSpPr>
        <p:spPr/>
        <p:txBody>
          <a:bodyPr/>
          <a:lstStyle/>
          <a:p>
            <a:fld id="{AA98C51F-8F48-46BD-BB34-63A2C93C315A}" type="slidenum">
              <a:rPr lang="en-IN" smtClean="0"/>
              <a:t>11</a:t>
            </a:fld>
            <a:endParaRPr lang="en-IN" dirty="0"/>
          </a:p>
        </p:txBody>
      </p:sp>
      <p:sp>
        <p:nvSpPr>
          <p:cNvPr id="8" name="Content Placeholder 2">
            <a:extLst>
              <a:ext uri="{FF2B5EF4-FFF2-40B4-BE49-F238E27FC236}">
                <a16:creationId xmlns="" xmlns:a16="http://schemas.microsoft.com/office/drawing/2014/main" id="{C3DD6B33-CA2D-43E4-9F22-B0CA3CA3ED76}"/>
              </a:ext>
            </a:extLst>
          </p:cNvPr>
          <p:cNvSpPr>
            <a:spLocks noGrp="1"/>
          </p:cNvSpPr>
          <p:nvPr>
            <p:ph idx="1"/>
          </p:nvPr>
        </p:nvSpPr>
        <p:spPr>
          <a:xfrm>
            <a:off x="838200" y="1825625"/>
            <a:ext cx="10515600" cy="4351338"/>
          </a:xfrm>
        </p:spPr>
        <p:txBody>
          <a:bodyPr>
            <a:normAutofit/>
          </a:bodyPr>
          <a:lstStyle/>
          <a:p>
            <a:r>
              <a:rPr lang="en-IN" dirty="0" smtClean="0">
                <a:latin typeface="Times New Roman" panose="02020603050405020304" pitchFamily="18" charset="0"/>
                <a:cs typeface="Times New Roman" panose="02020603050405020304" pitchFamily="18" charset="0"/>
              </a:rPr>
              <a:t>A Machine Learning Model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o predict propensity </a:t>
            </a:r>
            <a:r>
              <a:rPr lang="en-US" dirty="0">
                <a:latin typeface="Times New Roman" panose="02020603050405020304" pitchFamily="18" charset="0"/>
                <a:cs typeface="Times New Roman" panose="02020603050405020304" pitchFamily="18" charset="0"/>
              </a:rPr>
              <a:t>to churn for each customer </a:t>
            </a:r>
            <a:r>
              <a:rPr lang="en-US" dirty="0" smtClean="0">
                <a:latin typeface="Times New Roman" panose="02020603050405020304" pitchFamily="18" charset="0"/>
                <a:cs typeface="Times New Roman" panose="02020603050405020304" pitchFamily="18" charset="0"/>
              </a:rPr>
              <a:t>is developed</a:t>
            </a:r>
          </a:p>
          <a:p>
            <a:r>
              <a:rPr lang="en-US" dirty="0" smtClean="0">
                <a:latin typeface="Times New Roman" panose="02020603050405020304" pitchFamily="18" charset="0"/>
                <a:cs typeface="Times New Roman" panose="02020603050405020304" pitchFamily="18" charset="0"/>
              </a:rPr>
              <a:t>Missing value imputation, numerical value transformation are performed on dataset</a:t>
            </a:r>
          </a:p>
          <a:p>
            <a:r>
              <a:rPr lang="en-IN" dirty="0" smtClean="0">
                <a:latin typeface="Times New Roman" panose="02020603050405020304" pitchFamily="18" charset="0"/>
                <a:cs typeface="Times New Roman" panose="02020603050405020304" pitchFamily="18" charset="0"/>
              </a:rPr>
              <a:t>Logistic Regression and Random Forest algorithm is used while building model</a:t>
            </a:r>
          </a:p>
          <a:p>
            <a:r>
              <a:rPr lang="en-US" dirty="0" smtClean="0">
                <a:latin typeface="Times New Roman" panose="02020603050405020304" pitchFamily="18" charset="0"/>
                <a:cs typeface="Times New Roman" panose="02020603050405020304" pitchFamily="18" charset="0"/>
              </a:rPr>
              <a:t>Random Forest </a:t>
            </a:r>
            <a:r>
              <a:rPr lang="en-US" dirty="0">
                <a:latin typeface="Times New Roman" panose="02020603050405020304" pitchFamily="18" charset="0"/>
                <a:cs typeface="Times New Roman" panose="02020603050405020304" pitchFamily="18" charset="0"/>
              </a:rPr>
              <a:t>model is giving the best result for each </a:t>
            </a:r>
            <a:r>
              <a:rPr lang="en-US" dirty="0" smtClean="0">
                <a:latin typeface="Times New Roman" panose="02020603050405020304" pitchFamily="18" charset="0"/>
                <a:cs typeface="Times New Roman" panose="02020603050405020304" pitchFamily="18" charset="0"/>
              </a:rPr>
              <a:t>fold after cross validation</a:t>
            </a:r>
            <a:endParaRPr lang="en-IN" dirty="0" smtClean="0"/>
          </a:p>
          <a:p>
            <a:pPr marL="0" indent="0">
              <a:buNone/>
            </a:pPr>
            <a:endParaRPr lang="en-IN" dirty="0"/>
          </a:p>
        </p:txBody>
      </p:sp>
    </p:spTree>
    <p:extLst>
      <p:ext uri="{BB962C8B-B14F-4D97-AF65-F5344CB8AC3E}">
        <p14:creationId xmlns:p14="http://schemas.microsoft.com/office/powerpoint/2010/main" val="4009919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EE170-B1FE-4BF4-8135-E69CF25FC859}"/>
              </a:ext>
            </a:extLst>
          </p:cNvPr>
          <p:cNvSpPr>
            <a:spLocks noGrp="1"/>
          </p:cNvSpPr>
          <p:nvPr>
            <p:ph type="title"/>
          </p:nvPr>
        </p:nvSpPr>
        <p:spPr>
          <a:xfrm>
            <a:off x="1011455"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1AF70576-37C1-4F5B-AD05-B2350443C574}"/>
              </a:ext>
            </a:extLst>
          </p:cNvPr>
          <p:cNvSpPr>
            <a:spLocks noGrp="1"/>
          </p:cNvSpPr>
          <p:nvPr>
            <p:ph type="dt" sz="half" idx="10"/>
          </p:nvPr>
        </p:nvSpPr>
        <p:spPr/>
        <p:txBody>
          <a:bodyPr/>
          <a:lstStyle/>
          <a:p>
            <a:fld id="{0046FE18-D9B4-411B-A431-361B4CA103CF}"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5ABEC73E-CA7D-458D-8B98-AEE785188816}"/>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C42BC30D-A104-4AF8-BEE8-969EB5273FDD}"/>
              </a:ext>
            </a:extLst>
          </p:cNvPr>
          <p:cNvSpPr>
            <a:spLocks noGrp="1"/>
          </p:cNvSpPr>
          <p:nvPr>
            <p:ph type="sldNum" sz="quarter" idx="12"/>
          </p:nvPr>
        </p:nvSpPr>
        <p:spPr/>
        <p:txBody>
          <a:bodyPr/>
          <a:lstStyle/>
          <a:p>
            <a:fld id="{AA98C51F-8F48-46BD-BB34-63A2C93C315A}" type="slidenum">
              <a:rPr lang="en-IN" smtClean="0"/>
              <a:t>12</a:t>
            </a:fld>
            <a:endParaRPr lang="en-IN" dirty="0"/>
          </a:p>
        </p:txBody>
      </p:sp>
    </p:spTree>
    <p:extLst>
      <p:ext uri="{BB962C8B-B14F-4D97-AF65-F5344CB8AC3E}">
        <p14:creationId xmlns:p14="http://schemas.microsoft.com/office/powerpoint/2010/main" val="642436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4774D6-2699-43BC-939A-F46E988546A7}"/>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PROBLEM </a:t>
            </a:r>
            <a:r>
              <a:rPr lang="en-US" sz="3600" b="1" dirty="0" smtClean="0">
                <a:latin typeface="Times New Roman" panose="02020603050405020304" pitchFamily="18" charset="0"/>
                <a:cs typeface="Times New Roman" panose="02020603050405020304" pitchFamily="18" charset="0"/>
              </a:rPr>
              <a:t>STATEMENT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8D93615-4620-4BF4-9A6C-C30D7ECA9FE9}"/>
              </a:ext>
            </a:extLst>
          </p:cNvPr>
          <p:cNvSpPr>
            <a:spLocks noGrp="1"/>
          </p:cNvSpPr>
          <p:nvPr>
            <p:ph idx="1"/>
          </p:nvPr>
        </p:nvSpPr>
        <p:spPr>
          <a:xfrm>
            <a:off x="838200" y="1825625"/>
            <a:ext cx="10744200" cy="4351338"/>
          </a:xfrm>
        </p:spPr>
        <p:txBody>
          <a:bodyPr/>
          <a:lstStyle/>
          <a:p>
            <a:r>
              <a:rPr lang="en-US" dirty="0" smtClean="0">
                <a:latin typeface="Times New Roman" panose="02020603050405020304" pitchFamily="18" charset="0"/>
                <a:cs typeface="Times New Roman" panose="02020603050405020304" pitchFamily="18" charset="0"/>
              </a:rPr>
              <a:t>A Bank wants to take care of customer retention for its product: savings accounts. The bank wants us to identify customers likely to churn balances below the minimum balance. We have the customer’s information such as age, gender, demographics along with their transactions with the bank. </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E38591D3-DB64-4378-AF07-1BB2CCEB69BA}"/>
              </a:ext>
            </a:extLst>
          </p:cNvPr>
          <p:cNvSpPr>
            <a:spLocks noGrp="1"/>
          </p:cNvSpPr>
          <p:nvPr>
            <p:ph type="dt" sz="half" idx="10"/>
          </p:nvPr>
        </p:nvSpPr>
        <p:spPr/>
        <p:txBody>
          <a:bodyPr/>
          <a:lstStyle/>
          <a:p>
            <a:fld id="{706D46F7-B207-48BE-9CEE-9E1C1AA42892}"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FCA660AE-E61D-41C2-B90C-5C0FE557769B}"/>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73055EAD-16F9-4CD0-92AE-37115F5F8B0C}"/>
              </a:ext>
            </a:extLst>
          </p:cNvPr>
          <p:cNvSpPr>
            <a:spLocks noGrp="1"/>
          </p:cNvSpPr>
          <p:nvPr>
            <p:ph type="sldNum" sz="quarter" idx="12"/>
          </p:nvPr>
        </p:nvSpPr>
        <p:spPr/>
        <p:txBody>
          <a:bodyPr/>
          <a:lstStyle/>
          <a:p>
            <a:fld id="{AA98C51F-8F48-46BD-BB34-63A2C93C315A}" type="slidenum">
              <a:rPr lang="en-IN" smtClean="0"/>
              <a:t>2</a:t>
            </a:fld>
            <a:endParaRPr lang="en-IN" dirty="0"/>
          </a:p>
        </p:txBody>
      </p:sp>
    </p:spTree>
    <p:extLst>
      <p:ext uri="{BB962C8B-B14F-4D97-AF65-F5344CB8AC3E}">
        <p14:creationId xmlns:p14="http://schemas.microsoft.com/office/powerpoint/2010/main" val="20776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5F275-56F4-4438-B246-9FA30280BF0D}"/>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OBJECTIVES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E605FB4-AA12-4EC8-A285-4EBE9125EFC7}"/>
              </a:ext>
            </a:extLst>
          </p:cNvPr>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Analyzing the dataset by using data preprocessing techniques and libraries</a:t>
            </a:r>
          </a:p>
          <a:p>
            <a:r>
              <a:rPr lang="en-IN" dirty="0" smtClean="0">
                <a:latin typeface="Times New Roman" panose="02020603050405020304" pitchFamily="18" charset="0"/>
                <a:cs typeface="Times New Roman" panose="02020603050405020304" pitchFamily="18" charset="0"/>
              </a:rPr>
              <a:t>Impute the </a:t>
            </a:r>
            <a:r>
              <a:rPr lang="en-IN" dirty="0">
                <a:latin typeface="Times New Roman" panose="02020603050405020304" pitchFamily="18" charset="0"/>
                <a:cs typeface="Times New Roman" panose="02020603050405020304" pitchFamily="18" charset="0"/>
              </a:rPr>
              <a:t>missing values in some variables using data pre-processing techniques</a:t>
            </a:r>
          </a:p>
          <a:p>
            <a:r>
              <a:rPr lang="en-IN" dirty="0">
                <a:latin typeface="Times New Roman" panose="02020603050405020304" pitchFamily="18" charset="0"/>
                <a:cs typeface="Times New Roman" panose="02020603050405020304" pitchFamily="18" charset="0"/>
              </a:rPr>
              <a:t>Scaling the numerical features using data pre-processing </a:t>
            </a:r>
            <a:r>
              <a:rPr lang="en-IN" dirty="0" smtClean="0">
                <a:latin typeface="Times New Roman" panose="02020603050405020304" pitchFamily="18" charset="0"/>
                <a:cs typeface="Times New Roman" panose="02020603050405020304" pitchFamily="18" charset="0"/>
              </a:rPr>
              <a:t>techniques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Analyzing the dataset by plotting various graphs and visual representations</a:t>
            </a:r>
          </a:p>
          <a:p>
            <a:r>
              <a:rPr lang="en-US" dirty="0" smtClean="0">
                <a:latin typeface="Times New Roman" panose="02020603050405020304" pitchFamily="18" charset="0"/>
                <a:cs typeface="Times New Roman" panose="02020603050405020304" pitchFamily="18" charset="0"/>
              </a:rPr>
              <a:t>Applying Machine </a:t>
            </a: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earning algorithms on the processed dataset to predict </a:t>
            </a:r>
            <a:r>
              <a:rPr lang="en-US" dirty="0">
                <a:latin typeface="Times New Roman" panose="02020603050405020304" pitchFamily="18" charset="0"/>
                <a:cs typeface="Times New Roman" panose="02020603050405020304" pitchFamily="18" charset="0"/>
              </a:rPr>
              <a:t>the propensity to churn for each customer</a:t>
            </a:r>
            <a:endParaRPr lang="en-GB" dirty="0"/>
          </a:p>
        </p:txBody>
      </p:sp>
      <p:sp>
        <p:nvSpPr>
          <p:cNvPr id="4" name="Date Placeholder 3">
            <a:extLst>
              <a:ext uri="{FF2B5EF4-FFF2-40B4-BE49-F238E27FC236}">
                <a16:creationId xmlns="" xmlns:a16="http://schemas.microsoft.com/office/drawing/2014/main" id="{EAA857EC-7AE7-473B-A2AC-F8A9E46374DA}"/>
              </a:ext>
            </a:extLst>
          </p:cNvPr>
          <p:cNvSpPr>
            <a:spLocks noGrp="1"/>
          </p:cNvSpPr>
          <p:nvPr>
            <p:ph type="dt" sz="half" idx="10"/>
          </p:nvPr>
        </p:nvSpPr>
        <p:spPr/>
        <p:txBody>
          <a:bodyPr/>
          <a:lstStyle/>
          <a:p>
            <a:fld id="{F0027EAD-88B3-4DCD-8A5A-1BF866FCF61D}"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68742EED-3D22-495F-83E2-36624D7D00B8}"/>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C5344A8B-C8DF-49F3-B789-642D62242BFE}"/>
              </a:ext>
            </a:extLst>
          </p:cNvPr>
          <p:cNvSpPr>
            <a:spLocks noGrp="1"/>
          </p:cNvSpPr>
          <p:nvPr>
            <p:ph type="sldNum" sz="quarter" idx="12"/>
          </p:nvPr>
        </p:nvSpPr>
        <p:spPr/>
        <p:txBody>
          <a:bodyPr/>
          <a:lstStyle/>
          <a:p>
            <a:fld id="{AA98C51F-8F48-46BD-BB34-63A2C93C315A}" type="slidenum">
              <a:rPr lang="en-IN" smtClean="0"/>
              <a:t>3</a:t>
            </a:fld>
            <a:endParaRPr lang="en-IN" dirty="0"/>
          </a:p>
        </p:txBody>
      </p:sp>
    </p:spTree>
    <p:extLst>
      <p:ext uri="{BB962C8B-B14F-4D97-AF65-F5344CB8AC3E}">
        <p14:creationId xmlns:p14="http://schemas.microsoft.com/office/powerpoint/2010/main" val="658247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5F275-56F4-4438-B246-9FA30280BF0D}"/>
              </a:ext>
            </a:extLst>
          </p:cNvPr>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OUTCOMES</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EAA857EC-7AE7-473B-A2AC-F8A9E46374DA}"/>
              </a:ext>
            </a:extLst>
          </p:cNvPr>
          <p:cNvSpPr>
            <a:spLocks noGrp="1"/>
          </p:cNvSpPr>
          <p:nvPr>
            <p:ph type="dt" sz="half" idx="10"/>
          </p:nvPr>
        </p:nvSpPr>
        <p:spPr/>
        <p:txBody>
          <a:bodyPr/>
          <a:lstStyle/>
          <a:p>
            <a:fld id="{34E0B252-3B70-4144-821C-7AFAA1B7D6FE}"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68742EED-3D22-495F-83E2-36624D7D00B8}"/>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C5344A8B-C8DF-49F3-B789-642D62242BFE}"/>
              </a:ext>
            </a:extLst>
          </p:cNvPr>
          <p:cNvSpPr>
            <a:spLocks noGrp="1"/>
          </p:cNvSpPr>
          <p:nvPr>
            <p:ph type="sldNum" sz="quarter" idx="12"/>
          </p:nvPr>
        </p:nvSpPr>
        <p:spPr/>
        <p:txBody>
          <a:bodyPr/>
          <a:lstStyle/>
          <a:p>
            <a:fld id="{AA98C51F-8F48-46BD-BB34-63A2C93C315A}" type="slidenum">
              <a:rPr lang="en-IN" smtClean="0"/>
              <a:t>4</a:t>
            </a:fld>
            <a:endParaRPr lang="en-IN" dirty="0"/>
          </a:p>
        </p:txBody>
      </p:sp>
      <p:sp>
        <p:nvSpPr>
          <p:cNvPr id="8" name="Content Placeholder 2">
            <a:extLst>
              <a:ext uri="{FF2B5EF4-FFF2-40B4-BE49-F238E27FC236}">
                <a16:creationId xmlns="" xmlns:a16="http://schemas.microsoft.com/office/drawing/2014/main" id="{C3DD6B33-CA2D-43E4-9F22-B0CA3CA3ED76}"/>
              </a:ext>
            </a:extLst>
          </p:cNvPr>
          <p:cNvSpPr>
            <a:spLocks noGrp="1"/>
          </p:cNvSpPr>
          <p:nvPr>
            <p:ph idx="1"/>
          </p:nvPr>
        </p:nvSpPr>
        <p:spPr>
          <a:xfrm>
            <a:off x="838200" y="1825625"/>
            <a:ext cx="10515600" cy="4351338"/>
          </a:xfrm>
        </p:spPr>
        <p:txBody>
          <a:bodyPr/>
          <a:lstStyle/>
          <a:p>
            <a:r>
              <a:rPr lang="en-IN" dirty="0" smtClean="0">
                <a:latin typeface="Times New Roman" panose="02020603050405020304" pitchFamily="18" charset="0"/>
                <a:cs typeface="Times New Roman" panose="02020603050405020304" pitchFamily="18" charset="0"/>
              </a:rPr>
              <a:t>A Machine Learning Model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o predict propensity </a:t>
            </a:r>
            <a:r>
              <a:rPr lang="en-US" dirty="0">
                <a:latin typeface="Times New Roman" panose="02020603050405020304" pitchFamily="18" charset="0"/>
                <a:cs typeface="Times New Roman" panose="02020603050405020304" pitchFamily="18" charset="0"/>
              </a:rPr>
              <a:t>to churn for each customer </a:t>
            </a:r>
            <a:r>
              <a:rPr lang="en-US" dirty="0" smtClean="0">
                <a:latin typeface="Times New Roman" panose="02020603050405020304" pitchFamily="18" charset="0"/>
                <a:cs typeface="Times New Roman" panose="02020603050405020304" pitchFamily="18" charset="0"/>
              </a:rPr>
              <a:t>is developed</a:t>
            </a:r>
          </a:p>
          <a:p>
            <a:r>
              <a:rPr lang="en-IN" dirty="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mplemented 2 ML algorithms for better efficiency score</a:t>
            </a:r>
          </a:p>
          <a:p>
            <a:r>
              <a:rPr lang="en-US" dirty="0" smtClean="0">
                <a:latin typeface="Times New Roman" panose="02020603050405020304" pitchFamily="18" charset="0"/>
                <a:cs typeface="Times New Roman" panose="02020603050405020304" pitchFamily="18" charset="0"/>
              </a:rPr>
              <a:t>Random Forest </a:t>
            </a:r>
            <a:r>
              <a:rPr lang="en-US" dirty="0">
                <a:latin typeface="Times New Roman" panose="02020603050405020304" pitchFamily="18" charset="0"/>
                <a:cs typeface="Times New Roman" panose="02020603050405020304" pitchFamily="18" charset="0"/>
              </a:rPr>
              <a:t>model is giving the best result for each </a:t>
            </a:r>
            <a:r>
              <a:rPr lang="en-US" dirty="0" smtClean="0">
                <a:latin typeface="Times New Roman" panose="02020603050405020304" pitchFamily="18" charset="0"/>
                <a:cs typeface="Times New Roman" panose="02020603050405020304" pitchFamily="18" charset="0"/>
              </a:rPr>
              <a:t>fold after cross validation</a:t>
            </a:r>
            <a:endParaRPr lang="en-IN" dirty="0" smtClean="0"/>
          </a:p>
          <a:p>
            <a:pPr marL="0" indent="0">
              <a:buNone/>
            </a:pPr>
            <a:endParaRPr lang="en-IN" dirty="0"/>
          </a:p>
        </p:txBody>
      </p:sp>
    </p:spTree>
    <p:extLst>
      <p:ext uri="{BB962C8B-B14F-4D97-AF65-F5344CB8AC3E}">
        <p14:creationId xmlns:p14="http://schemas.microsoft.com/office/powerpoint/2010/main" val="1197356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5F275-56F4-4438-B246-9FA30280BF0D}"/>
              </a:ext>
            </a:extLst>
          </p:cNvPr>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DATASET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E605FB4-AA12-4EC8-A285-4EBE9125EFC7}"/>
              </a:ext>
            </a:extLst>
          </p:cNvPr>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multiple variables in the dataset which can be cleanly divided into 3 categories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Demographic information about </a:t>
            </a:r>
            <a:r>
              <a:rPr lang="en-US" b="1" dirty="0" smtClean="0">
                <a:latin typeface="Times New Roman" panose="02020603050405020304" pitchFamily="18" charset="0"/>
                <a:cs typeface="Times New Roman" panose="02020603050405020304" pitchFamily="18" charset="0"/>
              </a:rPr>
              <a:t>customers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Customer Bank </a:t>
            </a:r>
            <a:r>
              <a:rPr lang="en-US" b="1" dirty="0" smtClean="0">
                <a:latin typeface="Times New Roman" panose="02020603050405020304" pitchFamily="18" charset="0"/>
                <a:cs typeface="Times New Roman" panose="02020603050405020304" pitchFamily="18" charset="0"/>
              </a:rPr>
              <a:t>Relationship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Transactional Information</a:t>
            </a:r>
            <a:endParaRPr lang="en-GB"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EAA857EC-7AE7-473B-A2AC-F8A9E46374DA}"/>
              </a:ext>
            </a:extLst>
          </p:cNvPr>
          <p:cNvSpPr>
            <a:spLocks noGrp="1"/>
          </p:cNvSpPr>
          <p:nvPr>
            <p:ph type="dt" sz="half" idx="10"/>
          </p:nvPr>
        </p:nvSpPr>
        <p:spPr/>
        <p:txBody>
          <a:bodyPr/>
          <a:lstStyle/>
          <a:p>
            <a:fld id="{74F2CCE9-3CD9-46A5-858E-0375329130BD}"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68742EED-3D22-495F-83E2-36624D7D00B8}"/>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C5344A8B-C8DF-49F3-B789-642D62242BFE}"/>
              </a:ext>
            </a:extLst>
          </p:cNvPr>
          <p:cNvSpPr>
            <a:spLocks noGrp="1"/>
          </p:cNvSpPr>
          <p:nvPr>
            <p:ph type="sldNum" sz="quarter" idx="12"/>
          </p:nvPr>
        </p:nvSpPr>
        <p:spPr/>
        <p:txBody>
          <a:bodyPr/>
          <a:lstStyle/>
          <a:p>
            <a:fld id="{AA98C51F-8F48-46BD-BB34-63A2C93C315A}" type="slidenum">
              <a:rPr lang="en-IN" smtClean="0"/>
              <a:t>5</a:t>
            </a:fld>
            <a:endParaRPr lang="en-IN" dirty="0"/>
          </a:p>
        </p:txBody>
      </p:sp>
    </p:spTree>
    <p:extLst>
      <p:ext uri="{BB962C8B-B14F-4D97-AF65-F5344CB8AC3E}">
        <p14:creationId xmlns:p14="http://schemas.microsoft.com/office/powerpoint/2010/main" val="269664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5F275-56F4-4438-B246-9FA30280BF0D}"/>
              </a:ext>
            </a:extLst>
          </p:cNvPr>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TOOLS &amp; LIBRARIES USED</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EAA857EC-7AE7-473B-A2AC-F8A9E46374DA}"/>
              </a:ext>
            </a:extLst>
          </p:cNvPr>
          <p:cNvSpPr>
            <a:spLocks noGrp="1"/>
          </p:cNvSpPr>
          <p:nvPr>
            <p:ph type="dt" sz="half" idx="10"/>
          </p:nvPr>
        </p:nvSpPr>
        <p:spPr/>
        <p:txBody>
          <a:bodyPr/>
          <a:lstStyle/>
          <a:p>
            <a:fld id="{E04EE428-BD51-4678-8345-DF253421699F}"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68742EED-3D22-495F-83E2-36624D7D00B8}"/>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C5344A8B-C8DF-49F3-B789-642D62242BFE}"/>
              </a:ext>
            </a:extLst>
          </p:cNvPr>
          <p:cNvSpPr>
            <a:spLocks noGrp="1"/>
          </p:cNvSpPr>
          <p:nvPr>
            <p:ph type="sldNum" sz="quarter" idx="12"/>
          </p:nvPr>
        </p:nvSpPr>
        <p:spPr/>
        <p:txBody>
          <a:bodyPr/>
          <a:lstStyle/>
          <a:p>
            <a:fld id="{AA98C51F-8F48-46BD-BB34-63A2C93C315A}" type="slidenum">
              <a:rPr lang="en-IN" smtClean="0"/>
              <a:t>6</a:t>
            </a:fld>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140679953"/>
              </p:ext>
            </p:extLst>
          </p:nvPr>
        </p:nvGraphicFramePr>
        <p:xfrm>
          <a:off x="3245223" y="1690688"/>
          <a:ext cx="6140824" cy="3497732"/>
        </p:xfrm>
        <a:graphic>
          <a:graphicData uri="http://schemas.openxmlformats.org/drawingml/2006/table">
            <a:tbl>
              <a:tblPr firstRow="1" bandRow="1">
                <a:tableStyleId>{5C22544A-7EE6-4342-B048-85BDC9FD1C3A}</a:tableStyleId>
              </a:tblPr>
              <a:tblGrid>
                <a:gridCol w="3144530">
                  <a:extLst>
                    <a:ext uri="{9D8B030D-6E8A-4147-A177-3AD203B41FA5}">
                      <a16:colId xmlns="" xmlns:a16="http://schemas.microsoft.com/office/drawing/2014/main" val="20000"/>
                    </a:ext>
                  </a:extLst>
                </a:gridCol>
                <a:gridCol w="2996294">
                  <a:extLst>
                    <a:ext uri="{9D8B030D-6E8A-4147-A177-3AD203B41FA5}">
                      <a16:colId xmlns="" xmlns:a16="http://schemas.microsoft.com/office/drawing/2014/main" val="20001"/>
                    </a:ext>
                  </a:extLst>
                </a:gridCol>
              </a:tblGrid>
              <a:tr h="769427">
                <a:tc>
                  <a:txBody>
                    <a:bodyPr/>
                    <a:lstStyle/>
                    <a:p>
                      <a:pPr algn="ctr"/>
                      <a:r>
                        <a:rPr lang="en-US" sz="2000" dirty="0" smtClean="0">
                          <a:latin typeface="Times New Roman" panose="02020603050405020304" pitchFamily="18" charset="0"/>
                          <a:cs typeface="Times New Roman" panose="02020603050405020304" pitchFamily="18" charset="0"/>
                        </a:rPr>
                        <a:t>TOOLS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LIBRARIES</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0"/>
                  </a:ext>
                </a:extLst>
              </a:tr>
              <a:tr h="545661">
                <a:tc>
                  <a:txBody>
                    <a:bodyPr/>
                    <a:lstStyle/>
                    <a:p>
                      <a:pPr algn="ctr"/>
                      <a:r>
                        <a:rPr lang="en-US" sz="2000" dirty="0" smtClean="0">
                          <a:latin typeface="Times New Roman" panose="02020603050405020304" pitchFamily="18" charset="0"/>
                          <a:cs typeface="Times New Roman" panose="02020603050405020304" pitchFamily="18" charset="0"/>
                        </a:rPr>
                        <a:t>Anaconda Navigator</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Numpy</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5456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Jupyter Notebook</a:t>
                      </a: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Pandas</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5456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Language</a:t>
                      </a:r>
                      <a:r>
                        <a:rPr lang="en-US" sz="2000" dirty="0" smtClean="0">
                          <a:latin typeface="Times New Roman" panose="02020603050405020304" pitchFamily="18" charset="0"/>
                          <a:cs typeface="Times New Roman" panose="02020603050405020304" pitchFamily="18" charset="0"/>
                        </a:rPr>
                        <a:t>:</a:t>
                      </a:r>
                      <a:r>
                        <a:rPr lang="en-US" sz="2000" baseline="0" dirty="0" smtClean="0">
                          <a:latin typeface="Times New Roman" panose="02020603050405020304" pitchFamily="18" charset="0"/>
                          <a:cs typeface="Times New Roman" panose="02020603050405020304" pitchFamily="18" charset="0"/>
                        </a:rPr>
                        <a:t> Python 3.8</a:t>
                      </a:r>
                      <a:endParaRPr lang="en-US" sz="20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Matplotlib</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4081058545"/>
                  </a:ext>
                </a:extLst>
              </a:tr>
              <a:tr h="5456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Seaborn</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r h="5456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Scikit Learn</a:t>
                      </a:r>
                      <a:endParaRPr lang="en-US" sz="20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4185719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5F275-56F4-4438-B246-9FA30280BF0D}"/>
              </a:ext>
            </a:extLst>
          </p:cNvPr>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ALGORITHMS USED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E605FB4-AA12-4EC8-A285-4EBE9125EFC7}"/>
              </a:ext>
            </a:extLst>
          </p:cNvPr>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Logistic Regression</a:t>
            </a:r>
          </a:p>
          <a:p>
            <a:pPr lvl="1"/>
            <a:r>
              <a:rPr lang="en-US" dirty="0" smtClean="0">
                <a:latin typeface="Times New Roman" panose="02020603050405020304" pitchFamily="18" charset="0"/>
                <a:cs typeface="Times New Roman" panose="02020603050405020304" pitchFamily="18" charset="0"/>
              </a:rPr>
              <a:t>With baseline features</a:t>
            </a:r>
          </a:p>
          <a:p>
            <a:pPr lvl="1"/>
            <a:r>
              <a:rPr lang="en-US" dirty="0" smtClean="0">
                <a:latin typeface="Times New Roman" panose="02020603050405020304" pitchFamily="18" charset="0"/>
                <a:cs typeface="Times New Roman" panose="02020603050405020304" pitchFamily="18" charset="0"/>
              </a:rPr>
              <a:t>With all features</a:t>
            </a:r>
          </a:p>
          <a:p>
            <a:r>
              <a:rPr lang="en-US" b="1" dirty="0" smtClean="0">
                <a:latin typeface="Times New Roman" panose="02020603050405020304" pitchFamily="18" charset="0"/>
                <a:cs typeface="Times New Roman" panose="02020603050405020304" pitchFamily="18" charset="0"/>
              </a:rPr>
              <a:t>Random </a:t>
            </a:r>
            <a:r>
              <a:rPr lang="en-US" b="1" smtClean="0">
                <a:latin typeface="Times New Roman" panose="02020603050405020304" pitchFamily="18" charset="0"/>
                <a:cs typeface="Times New Roman" panose="02020603050405020304" pitchFamily="18" charset="0"/>
              </a:rPr>
              <a:t>Forest Classifier</a:t>
            </a:r>
            <a:endParaRPr lang="en-US" b="1" dirty="0" smtClean="0">
              <a:latin typeface="Times New Roman" panose="02020603050405020304" pitchFamily="18" charset="0"/>
              <a:cs typeface="Times New Roman" panose="02020603050405020304" pitchFamily="18" charset="0"/>
            </a:endParaRPr>
          </a:p>
          <a:p>
            <a:pPr marL="0" indent="0">
              <a:buNone/>
            </a:pPr>
            <a:endParaRPr lang="en-GB" dirty="0"/>
          </a:p>
        </p:txBody>
      </p:sp>
      <p:sp>
        <p:nvSpPr>
          <p:cNvPr id="4" name="Date Placeholder 3">
            <a:extLst>
              <a:ext uri="{FF2B5EF4-FFF2-40B4-BE49-F238E27FC236}">
                <a16:creationId xmlns="" xmlns:a16="http://schemas.microsoft.com/office/drawing/2014/main" id="{EAA857EC-7AE7-473B-A2AC-F8A9E46374DA}"/>
              </a:ext>
            </a:extLst>
          </p:cNvPr>
          <p:cNvSpPr>
            <a:spLocks noGrp="1"/>
          </p:cNvSpPr>
          <p:nvPr>
            <p:ph type="dt" sz="half" idx="10"/>
          </p:nvPr>
        </p:nvSpPr>
        <p:spPr/>
        <p:txBody>
          <a:bodyPr/>
          <a:lstStyle/>
          <a:p>
            <a:fld id="{B37C277C-EAEA-430E-8837-30DEF64FBF37}"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68742EED-3D22-495F-83E2-36624D7D00B8}"/>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C5344A8B-C8DF-49F3-B789-642D62242BFE}"/>
              </a:ext>
            </a:extLst>
          </p:cNvPr>
          <p:cNvSpPr>
            <a:spLocks noGrp="1"/>
          </p:cNvSpPr>
          <p:nvPr>
            <p:ph type="sldNum" sz="quarter" idx="12"/>
          </p:nvPr>
        </p:nvSpPr>
        <p:spPr/>
        <p:txBody>
          <a:bodyPr/>
          <a:lstStyle/>
          <a:p>
            <a:fld id="{AA98C51F-8F48-46BD-BB34-63A2C93C315A}" type="slidenum">
              <a:rPr lang="en-IN" smtClean="0"/>
              <a:t>7</a:t>
            </a:fld>
            <a:endParaRPr lang="en-IN" dirty="0"/>
          </a:p>
        </p:txBody>
      </p:sp>
    </p:spTree>
    <p:extLst>
      <p:ext uri="{BB962C8B-B14F-4D97-AF65-F5344CB8AC3E}">
        <p14:creationId xmlns:p14="http://schemas.microsoft.com/office/powerpoint/2010/main" val="3313910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BFDF2F-0002-414B-8F9E-F15F3DFFF9B3}"/>
              </a:ext>
            </a:extLst>
          </p:cNvPr>
          <p:cNvSpPr>
            <a:spLocks noGrp="1"/>
          </p:cNvSpPr>
          <p:nvPr>
            <p:ph type="title"/>
          </p:nvPr>
        </p:nvSpPr>
        <p:spPr>
          <a:xfrm>
            <a:off x="751573" y="2588561"/>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DEMO</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EDFF762D-BDF5-4DD1-B00D-9D4B70DC855A}"/>
              </a:ext>
            </a:extLst>
          </p:cNvPr>
          <p:cNvSpPr>
            <a:spLocks noGrp="1"/>
          </p:cNvSpPr>
          <p:nvPr>
            <p:ph type="dt" sz="half" idx="10"/>
          </p:nvPr>
        </p:nvSpPr>
        <p:spPr/>
        <p:txBody>
          <a:bodyPr/>
          <a:lstStyle/>
          <a:p>
            <a:fld id="{827C92BD-C5A3-4225-9E03-BE510F77B2FD}"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8EED6AA7-83FA-4FC8-88C4-BF0800BBB09C}"/>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9034D1AD-9C1B-4F97-A21A-6032E1BD2DB7}"/>
              </a:ext>
            </a:extLst>
          </p:cNvPr>
          <p:cNvSpPr>
            <a:spLocks noGrp="1"/>
          </p:cNvSpPr>
          <p:nvPr>
            <p:ph type="sldNum" sz="quarter" idx="12"/>
          </p:nvPr>
        </p:nvSpPr>
        <p:spPr/>
        <p:txBody>
          <a:bodyPr/>
          <a:lstStyle/>
          <a:p>
            <a:fld id="{AA98C51F-8F48-46BD-BB34-63A2C93C315A}" type="slidenum">
              <a:rPr lang="en-IN" smtClean="0"/>
              <a:t>8</a:t>
            </a:fld>
            <a:endParaRPr lang="en-IN" dirty="0"/>
          </a:p>
        </p:txBody>
      </p:sp>
    </p:spTree>
    <p:extLst>
      <p:ext uri="{BB962C8B-B14F-4D97-AF65-F5344CB8AC3E}">
        <p14:creationId xmlns:p14="http://schemas.microsoft.com/office/powerpoint/2010/main" val="2029095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5F275-56F4-4438-B246-9FA30280BF0D}"/>
              </a:ext>
            </a:extLst>
          </p:cNvPr>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EVALUATION MATRICS COMPARISON</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EAA857EC-7AE7-473B-A2AC-F8A9E46374DA}"/>
              </a:ext>
            </a:extLst>
          </p:cNvPr>
          <p:cNvSpPr>
            <a:spLocks noGrp="1"/>
          </p:cNvSpPr>
          <p:nvPr>
            <p:ph type="dt" sz="half" idx="10"/>
          </p:nvPr>
        </p:nvSpPr>
        <p:spPr/>
        <p:txBody>
          <a:bodyPr/>
          <a:lstStyle/>
          <a:p>
            <a:fld id="{DFCB7DBB-335C-4585-8864-91EC445A1F34}" type="datetime3">
              <a:rPr lang="en-IN" smtClean="0"/>
              <a:t>13 December 2020</a:t>
            </a:fld>
            <a:endParaRPr lang="en-IN" dirty="0"/>
          </a:p>
        </p:txBody>
      </p:sp>
      <p:sp>
        <p:nvSpPr>
          <p:cNvPr id="5" name="Footer Placeholder 4">
            <a:extLst>
              <a:ext uri="{FF2B5EF4-FFF2-40B4-BE49-F238E27FC236}">
                <a16:creationId xmlns="" xmlns:a16="http://schemas.microsoft.com/office/drawing/2014/main" id="{68742EED-3D22-495F-83E2-36624D7D00B8}"/>
              </a:ext>
            </a:extLst>
          </p:cNvPr>
          <p:cNvSpPr>
            <a:spLocks noGrp="1"/>
          </p:cNvSpPr>
          <p:nvPr>
            <p:ph type="ftr" sz="quarter" idx="11"/>
          </p:nvPr>
        </p:nvSpPr>
        <p:spPr/>
        <p:txBody>
          <a:bodyPr/>
          <a:lstStyle/>
          <a:p>
            <a:r>
              <a:rPr lang="en-US" smtClean="0"/>
              <a:t>Bank Customer Churn Prediction</a:t>
            </a:r>
            <a:endParaRPr lang="en-IN" dirty="0"/>
          </a:p>
        </p:txBody>
      </p:sp>
      <p:sp>
        <p:nvSpPr>
          <p:cNvPr id="6" name="Slide Number Placeholder 5">
            <a:extLst>
              <a:ext uri="{FF2B5EF4-FFF2-40B4-BE49-F238E27FC236}">
                <a16:creationId xmlns="" xmlns:a16="http://schemas.microsoft.com/office/drawing/2014/main" id="{C5344A8B-C8DF-49F3-B789-642D62242BFE}"/>
              </a:ext>
            </a:extLst>
          </p:cNvPr>
          <p:cNvSpPr>
            <a:spLocks noGrp="1"/>
          </p:cNvSpPr>
          <p:nvPr>
            <p:ph type="sldNum" sz="quarter" idx="12"/>
          </p:nvPr>
        </p:nvSpPr>
        <p:spPr/>
        <p:txBody>
          <a:bodyPr/>
          <a:lstStyle/>
          <a:p>
            <a:fld id="{AA98C51F-8F48-46BD-BB34-63A2C93C315A}" type="slidenum">
              <a:rPr lang="en-IN" smtClean="0"/>
              <a:t>9</a:t>
            </a:fld>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375621521"/>
              </p:ext>
            </p:extLst>
          </p:nvPr>
        </p:nvGraphicFramePr>
        <p:xfrm>
          <a:off x="1550894" y="1690688"/>
          <a:ext cx="9144321" cy="2717168"/>
        </p:xfrm>
        <a:graphic>
          <a:graphicData uri="http://schemas.openxmlformats.org/drawingml/2006/table">
            <a:tbl>
              <a:tblPr firstRow="1" bandRow="1">
                <a:tableStyleId>{5C22544A-7EE6-4342-B048-85BDC9FD1C3A}</a:tableStyleId>
              </a:tblPr>
              <a:tblGrid>
                <a:gridCol w="2369868">
                  <a:extLst>
                    <a:ext uri="{9D8B030D-6E8A-4147-A177-3AD203B41FA5}">
                      <a16:colId xmlns="" xmlns:a16="http://schemas.microsoft.com/office/drawing/2014/main" val="20000"/>
                    </a:ext>
                  </a:extLst>
                </a:gridCol>
                <a:gridCol w="2258151"/>
                <a:gridCol w="2258151"/>
                <a:gridCol w="2258151">
                  <a:extLst>
                    <a:ext uri="{9D8B030D-6E8A-4147-A177-3AD203B41FA5}">
                      <a16:colId xmlns="" xmlns:a16="http://schemas.microsoft.com/office/drawing/2014/main" val="20001"/>
                    </a:ext>
                  </a:extLst>
                </a:gridCol>
              </a:tblGrid>
              <a:tr h="769427">
                <a:tc>
                  <a:txBody>
                    <a:bodyPr/>
                    <a:lstStyle/>
                    <a:p>
                      <a:pPr algn="ctr"/>
                      <a:r>
                        <a:rPr lang="en-US" sz="2000" dirty="0" smtClean="0">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AUC ROC SCORE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RECALL</a:t>
                      </a:r>
                      <a:r>
                        <a:rPr lang="en-US" sz="2000" baseline="0" dirty="0" smtClean="0">
                          <a:latin typeface="Times New Roman" panose="02020603050405020304" pitchFamily="18" charset="0"/>
                          <a:cs typeface="Times New Roman" panose="02020603050405020304" pitchFamily="18" charset="0"/>
                        </a:rPr>
                        <a:t> SCORE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PRECISION SCORE</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0"/>
                  </a:ext>
                </a:extLst>
              </a:tr>
              <a:tr h="545661">
                <a:tc>
                  <a:txBody>
                    <a:bodyPr/>
                    <a:lstStyle/>
                    <a:p>
                      <a:pPr algn="ctr"/>
                      <a:r>
                        <a:rPr lang="en-US" sz="2000" b="0" dirty="0" smtClean="0">
                          <a:latin typeface="Times New Roman" panose="02020603050405020304" pitchFamily="18" charset="0"/>
                          <a:cs typeface="Times New Roman" panose="02020603050405020304" pitchFamily="18" charset="0"/>
                        </a:rPr>
                        <a:t>Logistic Regression</a:t>
                      </a:r>
                      <a:r>
                        <a:rPr lang="en-US" sz="2000" b="0" baseline="0" dirty="0" smtClean="0">
                          <a:latin typeface="Times New Roman" panose="02020603050405020304" pitchFamily="18" charset="0"/>
                          <a:cs typeface="Times New Roman" panose="02020603050405020304" pitchFamily="18" charset="0"/>
                        </a:rPr>
                        <a:t> (Baseline features)</a:t>
                      </a:r>
                      <a:endParaRPr lang="en-US" sz="20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0.7624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0.1122</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0.5813</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5456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anose="02020603050405020304" pitchFamily="18" charset="0"/>
                          <a:cs typeface="Times New Roman" panose="02020603050405020304" pitchFamily="18" charset="0"/>
                        </a:rPr>
                        <a:t>Logistic Regression</a:t>
                      </a:r>
                      <a:r>
                        <a:rPr lang="en-US" sz="2000" b="0" baseline="0" dirty="0" smtClean="0">
                          <a:latin typeface="Times New Roman" panose="02020603050405020304" pitchFamily="18" charset="0"/>
                          <a:cs typeface="Times New Roman" panose="02020603050405020304" pitchFamily="18" charset="0"/>
                        </a:rPr>
                        <a:t> (All features)</a:t>
                      </a:r>
                      <a:endParaRPr lang="en-US" sz="2000" b="0"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0.7588</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0.1730</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0.5987</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5456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anose="02020603050405020304" pitchFamily="18" charset="0"/>
                          <a:cs typeface="Times New Roman" panose="02020603050405020304" pitchFamily="18" charset="0"/>
                        </a:rPr>
                        <a:t>Random Forest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0.8240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0.3498</a:t>
                      </a:r>
                    </a:p>
                  </a:txBody>
                  <a:tcPr anchor="ctr"/>
                </a:tc>
                <a:tc>
                  <a:txBody>
                    <a:bodyPr/>
                    <a:lstStyle/>
                    <a:p>
                      <a:pPr algn="ctr"/>
                      <a:r>
                        <a:rPr lang="en-US" sz="2000" dirty="0" smtClean="0">
                          <a:latin typeface="Times New Roman" panose="02020603050405020304" pitchFamily="18" charset="0"/>
                          <a:cs typeface="Times New Roman" panose="02020603050405020304" pitchFamily="18" charset="0"/>
                        </a:rPr>
                        <a:t>0.7390</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4081058545"/>
                  </a:ext>
                </a:extLst>
              </a:tr>
            </a:tbl>
          </a:graphicData>
        </a:graphic>
      </p:graphicFrame>
      <p:sp>
        <p:nvSpPr>
          <p:cNvPr id="9" name="TextBox 8"/>
          <p:cNvSpPr txBox="1"/>
          <p:nvPr/>
        </p:nvSpPr>
        <p:spPr>
          <a:xfrm>
            <a:off x="2133599" y="4643718"/>
            <a:ext cx="79248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a:t>
            </a:r>
            <a:r>
              <a:rPr lang="en-US" sz="2400" b="1" dirty="0" smtClean="0">
                <a:latin typeface="Times New Roman" panose="02020603050405020304" pitchFamily="18" charset="0"/>
                <a:cs typeface="Times New Roman" panose="02020603050405020304" pitchFamily="18" charset="0"/>
              </a:rPr>
              <a:t>andom </a:t>
            </a:r>
            <a:r>
              <a:rPr lang="en-US" sz="2400" b="1" dirty="0">
                <a:latin typeface="Times New Roman" panose="02020603050405020304" pitchFamily="18" charset="0"/>
                <a:cs typeface="Times New Roman" panose="02020603050405020304" pitchFamily="18" charset="0"/>
              </a:rPr>
              <a:t>F</a:t>
            </a:r>
            <a:r>
              <a:rPr lang="en-US" sz="2400" b="1" dirty="0" smtClean="0">
                <a:latin typeface="Times New Roman" panose="02020603050405020304" pitchFamily="18" charset="0"/>
                <a:cs typeface="Times New Roman" panose="02020603050405020304" pitchFamily="18" charset="0"/>
              </a:rPr>
              <a:t>orest </a:t>
            </a:r>
            <a:r>
              <a:rPr lang="en-US" sz="2400" b="1" dirty="0">
                <a:latin typeface="Times New Roman" panose="02020603050405020304" pitchFamily="18" charset="0"/>
                <a:cs typeface="Times New Roman" panose="02020603050405020304" pitchFamily="18" charset="0"/>
              </a:rPr>
              <a:t>model is giving the best result for each </a:t>
            </a:r>
            <a:r>
              <a:rPr lang="en-US" sz="2400" b="1" dirty="0" smtClean="0">
                <a:latin typeface="Times New Roman" panose="02020603050405020304" pitchFamily="18" charset="0"/>
                <a:cs typeface="Times New Roman" panose="02020603050405020304" pitchFamily="18" charset="0"/>
              </a:rPr>
              <a:t>fold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786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629</TotalTime>
  <Words>496</Words>
  <Application>Microsoft Office PowerPoint</Application>
  <PresentationFormat>Widescreen</PresentationFormat>
  <Paragraphs>130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Bank Customer Churn Prediction</vt:lpstr>
      <vt:lpstr>PROBLEM STATEMENT</vt:lpstr>
      <vt:lpstr>OBJECTIVES</vt:lpstr>
      <vt:lpstr>OUTCOMES</vt:lpstr>
      <vt:lpstr>DATASET</vt:lpstr>
      <vt:lpstr>TOOLS &amp; LIBRARIES USED</vt:lpstr>
      <vt:lpstr>ALGORITHMS USED</vt:lpstr>
      <vt:lpstr>DEMO</vt:lpstr>
      <vt:lpstr>EVALUATION MATRICS COMPARISON</vt:lpstr>
      <vt:lpstr>APPLICATIONS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System using Face Recognition</dc:title>
  <dc:creator>Vaibhav Bhavsar</dc:creator>
  <cp:lastModifiedBy>Microsoft account</cp:lastModifiedBy>
  <cp:revision>50</cp:revision>
  <dcterms:created xsi:type="dcterms:W3CDTF">2019-09-17T02:02:09Z</dcterms:created>
  <dcterms:modified xsi:type="dcterms:W3CDTF">2020-12-13T15:16:55Z</dcterms:modified>
</cp:coreProperties>
</file>