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B6ABB-4673-4BB5-BD66-BEF55602BEB7}"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1DCE4-9126-4561-9833-8033C41FD4E6}" type="slidenum">
              <a:rPr lang="en-US" smtClean="0"/>
              <a:t>‹#›</a:t>
            </a:fld>
            <a:endParaRPr lang="en-US"/>
          </a:p>
        </p:txBody>
      </p:sp>
    </p:spTree>
    <p:extLst>
      <p:ext uri="{BB962C8B-B14F-4D97-AF65-F5344CB8AC3E}">
        <p14:creationId xmlns:p14="http://schemas.microsoft.com/office/powerpoint/2010/main" val="36232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bdf755f79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bdf755f79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21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bdf755f79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7bdf755f79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95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bdf755f7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7bdf755f7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7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7bdf755f79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7bdf755f7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638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bdf755f7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bdf755f7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12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76bf27b93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76bf27b93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6120f3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6120f3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908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7bdf755f7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7bdf755f7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1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7bdf755f79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7bdf755f7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890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bdf755f79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bdf755f7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960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8/19/2020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White Background">
  <p:cSld name="Blank White Background">
    <p:spTree>
      <p:nvGrpSpPr>
        <p:cNvPr id="1" name="Shape 36"/>
        <p:cNvGrpSpPr/>
        <p:nvPr/>
      </p:nvGrpSpPr>
      <p:grpSpPr>
        <a:xfrm>
          <a:off x="0" y="0"/>
          <a:ext cx="0" cy="0"/>
          <a:chOff x="0" y="0"/>
          <a:chExt cx="0" cy="0"/>
        </a:xfrm>
      </p:grpSpPr>
      <p:sp>
        <p:nvSpPr>
          <p:cNvPr id="37" name="Google Shape;37;p11"/>
          <p:cNvSpPr/>
          <p:nvPr/>
        </p:nvSpPr>
        <p:spPr>
          <a:xfrm>
            <a:off x="83" y="-83"/>
            <a:ext cx="12192000" cy="6858000"/>
          </a:xfrm>
          <a:prstGeom prst="rect">
            <a:avLst/>
          </a:prstGeom>
          <a:solidFill>
            <a:srgbClr val="FFFFFF"/>
          </a:solidFill>
          <a:ln>
            <a:noFill/>
          </a:ln>
        </p:spPr>
        <p:txBody>
          <a:bodyPr spcFirstLastPara="1" wrap="square" lIns="60967" tIns="60967" rIns="60967" bIns="60967" anchor="ctr" anchorCtr="0">
            <a:noAutofit/>
          </a:bodyPr>
          <a:lstStyle/>
          <a:p>
            <a:pPr marL="0" lvl="0" indent="0" algn="l" rtl="0">
              <a:spcBef>
                <a:spcPts val="0"/>
              </a:spcBef>
              <a:spcAft>
                <a:spcPts val="0"/>
              </a:spcAft>
              <a:buNone/>
            </a:pPr>
            <a:endParaRPr sz="1200"/>
          </a:p>
        </p:txBody>
      </p:sp>
      <p:sp>
        <p:nvSpPr>
          <p:cNvPr id="38" name="Google Shape;38;p11"/>
          <p:cNvSpPr txBox="1">
            <a:spLocks noGrp="1"/>
          </p:cNvSpPr>
          <p:nvPr>
            <p:ph type="title"/>
          </p:nvPr>
        </p:nvSpPr>
        <p:spPr>
          <a:xfrm>
            <a:off x="1231667" y="717183"/>
            <a:ext cx="9744200" cy="71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2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pic>
        <p:nvPicPr>
          <p:cNvPr id="39" name="Google Shape;39;p11"/>
          <p:cNvPicPr preferRelativeResize="0"/>
          <p:nvPr/>
        </p:nvPicPr>
        <p:blipFill rotWithShape="1">
          <a:blip r:embed="rId2">
            <a:alphaModFix/>
          </a:blip>
          <a:srcRect r="-21669"/>
          <a:stretch/>
        </p:blipFill>
        <p:spPr>
          <a:xfrm>
            <a:off x="673733" y="6170700"/>
            <a:ext cx="2148768" cy="338017"/>
          </a:xfrm>
          <a:prstGeom prst="rect">
            <a:avLst/>
          </a:prstGeom>
          <a:noFill/>
          <a:ln>
            <a:noFill/>
          </a:ln>
        </p:spPr>
      </p:pic>
    </p:spTree>
    <p:extLst>
      <p:ext uri="{BB962C8B-B14F-4D97-AF65-F5344CB8AC3E}">
        <p14:creationId xmlns:p14="http://schemas.microsoft.com/office/powerpoint/2010/main" val="47392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8/19/2020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 y="2612570"/>
            <a:ext cx="5741622" cy="2023943"/>
          </a:xfrm>
        </p:spPr>
        <p:txBody>
          <a:bodyPr>
            <a:normAutofit/>
          </a:bodyPr>
          <a:lstStyle/>
          <a:p>
            <a:pPr algn="l"/>
            <a:r>
              <a:rPr lang="en" dirty="0"/>
              <a:t>Storage </a:t>
            </a:r>
            <a:r>
              <a:rPr lang="en" dirty="0" smtClean="0"/>
              <a:t>Characteristics</a:t>
            </a:r>
          </a:p>
          <a:p>
            <a:pPr algn="l"/>
            <a:r>
              <a:rPr lang="en" dirty="0" smtClean="0"/>
              <a:t>Google </a:t>
            </a:r>
            <a:r>
              <a:rPr lang="en" dirty="0"/>
              <a:t>Cloud Storage and Data </a:t>
            </a:r>
            <a:r>
              <a:rPr lang="en" dirty="0" smtClean="0"/>
              <a:t>Services</a:t>
            </a:r>
          </a:p>
          <a:p>
            <a:pPr algn="l"/>
            <a:r>
              <a:rPr lang="en" dirty="0"/>
              <a:t>Network Characteristics for </a:t>
            </a:r>
            <a:r>
              <a:rPr lang="en" dirty="0" smtClean="0"/>
              <a:t>the Services</a:t>
            </a:r>
          </a:p>
          <a:p>
            <a:pPr algn="l"/>
            <a:r>
              <a:rPr lang="en" dirty="0"/>
              <a:t>Load Balancers for </a:t>
            </a:r>
            <a:r>
              <a:rPr lang="en" dirty="0" smtClean="0"/>
              <a:t>the </a:t>
            </a:r>
            <a:r>
              <a:rPr lang="en" dirty="0"/>
              <a:t>Services</a:t>
            </a:r>
            <a:endParaRPr lang="en" dirty="0" smtClean="0"/>
          </a:p>
          <a:p>
            <a:pPr algn="l"/>
            <a:endParaRPr lang="en-US" dirty="0"/>
          </a:p>
        </p:txBody>
      </p:sp>
      <p:sp>
        <p:nvSpPr>
          <p:cNvPr id="5" name="Rectangle 4"/>
          <p:cNvSpPr/>
          <p:nvPr/>
        </p:nvSpPr>
        <p:spPr>
          <a:xfrm>
            <a:off x="9192587" y="2727415"/>
            <a:ext cx="3219407" cy="1200329"/>
          </a:xfrm>
          <a:prstGeom prst="rect">
            <a:avLst/>
          </a:prstGeom>
        </p:spPr>
        <p:txBody>
          <a:bodyPr wrap="none">
            <a:spAutoFit/>
          </a:bodyPr>
          <a:lstStyle/>
          <a:p>
            <a:r>
              <a:rPr lang="en" dirty="0" smtClean="0"/>
              <a:t>Diagramming the Network</a:t>
            </a:r>
          </a:p>
          <a:p>
            <a:r>
              <a:rPr lang="en" dirty="0" smtClean="0"/>
              <a:t>Disaster </a:t>
            </a:r>
            <a:r>
              <a:rPr lang="en" dirty="0"/>
              <a:t>Recovery </a:t>
            </a:r>
            <a:r>
              <a:rPr lang="en" dirty="0" smtClean="0"/>
              <a:t>Scenarios</a:t>
            </a:r>
          </a:p>
          <a:p>
            <a:r>
              <a:rPr lang="en" dirty="0"/>
              <a:t>Designing Reliable, Scalable </a:t>
            </a:r>
            <a:endParaRPr lang="en" dirty="0" smtClean="0"/>
          </a:p>
          <a:p>
            <a:r>
              <a:rPr lang="en" dirty="0" smtClean="0"/>
              <a:t>Applications</a:t>
            </a:r>
            <a:endParaRPr lang="en-US" dirty="0"/>
          </a:p>
        </p:txBody>
      </p:sp>
    </p:spTree>
    <p:extLst>
      <p:ext uri="{BB962C8B-B14F-4D97-AF65-F5344CB8AC3E}">
        <p14:creationId xmlns:p14="http://schemas.microsoft.com/office/powerpoint/2010/main" val="399056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0"/>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dirty="0" smtClean="0"/>
              <a:t>Resource </a:t>
            </a:r>
            <a:r>
              <a:rPr lang="en" dirty="0"/>
              <a:t>Disaster Recovery Plans</a:t>
            </a:r>
            <a:endParaRPr dirty="0"/>
          </a:p>
        </p:txBody>
      </p:sp>
      <p:graphicFrame>
        <p:nvGraphicFramePr>
          <p:cNvPr id="480" name="Google Shape;480;p60"/>
          <p:cNvGraphicFramePr/>
          <p:nvPr>
            <p:extLst>
              <p:ext uri="{D42A27DB-BD31-4B8C-83A1-F6EECF244321}">
                <p14:modId xmlns:p14="http://schemas.microsoft.com/office/powerpoint/2010/main" val="1891996926"/>
              </p:ext>
            </p:extLst>
          </p:nvPr>
        </p:nvGraphicFramePr>
        <p:xfrm>
          <a:off x="1172617" y="1604063"/>
          <a:ext cx="9862300" cy="4267080"/>
        </p:xfrm>
        <a:graphic>
          <a:graphicData uri="http://schemas.openxmlformats.org/drawingml/2006/table">
            <a:tbl>
              <a:tblPr>
                <a:noFill/>
              </a:tblPr>
              <a:tblGrid>
                <a:gridCol w="2053767">
                  <a:extLst>
                    <a:ext uri="{9D8B030D-6E8A-4147-A177-3AD203B41FA5}">
                      <a16:colId xmlns:a16="http://schemas.microsoft.com/office/drawing/2014/main" val="20000"/>
                    </a:ext>
                  </a:extLst>
                </a:gridCol>
                <a:gridCol w="2797267">
                  <a:extLst>
                    <a:ext uri="{9D8B030D-6E8A-4147-A177-3AD203B41FA5}">
                      <a16:colId xmlns:a16="http://schemas.microsoft.com/office/drawing/2014/main" val="20001"/>
                    </a:ext>
                  </a:extLst>
                </a:gridCol>
                <a:gridCol w="2626533">
                  <a:extLst>
                    <a:ext uri="{9D8B030D-6E8A-4147-A177-3AD203B41FA5}">
                      <a16:colId xmlns:a16="http://schemas.microsoft.com/office/drawing/2014/main" val="20002"/>
                    </a:ext>
                  </a:extLst>
                </a:gridCol>
                <a:gridCol w="2384733">
                  <a:extLst>
                    <a:ext uri="{9D8B030D-6E8A-4147-A177-3AD203B41FA5}">
                      <a16:colId xmlns:a16="http://schemas.microsoft.com/office/drawing/2014/main" val="20003"/>
                    </a:ext>
                  </a:extLst>
                </a:gridCol>
              </a:tblGrid>
              <a:tr h="731500">
                <a:tc>
                  <a:txBody>
                    <a:bodyPr/>
                    <a:lstStyle/>
                    <a:p>
                      <a:pPr marL="0" lvl="0" indent="0" algn="ctr" rtl="0">
                        <a:spcBef>
                          <a:spcPts val="0"/>
                        </a:spcBef>
                        <a:spcAft>
                          <a:spcPts val="0"/>
                        </a:spcAft>
                        <a:buNone/>
                      </a:pPr>
                      <a:r>
                        <a:rPr lang="en" sz="2000" b="1" dirty="0">
                          <a:solidFill>
                            <a:srgbClr val="FFFFFF"/>
                          </a:solidFill>
                          <a:latin typeface="Google Sans"/>
                          <a:ea typeface="Google Sans"/>
                          <a:cs typeface="Google Sans"/>
                          <a:sym typeface="Google Sans"/>
                        </a:rPr>
                        <a:t>Resource</a:t>
                      </a:r>
                      <a:endParaRPr sz="2000" b="1" dirty="0">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000" b="1" dirty="0">
                          <a:solidFill>
                            <a:srgbClr val="FFFFFF"/>
                          </a:solidFill>
                          <a:latin typeface="Google Sans"/>
                          <a:ea typeface="Google Sans"/>
                          <a:cs typeface="Google Sans"/>
                          <a:sym typeface="Google Sans"/>
                        </a:rPr>
                        <a:t>Backup Strategy</a:t>
                      </a:r>
                      <a:endParaRPr sz="2000" b="1" dirty="0">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000" b="1" dirty="0">
                          <a:solidFill>
                            <a:srgbClr val="FFFFFF"/>
                          </a:solidFill>
                          <a:latin typeface="Google Sans"/>
                          <a:ea typeface="Google Sans"/>
                          <a:cs typeface="Google Sans"/>
                          <a:sym typeface="Google Sans"/>
                        </a:rPr>
                        <a:t>Backup Location</a:t>
                      </a:r>
                      <a:endParaRPr sz="2000" b="1" dirty="0">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000" b="1">
                          <a:solidFill>
                            <a:srgbClr val="FFFFFF"/>
                          </a:solidFill>
                          <a:latin typeface="Google Sans"/>
                          <a:ea typeface="Google Sans"/>
                          <a:cs typeface="Google Sans"/>
                          <a:sym typeface="Google Sans"/>
                        </a:rPr>
                        <a:t>Recovery Procedure</a:t>
                      </a:r>
                      <a:endParaRPr sz="2000" b="1">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822940">
                <a:tc>
                  <a:txBody>
                    <a:bodyPr/>
                    <a:lstStyle/>
                    <a:p>
                      <a:pPr marL="0" lvl="0" indent="0" algn="l" rtl="0">
                        <a:lnSpc>
                          <a:spcPct val="115000"/>
                        </a:lnSpc>
                        <a:spcBef>
                          <a:spcPts val="0"/>
                        </a:spcBef>
                        <a:spcAft>
                          <a:spcPts val="0"/>
                        </a:spcAft>
                        <a:buNone/>
                      </a:pPr>
                      <a:r>
                        <a:rPr lang="en" sz="2000" i="1" dirty="0">
                          <a:solidFill>
                            <a:schemeClr val="bg1"/>
                          </a:solidFill>
                          <a:latin typeface="Google Sans"/>
                          <a:ea typeface="Google Sans"/>
                          <a:cs typeface="Google Sans"/>
                          <a:sym typeface="Google Sans"/>
                        </a:rPr>
                        <a:t>Game/User data</a:t>
                      </a:r>
                      <a:endParaRPr sz="2000" i="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2000" i="1" dirty="0">
                          <a:solidFill>
                            <a:schemeClr val="bg1"/>
                          </a:solidFill>
                          <a:latin typeface="Google Sans"/>
                          <a:ea typeface="Google Sans"/>
                          <a:cs typeface="Google Sans"/>
                          <a:sym typeface="Google Sans"/>
                        </a:rPr>
                        <a:t>Point in time backups</a:t>
                      </a:r>
                      <a:endParaRPr sz="2000" i="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2000" i="1" dirty="0">
                          <a:solidFill>
                            <a:schemeClr val="bg1"/>
                          </a:solidFill>
                          <a:latin typeface="Google Sans"/>
                          <a:ea typeface="Google Sans"/>
                          <a:cs typeface="Google Sans"/>
                          <a:sym typeface="Google Sans"/>
                        </a:rPr>
                        <a:t>Multi-Regional database</a:t>
                      </a:r>
                      <a:endParaRPr sz="2000" i="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Revert to point in time</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822940">
                <a:tc>
                  <a:txBody>
                    <a:bodyPr/>
                    <a:lstStyle/>
                    <a:p>
                      <a:pPr marL="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Reporting Service</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12 hour backups</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2000" i="1" dirty="0">
                          <a:solidFill>
                            <a:schemeClr val="bg1"/>
                          </a:solidFill>
                          <a:latin typeface="Google Sans"/>
                          <a:ea typeface="Google Sans"/>
                          <a:cs typeface="Google Sans"/>
                          <a:sym typeface="Google Sans"/>
                        </a:rPr>
                        <a:t>Multi-zone deployment</a:t>
                      </a:r>
                      <a:endParaRPr sz="2000" i="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Restore from latest backup</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1036300">
                <a:tc>
                  <a:txBody>
                    <a:bodyPr/>
                    <a:lstStyle/>
                    <a:p>
                      <a:pPr marL="0" lvl="0" indent="0" algn="l" rtl="0">
                        <a:spcBef>
                          <a:spcPts val="0"/>
                        </a:spcBef>
                        <a:spcAft>
                          <a:spcPts val="0"/>
                        </a:spcAft>
                        <a:buNone/>
                      </a:pPr>
                      <a:r>
                        <a:rPr lang="en" sz="2000">
                          <a:solidFill>
                            <a:schemeClr val="bg1"/>
                          </a:solidFill>
                          <a:latin typeface="Google Sans"/>
                          <a:ea typeface="Google Sans"/>
                          <a:cs typeface="Google Sans"/>
                          <a:sym typeface="Google Sans"/>
                        </a:rPr>
                        <a:t>Analytics BigQuery Database</a:t>
                      </a:r>
                      <a:endParaRPr sz="20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bg1"/>
                          </a:solidFill>
                          <a:latin typeface="Google Sans"/>
                          <a:ea typeface="Google Sans"/>
                          <a:cs typeface="Google Sans"/>
                          <a:sym typeface="Google Sans"/>
                        </a:rPr>
                        <a:t>NA</a:t>
                      </a: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bg1"/>
                          </a:solidFill>
                          <a:latin typeface="Google Sans"/>
                          <a:ea typeface="Google Sans"/>
                          <a:cs typeface="Google Sans"/>
                          <a:sym typeface="Google Sans"/>
                        </a:rPr>
                        <a:t>NA</a:t>
                      </a:r>
                      <a:endParaRPr sz="2000" b="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chemeClr val="bg1"/>
                          </a:solidFill>
                          <a:latin typeface="Google Sans"/>
                          <a:ea typeface="Google Sans"/>
                          <a:cs typeface="Google Sans"/>
                          <a:sym typeface="Google Sans"/>
                        </a:rPr>
                        <a:t>Re-import data to rebuild </a:t>
                      </a:r>
                      <a:endParaRPr sz="2000" b="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26700">
                <a:tc>
                  <a:txBody>
                    <a:bodyPr/>
                    <a:lstStyle/>
                    <a:p>
                      <a:pPr marL="0" lvl="0" indent="0" algn="l" rtl="0">
                        <a:spcBef>
                          <a:spcPts val="0"/>
                        </a:spcBef>
                        <a:spcAft>
                          <a:spcPts val="0"/>
                        </a:spcAft>
                        <a:buNone/>
                      </a:pPr>
                      <a:endParaRPr sz="20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000" b="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26700">
                <a:tc>
                  <a:txBody>
                    <a:bodyPr/>
                    <a:lstStyle/>
                    <a:p>
                      <a:pPr marL="0" lvl="0" indent="0" algn="l" rtl="0">
                        <a:spcBef>
                          <a:spcPts val="0"/>
                        </a:spcBef>
                        <a:spcAft>
                          <a:spcPts val="0"/>
                        </a:spcAft>
                        <a:buNone/>
                      </a:pPr>
                      <a:endParaRPr sz="20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0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0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0278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grpSp>
        <p:nvGrpSpPr>
          <p:cNvPr id="485" name="Google Shape;485;p61"/>
          <p:cNvGrpSpPr/>
          <p:nvPr/>
        </p:nvGrpSpPr>
        <p:grpSpPr>
          <a:xfrm>
            <a:off x="811962" y="2046435"/>
            <a:ext cx="10359069" cy="3485600"/>
            <a:chOff x="1185247" y="4153869"/>
            <a:chExt cx="15538603" cy="5228400"/>
          </a:xfrm>
        </p:grpSpPr>
        <p:sp>
          <p:nvSpPr>
            <p:cNvPr id="486" name="Google Shape;486;p61"/>
            <p:cNvSpPr/>
            <p:nvPr/>
          </p:nvSpPr>
          <p:spPr>
            <a:xfrm>
              <a:off x="1185247" y="7027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a:lnSpc>
                  <a:spcPct val="121428"/>
                </a:lnSpc>
                <a:buClr>
                  <a:srgbClr val="000000"/>
                </a:buClr>
              </a:pPr>
              <a:endParaRPr sz="933">
                <a:solidFill>
                  <a:schemeClr val="bg1"/>
                </a:solidFill>
                <a:latin typeface="Roboto"/>
                <a:ea typeface="Roboto"/>
                <a:cs typeface="Roboto"/>
                <a:sym typeface="Roboto"/>
              </a:endParaRPr>
            </a:p>
          </p:txBody>
        </p:sp>
        <p:pic>
          <p:nvPicPr>
            <p:cNvPr id="487" name="Google Shape;487;p61"/>
            <p:cNvPicPr preferRelativeResize="0"/>
            <p:nvPr/>
          </p:nvPicPr>
          <p:blipFill rotWithShape="1">
            <a:blip r:embed="rId3">
              <a:alphaModFix/>
            </a:blip>
            <a:srcRect/>
            <a:stretch/>
          </p:blipFill>
          <p:spPr>
            <a:xfrm>
              <a:off x="1258399" y="7100930"/>
              <a:ext cx="859800" cy="859800"/>
            </a:xfrm>
            <a:prstGeom prst="rect">
              <a:avLst/>
            </a:prstGeom>
            <a:noFill/>
            <a:ln>
              <a:noFill/>
            </a:ln>
          </p:spPr>
        </p:pic>
        <p:sp>
          <p:nvSpPr>
            <p:cNvPr id="488" name="Google Shape;488;p61"/>
            <p:cNvSpPr/>
            <p:nvPr/>
          </p:nvSpPr>
          <p:spPr>
            <a:xfrm>
              <a:off x="1185247" y="5610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a:lnSpc>
                  <a:spcPct val="121428"/>
                </a:lnSpc>
                <a:buClr>
                  <a:srgbClr val="000000"/>
                </a:buClr>
              </a:pPr>
              <a:endParaRPr sz="933">
                <a:solidFill>
                  <a:schemeClr val="bg1"/>
                </a:solidFill>
                <a:latin typeface="Roboto"/>
                <a:ea typeface="Roboto"/>
                <a:cs typeface="Roboto"/>
                <a:sym typeface="Roboto"/>
              </a:endParaRPr>
            </a:p>
          </p:txBody>
        </p:sp>
        <p:pic>
          <p:nvPicPr>
            <p:cNvPr id="489" name="Google Shape;489;p61"/>
            <p:cNvPicPr preferRelativeResize="0"/>
            <p:nvPr/>
          </p:nvPicPr>
          <p:blipFill rotWithShape="1">
            <a:blip r:embed="rId4">
              <a:alphaModFix/>
            </a:blip>
            <a:srcRect/>
            <a:stretch/>
          </p:blipFill>
          <p:spPr>
            <a:xfrm>
              <a:off x="1258399" y="5683828"/>
              <a:ext cx="859800" cy="859800"/>
            </a:xfrm>
            <a:prstGeom prst="rect">
              <a:avLst/>
            </a:prstGeom>
            <a:noFill/>
            <a:ln>
              <a:noFill/>
            </a:ln>
          </p:spPr>
        </p:pic>
        <p:grpSp>
          <p:nvGrpSpPr>
            <p:cNvPr id="490" name="Google Shape;490;p61"/>
            <p:cNvGrpSpPr/>
            <p:nvPr/>
          </p:nvGrpSpPr>
          <p:grpSpPr>
            <a:xfrm>
              <a:off x="2735934" y="6218866"/>
              <a:ext cx="1649684" cy="1098406"/>
              <a:chOff x="4159225" y="4338675"/>
              <a:chExt cx="2185012" cy="1454843"/>
            </a:xfrm>
          </p:grpSpPr>
          <p:pic>
            <p:nvPicPr>
              <p:cNvPr id="491" name="Google Shape;491;p61"/>
              <p:cNvPicPr preferRelativeResize="0"/>
              <p:nvPr/>
            </p:nvPicPr>
            <p:blipFill>
              <a:blip r:embed="rId5">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492" name="Google Shape;492;p61"/>
              <p:cNvSpPr txBox="1"/>
              <p:nvPr/>
            </p:nvSpPr>
            <p:spPr>
              <a:xfrm>
                <a:off x="4474575" y="5009429"/>
                <a:ext cx="1554300" cy="5772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HTTPS</a:t>
                </a:r>
                <a:endParaRPr sz="1200">
                  <a:solidFill>
                    <a:schemeClr val="bg1"/>
                  </a:solidFill>
                  <a:latin typeface="Google Sans"/>
                  <a:ea typeface="Google Sans"/>
                  <a:cs typeface="Google Sans"/>
                  <a:sym typeface="Google Sans"/>
                </a:endParaRPr>
              </a:p>
            </p:txBody>
          </p:sp>
        </p:grpSp>
        <p:grpSp>
          <p:nvGrpSpPr>
            <p:cNvPr id="493" name="Google Shape;493;p61"/>
            <p:cNvGrpSpPr/>
            <p:nvPr/>
          </p:nvGrpSpPr>
          <p:grpSpPr>
            <a:xfrm>
              <a:off x="5376284" y="5088069"/>
              <a:ext cx="3042000" cy="3360000"/>
              <a:chOff x="5594950" y="2021375"/>
              <a:chExt cx="3042000" cy="3360000"/>
            </a:xfrm>
          </p:grpSpPr>
          <p:sp>
            <p:nvSpPr>
              <p:cNvPr id="494" name="Google Shape;494;p61"/>
              <p:cNvSpPr/>
              <p:nvPr/>
            </p:nvSpPr>
            <p:spPr>
              <a:xfrm>
                <a:off x="5594950" y="2021375"/>
                <a:ext cx="3042000" cy="33600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21900" tIns="121900" rIns="121900" bIns="121900" anchor="ctr" anchorCtr="0">
                <a:noAutofit/>
              </a:bodyPr>
              <a:lstStyle/>
              <a:p>
                <a:pPr>
                  <a:buClr>
                    <a:srgbClr val="000000"/>
                  </a:buClr>
                </a:pPr>
                <a:endParaRPr sz="1867">
                  <a:solidFill>
                    <a:schemeClr val="bg1"/>
                  </a:solidFill>
                  <a:latin typeface="Arial"/>
                  <a:ea typeface="Arial"/>
                  <a:cs typeface="Arial"/>
                  <a:sym typeface="Arial"/>
                </a:endParaRPr>
              </a:p>
            </p:txBody>
          </p:sp>
          <p:sp>
            <p:nvSpPr>
              <p:cNvPr id="495" name="Google Shape;495;p61"/>
              <p:cNvSpPr txBox="1"/>
              <p:nvPr/>
            </p:nvSpPr>
            <p:spPr>
              <a:xfrm>
                <a:off x="5738118" y="2152050"/>
                <a:ext cx="2715600" cy="859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Cloud Armor Block blacklisted IPs</a:t>
                </a:r>
                <a:endParaRPr sz="1200">
                  <a:solidFill>
                    <a:schemeClr val="bg1"/>
                  </a:solidFill>
                  <a:latin typeface="Google Sans"/>
                  <a:ea typeface="Google Sans"/>
                  <a:cs typeface="Google Sans"/>
                  <a:sym typeface="Google Sans"/>
                </a:endParaRPr>
              </a:p>
            </p:txBody>
          </p:sp>
          <p:grpSp>
            <p:nvGrpSpPr>
              <p:cNvPr id="496" name="Google Shape;496;p61"/>
              <p:cNvGrpSpPr/>
              <p:nvPr/>
            </p:nvGrpSpPr>
            <p:grpSpPr>
              <a:xfrm>
                <a:off x="6338800" y="3011838"/>
                <a:ext cx="1554300" cy="1568566"/>
                <a:chOff x="3837778" y="4572238"/>
                <a:chExt cx="1554300" cy="1568566"/>
              </a:xfrm>
            </p:grpSpPr>
            <p:pic>
              <p:nvPicPr>
                <p:cNvPr id="497" name="Google Shape;497;p61" descr="Cloud-Load-Balancing.png"/>
                <p:cNvPicPr preferRelativeResize="0"/>
                <p:nvPr/>
              </p:nvPicPr>
              <p:blipFill rotWithShape="1">
                <a:blip r:embed="rId6">
                  <a:alphaModFix/>
                </a:blip>
                <a:srcRect t="5092" b="5092"/>
                <a:stretch/>
              </p:blipFill>
              <p:spPr>
                <a:xfrm>
                  <a:off x="4084515" y="4572238"/>
                  <a:ext cx="1060800" cy="952800"/>
                </a:xfrm>
                <a:prstGeom prst="rect">
                  <a:avLst/>
                </a:prstGeom>
                <a:noFill/>
                <a:ln>
                  <a:noFill/>
                </a:ln>
              </p:spPr>
            </p:pic>
            <p:sp>
              <p:nvSpPr>
                <p:cNvPr id="498" name="Google Shape;498;p61"/>
                <p:cNvSpPr txBox="1"/>
                <p:nvPr/>
              </p:nvSpPr>
              <p:spPr>
                <a:xfrm>
                  <a:off x="3837778" y="5563604"/>
                  <a:ext cx="1554300" cy="5772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HTTP </a:t>
                  </a:r>
                  <a:endParaRPr sz="1200">
                    <a:solidFill>
                      <a:schemeClr val="bg1"/>
                    </a:solidFill>
                    <a:latin typeface="Google Sans"/>
                    <a:ea typeface="Google Sans"/>
                    <a:cs typeface="Google Sans"/>
                    <a:sym typeface="Google Sans"/>
                  </a:endParaRPr>
                </a:p>
                <a:p>
                  <a:pPr algn="ctr"/>
                  <a:r>
                    <a:rPr lang="en" sz="1200">
                      <a:solidFill>
                        <a:schemeClr val="bg1"/>
                      </a:solidFill>
                      <a:latin typeface="Google Sans"/>
                      <a:ea typeface="Google Sans"/>
                      <a:cs typeface="Google Sans"/>
                      <a:sym typeface="Google Sans"/>
                    </a:rPr>
                    <a:t>Global Load Balancer</a:t>
                  </a:r>
                  <a:endParaRPr sz="1200">
                    <a:solidFill>
                      <a:schemeClr val="bg1"/>
                    </a:solidFill>
                    <a:latin typeface="Google Sans"/>
                    <a:ea typeface="Google Sans"/>
                    <a:cs typeface="Google Sans"/>
                    <a:sym typeface="Google Sans"/>
                  </a:endParaRPr>
                </a:p>
              </p:txBody>
            </p:sp>
          </p:grpSp>
        </p:grpSp>
        <p:cxnSp>
          <p:nvCxnSpPr>
            <p:cNvPr id="499" name="Google Shape;499;p61"/>
            <p:cNvCxnSpPr>
              <a:stCxn id="491" idx="3"/>
              <a:endCxn id="494" idx="1"/>
            </p:cNvCxnSpPr>
            <p:nvPr/>
          </p:nvCxnSpPr>
          <p:spPr>
            <a:xfrm>
              <a:off x="4385618" y="6768069"/>
              <a:ext cx="990600" cy="600"/>
            </a:xfrm>
            <a:prstGeom prst="bentConnector3">
              <a:avLst>
                <a:gd name="adj1" fmla="val 50003"/>
              </a:avLst>
            </a:prstGeom>
            <a:noFill/>
            <a:ln w="38100" cap="flat" cmpd="sng">
              <a:solidFill>
                <a:srgbClr val="000000"/>
              </a:solidFill>
              <a:prstDash val="solid"/>
              <a:round/>
              <a:headEnd type="none" w="med" len="med"/>
              <a:tailEnd type="triangle" w="med" len="med"/>
            </a:ln>
          </p:spPr>
        </p:cxnSp>
        <p:grpSp>
          <p:nvGrpSpPr>
            <p:cNvPr id="500" name="Google Shape;500;p61"/>
            <p:cNvGrpSpPr/>
            <p:nvPr/>
          </p:nvGrpSpPr>
          <p:grpSpPr>
            <a:xfrm>
              <a:off x="9408950" y="4153869"/>
              <a:ext cx="7314900" cy="5228400"/>
              <a:chOff x="9501128" y="2021375"/>
              <a:chExt cx="7314900" cy="5228400"/>
            </a:xfrm>
          </p:grpSpPr>
          <p:sp>
            <p:nvSpPr>
              <p:cNvPr id="501" name="Google Shape;501;p61"/>
              <p:cNvSpPr/>
              <p:nvPr/>
            </p:nvSpPr>
            <p:spPr>
              <a:xfrm>
                <a:off x="9501128" y="2021375"/>
                <a:ext cx="73149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21900" tIns="121900" rIns="121900" bIns="121900" anchor="ctr" anchorCtr="0">
                <a:noAutofit/>
              </a:bodyPr>
              <a:lstStyle/>
              <a:p>
                <a:pPr>
                  <a:buClr>
                    <a:srgbClr val="000000"/>
                  </a:buClr>
                </a:pPr>
                <a:endParaRPr sz="1867">
                  <a:solidFill>
                    <a:schemeClr val="bg1"/>
                  </a:solidFill>
                  <a:latin typeface="Arial"/>
                  <a:ea typeface="Arial"/>
                  <a:cs typeface="Arial"/>
                  <a:sym typeface="Arial"/>
                </a:endParaRPr>
              </a:p>
            </p:txBody>
          </p:sp>
          <p:sp>
            <p:nvSpPr>
              <p:cNvPr id="502" name="Google Shape;502;p61"/>
              <p:cNvSpPr/>
              <p:nvPr/>
            </p:nvSpPr>
            <p:spPr>
              <a:xfrm>
                <a:off x="11094300" y="2829625"/>
                <a:ext cx="4610100" cy="4065600"/>
              </a:xfrm>
              <a:prstGeom prst="rect">
                <a:avLst/>
              </a:prstGeom>
              <a:solidFill>
                <a:srgbClr val="D2E3FC"/>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60950" tIns="60950" rIns="60950" bIns="60950" anchor="ctr" anchorCtr="0">
                <a:noAutofit/>
              </a:bodyPr>
              <a:lstStyle/>
              <a:p>
                <a:endParaRPr sz="1200">
                  <a:solidFill>
                    <a:schemeClr val="bg1"/>
                  </a:solidFill>
                </a:endParaRPr>
              </a:p>
            </p:txBody>
          </p:sp>
          <p:sp>
            <p:nvSpPr>
              <p:cNvPr id="503" name="Google Shape;503;p61"/>
              <p:cNvSpPr txBox="1"/>
              <p:nvPr/>
            </p:nvSpPr>
            <p:spPr>
              <a:xfrm>
                <a:off x="11209814" y="2982000"/>
                <a:ext cx="4390800" cy="1216200"/>
              </a:xfrm>
              <a:prstGeom prst="rect">
                <a:avLst/>
              </a:prstGeom>
              <a:noFill/>
              <a:ln>
                <a:noFill/>
              </a:ln>
            </p:spPr>
            <p:txBody>
              <a:bodyPr spcFirstLastPara="1" wrap="square" lIns="60950" tIns="60950" rIns="60950" bIns="60950" anchor="t" anchorCtr="0">
                <a:noAutofit/>
              </a:bodyPr>
              <a:lstStyle/>
              <a:p>
                <a:r>
                  <a:rPr lang="en" sz="1200">
                    <a:solidFill>
                      <a:schemeClr val="bg1"/>
                    </a:solidFill>
                    <a:latin typeface="Google Sans"/>
                    <a:ea typeface="Google Sans"/>
                    <a:cs typeface="Google Sans"/>
                    <a:sym typeface="Google Sans"/>
                  </a:rPr>
                  <a:t>Firewall Rules:</a:t>
                </a:r>
                <a:endParaRPr sz="1200">
                  <a:solidFill>
                    <a:schemeClr val="bg1"/>
                  </a:solidFill>
                  <a:latin typeface="Google Sans"/>
                  <a:ea typeface="Google Sans"/>
                  <a:cs typeface="Google Sans"/>
                  <a:sym typeface="Google Sans"/>
                </a:endParaRPr>
              </a:p>
              <a:p>
                <a:endParaRPr sz="1200">
                  <a:solidFill>
                    <a:schemeClr val="bg1"/>
                  </a:solidFill>
                  <a:latin typeface="Google Sans"/>
                  <a:ea typeface="Google Sans"/>
                  <a:cs typeface="Google Sans"/>
                  <a:sym typeface="Google Sans"/>
                </a:endParaRPr>
              </a:p>
              <a:p>
                <a:r>
                  <a:rPr lang="en" sz="1200">
                    <a:solidFill>
                      <a:schemeClr val="bg1"/>
                    </a:solidFill>
                    <a:latin typeface="Google Sans"/>
                    <a:ea typeface="Google Sans"/>
                    <a:cs typeface="Google Sans"/>
                    <a:sym typeface="Google Sans"/>
                  </a:rPr>
                  <a:t>Allow HTTPS from 0.0.0.0/0</a:t>
                </a:r>
                <a:endParaRPr sz="1200">
                  <a:solidFill>
                    <a:schemeClr val="bg1"/>
                  </a:solidFill>
                  <a:latin typeface="Google Sans"/>
                  <a:ea typeface="Google Sans"/>
                  <a:cs typeface="Google Sans"/>
                  <a:sym typeface="Google Sans"/>
                </a:endParaRPr>
              </a:p>
              <a:p>
                <a:r>
                  <a:rPr lang="en" sz="1200">
                    <a:solidFill>
                      <a:schemeClr val="bg1"/>
                    </a:solidFill>
                    <a:latin typeface="Google Sans"/>
                    <a:ea typeface="Google Sans"/>
                    <a:cs typeface="Google Sans"/>
                    <a:sym typeface="Google Sans"/>
                  </a:rPr>
                  <a:t>Allow SSH from known sources</a:t>
                </a:r>
                <a:endParaRPr sz="1200">
                  <a:solidFill>
                    <a:schemeClr val="bg1"/>
                  </a:solidFill>
                  <a:latin typeface="Google Sans"/>
                  <a:ea typeface="Google Sans"/>
                  <a:cs typeface="Google Sans"/>
                  <a:sym typeface="Google Sans"/>
                </a:endParaRPr>
              </a:p>
            </p:txBody>
          </p:sp>
          <p:grpSp>
            <p:nvGrpSpPr>
              <p:cNvPr id="504" name="Google Shape;504;p61"/>
              <p:cNvGrpSpPr/>
              <p:nvPr/>
            </p:nvGrpSpPr>
            <p:grpSpPr>
              <a:xfrm>
                <a:off x="12216750" y="4374750"/>
                <a:ext cx="2365200" cy="2206200"/>
                <a:chOff x="12216750" y="4450950"/>
                <a:chExt cx="2365200" cy="2206200"/>
              </a:xfrm>
            </p:grpSpPr>
            <p:sp>
              <p:nvSpPr>
                <p:cNvPr id="505" name="Google Shape;505;p61"/>
                <p:cNvSpPr/>
                <p:nvPr/>
              </p:nvSpPr>
              <p:spPr>
                <a:xfrm>
                  <a:off x="12216750" y="4450950"/>
                  <a:ext cx="2365200" cy="2206200"/>
                </a:xfrm>
                <a:prstGeom prst="rect">
                  <a:avLst/>
                </a:prstGeom>
                <a:solidFill>
                  <a:srgbClr val="CEEAD6"/>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60950" tIns="60950" rIns="60950" bIns="60950" anchor="ctr" anchorCtr="0">
                  <a:noAutofit/>
                </a:bodyPr>
                <a:lstStyle/>
                <a:p>
                  <a:endParaRPr sz="1200">
                    <a:solidFill>
                      <a:schemeClr val="bg1"/>
                    </a:solidFill>
                  </a:endParaRPr>
                </a:p>
              </p:txBody>
            </p:sp>
            <p:sp>
              <p:nvSpPr>
                <p:cNvPr id="506" name="Google Shape;506;p61"/>
                <p:cNvSpPr txBox="1"/>
                <p:nvPr/>
              </p:nvSpPr>
              <p:spPr>
                <a:xfrm>
                  <a:off x="12331050" y="4533625"/>
                  <a:ext cx="2144700" cy="1528500"/>
                </a:xfrm>
                <a:prstGeom prst="rect">
                  <a:avLst/>
                </a:prstGeom>
                <a:noFill/>
                <a:ln>
                  <a:noFill/>
                </a:ln>
              </p:spPr>
              <p:txBody>
                <a:bodyPr spcFirstLastPara="1" wrap="square" lIns="60950" tIns="60950" rIns="60950" bIns="60950" anchor="t" anchorCtr="0">
                  <a:noAutofit/>
                </a:bodyPr>
                <a:lstStyle/>
                <a:p>
                  <a:r>
                    <a:rPr lang="en" sz="1200">
                      <a:solidFill>
                        <a:schemeClr val="bg1"/>
                      </a:solidFill>
                      <a:latin typeface="Google Sans"/>
                      <a:ea typeface="Google Sans"/>
                      <a:cs typeface="Google Sans"/>
                      <a:sym typeface="Google Sans"/>
                    </a:rPr>
                    <a:t>Subnets:</a:t>
                  </a:r>
                  <a:endParaRPr sz="1200">
                    <a:solidFill>
                      <a:schemeClr val="bg1"/>
                    </a:solidFill>
                    <a:latin typeface="Google Sans"/>
                    <a:ea typeface="Google Sans"/>
                    <a:cs typeface="Google Sans"/>
                    <a:sym typeface="Google Sans"/>
                  </a:endParaRPr>
                </a:p>
                <a:p>
                  <a:endParaRPr sz="1200">
                    <a:solidFill>
                      <a:schemeClr val="bg1"/>
                    </a:solidFill>
                    <a:latin typeface="Google Sans"/>
                    <a:ea typeface="Google Sans"/>
                    <a:cs typeface="Google Sans"/>
                    <a:sym typeface="Google Sans"/>
                  </a:endParaRPr>
                </a:p>
                <a:p>
                  <a:r>
                    <a:rPr lang="en" sz="1200">
                      <a:solidFill>
                        <a:schemeClr val="bg1"/>
                      </a:solidFill>
                      <a:latin typeface="Google Sans"/>
                      <a:ea typeface="Google Sans"/>
                      <a:cs typeface="Google Sans"/>
                      <a:sym typeface="Google Sans"/>
                    </a:rPr>
                    <a:t>us-central1</a:t>
                  </a:r>
                  <a:endParaRPr sz="1200">
                    <a:solidFill>
                      <a:schemeClr val="bg1"/>
                    </a:solidFill>
                    <a:latin typeface="Google Sans"/>
                    <a:ea typeface="Google Sans"/>
                    <a:cs typeface="Google Sans"/>
                    <a:sym typeface="Google Sans"/>
                  </a:endParaRPr>
                </a:p>
                <a:p>
                  <a:r>
                    <a:rPr lang="en" sz="1200">
                      <a:solidFill>
                        <a:schemeClr val="bg1"/>
                      </a:solidFill>
                      <a:latin typeface="Google Sans"/>
                      <a:ea typeface="Google Sans"/>
                      <a:cs typeface="Google Sans"/>
                      <a:sym typeface="Google Sans"/>
                    </a:rPr>
                    <a:t>us-east1</a:t>
                  </a:r>
                  <a:endParaRPr sz="1200">
                    <a:solidFill>
                      <a:schemeClr val="bg1"/>
                    </a:solidFill>
                    <a:latin typeface="Google Sans"/>
                    <a:ea typeface="Google Sans"/>
                    <a:cs typeface="Google Sans"/>
                    <a:sym typeface="Google Sans"/>
                  </a:endParaRPr>
                </a:p>
                <a:p>
                  <a:endParaRPr sz="1200">
                    <a:solidFill>
                      <a:schemeClr val="bg1"/>
                    </a:solidFill>
                    <a:latin typeface="Google Sans"/>
                    <a:ea typeface="Google Sans"/>
                    <a:cs typeface="Google Sans"/>
                    <a:sym typeface="Google Sans"/>
                  </a:endParaRPr>
                </a:p>
              </p:txBody>
            </p:sp>
          </p:grpSp>
          <p:sp>
            <p:nvSpPr>
              <p:cNvPr id="507" name="Google Shape;507;p61"/>
              <p:cNvSpPr txBox="1"/>
              <p:nvPr/>
            </p:nvSpPr>
            <p:spPr>
              <a:xfrm>
                <a:off x="9928463" y="2152050"/>
                <a:ext cx="3169200" cy="577200"/>
              </a:xfrm>
              <a:prstGeom prst="rect">
                <a:avLst/>
              </a:prstGeom>
              <a:noFill/>
              <a:ln>
                <a:noFill/>
              </a:ln>
            </p:spPr>
            <p:txBody>
              <a:bodyPr spcFirstLastPara="1" wrap="square" lIns="60950" tIns="60950" rIns="60950" bIns="60950" anchor="t" anchorCtr="0">
                <a:noAutofit/>
              </a:bodyPr>
              <a:lstStyle/>
              <a:p>
                <a:r>
                  <a:rPr lang="en" sz="1200">
                    <a:solidFill>
                      <a:schemeClr val="bg1"/>
                    </a:solidFill>
                    <a:latin typeface="Google Sans"/>
                    <a:ea typeface="Google Sans"/>
                    <a:cs typeface="Google Sans"/>
                    <a:sym typeface="Google Sans"/>
                  </a:rPr>
                  <a:t>Custom VPC</a:t>
                </a:r>
                <a:endParaRPr sz="1200">
                  <a:solidFill>
                    <a:schemeClr val="bg1"/>
                  </a:solidFill>
                  <a:latin typeface="Google Sans"/>
                  <a:ea typeface="Google Sans"/>
                  <a:cs typeface="Google Sans"/>
                  <a:sym typeface="Google Sans"/>
                </a:endParaRPr>
              </a:p>
            </p:txBody>
          </p:sp>
        </p:grpSp>
        <p:cxnSp>
          <p:nvCxnSpPr>
            <p:cNvPr id="508" name="Google Shape;508;p61"/>
            <p:cNvCxnSpPr>
              <a:endCxn id="501" idx="1"/>
            </p:cNvCxnSpPr>
            <p:nvPr/>
          </p:nvCxnSpPr>
          <p:spPr>
            <a:xfrm>
              <a:off x="8418350" y="6768069"/>
              <a:ext cx="990600" cy="0"/>
            </a:xfrm>
            <a:prstGeom prst="straightConnector1">
              <a:avLst/>
            </a:prstGeom>
            <a:noFill/>
            <a:ln w="38100" cap="flat" cmpd="sng">
              <a:solidFill>
                <a:srgbClr val="000000"/>
              </a:solidFill>
              <a:prstDash val="solid"/>
              <a:round/>
              <a:headEnd type="none" w="med" len="med"/>
              <a:tailEnd type="triangle" w="med" len="med"/>
            </a:ln>
          </p:spPr>
        </p:cxnSp>
      </p:grpSp>
      <p:sp>
        <p:nvSpPr>
          <p:cNvPr id="509" name="Google Shape;509;p61"/>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dirty="0" smtClean="0"/>
              <a:t>Modeling </a:t>
            </a:r>
            <a:r>
              <a:rPr lang="en" dirty="0"/>
              <a:t>Secure Google Cloud Services</a:t>
            </a:r>
            <a:endParaRPr dirty="0"/>
          </a:p>
          <a:p>
            <a:endParaRPr dirty="0"/>
          </a:p>
        </p:txBody>
      </p:sp>
    </p:spTree>
    <p:extLst>
      <p:ext uri="{BB962C8B-B14F-4D97-AF65-F5344CB8AC3E}">
        <p14:creationId xmlns:p14="http://schemas.microsoft.com/office/powerpoint/2010/main" val="4250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2"/>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dirty="0" smtClean="0"/>
              <a:t>Defining </a:t>
            </a:r>
            <a:r>
              <a:rPr lang="en" dirty="0"/>
              <a:t>Storage Characteristics</a:t>
            </a:r>
            <a:endParaRPr dirty="0"/>
          </a:p>
        </p:txBody>
      </p:sp>
      <p:graphicFrame>
        <p:nvGraphicFramePr>
          <p:cNvPr id="299" name="Google Shape;299;p52"/>
          <p:cNvGraphicFramePr/>
          <p:nvPr>
            <p:extLst>
              <p:ext uri="{D42A27DB-BD31-4B8C-83A1-F6EECF244321}">
                <p14:modId xmlns:p14="http://schemas.microsoft.com/office/powerpoint/2010/main" val="3780573060"/>
              </p:ext>
            </p:extLst>
          </p:nvPr>
        </p:nvGraphicFramePr>
        <p:xfrm>
          <a:off x="635000" y="2093020"/>
          <a:ext cx="10921998" cy="2636420"/>
        </p:xfrm>
        <a:graphic>
          <a:graphicData uri="http://schemas.openxmlformats.org/drawingml/2006/table">
            <a:tbl>
              <a:tblPr>
                <a:noFill/>
              </a:tblPr>
              <a:tblGrid>
                <a:gridCol w="1820333">
                  <a:extLst>
                    <a:ext uri="{9D8B030D-6E8A-4147-A177-3AD203B41FA5}">
                      <a16:colId xmlns:a16="http://schemas.microsoft.com/office/drawing/2014/main" val="20000"/>
                    </a:ext>
                  </a:extLst>
                </a:gridCol>
                <a:gridCol w="1820333">
                  <a:extLst>
                    <a:ext uri="{9D8B030D-6E8A-4147-A177-3AD203B41FA5}">
                      <a16:colId xmlns:a16="http://schemas.microsoft.com/office/drawing/2014/main" val="20001"/>
                    </a:ext>
                  </a:extLst>
                </a:gridCol>
                <a:gridCol w="1820333">
                  <a:extLst>
                    <a:ext uri="{9D8B030D-6E8A-4147-A177-3AD203B41FA5}">
                      <a16:colId xmlns:a16="http://schemas.microsoft.com/office/drawing/2014/main" val="20002"/>
                    </a:ext>
                  </a:extLst>
                </a:gridCol>
                <a:gridCol w="1820333">
                  <a:extLst>
                    <a:ext uri="{9D8B030D-6E8A-4147-A177-3AD203B41FA5}">
                      <a16:colId xmlns:a16="http://schemas.microsoft.com/office/drawing/2014/main" val="20003"/>
                    </a:ext>
                  </a:extLst>
                </a:gridCol>
                <a:gridCol w="1820333">
                  <a:extLst>
                    <a:ext uri="{9D8B030D-6E8A-4147-A177-3AD203B41FA5}">
                      <a16:colId xmlns:a16="http://schemas.microsoft.com/office/drawing/2014/main" val="20004"/>
                    </a:ext>
                  </a:extLst>
                </a:gridCol>
                <a:gridCol w="1820333">
                  <a:extLst>
                    <a:ext uri="{9D8B030D-6E8A-4147-A177-3AD203B41FA5}">
                      <a16:colId xmlns:a16="http://schemas.microsoft.com/office/drawing/2014/main" val="20005"/>
                    </a:ext>
                  </a:extLst>
                </a:gridCol>
              </a:tblGrid>
              <a:tr h="975340">
                <a:tc>
                  <a:txBody>
                    <a:bodyPr/>
                    <a:lstStyle/>
                    <a:p>
                      <a:pPr marL="0" lvl="0" indent="0" algn="ctr" rtl="0">
                        <a:spcBef>
                          <a:spcPts val="0"/>
                        </a:spcBef>
                        <a:spcAft>
                          <a:spcPts val="0"/>
                        </a:spcAft>
                        <a:buNone/>
                      </a:pPr>
                      <a:r>
                        <a:rPr lang="en" sz="1900" b="1">
                          <a:solidFill>
                            <a:srgbClr val="FFFFFF"/>
                          </a:solidFill>
                          <a:latin typeface="Google Sans"/>
                          <a:ea typeface="Google Sans"/>
                          <a:cs typeface="Google Sans"/>
                          <a:sym typeface="Google Sans"/>
                        </a:rPr>
                        <a:t>Service</a:t>
                      </a:r>
                      <a:endParaRPr sz="1900" b="1">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a:solidFill>
                            <a:srgbClr val="FFFFFF"/>
                          </a:solidFill>
                          <a:latin typeface="Google Sans"/>
                          <a:ea typeface="Google Sans"/>
                          <a:cs typeface="Google Sans"/>
                          <a:sym typeface="Google Sans"/>
                        </a:rPr>
                        <a:t>Structured or Unstructured</a:t>
                      </a:r>
                      <a:endParaRPr sz="1900" b="1">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a:solidFill>
                            <a:srgbClr val="FFFFFF"/>
                          </a:solidFill>
                          <a:latin typeface="Google Sans"/>
                          <a:ea typeface="Google Sans"/>
                          <a:cs typeface="Google Sans"/>
                          <a:sym typeface="Google Sans"/>
                        </a:rPr>
                        <a:t>SQL or NoSQL</a:t>
                      </a:r>
                      <a:endParaRPr sz="1900" b="1">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a:solidFill>
                            <a:srgbClr val="FFFFFF"/>
                          </a:solidFill>
                          <a:latin typeface="Google Sans"/>
                          <a:ea typeface="Google Sans"/>
                          <a:cs typeface="Google Sans"/>
                          <a:sym typeface="Google Sans"/>
                        </a:rPr>
                        <a:t>Strong or Eventual Consistency</a:t>
                      </a:r>
                      <a:endParaRPr sz="1900" b="1">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a:solidFill>
                            <a:srgbClr val="FFFFFF"/>
                          </a:solidFill>
                          <a:latin typeface="Google Sans"/>
                          <a:ea typeface="Google Sans"/>
                          <a:cs typeface="Google Sans"/>
                          <a:sym typeface="Google Sans"/>
                        </a:rPr>
                        <a:t>Amount of Data (MB, GB, TB, PB, ExB)</a:t>
                      </a:r>
                      <a:endParaRPr sz="1900" b="1">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a:solidFill>
                            <a:srgbClr val="FFFFFF"/>
                          </a:solidFill>
                          <a:latin typeface="Google Sans"/>
                          <a:ea typeface="Google Sans"/>
                          <a:cs typeface="Google Sans"/>
                          <a:sym typeface="Google Sans"/>
                        </a:rPr>
                        <a:t>Read only or Read/Write</a:t>
                      </a:r>
                      <a:endParaRPr sz="1900" b="1">
                        <a:solidFill>
                          <a:srgbClr val="FFFFFF"/>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406380">
                <a:tc>
                  <a:txBody>
                    <a:bodyPr/>
                    <a:lstStyle/>
                    <a:p>
                      <a:pPr marL="0" lvl="0" indent="0" algn="l" rtl="0">
                        <a:spcBef>
                          <a:spcPts val="0"/>
                        </a:spcBef>
                        <a:spcAft>
                          <a:spcPts val="0"/>
                        </a:spcAft>
                        <a:buNone/>
                      </a:pPr>
                      <a:r>
                        <a:rPr lang="en" sz="1900" dirty="0">
                          <a:solidFill>
                            <a:schemeClr val="bg1"/>
                          </a:solidFill>
                          <a:latin typeface="Google Sans"/>
                          <a:ea typeface="Google Sans"/>
                          <a:cs typeface="Google Sans"/>
                          <a:sym typeface="Google Sans"/>
                        </a:rPr>
                        <a:t>Timeseries</a:t>
                      </a:r>
                      <a:endParaRPr sz="1900" i="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i="1" dirty="0">
                          <a:solidFill>
                            <a:schemeClr val="bg1"/>
                          </a:solidFill>
                          <a:latin typeface="Google Sans"/>
                          <a:ea typeface="Google Sans"/>
                          <a:cs typeface="Google Sans"/>
                          <a:sym typeface="Google Sans"/>
                        </a:rPr>
                        <a:t>Structured</a:t>
                      </a:r>
                      <a:endParaRPr sz="1900" i="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i="1" dirty="0">
                          <a:solidFill>
                            <a:schemeClr val="bg1"/>
                          </a:solidFill>
                          <a:latin typeface="Google Sans"/>
                          <a:ea typeface="Google Sans"/>
                          <a:cs typeface="Google Sans"/>
                          <a:sym typeface="Google Sans"/>
                        </a:rPr>
                        <a:t>NoSQL</a:t>
                      </a:r>
                      <a:endParaRPr sz="1900" i="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i="1">
                          <a:solidFill>
                            <a:schemeClr val="bg1"/>
                          </a:solidFill>
                          <a:latin typeface="Google Sans"/>
                          <a:ea typeface="Google Sans"/>
                          <a:cs typeface="Google Sans"/>
                          <a:sym typeface="Google Sans"/>
                        </a:rPr>
                        <a:t>Eventual</a:t>
                      </a:r>
                      <a:endParaRPr sz="19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i="1">
                          <a:solidFill>
                            <a:schemeClr val="bg1"/>
                          </a:solidFill>
                          <a:latin typeface="Google Sans"/>
                          <a:ea typeface="Google Sans"/>
                          <a:cs typeface="Google Sans"/>
                          <a:sym typeface="Google Sans"/>
                        </a:rPr>
                        <a:t>TB</a:t>
                      </a:r>
                      <a:endParaRPr sz="19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i="1">
                          <a:solidFill>
                            <a:schemeClr val="bg1"/>
                          </a:solidFill>
                          <a:latin typeface="Google Sans"/>
                          <a:ea typeface="Google Sans"/>
                          <a:cs typeface="Google Sans"/>
                          <a:sym typeface="Google Sans"/>
                        </a:rPr>
                        <a:t>Read/Write</a:t>
                      </a:r>
                      <a:endParaRPr sz="19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06380">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Game State</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Structured</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dirty="0">
                          <a:solidFill>
                            <a:schemeClr val="bg1"/>
                          </a:solidFill>
                          <a:latin typeface="Google Sans"/>
                          <a:ea typeface="Google Sans"/>
                          <a:cs typeface="Google Sans"/>
                          <a:sym typeface="Google Sans"/>
                        </a:rPr>
                        <a:t>SQL</a:t>
                      </a: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Strong</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TB</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Read/Write</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06380">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User</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Structured</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1900" dirty="0">
                          <a:solidFill>
                            <a:schemeClr val="bg1"/>
                          </a:solidFill>
                          <a:latin typeface="Google Sans"/>
                          <a:ea typeface="Google Sans"/>
                          <a:cs typeface="Google Sans"/>
                          <a:sym typeface="Google Sans"/>
                        </a:rPr>
                        <a:t>SQL</a:t>
                      </a: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Strong</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GB</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Read/Write</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3"/>
                  </a:ext>
                </a:extLst>
              </a:tr>
              <a:tr h="406380">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Analytics</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Structured</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dirty="0">
                          <a:solidFill>
                            <a:schemeClr val="bg1"/>
                          </a:solidFill>
                          <a:latin typeface="Google Sans"/>
                          <a:ea typeface="Google Sans"/>
                          <a:cs typeface="Google Sans"/>
                          <a:sym typeface="Google Sans"/>
                        </a:rPr>
                        <a:t>SQL</a:t>
                      </a: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dirty="0">
                          <a:solidFill>
                            <a:schemeClr val="bg1"/>
                          </a:solidFill>
                          <a:latin typeface="Google Sans"/>
                          <a:ea typeface="Google Sans"/>
                          <a:cs typeface="Google Sans"/>
                          <a:sym typeface="Google Sans"/>
                        </a:rPr>
                        <a:t>Eventual</a:t>
                      </a: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dirty="0">
                          <a:solidFill>
                            <a:schemeClr val="bg1"/>
                          </a:solidFill>
                          <a:latin typeface="Google Sans"/>
                          <a:ea typeface="Google Sans"/>
                          <a:cs typeface="Google Sans"/>
                          <a:sym typeface="Google Sans"/>
                        </a:rPr>
                        <a:t>TB</a:t>
                      </a: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dirty="0">
                          <a:solidFill>
                            <a:schemeClr val="bg1"/>
                          </a:solidFill>
                          <a:latin typeface="Google Sans"/>
                          <a:ea typeface="Google Sans"/>
                          <a:cs typeface="Google Sans"/>
                          <a:sym typeface="Google Sans"/>
                        </a:rPr>
                        <a:t>Read only</a:t>
                      </a: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4361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title"/>
          </p:nvPr>
        </p:nvSpPr>
        <p:spPr>
          <a:xfrm>
            <a:off x="1231667" y="717183"/>
            <a:ext cx="10358200" cy="717200"/>
          </a:xfrm>
          <a:prstGeom prst="rect">
            <a:avLst/>
          </a:prstGeom>
        </p:spPr>
        <p:txBody>
          <a:bodyPr spcFirstLastPara="1" vert="horz" wrap="square" lIns="60950" tIns="60950" rIns="60950" bIns="60950" rtlCol="0" anchor="t" anchorCtr="0">
            <a:noAutofit/>
          </a:bodyPr>
          <a:lstStyle/>
          <a:p>
            <a:r>
              <a:rPr lang="en" dirty="0" smtClean="0"/>
              <a:t>Choosing </a:t>
            </a:r>
            <a:r>
              <a:rPr lang="en" dirty="0"/>
              <a:t>Google Cloud Storage and Data Services</a:t>
            </a:r>
            <a:endParaRPr dirty="0"/>
          </a:p>
        </p:txBody>
      </p:sp>
      <p:pic>
        <p:nvPicPr>
          <p:cNvPr id="308" name="Google Shape;308;p53" descr="Cloud-Storage.png"/>
          <p:cNvPicPr preferRelativeResize="0"/>
          <p:nvPr/>
        </p:nvPicPr>
        <p:blipFill rotWithShape="1">
          <a:blip r:embed="rId3">
            <a:alphaModFix/>
          </a:blip>
          <a:srcRect t="5092" b="5092"/>
          <a:stretch/>
        </p:blipFill>
        <p:spPr>
          <a:xfrm>
            <a:off x="16162336" y="2096389"/>
            <a:ext cx="905400" cy="813200"/>
          </a:xfrm>
          <a:prstGeom prst="rect">
            <a:avLst/>
          </a:prstGeom>
          <a:noFill/>
          <a:ln>
            <a:noFill/>
          </a:ln>
        </p:spPr>
      </p:pic>
      <p:pic>
        <p:nvPicPr>
          <p:cNvPr id="309" name="Google Shape;309;p53" descr="Cloud-SQL.png"/>
          <p:cNvPicPr preferRelativeResize="0"/>
          <p:nvPr/>
        </p:nvPicPr>
        <p:blipFill rotWithShape="1">
          <a:blip r:embed="rId4">
            <a:alphaModFix/>
          </a:blip>
          <a:srcRect t="5092" b="5092"/>
          <a:stretch/>
        </p:blipFill>
        <p:spPr>
          <a:xfrm>
            <a:off x="17350653" y="2096407"/>
            <a:ext cx="905400" cy="813200"/>
          </a:xfrm>
          <a:prstGeom prst="rect">
            <a:avLst/>
          </a:prstGeom>
          <a:noFill/>
          <a:ln>
            <a:noFill/>
          </a:ln>
        </p:spPr>
      </p:pic>
      <p:pic>
        <p:nvPicPr>
          <p:cNvPr id="310" name="Google Shape;310;p53" descr="Cloud-Datastore.png"/>
          <p:cNvPicPr preferRelativeResize="0"/>
          <p:nvPr/>
        </p:nvPicPr>
        <p:blipFill rotWithShape="1">
          <a:blip r:embed="rId5">
            <a:alphaModFix/>
          </a:blip>
          <a:srcRect t="5092" b="5092"/>
          <a:stretch/>
        </p:blipFill>
        <p:spPr>
          <a:xfrm>
            <a:off x="18488197" y="2081805"/>
            <a:ext cx="938000" cy="842400"/>
          </a:xfrm>
          <a:prstGeom prst="rect">
            <a:avLst/>
          </a:prstGeom>
          <a:noFill/>
          <a:ln>
            <a:noFill/>
          </a:ln>
        </p:spPr>
      </p:pic>
      <p:pic>
        <p:nvPicPr>
          <p:cNvPr id="311" name="Google Shape;311;p53" descr="Cloud-Bigtable.png"/>
          <p:cNvPicPr preferRelativeResize="0"/>
          <p:nvPr/>
        </p:nvPicPr>
        <p:blipFill rotWithShape="1">
          <a:blip r:embed="rId6">
            <a:alphaModFix/>
          </a:blip>
          <a:srcRect t="5092" b="5092"/>
          <a:stretch/>
        </p:blipFill>
        <p:spPr>
          <a:xfrm>
            <a:off x="19735814" y="2096407"/>
            <a:ext cx="905400" cy="813200"/>
          </a:xfrm>
          <a:prstGeom prst="rect">
            <a:avLst/>
          </a:prstGeom>
          <a:noFill/>
          <a:ln>
            <a:noFill/>
          </a:ln>
        </p:spPr>
      </p:pic>
      <p:pic>
        <p:nvPicPr>
          <p:cNvPr id="312" name="Google Shape;312;p53" descr="Cloud-Spanner.png"/>
          <p:cNvPicPr preferRelativeResize="0"/>
          <p:nvPr/>
        </p:nvPicPr>
        <p:blipFill rotWithShape="1">
          <a:blip r:embed="rId7">
            <a:alphaModFix/>
          </a:blip>
          <a:srcRect t="5092" b="5092"/>
          <a:stretch/>
        </p:blipFill>
        <p:spPr>
          <a:xfrm>
            <a:off x="20950825" y="2096375"/>
            <a:ext cx="905400" cy="813200"/>
          </a:xfrm>
          <a:prstGeom prst="rect">
            <a:avLst/>
          </a:prstGeom>
          <a:noFill/>
          <a:ln>
            <a:noFill/>
          </a:ln>
        </p:spPr>
      </p:pic>
      <p:sp>
        <p:nvSpPr>
          <p:cNvPr id="313" name="Google Shape;313;p53"/>
          <p:cNvSpPr txBox="1"/>
          <p:nvPr/>
        </p:nvSpPr>
        <p:spPr>
          <a:xfrm>
            <a:off x="14906009" y="2909583"/>
            <a:ext cx="1126000" cy="402000"/>
          </a:xfrm>
          <a:prstGeom prst="rect">
            <a:avLst/>
          </a:prstGeom>
          <a:noFill/>
          <a:ln>
            <a:noFill/>
          </a:ln>
        </p:spPr>
        <p:txBody>
          <a:bodyPr spcFirstLastPara="1" wrap="square" lIns="60950" tIns="60950" rIns="60950" bIns="60950" anchor="t" anchorCtr="0">
            <a:noAutofit/>
          </a:bodyPr>
          <a:lstStyle/>
          <a:p>
            <a:pPr algn="ctr"/>
            <a:r>
              <a:rPr lang="en" sz="1200">
                <a:latin typeface="Roboto"/>
                <a:ea typeface="Roboto"/>
                <a:cs typeface="Roboto"/>
                <a:sym typeface="Roboto"/>
              </a:rPr>
              <a:t>Persistent Disk</a:t>
            </a:r>
            <a:endParaRPr sz="1200">
              <a:latin typeface="Roboto"/>
              <a:ea typeface="Roboto"/>
              <a:cs typeface="Roboto"/>
              <a:sym typeface="Roboto"/>
            </a:endParaRPr>
          </a:p>
        </p:txBody>
      </p:sp>
      <p:sp>
        <p:nvSpPr>
          <p:cNvPr id="314" name="Google Shape;314;p53"/>
          <p:cNvSpPr txBox="1"/>
          <p:nvPr/>
        </p:nvSpPr>
        <p:spPr>
          <a:xfrm>
            <a:off x="16098583" y="2909583"/>
            <a:ext cx="1126000" cy="402000"/>
          </a:xfrm>
          <a:prstGeom prst="rect">
            <a:avLst/>
          </a:prstGeom>
          <a:noFill/>
          <a:ln>
            <a:noFill/>
          </a:ln>
        </p:spPr>
        <p:txBody>
          <a:bodyPr spcFirstLastPara="1" wrap="square" lIns="60950" tIns="60950" rIns="60950" bIns="60950" anchor="t" anchorCtr="0">
            <a:noAutofit/>
          </a:bodyPr>
          <a:lstStyle/>
          <a:p>
            <a:pPr algn="ctr"/>
            <a:r>
              <a:rPr lang="en" sz="1200">
                <a:latin typeface="Roboto"/>
                <a:ea typeface="Roboto"/>
                <a:cs typeface="Roboto"/>
                <a:sym typeface="Roboto"/>
              </a:rPr>
              <a:t>Cloud </a:t>
            </a:r>
            <a:br>
              <a:rPr lang="en" sz="1200">
                <a:latin typeface="Roboto"/>
                <a:ea typeface="Roboto"/>
                <a:cs typeface="Roboto"/>
                <a:sym typeface="Roboto"/>
              </a:rPr>
            </a:br>
            <a:r>
              <a:rPr lang="en" sz="1200">
                <a:latin typeface="Roboto"/>
                <a:ea typeface="Roboto"/>
                <a:cs typeface="Roboto"/>
                <a:sym typeface="Roboto"/>
              </a:rPr>
              <a:t>Storage</a:t>
            </a:r>
            <a:endParaRPr sz="1200">
              <a:latin typeface="Roboto"/>
              <a:ea typeface="Roboto"/>
              <a:cs typeface="Roboto"/>
              <a:sym typeface="Roboto"/>
            </a:endParaRPr>
          </a:p>
        </p:txBody>
      </p:sp>
      <p:sp>
        <p:nvSpPr>
          <p:cNvPr id="315" name="Google Shape;315;p53"/>
          <p:cNvSpPr txBox="1"/>
          <p:nvPr/>
        </p:nvSpPr>
        <p:spPr>
          <a:xfrm>
            <a:off x="17240375" y="2909583"/>
            <a:ext cx="1126000" cy="402000"/>
          </a:xfrm>
          <a:prstGeom prst="rect">
            <a:avLst/>
          </a:prstGeom>
          <a:noFill/>
          <a:ln>
            <a:noFill/>
          </a:ln>
        </p:spPr>
        <p:txBody>
          <a:bodyPr spcFirstLastPara="1" wrap="square" lIns="60950" tIns="60950" rIns="60950" bIns="60950" anchor="t" anchorCtr="0">
            <a:noAutofit/>
          </a:bodyPr>
          <a:lstStyle/>
          <a:p>
            <a:pPr algn="ctr"/>
            <a:r>
              <a:rPr lang="en" sz="1200">
                <a:latin typeface="Roboto"/>
                <a:ea typeface="Roboto"/>
                <a:cs typeface="Roboto"/>
                <a:sym typeface="Roboto"/>
              </a:rPr>
              <a:t>Cloud </a:t>
            </a:r>
            <a:br>
              <a:rPr lang="en" sz="1200">
                <a:latin typeface="Roboto"/>
                <a:ea typeface="Roboto"/>
                <a:cs typeface="Roboto"/>
                <a:sym typeface="Roboto"/>
              </a:rPr>
            </a:br>
            <a:r>
              <a:rPr lang="en" sz="1200">
                <a:latin typeface="Roboto"/>
                <a:ea typeface="Roboto"/>
                <a:cs typeface="Roboto"/>
                <a:sym typeface="Roboto"/>
              </a:rPr>
              <a:t>SQL</a:t>
            </a:r>
            <a:endParaRPr sz="1200">
              <a:latin typeface="Roboto"/>
              <a:ea typeface="Roboto"/>
              <a:cs typeface="Roboto"/>
              <a:sym typeface="Roboto"/>
            </a:endParaRPr>
          </a:p>
        </p:txBody>
      </p:sp>
      <p:sp>
        <p:nvSpPr>
          <p:cNvPr id="316" name="Google Shape;316;p53"/>
          <p:cNvSpPr txBox="1"/>
          <p:nvPr/>
        </p:nvSpPr>
        <p:spPr>
          <a:xfrm>
            <a:off x="18354509" y="2909583"/>
            <a:ext cx="1126000" cy="402000"/>
          </a:xfrm>
          <a:prstGeom prst="rect">
            <a:avLst/>
          </a:prstGeom>
          <a:noFill/>
          <a:ln>
            <a:noFill/>
          </a:ln>
        </p:spPr>
        <p:txBody>
          <a:bodyPr spcFirstLastPara="1" wrap="square" lIns="60950" tIns="60950" rIns="60950" bIns="60950" anchor="t" anchorCtr="0">
            <a:noAutofit/>
          </a:bodyPr>
          <a:lstStyle/>
          <a:p>
            <a:pPr algn="ctr"/>
            <a:r>
              <a:rPr lang="en" sz="1200">
                <a:latin typeface="Roboto"/>
                <a:ea typeface="Roboto"/>
                <a:cs typeface="Roboto"/>
                <a:sym typeface="Roboto"/>
              </a:rPr>
              <a:t>Firestore</a:t>
            </a:r>
            <a:endParaRPr sz="1200">
              <a:latin typeface="Roboto"/>
              <a:ea typeface="Roboto"/>
              <a:cs typeface="Roboto"/>
              <a:sym typeface="Roboto"/>
            </a:endParaRPr>
          </a:p>
        </p:txBody>
      </p:sp>
      <p:sp>
        <p:nvSpPr>
          <p:cNvPr id="317" name="Google Shape;317;p53"/>
          <p:cNvSpPr txBox="1"/>
          <p:nvPr/>
        </p:nvSpPr>
        <p:spPr>
          <a:xfrm>
            <a:off x="19652667" y="2909583"/>
            <a:ext cx="1126000" cy="402000"/>
          </a:xfrm>
          <a:prstGeom prst="rect">
            <a:avLst/>
          </a:prstGeom>
          <a:noFill/>
          <a:ln>
            <a:noFill/>
          </a:ln>
        </p:spPr>
        <p:txBody>
          <a:bodyPr spcFirstLastPara="1" wrap="square" lIns="60950" tIns="60950" rIns="60950" bIns="60950" anchor="t" anchorCtr="0">
            <a:noAutofit/>
          </a:bodyPr>
          <a:lstStyle/>
          <a:p>
            <a:pPr algn="ctr"/>
            <a:r>
              <a:rPr lang="en" sz="1200">
                <a:latin typeface="Roboto"/>
                <a:ea typeface="Roboto"/>
                <a:cs typeface="Roboto"/>
                <a:sym typeface="Roboto"/>
              </a:rPr>
              <a:t>Cloud </a:t>
            </a:r>
            <a:br>
              <a:rPr lang="en" sz="1200">
                <a:latin typeface="Roboto"/>
                <a:ea typeface="Roboto"/>
                <a:cs typeface="Roboto"/>
                <a:sym typeface="Roboto"/>
              </a:rPr>
            </a:br>
            <a:r>
              <a:rPr lang="en" sz="1200">
                <a:latin typeface="Roboto"/>
                <a:ea typeface="Roboto"/>
                <a:cs typeface="Roboto"/>
                <a:sym typeface="Roboto"/>
              </a:rPr>
              <a:t>Bigtable</a:t>
            </a:r>
            <a:endParaRPr sz="1200">
              <a:latin typeface="Roboto"/>
              <a:ea typeface="Roboto"/>
              <a:cs typeface="Roboto"/>
              <a:sym typeface="Roboto"/>
            </a:endParaRPr>
          </a:p>
        </p:txBody>
      </p:sp>
      <p:sp>
        <p:nvSpPr>
          <p:cNvPr id="318" name="Google Shape;318;p53"/>
          <p:cNvSpPr txBox="1"/>
          <p:nvPr/>
        </p:nvSpPr>
        <p:spPr>
          <a:xfrm>
            <a:off x="20818083" y="2909583"/>
            <a:ext cx="1126000" cy="402000"/>
          </a:xfrm>
          <a:prstGeom prst="rect">
            <a:avLst/>
          </a:prstGeom>
          <a:noFill/>
          <a:ln>
            <a:noFill/>
          </a:ln>
        </p:spPr>
        <p:txBody>
          <a:bodyPr spcFirstLastPara="1" wrap="square" lIns="60950" tIns="60950" rIns="60950" bIns="60950" anchor="t" anchorCtr="0">
            <a:noAutofit/>
          </a:bodyPr>
          <a:lstStyle/>
          <a:p>
            <a:pPr algn="ctr"/>
            <a:r>
              <a:rPr lang="en" sz="1200">
                <a:latin typeface="Roboto"/>
                <a:ea typeface="Roboto"/>
                <a:cs typeface="Roboto"/>
                <a:sym typeface="Roboto"/>
              </a:rPr>
              <a:t>Cloud </a:t>
            </a:r>
            <a:br>
              <a:rPr lang="en" sz="1200">
                <a:latin typeface="Roboto"/>
                <a:ea typeface="Roboto"/>
                <a:cs typeface="Roboto"/>
                <a:sym typeface="Roboto"/>
              </a:rPr>
            </a:br>
            <a:r>
              <a:rPr lang="en" sz="1200">
                <a:latin typeface="Roboto"/>
                <a:ea typeface="Roboto"/>
                <a:cs typeface="Roboto"/>
                <a:sym typeface="Roboto"/>
              </a:rPr>
              <a:t>Spanner</a:t>
            </a:r>
            <a:endParaRPr sz="1200">
              <a:latin typeface="Roboto"/>
              <a:ea typeface="Roboto"/>
              <a:cs typeface="Roboto"/>
              <a:sym typeface="Roboto"/>
            </a:endParaRPr>
          </a:p>
        </p:txBody>
      </p:sp>
      <p:pic>
        <p:nvPicPr>
          <p:cNvPr id="319" name="Google Shape;319;p53"/>
          <p:cNvPicPr preferRelativeResize="0"/>
          <p:nvPr/>
        </p:nvPicPr>
        <p:blipFill>
          <a:blip r:embed="rId8">
            <a:alphaModFix/>
          </a:blip>
          <a:stretch>
            <a:fillRect/>
          </a:stretch>
        </p:blipFill>
        <p:spPr>
          <a:xfrm>
            <a:off x="22120958" y="2096400"/>
            <a:ext cx="905400" cy="805801"/>
          </a:xfrm>
          <a:prstGeom prst="rect">
            <a:avLst/>
          </a:prstGeom>
          <a:noFill/>
          <a:ln>
            <a:noFill/>
          </a:ln>
        </p:spPr>
      </p:pic>
      <p:sp>
        <p:nvSpPr>
          <p:cNvPr id="320" name="Google Shape;320;p53"/>
          <p:cNvSpPr txBox="1"/>
          <p:nvPr/>
        </p:nvSpPr>
        <p:spPr>
          <a:xfrm>
            <a:off x="21983500" y="2909583"/>
            <a:ext cx="1126000" cy="402000"/>
          </a:xfrm>
          <a:prstGeom prst="rect">
            <a:avLst/>
          </a:prstGeom>
          <a:noFill/>
          <a:ln>
            <a:noFill/>
          </a:ln>
        </p:spPr>
        <p:txBody>
          <a:bodyPr spcFirstLastPara="1" wrap="square" lIns="60950" tIns="60950" rIns="60950" bIns="60950" anchor="t" anchorCtr="0">
            <a:noAutofit/>
          </a:bodyPr>
          <a:lstStyle/>
          <a:p>
            <a:pPr algn="ctr"/>
            <a:r>
              <a:rPr lang="en" sz="1200">
                <a:latin typeface="Roboto"/>
                <a:ea typeface="Roboto"/>
                <a:cs typeface="Roboto"/>
                <a:sym typeface="Roboto"/>
              </a:rPr>
              <a:t>BigQuery</a:t>
            </a:r>
            <a:endParaRPr sz="1200">
              <a:latin typeface="Roboto"/>
              <a:ea typeface="Roboto"/>
              <a:cs typeface="Roboto"/>
              <a:sym typeface="Roboto"/>
            </a:endParaRPr>
          </a:p>
        </p:txBody>
      </p:sp>
      <p:graphicFrame>
        <p:nvGraphicFramePr>
          <p:cNvPr id="321" name="Google Shape;321;p53"/>
          <p:cNvGraphicFramePr/>
          <p:nvPr>
            <p:extLst>
              <p:ext uri="{D42A27DB-BD31-4B8C-83A1-F6EECF244321}">
                <p14:modId xmlns:p14="http://schemas.microsoft.com/office/powerpoint/2010/main" val="1186764149"/>
              </p:ext>
            </p:extLst>
          </p:nvPr>
        </p:nvGraphicFramePr>
        <p:xfrm>
          <a:off x="635000" y="2007447"/>
          <a:ext cx="10922000" cy="4174133"/>
        </p:xfrm>
        <a:graphic>
          <a:graphicData uri="http://schemas.openxmlformats.org/drawingml/2006/table">
            <a:tbl>
              <a:tblPr>
                <a:noFill/>
              </a:tblPr>
              <a:tblGrid>
                <a:gridCol w="1453467">
                  <a:extLst>
                    <a:ext uri="{9D8B030D-6E8A-4147-A177-3AD203B41FA5}">
                      <a16:colId xmlns:a16="http://schemas.microsoft.com/office/drawing/2014/main" val="20000"/>
                    </a:ext>
                  </a:extLst>
                </a:gridCol>
                <a:gridCol w="1277033">
                  <a:extLst>
                    <a:ext uri="{9D8B030D-6E8A-4147-A177-3AD203B41FA5}">
                      <a16:colId xmlns:a16="http://schemas.microsoft.com/office/drawing/2014/main" val="20001"/>
                    </a:ext>
                  </a:extLst>
                </a:gridCol>
                <a:gridCol w="1365250">
                  <a:extLst>
                    <a:ext uri="{9D8B030D-6E8A-4147-A177-3AD203B41FA5}">
                      <a16:colId xmlns:a16="http://schemas.microsoft.com/office/drawing/2014/main" val="20002"/>
                    </a:ext>
                  </a:extLst>
                </a:gridCol>
                <a:gridCol w="1365250">
                  <a:extLst>
                    <a:ext uri="{9D8B030D-6E8A-4147-A177-3AD203B41FA5}">
                      <a16:colId xmlns:a16="http://schemas.microsoft.com/office/drawing/2014/main" val="20003"/>
                    </a:ext>
                  </a:extLst>
                </a:gridCol>
                <a:gridCol w="1365250">
                  <a:extLst>
                    <a:ext uri="{9D8B030D-6E8A-4147-A177-3AD203B41FA5}">
                      <a16:colId xmlns:a16="http://schemas.microsoft.com/office/drawing/2014/main" val="20004"/>
                    </a:ext>
                  </a:extLst>
                </a:gridCol>
                <a:gridCol w="1365250">
                  <a:extLst>
                    <a:ext uri="{9D8B030D-6E8A-4147-A177-3AD203B41FA5}">
                      <a16:colId xmlns:a16="http://schemas.microsoft.com/office/drawing/2014/main" val="20005"/>
                    </a:ext>
                  </a:extLst>
                </a:gridCol>
                <a:gridCol w="1365250">
                  <a:extLst>
                    <a:ext uri="{9D8B030D-6E8A-4147-A177-3AD203B41FA5}">
                      <a16:colId xmlns:a16="http://schemas.microsoft.com/office/drawing/2014/main" val="20006"/>
                    </a:ext>
                  </a:extLst>
                </a:gridCol>
                <a:gridCol w="1365250">
                  <a:extLst>
                    <a:ext uri="{9D8B030D-6E8A-4147-A177-3AD203B41FA5}">
                      <a16:colId xmlns:a16="http://schemas.microsoft.com/office/drawing/2014/main" val="20007"/>
                    </a:ext>
                  </a:extLst>
                </a:gridCol>
              </a:tblGrid>
              <a:tr h="1828780">
                <a:tc>
                  <a:txBody>
                    <a:bodyPr/>
                    <a:lstStyle/>
                    <a:p>
                      <a:pPr marL="0" lvl="0" indent="0" algn="ctr" rtl="0">
                        <a:spcBef>
                          <a:spcPts val="0"/>
                        </a:spcBef>
                        <a:spcAft>
                          <a:spcPts val="0"/>
                        </a:spcAft>
                        <a:buNone/>
                      </a:pPr>
                      <a:r>
                        <a:rPr lang="en" sz="1900" b="1">
                          <a:solidFill>
                            <a:schemeClr val="bg1"/>
                          </a:solidFill>
                          <a:latin typeface="Google Sans"/>
                          <a:ea typeface="Google Sans"/>
                          <a:cs typeface="Google Sans"/>
                          <a:sym typeface="Google Sans"/>
                        </a:rPr>
                        <a:t>Service</a:t>
                      </a:r>
                      <a:endParaRPr sz="1900" b="1">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Persistent Disk</a:t>
                      </a:r>
                      <a:endParaRPr sz="190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Cloud</a:t>
                      </a: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Storage</a:t>
                      </a:r>
                      <a:endParaRPr sz="190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Cloud </a:t>
                      </a: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SQL</a:t>
                      </a:r>
                      <a:endParaRPr sz="190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Firestore</a:t>
                      </a:r>
                      <a:endParaRPr sz="190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Cloud</a:t>
                      </a: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Bigtable</a:t>
                      </a:r>
                      <a:endParaRPr sz="190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Cloud</a:t>
                      </a: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Spanner</a:t>
                      </a:r>
                      <a:endParaRPr sz="190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BigQuery</a:t>
                      </a:r>
                      <a:endParaRPr sz="190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669033">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Timeseries</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x</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06380">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Game State</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x</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06380">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User</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x</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06380">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Analytics</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1900" dirty="0">
                          <a:solidFill>
                            <a:schemeClr val="bg1"/>
                          </a:solidFill>
                          <a:latin typeface="Google Sans"/>
                          <a:ea typeface="Google Sans"/>
                          <a:cs typeface="Google Sans"/>
                          <a:sym typeface="Google Sans"/>
                        </a:rPr>
                        <a:t>x</a:t>
                      </a: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06380">
                <a:tc>
                  <a:txBody>
                    <a:bodyPr/>
                    <a:lstStyle/>
                    <a:p>
                      <a:pPr marL="0" lvl="0" indent="0" algn="l" rtl="0">
                        <a:spcBef>
                          <a:spcPts val="0"/>
                        </a:spcBef>
                        <a:spcAft>
                          <a:spcPts val="0"/>
                        </a:spcAft>
                        <a:buNone/>
                      </a:pPr>
                      <a:endParaRPr sz="1900">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dirty="0">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22" name="Google Shape;322;p53" descr="Cloud-SQL.png"/>
          <p:cNvPicPr preferRelativeResize="0"/>
          <p:nvPr/>
        </p:nvPicPr>
        <p:blipFill rotWithShape="1">
          <a:blip r:embed="rId4">
            <a:alphaModFix/>
          </a:blip>
          <a:srcRect t="5092" b="5092"/>
          <a:stretch/>
        </p:blipFill>
        <p:spPr>
          <a:xfrm>
            <a:off x="4929938" y="2248500"/>
            <a:ext cx="952200" cy="855200"/>
          </a:xfrm>
          <a:prstGeom prst="rect">
            <a:avLst/>
          </a:prstGeom>
          <a:noFill/>
          <a:ln>
            <a:noFill/>
          </a:ln>
        </p:spPr>
      </p:pic>
      <p:pic>
        <p:nvPicPr>
          <p:cNvPr id="323" name="Google Shape;323;p53" descr="Cloud-Spanner.png"/>
          <p:cNvPicPr preferRelativeResize="0"/>
          <p:nvPr/>
        </p:nvPicPr>
        <p:blipFill rotWithShape="1">
          <a:blip r:embed="rId7">
            <a:alphaModFix/>
          </a:blip>
          <a:srcRect t="5092" b="5092"/>
          <a:stretch/>
        </p:blipFill>
        <p:spPr>
          <a:xfrm>
            <a:off x="9039095" y="2248500"/>
            <a:ext cx="952200" cy="855200"/>
          </a:xfrm>
          <a:prstGeom prst="rect">
            <a:avLst/>
          </a:prstGeom>
          <a:noFill/>
          <a:ln>
            <a:noFill/>
          </a:ln>
        </p:spPr>
      </p:pic>
      <p:pic>
        <p:nvPicPr>
          <p:cNvPr id="324" name="Google Shape;324;p53" descr="Persistent-Disk.png"/>
          <p:cNvPicPr preferRelativeResize="0"/>
          <p:nvPr/>
        </p:nvPicPr>
        <p:blipFill rotWithShape="1">
          <a:blip r:embed="rId9">
            <a:alphaModFix/>
          </a:blip>
          <a:srcRect t="5092" b="5092"/>
          <a:stretch/>
        </p:blipFill>
        <p:spPr>
          <a:xfrm>
            <a:off x="2190501" y="2248500"/>
            <a:ext cx="952200" cy="855200"/>
          </a:xfrm>
          <a:prstGeom prst="rect">
            <a:avLst/>
          </a:prstGeom>
          <a:noFill/>
          <a:ln>
            <a:noFill/>
          </a:ln>
        </p:spPr>
      </p:pic>
      <p:pic>
        <p:nvPicPr>
          <p:cNvPr id="325" name="Google Shape;325;p53" descr="Cloud-Datastore.png"/>
          <p:cNvPicPr preferRelativeResize="0"/>
          <p:nvPr/>
        </p:nvPicPr>
        <p:blipFill rotWithShape="1">
          <a:blip r:embed="rId5">
            <a:alphaModFix/>
          </a:blip>
          <a:srcRect t="5092" b="5092"/>
          <a:stretch/>
        </p:blipFill>
        <p:spPr>
          <a:xfrm>
            <a:off x="6299657" y="2248500"/>
            <a:ext cx="952200" cy="855200"/>
          </a:xfrm>
          <a:prstGeom prst="rect">
            <a:avLst/>
          </a:prstGeom>
          <a:noFill/>
          <a:ln>
            <a:noFill/>
          </a:ln>
        </p:spPr>
      </p:pic>
      <p:pic>
        <p:nvPicPr>
          <p:cNvPr id="326" name="Google Shape;326;p53" descr="Cloud-Storage.png"/>
          <p:cNvPicPr preferRelativeResize="0"/>
          <p:nvPr/>
        </p:nvPicPr>
        <p:blipFill rotWithShape="1">
          <a:blip r:embed="rId3">
            <a:alphaModFix/>
          </a:blip>
          <a:srcRect t="5092" b="5092"/>
          <a:stretch/>
        </p:blipFill>
        <p:spPr>
          <a:xfrm>
            <a:off x="3560219" y="2248500"/>
            <a:ext cx="952200" cy="855200"/>
          </a:xfrm>
          <a:prstGeom prst="rect">
            <a:avLst/>
          </a:prstGeom>
          <a:noFill/>
          <a:ln>
            <a:noFill/>
          </a:ln>
        </p:spPr>
      </p:pic>
      <p:pic>
        <p:nvPicPr>
          <p:cNvPr id="327" name="Google Shape;327;p53" descr="Cloud-Bigtable.png"/>
          <p:cNvPicPr preferRelativeResize="0"/>
          <p:nvPr/>
        </p:nvPicPr>
        <p:blipFill rotWithShape="1">
          <a:blip r:embed="rId6">
            <a:alphaModFix/>
          </a:blip>
          <a:srcRect t="5092" b="5092"/>
          <a:stretch/>
        </p:blipFill>
        <p:spPr>
          <a:xfrm>
            <a:off x="7669375" y="2248500"/>
            <a:ext cx="952200" cy="855200"/>
          </a:xfrm>
          <a:prstGeom prst="rect">
            <a:avLst/>
          </a:prstGeom>
          <a:noFill/>
          <a:ln>
            <a:noFill/>
          </a:ln>
        </p:spPr>
      </p:pic>
      <p:pic>
        <p:nvPicPr>
          <p:cNvPr id="328" name="Google Shape;328;p53" descr="BigQuery.png"/>
          <p:cNvPicPr preferRelativeResize="0"/>
          <p:nvPr/>
        </p:nvPicPr>
        <p:blipFill rotWithShape="1">
          <a:blip r:embed="rId10">
            <a:alphaModFix/>
          </a:blip>
          <a:srcRect t="5092" b="5092"/>
          <a:stretch/>
        </p:blipFill>
        <p:spPr>
          <a:xfrm>
            <a:off x="10408813" y="2248500"/>
            <a:ext cx="952200" cy="855200"/>
          </a:xfrm>
          <a:prstGeom prst="rect">
            <a:avLst/>
          </a:prstGeom>
          <a:noFill/>
          <a:ln>
            <a:noFill/>
          </a:ln>
        </p:spPr>
      </p:pic>
    </p:spTree>
    <p:extLst>
      <p:ext uri="{BB962C8B-B14F-4D97-AF65-F5344CB8AC3E}">
        <p14:creationId xmlns:p14="http://schemas.microsoft.com/office/powerpoint/2010/main" val="188284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4"/>
          <p:cNvSpPr txBox="1">
            <a:spLocks noGrp="1"/>
          </p:cNvSpPr>
          <p:nvPr>
            <p:ph type="title"/>
          </p:nvPr>
        </p:nvSpPr>
        <p:spPr>
          <a:xfrm>
            <a:off x="474021" y="860875"/>
            <a:ext cx="10805600" cy="717200"/>
          </a:xfrm>
          <a:prstGeom prst="rect">
            <a:avLst/>
          </a:prstGeom>
        </p:spPr>
        <p:txBody>
          <a:bodyPr spcFirstLastPara="1" vert="horz" wrap="square" lIns="60950" tIns="60950" rIns="60950" bIns="60950" rtlCol="0" anchor="t" anchorCtr="0">
            <a:noAutofit/>
          </a:bodyPr>
          <a:lstStyle/>
          <a:p>
            <a:r>
              <a:rPr lang="en" dirty="0" smtClean="0"/>
              <a:t>Defining </a:t>
            </a:r>
            <a:r>
              <a:rPr lang="en" dirty="0"/>
              <a:t>Network Characteristics for Your Services</a:t>
            </a:r>
            <a:endParaRPr dirty="0"/>
          </a:p>
        </p:txBody>
      </p:sp>
      <p:graphicFrame>
        <p:nvGraphicFramePr>
          <p:cNvPr id="335" name="Google Shape;335;p54"/>
          <p:cNvGraphicFramePr/>
          <p:nvPr>
            <p:extLst>
              <p:ext uri="{D42A27DB-BD31-4B8C-83A1-F6EECF244321}">
                <p14:modId xmlns:p14="http://schemas.microsoft.com/office/powerpoint/2010/main" val="12761894"/>
              </p:ext>
            </p:extLst>
          </p:nvPr>
        </p:nvGraphicFramePr>
        <p:xfrm>
          <a:off x="323283" y="2093020"/>
          <a:ext cx="11713999" cy="4350437"/>
        </p:xfrm>
        <a:graphic>
          <a:graphicData uri="http://schemas.openxmlformats.org/drawingml/2006/table">
            <a:tbl>
              <a:tblPr>
                <a:noFill/>
              </a:tblPr>
              <a:tblGrid>
                <a:gridCol w="2670517">
                  <a:extLst>
                    <a:ext uri="{9D8B030D-6E8A-4147-A177-3AD203B41FA5}">
                      <a16:colId xmlns:a16="http://schemas.microsoft.com/office/drawing/2014/main" val="20000"/>
                    </a:ext>
                  </a:extLst>
                </a:gridCol>
                <a:gridCol w="1234150">
                  <a:extLst>
                    <a:ext uri="{9D8B030D-6E8A-4147-A177-3AD203B41FA5}">
                      <a16:colId xmlns:a16="http://schemas.microsoft.com/office/drawing/2014/main" val="20001"/>
                    </a:ext>
                  </a:extLst>
                </a:gridCol>
                <a:gridCol w="1952333">
                  <a:extLst>
                    <a:ext uri="{9D8B030D-6E8A-4147-A177-3AD203B41FA5}">
                      <a16:colId xmlns:a16="http://schemas.microsoft.com/office/drawing/2014/main" val="20002"/>
                    </a:ext>
                  </a:extLst>
                </a:gridCol>
                <a:gridCol w="1952333">
                  <a:extLst>
                    <a:ext uri="{9D8B030D-6E8A-4147-A177-3AD203B41FA5}">
                      <a16:colId xmlns:a16="http://schemas.microsoft.com/office/drawing/2014/main" val="20003"/>
                    </a:ext>
                  </a:extLst>
                </a:gridCol>
                <a:gridCol w="1952333">
                  <a:extLst>
                    <a:ext uri="{9D8B030D-6E8A-4147-A177-3AD203B41FA5}">
                      <a16:colId xmlns:a16="http://schemas.microsoft.com/office/drawing/2014/main" val="20004"/>
                    </a:ext>
                  </a:extLst>
                </a:gridCol>
                <a:gridCol w="1952333">
                  <a:extLst>
                    <a:ext uri="{9D8B030D-6E8A-4147-A177-3AD203B41FA5}">
                      <a16:colId xmlns:a16="http://schemas.microsoft.com/office/drawing/2014/main" val="20005"/>
                    </a:ext>
                  </a:extLst>
                </a:gridCol>
              </a:tblGrid>
              <a:tr h="1452217">
                <a:tc>
                  <a:txBody>
                    <a:bodyPr/>
                    <a:lstStyle/>
                    <a:p>
                      <a:pPr marL="0" lvl="0" indent="0" algn="ctr" rtl="0">
                        <a:spcBef>
                          <a:spcPts val="0"/>
                        </a:spcBef>
                        <a:spcAft>
                          <a:spcPts val="0"/>
                        </a:spcAft>
                        <a:buNone/>
                      </a:pPr>
                      <a:r>
                        <a:rPr lang="en" sz="1900" b="1" dirty="0">
                          <a:solidFill>
                            <a:schemeClr val="bg1"/>
                          </a:solidFill>
                          <a:latin typeface="Google Sans"/>
                          <a:ea typeface="Google Sans"/>
                          <a:cs typeface="Google Sans"/>
                          <a:sym typeface="Google Sans"/>
                        </a:rPr>
                        <a:t>Service</a:t>
                      </a:r>
                      <a:endParaRPr sz="1900" b="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dirty="0">
                          <a:solidFill>
                            <a:schemeClr val="bg1"/>
                          </a:solidFill>
                          <a:latin typeface="Google Sans"/>
                          <a:ea typeface="Google Sans"/>
                          <a:cs typeface="Google Sans"/>
                          <a:sym typeface="Google Sans"/>
                        </a:rPr>
                        <a:t>Internet facing or Internal only</a:t>
                      </a:r>
                      <a:endParaRPr sz="1900" b="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dirty="0">
                          <a:solidFill>
                            <a:schemeClr val="bg1"/>
                          </a:solidFill>
                          <a:latin typeface="Google Sans"/>
                          <a:ea typeface="Google Sans"/>
                          <a:cs typeface="Google Sans"/>
                          <a:sym typeface="Google Sans"/>
                        </a:rPr>
                        <a:t>HTTP</a:t>
                      </a:r>
                      <a:endParaRPr sz="1900" b="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dirty="0">
                          <a:solidFill>
                            <a:schemeClr val="bg1"/>
                          </a:solidFill>
                          <a:latin typeface="Google Sans"/>
                          <a:ea typeface="Google Sans"/>
                          <a:cs typeface="Google Sans"/>
                          <a:sym typeface="Google Sans"/>
                        </a:rPr>
                        <a:t>TCP</a:t>
                      </a:r>
                      <a:endParaRPr sz="1900" b="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dirty="0">
                          <a:solidFill>
                            <a:schemeClr val="bg1"/>
                          </a:solidFill>
                          <a:latin typeface="Google Sans"/>
                          <a:ea typeface="Google Sans"/>
                          <a:cs typeface="Google Sans"/>
                          <a:sym typeface="Google Sans"/>
                        </a:rPr>
                        <a:t>UDP</a:t>
                      </a:r>
                      <a:endParaRPr sz="1900" b="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1900" b="1" dirty="0">
                          <a:solidFill>
                            <a:schemeClr val="bg1"/>
                          </a:solidFill>
                          <a:latin typeface="Google Sans"/>
                          <a:ea typeface="Google Sans"/>
                          <a:cs typeface="Google Sans"/>
                          <a:sym typeface="Google Sans"/>
                        </a:rPr>
                        <a:t>Multiregional?</a:t>
                      </a:r>
                      <a:endParaRPr sz="1900" b="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796083">
                <a:tc>
                  <a:txBody>
                    <a:bodyPr/>
                    <a:lstStyle/>
                    <a:p>
                      <a:pPr marL="0" lvl="0" indent="0" algn="l" rtl="0">
                        <a:spcBef>
                          <a:spcPts val="0"/>
                        </a:spcBef>
                        <a:spcAft>
                          <a:spcPts val="0"/>
                        </a:spcAft>
                        <a:buNone/>
                      </a:pPr>
                      <a:r>
                        <a:rPr lang="en" sz="1900" i="1">
                          <a:solidFill>
                            <a:schemeClr val="bg1"/>
                          </a:solidFill>
                          <a:latin typeface="Google Sans"/>
                          <a:ea typeface="Google Sans"/>
                          <a:cs typeface="Google Sans"/>
                          <a:sym typeface="Google Sans"/>
                        </a:rPr>
                        <a:t>Web UI/</a:t>
                      </a:r>
                      <a:r>
                        <a:rPr lang="en" sz="1900">
                          <a:solidFill>
                            <a:schemeClr val="bg1"/>
                          </a:solidFill>
                          <a:latin typeface="Google Sans"/>
                          <a:ea typeface="Google Sans"/>
                          <a:cs typeface="Google Sans"/>
                          <a:sym typeface="Google Sans"/>
                        </a:rPr>
                        <a:t>Mobile UI</a:t>
                      </a:r>
                      <a:endParaRPr sz="1900">
                        <a:solidFill>
                          <a:schemeClr val="bg1"/>
                        </a:solidFill>
                        <a:latin typeface="Google Sans"/>
                        <a:ea typeface="Google Sans"/>
                        <a:cs typeface="Google Sans"/>
                        <a:sym typeface="Google Sans"/>
                      </a:endParaRPr>
                    </a:p>
                    <a:p>
                      <a:pPr marL="0" lvl="0" indent="0" algn="l" rtl="0">
                        <a:spcBef>
                          <a:spcPts val="0"/>
                        </a:spcBef>
                        <a:spcAft>
                          <a:spcPts val="0"/>
                        </a:spcAft>
                        <a:buNone/>
                      </a:pPr>
                      <a:endParaRPr sz="19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i="1">
                          <a:solidFill>
                            <a:schemeClr val="bg1"/>
                          </a:solidFill>
                          <a:latin typeface="Google Sans"/>
                          <a:ea typeface="Google Sans"/>
                          <a:cs typeface="Google Sans"/>
                          <a:sym typeface="Google Sans"/>
                        </a:rPr>
                        <a:t>Internet</a:t>
                      </a:r>
                      <a:endParaRPr sz="19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i="1">
                          <a:solidFill>
                            <a:schemeClr val="bg1"/>
                          </a:solidFill>
                          <a:latin typeface="Google Sans"/>
                          <a:ea typeface="Google Sans"/>
                          <a:cs typeface="Google Sans"/>
                          <a:sym typeface="Google Sans"/>
                        </a:rPr>
                        <a:t>Yes</a:t>
                      </a:r>
                      <a:endParaRPr sz="19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i="1">
                          <a:solidFill>
                            <a:schemeClr val="bg1"/>
                          </a:solidFill>
                          <a:latin typeface="Google Sans"/>
                          <a:ea typeface="Google Sans"/>
                          <a:cs typeface="Google Sans"/>
                          <a:sym typeface="Google Sans"/>
                        </a:rPr>
                        <a:t>Yes</a:t>
                      </a:r>
                      <a:endParaRPr sz="19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i="1" dirty="0">
                          <a:solidFill>
                            <a:schemeClr val="bg1"/>
                          </a:solidFill>
                          <a:latin typeface="Google Sans"/>
                          <a:ea typeface="Google Sans"/>
                          <a:cs typeface="Google Sans"/>
                          <a:sym typeface="Google Sans"/>
                        </a:rPr>
                        <a:t>Yes</a:t>
                      </a:r>
                      <a:endParaRPr sz="1900" i="1"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690860">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Analytics Platform</a:t>
                      </a:r>
                      <a:endParaRPr sz="1900">
                        <a:solidFill>
                          <a:schemeClr val="bg1"/>
                        </a:solidFill>
                        <a:latin typeface="Google Sans"/>
                        <a:ea typeface="Google Sans"/>
                        <a:cs typeface="Google Sans"/>
                        <a:sym typeface="Google Sans"/>
                      </a:endParaRPr>
                    </a:p>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Internal</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Yes</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1900" dirty="0">
                          <a:solidFill>
                            <a:schemeClr val="bg1"/>
                          </a:solidFill>
                          <a:latin typeface="Google Sans"/>
                          <a:ea typeface="Google Sans"/>
                          <a:cs typeface="Google Sans"/>
                          <a:sym typeface="Google Sans"/>
                        </a:rPr>
                        <a:t>No</a:t>
                      </a: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68017">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Reporting Service</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Internet</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Yes</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a:solidFill>
                            <a:schemeClr val="bg1"/>
                          </a:solidFill>
                          <a:latin typeface="Google Sans"/>
                          <a:ea typeface="Google Sans"/>
                          <a:cs typeface="Google Sans"/>
                          <a:sym typeface="Google Sans"/>
                        </a:rPr>
                        <a:t>Yes</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1900" dirty="0">
                          <a:solidFill>
                            <a:schemeClr val="bg1"/>
                          </a:solidFill>
                          <a:latin typeface="Google Sans"/>
                          <a:ea typeface="Google Sans"/>
                          <a:cs typeface="Google Sans"/>
                          <a:sym typeface="Google Sans"/>
                        </a:rPr>
                        <a:t>Yes</a:t>
                      </a: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66550">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66550">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0700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5"/>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dirty="0" smtClean="0"/>
              <a:t>Select </a:t>
            </a:r>
            <a:r>
              <a:rPr lang="en" dirty="0"/>
              <a:t>the Load Balancers for </a:t>
            </a:r>
            <a:r>
              <a:rPr lang="en" dirty="0" smtClean="0"/>
              <a:t>the </a:t>
            </a:r>
            <a:r>
              <a:rPr lang="en" dirty="0"/>
              <a:t>Services</a:t>
            </a:r>
            <a:endParaRPr dirty="0"/>
          </a:p>
        </p:txBody>
      </p:sp>
      <p:pic>
        <p:nvPicPr>
          <p:cNvPr id="343" name="Google Shape;343;p55" descr="Cloud-Load-Balancing.png"/>
          <p:cNvPicPr preferRelativeResize="0"/>
          <p:nvPr/>
        </p:nvPicPr>
        <p:blipFill rotWithShape="1">
          <a:blip r:embed="rId3">
            <a:alphaModFix/>
          </a:blip>
          <a:srcRect t="5036" b="5027"/>
          <a:stretch/>
        </p:blipFill>
        <p:spPr>
          <a:xfrm>
            <a:off x="-5122431" y="2999585"/>
            <a:ext cx="797600" cy="717200"/>
          </a:xfrm>
          <a:prstGeom prst="rect">
            <a:avLst/>
          </a:prstGeom>
          <a:noFill/>
          <a:ln>
            <a:noFill/>
          </a:ln>
        </p:spPr>
      </p:pic>
      <p:pic>
        <p:nvPicPr>
          <p:cNvPr id="344" name="Google Shape;344;p55" descr="Cloud-Load-Balancing.png"/>
          <p:cNvPicPr preferRelativeResize="0"/>
          <p:nvPr/>
        </p:nvPicPr>
        <p:blipFill rotWithShape="1">
          <a:blip r:embed="rId3">
            <a:alphaModFix/>
          </a:blip>
          <a:srcRect t="5036" b="5027"/>
          <a:stretch/>
        </p:blipFill>
        <p:spPr>
          <a:xfrm>
            <a:off x="-3823615" y="2999585"/>
            <a:ext cx="797600" cy="717200"/>
          </a:xfrm>
          <a:prstGeom prst="rect">
            <a:avLst/>
          </a:prstGeom>
          <a:noFill/>
          <a:ln>
            <a:noFill/>
          </a:ln>
        </p:spPr>
      </p:pic>
      <p:sp>
        <p:nvSpPr>
          <p:cNvPr id="346" name="Google Shape;346;p55"/>
          <p:cNvSpPr txBox="1"/>
          <p:nvPr/>
        </p:nvSpPr>
        <p:spPr>
          <a:xfrm>
            <a:off x="-5339300" y="3758217"/>
            <a:ext cx="1126000" cy="402000"/>
          </a:xfrm>
          <a:prstGeom prst="rect">
            <a:avLst/>
          </a:prstGeom>
          <a:noFill/>
          <a:ln>
            <a:noFill/>
          </a:ln>
        </p:spPr>
        <p:txBody>
          <a:bodyPr spcFirstLastPara="1" wrap="square" lIns="60950" tIns="60950" rIns="60950" bIns="60950" anchor="t" anchorCtr="0">
            <a:noAutofit/>
          </a:bodyPr>
          <a:lstStyle/>
          <a:p>
            <a:pPr algn="ctr"/>
            <a:r>
              <a:rPr lang="en" sz="1200">
                <a:latin typeface="Roboto"/>
                <a:ea typeface="Roboto"/>
                <a:cs typeface="Roboto"/>
                <a:sym typeface="Roboto"/>
              </a:rPr>
              <a:t>HTTP</a:t>
            </a:r>
            <a:endParaRPr sz="1200">
              <a:latin typeface="Roboto"/>
              <a:ea typeface="Roboto"/>
              <a:cs typeface="Roboto"/>
              <a:sym typeface="Roboto"/>
            </a:endParaRPr>
          </a:p>
        </p:txBody>
      </p:sp>
      <p:sp>
        <p:nvSpPr>
          <p:cNvPr id="347" name="Google Shape;347;p55"/>
          <p:cNvSpPr txBox="1"/>
          <p:nvPr/>
        </p:nvSpPr>
        <p:spPr>
          <a:xfrm>
            <a:off x="-3987817" y="3758217"/>
            <a:ext cx="1126000" cy="402000"/>
          </a:xfrm>
          <a:prstGeom prst="rect">
            <a:avLst/>
          </a:prstGeom>
          <a:noFill/>
          <a:ln>
            <a:noFill/>
          </a:ln>
        </p:spPr>
        <p:txBody>
          <a:bodyPr spcFirstLastPara="1" wrap="square" lIns="60950" tIns="60950" rIns="60950" bIns="60950" anchor="t" anchorCtr="0">
            <a:noAutofit/>
          </a:bodyPr>
          <a:lstStyle/>
          <a:p>
            <a:pPr algn="ctr"/>
            <a:r>
              <a:rPr lang="en" sz="1200">
                <a:latin typeface="Roboto"/>
                <a:ea typeface="Roboto"/>
                <a:cs typeface="Roboto"/>
                <a:sym typeface="Roboto"/>
              </a:rPr>
              <a:t>TCP</a:t>
            </a:r>
            <a:endParaRPr sz="1200">
              <a:latin typeface="Roboto"/>
              <a:ea typeface="Roboto"/>
              <a:cs typeface="Roboto"/>
              <a:sym typeface="Roboto"/>
            </a:endParaRPr>
          </a:p>
        </p:txBody>
      </p:sp>
      <p:graphicFrame>
        <p:nvGraphicFramePr>
          <p:cNvPr id="349" name="Google Shape;349;p55"/>
          <p:cNvGraphicFramePr/>
          <p:nvPr>
            <p:extLst>
              <p:ext uri="{D42A27DB-BD31-4B8C-83A1-F6EECF244321}">
                <p14:modId xmlns:p14="http://schemas.microsoft.com/office/powerpoint/2010/main" val="3281398030"/>
              </p:ext>
            </p:extLst>
          </p:nvPr>
        </p:nvGraphicFramePr>
        <p:xfrm>
          <a:off x="2881408" y="1681731"/>
          <a:ext cx="5461000" cy="4987390"/>
        </p:xfrm>
        <a:graphic>
          <a:graphicData uri="http://schemas.openxmlformats.org/drawingml/2006/table">
            <a:tbl>
              <a:tblPr>
                <a:noFill/>
              </a:tblPr>
              <a:tblGrid>
                <a:gridCol w="1365250">
                  <a:extLst>
                    <a:ext uri="{9D8B030D-6E8A-4147-A177-3AD203B41FA5}">
                      <a16:colId xmlns:a16="http://schemas.microsoft.com/office/drawing/2014/main" val="20000"/>
                    </a:ext>
                  </a:extLst>
                </a:gridCol>
                <a:gridCol w="1365250">
                  <a:extLst>
                    <a:ext uri="{9D8B030D-6E8A-4147-A177-3AD203B41FA5}">
                      <a16:colId xmlns:a16="http://schemas.microsoft.com/office/drawing/2014/main" val="20001"/>
                    </a:ext>
                  </a:extLst>
                </a:gridCol>
                <a:gridCol w="1365250">
                  <a:extLst>
                    <a:ext uri="{9D8B030D-6E8A-4147-A177-3AD203B41FA5}">
                      <a16:colId xmlns:a16="http://schemas.microsoft.com/office/drawing/2014/main" val="20002"/>
                    </a:ext>
                  </a:extLst>
                </a:gridCol>
                <a:gridCol w="1365250">
                  <a:extLst>
                    <a:ext uri="{9D8B030D-6E8A-4147-A177-3AD203B41FA5}">
                      <a16:colId xmlns:a16="http://schemas.microsoft.com/office/drawing/2014/main" val="20003"/>
                    </a:ext>
                  </a:extLst>
                </a:gridCol>
              </a:tblGrid>
              <a:tr h="1771850">
                <a:tc>
                  <a:txBody>
                    <a:bodyPr/>
                    <a:lstStyle/>
                    <a:p>
                      <a:pPr marL="0" lvl="0" indent="0" algn="ctr" rtl="0">
                        <a:spcBef>
                          <a:spcPts val="0"/>
                        </a:spcBef>
                        <a:spcAft>
                          <a:spcPts val="0"/>
                        </a:spcAft>
                        <a:buNone/>
                      </a:pPr>
                      <a:r>
                        <a:rPr lang="en" sz="1900" b="1" dirty="0">
                          <a:solidFill>
                            <a:schemeClr val="bg1"/>
                          </a:solidFill>
                          <a:latin typeface="Google Sans"/>
                          <a:ea typeface="Google Sans"/>
                          <a:cs typeface="Google Sans"/>
                          <a:sym typeface="Google Sans"/>
                        </a:rPr>
                        <a:t>Service</a:t>
                      </a:r>
                      <a:endParaRPr sz="1900" b="1" dirty="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dirty="0">
                          <a:solidFill>
                            <a:schemeClr val="bg1"/>
                          </a:solidFill>
                          <a:latin typeface="Google Sans"/>
                          <a:ea typeface="Google Sans"/>
                          <a:cs typeface="Google Sans"/>
                          <a:sym typeface="Google Sans"/>
                        </a:rPr>
                        <a:t>HTTP</a:t>
                      </a:r>
                      <a:endParaRPr sz="1900" dirty="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1900" dirty="0">
                          <a:solidFill>
                            <a:schemeClr val="bg1"/>
                          </a:solidFill>
                          <a:latin typeface="Google Sans"/>
                          <a:ea typeface="Google Sans"/>
                          <a:cs typeface="Google Sans"/>
                          <a:sym typeface="Google Sans"/>
                        </a:rPr>
                        <a:t>Cloud </a:t>
                      </a:r>
                      <a:endParaRPr sz="1900" dirty="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dirty="0">
                          <a:solidFill>
                            <a:schemeClr val="bg1"/>
                          </a:solidFill>
                          <a:latin typeface="Google Sans"/>
                          <a:ea typeface="Google Sans"/>
                          <a:cs typeface="Google Sans"/>
                          <a:sym typeface="Google Sans"/>
                        </a:rPr>
                        <a:t>TCP</a:t>
                      </a:r>
                      <a:endParaRPr sz="1900" dirty="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UDP</a:t>
                      </a:r>
                      <a:endParaRPr sz="1900">
                        <a:solidFill>
                          <a:schemeClr val="bg1"/>
                        </a:solidFill>
                        <a:latin typeface="Google Sans"/>
                        <a:ea typeface="Google Sans"/>
                        <a:cs typeface="Google Sans"/>
                        <a:sym typeface="Google Sans"/>
                      </a:endParaRPr>
                    </a:p>
                  </a:txBody>
                  <a:tcPr marL="60950" marR="60950" marT="60950" marB="6095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544300">
                <a:tc>
                  <a:txBody>
                    <a:bodyPr/>
                    <a:lstStyle/>
                    <a:p>
                      <a:pPr marL="0" lvl="0" indent="0" algn="l" rtl="0">
                        <a:spcBef>
                          <a:spcPts val="0"/>
                        </a:spcBef>
                        <a:spcAft>
                          <a:spcPts val="0"/>
                        </a:spcAft>
                        <a:buNone/>
                      </a:pPr>
                      <a:r>
                        <a:rPr lang="en" sz="1900" i="1" dirty="0">
                          <a:solidFill>
                            <a:schemeClr val="bg1"/>
                          </a:solidFill>
                          <a:latin typeface="Google Sans"/>
                          <a:ea typeface="Google Sans"/>
                          <a:cs typeface="Google Sans"/>
                          <a:sym typeface="Google Sans"/>
                        </a:rPr>
                        <a:t>Web UI/</a:t>
                      </a:r>
                      <a:r>
                        <a:rPr lang="en" sz="1900" dirty="0">
                          <a:solidFill>
                            <a:schemeClr val="bg1"/>
                          </a:solidFill>
                          <a:latin typeface="Google Sans"/>
                          <a:ea typeface="Google Sans"/>
                          <a:cs typeface="Google Sans"/>
                          <a:sym typeface="Google Sans"/>
                        </a:rPr>
                        <a:t>Mobile UI/Reporting</a:t>
                      </a:r>
                      <a:endParaRPr sz="1900" dirty="0">
                        <a:solidFill>
                          <a:schemeClr val="bg1"/>
                        </a:solidFill>
                        <a:latin typeface="Google Sans"/>
                        <a:ea typeface="Google Sans"/>
                        <a:cs typeface="Google Sans"/>
                        <a:sym typeface="Google Sans"/>
                      </a:endParaRPr>
                    </a:p>
                    <a:p>
                      <a:pPr marL="0" lvl="0" indent="0" algn="l" rtl="0">
                        <a:spcBef>
                          <a:spcPts val="0"/>
                        </a:spcBef>
                        <a:spcAft>
                          <a:spcPts val="0"/>
                        </a:spcAft>
                        <a:buNone/>
                      </a:pP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1900">
                          <a:solidFill>
                            <a:schemeClr val="bg1"/>
                          </a:solidFill>
                          <a:latin typeface="Google Sans"/>
                          <a:ea typeface="Google Sans"/>
                          <a:cs typeface="Google Sans"/>
                          <a:sym typeface="Google Sans"/>
                        </a:rPr>
                        <a:t>x</a:t>
                      </a: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06380">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06380">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06380">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06380">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50" name="Google Shape;350;p55" descr="Cloud-SQL.png"/>
          <p:cNvPicPr preferRelativeResize="0"/>
          <p:nvPr/>
        </p:nvPicPr>
        <p:blipFill rotWithShape="1">
          <a:blip r:embed="rId4">
            <a:alphaModFix/>
          </a:blip>
          <a:srcRect t="5092" b="5092"/>
          <a:stretch/>
        </p:blipFill>
        <p:spPr>
          <a:xfrm>
            <a:off x="7176346" y="1922784"/>
            <a:ext cx="952200" cy="855200"/>
          </a:xfrm>
          <a:prstGeom prst="rect">
            <a:avLst/>
          </a:prstGeom>
          <a:noFill/>
          <a:ln>
            <a:noFill/>
          </a:ln>
        </p:spPr>
      </p:pic>
      <p:pic>
        <p:nvPicPr>
          <p:cNvPr id="351" name="Google Shape;351;p55" descr="Persistent-Disk.png"/>
          <p:cNvPicPr preferRelativeResize="0"/>
          <p:nvPr/>
        </p:nvPicPr>
        <p:blipFill rotWithShape="1">
          <a:blip r:embed="rId5">
            <a:alphaModFix/>
          </a:blip>
          <a:srcRect t="5092" b="5092"/>
          <a:stretch/>
        </p:blipFill>
        <p:spPr>
          <a:xfrm>
            <a:off x="4436909" y="1922784"/>
            <a:ext cx="952200" cy="855200"/>
          </a:xfrm>
          <a:prstGeom prst="rect">
            <a:avLst/>
          </a:prstGeom>
          <a:noFill/>
          <a:ln>
            <a:noFill/>
          </a:ln>
        </p:spPr>
      </p:pic>
      <p:pic>
        <p:nvPicPr>
          <p:cNvPr id="352" name="Google Shape;352;p55" descr="Cloud-Storage.png"/>
          <p:cNvPicPr preferRelativeResize="0"/>
          <p:nvPr/>
        </p:nvPicPr>
        <p:blipFill rotWithShape="1">
          <a:blip r:embed="rId6">
            <a:alphaModFix/>
          </a:blip>
          <a:srcRect t="5092" b="5092"/>
          <a:stretch/>
        </p:blipFill>
        <p:spPr>
          <a:xfrm>
            <a:off x="5806627" y="1922784"/>
            <a:ext cx="952200" cy="855200"/>
          </a:xfrm>
          <a:prstGeom prst="rect">
            <a:avLst/>
          </a:prstGeom>
          <a:noFill/>
          <a:ln>
            <a:noFill/>
          </a:ln>
        </p:spPr>
      </p:pic>
      <p:pic>
        <p:nvPicPr>
          <p:cNvPr id="353" name="Google Shape;353;p55" descr="Cloud-Load-Balancing.png"/>
          <p:cNvPicPr preferRelativeResize="0"/>
          <p:nvPr/>
        </p:nvPicPr>
        <p:blipFill rotWithShape="1">
          <a:blip r:embed="rId3">
            <a:alphaModFix/>
          </a:blip>
          <a:srcRect t="5092" b="5092"/>
          <a:stretch/>
        </p:blipFill>
        <p:spPr>
          <a:xfrm>
            <a:off x="4436908" y="1922787"/>
            <a:ext cx="952200" cy="855200"/>
          </a:xfrm>
          <a:prstGeom prst="rect">
            <a:avLst/>
          </a:prstGeom>
          <a:noFill/>
          <a:ln>
            <a:noFill/>
          </a:ln>
        </p:spPr>
      </p:pic>
      <p:pic>
        <p:nvPicPr>
          <p:cNvPr id="354" name="Google Shape;354;p55" descr="Cloud-Load-Balancing.png"/>
          <p:cNvPicPr preferRelativeResize="0"/>
          <p:nvPr/>
        </p:nvPicPr>
        <p:blipFill rotWithShape="1">
          <a:blip r:embed="rId3">
            <a:alphaModFix/>
          </a:blip>
          <a:srcRect t="5092" b="5092"/>
          <a:stretch/>
        </p:blipFill>
        <p:spPr>
          <a:xfrm>
            <a:off x="5806625" y="1922787"/>
            <a:ext cx="952200" cy="855200"/>
          </a:xfrm>
          <a:prstGeom prst="rect">
            <a:avLst/>
          </a:prstGeom>
          <a:noFill/>
          <a:ln>
            <a:noFill/>
          </a:ln>
        </p:spPr>
      </p:pic>
      <p:pic>
        <p:nvPicPr>
          <p:cNvPr id="355" name="Google Shape;355;p55" descr="Cloud-Load-Balancing.png"/>
          <p:cNvPicPr preferRelativeResize="0"/>
          <p:nvPr/>
        </p:nvPicPr>
        <p:blipFill rotWithShape="1">
          <a:blip r:embed="rId3">
            <a:alphaModFix/>
          </a:blip>
          <a:srcRect t="5092" b="5092"/>
          <a:stretch/>
        </p:blipFill>
        <p:spPr>
          <a:xfrm>
            <a:off x="7176341" y="1922787"/>
            <a:ext cx="952200" cy="855200"/>
          </a:xfrm>
          <a:prstGeom prst="rect">
            <a:avLst/>
          </a:prstGeom>
          <a:noFill/>
          <a:ln>
            <a:noFill/>
          </a:ln>
        </p:spPr>
      </p:pic>
    </p:spTree>
    <p:extLst>
      <p:ext uri="{BB962C8B-B14F-4D97-AF65-F5344CB8AC3E}">
        <p14:creationId xmlns:p14="http://schemas.microsoft.com/office/powerpoint/2010/main" val="191551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dirty="0" smtClean="0"/>
              <a:t>Diagramming the </a:t>
            </a:r>
            <a:r>
              <a:rPr lang="en" dirty="0"/>
              <a:t>Network</a:t>
            </a:r>
            <a:endParaRPr dirty="0"/>
          </a:p>
        </p:txBody>
      </p:sp>
      <p:sp>
        <p:nvSpPr>
          <p:cNvPr id="361" name="Google Shape;361;p56"/>
          <p:cNvSpPr txBox="1"/>
          <p:nvPr/>
        </p:nvSpPr>
        <p:spPr>
          <a:xfrm>
            <a:off x="1231667" y="1299283"/>
            <a:ext cx="10027800" cy="838000"/>
          </a:xfrm>
          <a:prstGeom prst="rect">
            <a:avLst/>
          </a:prstGeom>
          <a:noFill/>
          <a:ln>
            <a:noFill/>
          </a:ln>
        </p:spPr>
        <p:txBody>
          <a:bodyPr spcFirstLastPara="1" wrap="square" lIns="60950" tIns="60950" rIns="60950" bIns="60950" anchor="t" anchorCtr="0">
            <a:noAutofit/>
          </a:bodyPr>
          <a:lstStyle/>
          <a:p>
            <a:pPr>
              <a:lnSpc>
                <a:spcPct val="115000"/>
              </a:lnSpc>
              <a:spcAft>
                <a:spcPts val="1067"/>
              </a:spcAft>
            </a:pPr>
            <a:endParaRPr sz="1867" dirty="0">
              <a:solidFill>
                <a:srgbClr val="737373"/>
              </a:solidFill>
              <a:latin typeface="Roboto"/>
              <a:ea typeface="Roboto"/>
              <a:cs typeface="Roboto"/>
              <a:sym typeface="Roboto"/>
            </a:endParaRPr>
          </a:p>
        </p:txBody>
      </p:sp>
      <p:grpSp>
        <p:nvGrpSpPr>
          <p:cNvPr id="362" name="Google Shape;362;p56"/>
          <p:cNvGrpSpPr/>
          <p:nvPr/>
        </p:nvGrpSpPr>
        <p:grpSpPr>
          <a:xfrm>
            <a:off x="1318763" y="1874161"/>
            <a:ext cx="7772335" cy="4500803"/>
            <a:chOff x="1978144" y="1922425"/>
            <a:chExt cx="11658503" cy="6751204"/>
          </a:xfrm>
        </p:grpSpPr>
        <p:sp>
          <p:nvSpPr>
            <p:cNvPr id="363" name="Google Shape;363;p56"/>
            <p:cNvSpPr/>
            <p:nvPr/>
          </p:nvSpPr>
          <p:spPr>
            <a:xfrm>
              <a:off x="9255300" y="1922425"/>
              <a:ext cx="2826900" cy="67512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21900" tIns="121900" rIns="121900" bIns="121900" anchor="ctr" anchorCtr="0">
              <a:noAutofit/>
            </a:bodyPr>
            <a:lstStyle/>
            <a:p>
              <a:pPr>
                <a:buClr>
                  <a:srgbClr val="000000"/>
                </a:buClr>
              </a:pPr>
              <a:endParaRPr sz="1867">
                <a:solidFill>
                  <a:srgbClr val="000000"/>
                </a:solidFill>
                <a:latin typeface="Arial"/>
                <a:ea typeface="Arial"/>
                <a:cs typeface="Arial"/>
                <a:sym typeface="Arial"/>
              </a:endParaRPr>
            </a:p>
          </p:txBody>
        </p:sp>
        <p:pic>
          <p:nvPicPr>
            <p:cNvPr id="364" name="Google Shape;364;p56" descr="Cloud-Load-Balancing.png"/>
            <p:cNvPicPr preferRelativeResize="0"/>
            <p:nvPr/>
          </p:nvPicPr>
          <p:blipFill rotWithShape="1">
            <a:blip r:embed="rId3">
              <a:alphaModFix/>
            </a:blip>
            <a:srcRect t="5092" b="5092"/>
            <a:stretch/>
          </p:blipFill>
          <p:spPr>
            <a:xfrm>
              <a:off x="7269363" y="4589688"/>
              <a:ext cx="1060800" cy="952800"/>
            </a:xfrm>
            <a:prstGeom prst="rect">
              <a:avLst/>
            </a:prstGeom>
            <a:noFill/>
            <a:ln>
              <a:noFill/>
            </a:ln>
          </p:spPr>
        </p:pic>
        <p:sp>
          <p:nvSpPr>
            <p:cNvPr id="365" name="Google Shape;365;p56"/>
            <p:cNvSpPr/>
            <p:nvPr/>
          </p:nvSpPr>
          <p:spPr>
            <a:xfrm>
              <a:off x="1978144" y="5503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a:lnSpc>
                  <a:spcPct val="121428"/>
                </a:lnSpc>
                <a:buClr>
                  <a:srgbClr val="000000"/>
                </a:buClr>
              </a:pPr>
              <a:endParaRPr sz="933">
                <a:solidFill>
                  <a:srgbClr val="000000"/>
                </a:solidFill>
                <a:latin typeface="Roboto"/>
                <a:ea typeface="Roboto"/>
                <a:cs typeface="Roboto"/>
                <a:sym typeface="Roboto"/>
              </a:endParaRPr>
            </a:p>
          </p:txBody>
        </p:sp>
        <p:pic>
          <p:nvPicPr>
            <p:cNvPr id="366" name="Google Shape;366;p56"/>
            <p:cNvPicPr preferRelativeResize="0"/>
            <p:nvPr/>
          </p:nvPicPr>
          <p:blipFill rotWithShape="1">
            <a:blip r:embed="rId4">
              <a:alphaModFix/>
            </a:blip>
            <a:srcRect/>
            <a:stretch/>
          </p:blipFill>
          <p:spPr>
            <a:xfrm>
              <a:off x="2051296" y="5576930"/>
              <a:ext cx="859800" cy="859800"/>
            </a:xfrm>
            <a:prstGeom prst="rect">
              <a:avLst/>
            </a:prstGeom>
            <a:noFill/>
            <a:ln>
              <a:noFill/>
            </a:ln>
          </p:spPr>
        </p:pic>
        <p:sp>
          <p:nvSpPr>
            <p:cNvPr id="367" name="Google Shape;367;p56"/>
            <p:cNvSpPr/>
            <p:nvPr/>
          </p:nvSpPr>
          <p:spPr>
            <a:xfrm>
              <a:off x="1978144" y="4086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a:lnSpc>
                  <a:spcPct val="121428"/>
                </a:lnSpc>
                <a:buClr>
                  <a:srgbClr val="000000"/>
                </a:buClr>
              </a:pPr>
              <a:endParaRPr sz="933">
                <a:solidFill>
                  <a:srgbClr val="000000"/>
                </a:solidFill>
                <a:latin typeface="Roboto"/>
                <a:ea typeface="Roboto"/>
                <a:cs typeface="Roboto"/>
                <a:sym typeface="Roboto"/>
              </a:endParaRPr>
            </a:p>
          </p:txBody>
        </p:sp>
        <p:pic>
          <p:nvPicPr>
            <p:cNvPr id="368" name="Google Shape;368;p56"/>
            <p:cNvPicPr preferRelativeResize="0"/>
            <p:nvPr/>
          </p:nvPicPr>
          <p:blipFill rotWithShape="1">
            <a:blip r:embed="rId5">
              <a:alphaModFix/>
            </a:blip>
            <a:srcRect/>
            <a:stretch/>
          </p:blipFill>
          <p:spPr>
            <a:xfrm>
              <a:off x="2051296" y="4159828"/>
              <a:ext cx="859800" cy="859800"/>
            </a:xfrm>
            <a:prstGeom prst="rect">
              <a:avLst/>
            </a:prstGeom>
            <a:noFill/>
            <a:ln>
              <a:noFill/>
            </a:ln>
          </p:spPr>
        </p:pic>
        <p:grpSp>
          <p:nvGrpSpPr>
            <p:cNvPr id="369" name="Google Shape;369;p56"/>
            <p:cNvGrpSpPr/>
            <p:nvPr/>
          </p:nvGrpSpPr>
          <p:grpSpPr>
            <a:xfrm>
              <a:off x="4219875" y="6625825"/>
              <a:ext cx="2068200" cy="2047800"/>
              <a:chOff x="4725550" y="5864550"/>
              <a:chExt cx="2068200" cy="2047800"/>
            </a:xfrm>
          </p:grpSpPr>
          <p:sp>
            <p:nvSpPr>
              <p:cNvPr id="370" name="Google Shape;370;p56"/>
              <p:cNvSpPr/>
              <p:nvPr/>
            </p:nvSpPr>
            <p:spPr>
              <a:xfrm>
                <a:off x="4725550" y="5864550"/>
                <a:ext cx="2068200" cy="20478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21900" tIns="121900" rIns="121900" bIns="121900" anchor="ctr" anchorCtr="0">
                <a:noAutofit/>
              </a:bodyPr>
              <a:lstStyle/>
              <a:p>
                <a:pPr>
                  <a:buClr>
                    <a:srgbClr val="000000"/>
                  </a:buClr>
                </a:pPr>
                <a:endParaRPr sz="1867">
                  <a:solidFill>
                    <a:srgbClr val="000000"/>
                  </a:solidFill>
                  <a:latin typeface="Arial"/>
                  <a:ea typeface="Arial"/>
                  <a:cs typeface="Arial"/>
                  <a:sym typeface="Arial"/>
                </a:endParaRPr>
              </a:p>
            </p:txBody>
          </p:sp>
          <p:grpSp>
            <p:nvGrpSpPr>
              <p:cNvPr id="371" name="Google Shape;371;p56"/>
              <p:cNvGrpSpPr/>
              <p:nvPr/>
            </p:nvGrpSpPr>
            <p:grpSpPr>
              <a:xfrm>
                <a:off x="4960300" y="6091724"/>
                <a:ext cx="1598700" cy="1065600"/>
                <a:chOff x="4973274" y="6091724"/>
                <a:chExt cx="1598700" cy="1065600"/>
              </a:xfrm>
            </p:grpSpPr>
            <p:sp>
              <p:nvSpPr>
                <p:cNvPr id="372" name="Google Shape;372;p56"/>
                <p:cNvSpPr/>
                <p:nvPr/>
              </p:nvSpPr>
              <p:spPr>
                <a:xfrm>
                  <a:off x="4973274" y="6091724"/>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60950" tIns="60950" rIns="60950" bIns="60950" anchor="ctr" anchorCtr="0">
                  <a:noAutofit/>
                </a:bodyPr>
                <a:lstStyle/>
                <a:p>
                  <a:endParaRPr sz="1200"/>
                </a:p>
              </p:txBody>
            </p:sp>
            <p:sp>
              <p:nvSpPr>
                <p:cNvPr id="373" name="Google Shape;373;p56"/>
                <p:cNvSpPr/>
                <p:nvPr/>
              </p:nvSpPr>
              <p:spPr>
                <a:xfrm>
                  <a:off x="5143524" y="6247124"/>
                  <a:ext cx="1258200" cy="7548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333">
                      <a:solidFill>
                        <a:schemeClr val="accent1"/>
                      </a:solidFill>
                      <a:latin typeface="Roboto"/>
                      <a:ea typeface="Roboto"/>
                      <a:cs typeface="Roboto"/>
                      <a:sym typeface="Roboto"/>
                    </a:rPr>
                    <a:t>Auth</a:t>
                  </a:r>
                  <a:r>
                    <a:rPr lang="en" sz="1200">
                      <a:solidFill>
                        <a:srgbClr val="FFFFFF"/>
                      </a:solidFill>
                      <a:latin typeface="Google Sans"/>
                      <a:ea typeface="Google Sans"/>
                      <a:cs typeface="Google Sans"/>
                      <a:sym typeface="Google Sans"/>
                    </a:rPr>
                    <a:t> Service</a:t>
                  </a:r>
                  <a:endParaRPr sz="1200">
                    <a:solidFill>
                      <a:srgbClr val="FFFFFF"/>
                    </a:solidFill>
                    <a:latin typeface="Google Sans"/>
                    <a:ea typeface="Google Sans"/>
                    <a:cs typeface="Google Sans"/>
                    <a:sym typeface="Google Sans"/>
                  </a:endParaRPr>
                </a:p>
              </p:txBody>
            </p:sp>
          </p:grpSp>
          <p:sp>
            <p:nvSpPr>
              <p:cNvPr id="374" name="Google Shape;374;p56"/>
              <p:cNvSpPr txBox="1"/>
              <p:nvPr/>
            </p:nvSpPr>
            <p:spPr>
              <a:xfrm>
                <a:off x="4982500" y="7227054"/>
                <a:ext cx="1554300" cy="5772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Third-Party</a:t>
                </a:r>
                <a:endParaRPr sz="1200">
                  <a:solidFill>
                    <a:schemeClr val="bg1"/>
                  </a:solidFill>
                  <a:latin typeface="Google Sans"/>
                  <a:ea typeface="Google Sans"/>
                  <a:cs typeface="Google Sans"/>
                  <a:sym typeface="Google Sans"/>
                </a:endParaRPr>
              </a:p>
            </p:txBody>
          </p:sp>
        </p:grpSp>
        <p:grpSp>
          <p:nvGrpSpPr>
            <p:cNvPr id="375" name="Google Shape;375;p56"/>
            <p:cNvGrpSpPr/>
            <p:nvPr/>
          </p:nvGrpSpPr>
          <p:grpSpPr>
            <a:xfrm>
              <a:off x="9579300" y="2884374"/>
              <a:ext cx="1598700" cy="1065600"/>
              <a:chOff x="4973274" y="4442799"/>
              <a:chExt cx="1598700" cy="1065600"/>
            </a:xfrm>
          </p:grpSpPr>
          <p:sp>
            <p:nvSpPr>
              <p:cNvPr id="376" name="Google Shape;376;p56"/>
              <p:cNvSpPr/>
              <p:nvPr/>
            </p:nvSpPr>
            <p:spPr>
              <a:xfrm>
                <a:off x="4973274" y="4442799"/>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60950" tIns="60950" rIns="60950" bIns="60950" anchor="ctr" anchorCtr="0">
                <a:noAutofit/>
              </a:bodyPr>
              <a:lstStyle/>
              <a:p>
                <a:endParaRPr sz="1200"/>
              </a:p>
              <a:p>
                <a:endParaRPr sz="1200"/>
              </a:p>
              <a:p>
                <a:endParaRPr sz="1200"/>
              </a:p>
              <a:p>
                <a:endParaRPr sz="1200"/>
              </a:p>
              <a:p>
                <a:endParaRPr sz="1200"/>
              </a:p>
              <a:p>
                <a:endParaRPr sz="1200"/>
              </a:p>
              <a:p>
                <a:endParaRPr sz="1200"/>
              </a:p>
            </p:txBody>
          </p:sp>
          <p:sp>
            <p:nvSpPr>
              <p:cNvPr id="377" name="Google Shape;377;p56"/>
              <p:cNvSpPr/>
              <p:nvPr/>
            </p:nvSpPr>
            <p:spPr>
              <a:xfrm>
                <a:off x="5143524" y="4598199"/>
                <a:ext cx="1258200" cy="7548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rgbClr val="FFFFFF"/>
                    </a:solidFill>
                    <a:latin typeface="Google Sans"/>
                    <a:ea typeface="Google Sans"/>
                    <a:cs typeface="Google Sans"/>
                    <a:sym typeface="Google Sans"/>
                  </a:rPr>
                  <a:t>UI</a:t>
                </a:r>
                <a:endParaRPr sz="1200">
                  <a:solidFill>
                    <a:srgbClr val="FFFFFF"/>
                  </a:solidFill>
                  <a:latin typeface="Google Sans"/>
                  <a:ea typeface="Google Sans"/>
                  <a:cs typeface="Google Sans"/>
                  <a:sym typeface="Google Sans"/>
                </a:endParaRPr>
              </a:p>
            </p:txBody>
          </p:sp>
        </p:grpSp>
        <p:cxnSp>
          <p:nvCxnSpPr>
            <p:cNvPr id="378" name="Google Shape;378;p56"/>
            <p:cNvCxnSpPr/>
            <p:nvPr/>
          </p:nvCxnSpPr>
          <p:spPr>
            <a:xfrm rot="10800000" flipH="1">
              <a:off x="8413088" y="3336299"/>
              <a:ext cx="759300" cy="1700100"/>
            </a:xfrm>
            <a:prstGeom prst="straightConnector1">
              <a:avLst/>
            </a:prstGeom>
            <a:noFill/>
            <a:ln w="38100" cap="flat" cmpd="sng">
              <a:solidFill>
                <a:srgbClr val="000000"/>
              </a:solidFill>
              <a:prstDash val="solid"/>
              <a:round/>
              <a:headEnd type="none" w="med" len="med"/>
              <a:tailEnd type="triangle" w="med" len="med"/>
            </a:ln>
          </p:spPr>
        </p:cxnSp>
        <p:cxnSp>
          <p:nvCxnSpPr>
            <p:cNvPr id="379" name="Google Shape;379;p56"/>
            <p:cNvCxnSpPr/>
            <p:nvPr/>
          </p:nvCxnSpPr>
          <p:spPr>
            <a:xfrm>
              <a:off x="8413088" y="5036399"/>
              <a:ext cx="759300" cy="1759500"/>
            </a:xfrm>
            <a:prstGeom prst="straightConnector1">
              <a:avLst/>
            </a:prstGeom>
            <a:noFill/>
            <a:ln w="38100" cap="flat" cmpd="sng">
              <a:solidFill>
                <a:srgbClr val="000000"/>
              </a:solidFill>
              <a:prstDash val="solid"/>
              <a:round/>
              <a:headEnd type="none" w="med" len="med"/>
              <a:tailEnd type="triangle" w="med" len="med"/>
            </a:ln>
          </p:spPr>
        </p:cxnSp>
        <p:sp>
          <p:nvSpPr>
            <p:cNvPr id="380" name="Google Shape;380;p56"/>
            <p:cNvSpPr txBox="1"/>
            <p:nvPr/>
          </p:nvSpPr>
          <p:spPr>
            <a:xfrm>
              <a:off x="12082347" y="8096429"/>
              <a:ext cx="1554300" cy="577200"/>
            </a:xfrm>
            <a:prstGeom prst="rect">
              <a:avLst/>
            </a:prstGeom>
            <a:noFill/>
            <a:ln>
              <a:noFill/>
            </a:ln>
          </p:spPr>
          <p:txBody>
            <a:bodyPr spcFirstLastPara="1" wrap="square" lIns="60950" tIns="60950" rIns="60950" bIns="60950" anchor="t" anchorCtr="0">
              <a:noAutofit/>
            </a:bodyPr>
            <a:lstStyle/>
            <a:p>
              <a:pPr algn="ctr"/>
              <a:endParaRPr sz="1200">
                <a:latin typeface="Google Sans"/>
                <a:ea typeface="Google Sans"/>
                <a:cs typeface="Google Sans"/>
                <a:sym typeface="Google Sans"/>
              </a:endParaRPr>
            </a:p>
          </p:txBody>
        </p:sp>
        <p:grpSp>
          <p:nvGrpSpPr>
            <p:cNvPr id="381" name="Google Shape;381;p56"/>
            <p:cNvGrpSpPr/>
            <p:nvPr/>
          </p:nvGrpSpPr>
          <p:grpSpPr>
            <a:xfrm>
              <a:off x="4159250" y="4338675"/>
              <a:ext cx="2185012" cy="1454843"/>
              <a:chOff x="4159225" y="4338675"/>
              <a:chExt cx="2185012" cy="1454843"/>
            </a:xfrm>
          </p:grpSpPr>
          <p:pic>
            <p:nvPicPr>
              <p:cNvPr id="382" name="Google Shape;382;p56"/>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383" name="Google Shape;383;p56"/>
              <p:cNvSpPr txBox="1"/>
              <p:nvPr/>
            </p:nvSpPr>
            <p:spPr>
              <a:xfrm>
                <a:off x="4474575" y="5009429"/>
                <a:ext cx="1554300" cy="577200"/>
              </a:xfrm>
              <a:prstGeom prst="rect">
                <a:avLst/>
              </a:prstGeom>
              <a:noFill/>
              <a:ln>
                <a:noFill/>
              </a:ln>
            </p:spPr>
            <p:txBody>
              <a:bodyPr spcFirstLastPara="1" wrap="square" lIns="60950" tIns="60950" rIns="60950" bIns="60950" anchor="t" anchorCtr="0">
                <a:noAutofit/>
              </a:bodyPr>
              <a:lstStyle/>
              <a:p>
                <a:pPr algn="ctr"/>
                <a:r>
                  <a:rPr lang="en" sz="1200" dirty="0">
                    <a:solidFill>
                      <a:schemeClr val="bg1"/>
                    </a:solidFill>
                    <a:latin typeface="Google Sans"/>
                    <a:ea typeface="Google Sans"/>
                    <a:cs typeface="Google Sans"/>
                    <a:sym typeface="Google Sans"/>
                  </a:rPr>
                  <a:t>HTTPS</a:t>
                </a:r>
                <a:endParaRPr sz="1200" dirty="0">
                  <a:solidFill>
                    <a:schemeClr val="bg1"/>
                  </a:solidFill>
                  <a:latin typeface="Google Sans"/>
                  <a:ea typeface="Google Sans"/>
                  <a:cs typeface="Google Sans"/>
                  <a:sym typeface="Google Sans"/>
                </a:endParaRPr>
              </a:p>
            </p:txBody>
          </p:sp>
        </p:grpSp>
        <p:cxnSp>
          <p:nvCxnSpPr>
            <p:cNvPr id="384" name="Google Shape;384;p56"/>
            <p:cNvCxnSpPr>
              <a:endCxn id="382" idx="1"/>
            </p:cNvCxnSpPr>
            <p:nvPr/>
          </p:nvCxnSpPr>
          <p:spPr>
            <a:xfrm rot="10800000" flipH="1">
              <a:off x="2983850" y="5066096"/>
              <a:ext cx="1175400" cy="940500"/>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385" name="Google Shape;385;p56"/>
            <p:cNvCxnSpPr>
              <a:endCxn id="382" idx="1"/>
            </p:cNvCxnSpPr>
            <p:nvPr/>
          </p:nvCxnSpPr>
          <p:spPr>
            <a:xfrm>
              <a:off x="2983850" y="4589396"/>
              <a:ext cx="1175400" cy="476700"/>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386" name="Google Shape;386;p56"/>
            <p:cNvCxnSpPr>
              <a:stCxn id="382" idx="2"/>
              <a:endCxn id="370" idx="0"/>
            </p:cNvCxnSpPr>
            <p:nvPr/>
          </p:nvCxnSpPr>
          <p:spPr>
            <a:xfrm>
              <a:off x="5251756" y="5793518"/>
              <a:ext cx="2100" cy="832200"/>
            </a:xfrm>
            <a:prstGeom prst="straightConnector1">
              <a:avLst/>
            </a:prstGeom>
            <a:noFill/>
            <a:ln w="38100" cap="flat" cmpd="sng">
              <a:solidFill>
                <a:srgbClr val="000000"/>
              </a:solidFill>
              <a:prstDash val="solid"/>
              <a:round/>
              <a:headEnd type="none" w="med" len="med"/>
              <a:tailEnd type="triangle" w="med" len="med"/>
            </a:ln>
          </p:spPr>
        </p:cxnSp>
        <p:cxnSp>
          <p:nvCxnSpPr>
            <p:cNvPr id="387" name="Google Shape;387;p56"/>
            <p:cNvCxnSpPr>
              <a:stCxn id="382" idx="3"/>
              <a:endCxn id="364" idx="1"/>
            </p:cNvCxnSpPr>
            <p:nvPr/>
          </p:nvCxnSpPr>
          <p:spPr>
            <a:xfrm>
              <a:off x="6344262" y="5066096"/>
              <a:ext cx="925200" cy="0"/>
            </a:xfrm>
            <a:prstGeom prst="straightConnector1">
              <a:avLst/>
            </a:prstGeom>
            <a:noFill/>
            <a:ln w="38100" cap="flat" cmpd="sng">
              <a:solidFill>
                <a:srgbClr val="000000"/>
              </a:solidFill>
              <a:prstDash val="solid"/>
              <a:round/>
              <a:headEnd type="none" w="med" len="med"/>
              <a:tailEnd type="none" w="med" len="med"/>
            </a:ln>
          </p:spPr>
        </p:cxnSp>
        <p:sp>
          <p:nvSpPr>
            <p:cNvPr id="388" name="Google Shape;388;p56"/>
            <p:cNvSpPr txBox="1"/>
            <p:nvPr/>
          </p:nvSpPr>
          <p:spPr>
            <a:xfrm>
              <a:off x="7022625" y="5576929"/>
              <a:ext cx="1554300" cy="577200"/>
            </a:xfrm>
            <a:prstGeom prst="rect">
              <a:avLst/>
            </a:prstGeom>
            <a:noFill/>
            <a:ln>
              <a:noFill/>
            </a:ln>
          </p:spPr>
          <p:txBody>
            <a:bodyPr spcFirstLastPara="1" wrap="square" lIns="60950" tIns="60950" rIns="60950" bIns="60950" anchor="t" anchorCtr="0">
              <a:noAutofit/>
            </a:bodyPr>
            <a:lstStyle/>
            <a:p>
              <a:pPr algn="ctr"/>
              <a:r>
                <a:rPr lang="en" sz="1200" dirty="0">
                  <a:solidFill>
                    <a:schemeClr val="bg1"/>
                  </a:solidFill>
                  <a:latin typeface="Google Sans"/>
                  <a:ea typeface="Google Sans"/>
                  <a:cs typeface="Google Sans"/>
                  <a:sym typeface="Google Sans"/>
                </a:rPr>
                <a:t>Global HTTP Load Balancer</a:t>
              </a:r>
              <a:endParaRPr sz="1200" dirty="0">
                <a:solidFill>
                  <a:schemeClr val="bg1"/>
                </a:solidFill>
                <a:latin typeface="Google Sans"/>
                <a:ea typeface="Google Sans"/>
                <a:cs typeface="Google Sans"/>
                <a:sym typeface="Google Sans"/>
              </a:endParaRPr>
            </a:p>
          </p:txBody>
        </p:sp>
      </p:grpSp>
      <p:grpSp>
        <p:nvGrpSpPr>
          <p:cNvPr id="389" name="Google Shape;389;p56"/>
          <p:cNvGrpSpPr/>
          <p:nvPr/>
        </p:nvGrpSpPr>
        <p:grpSpPr>
          <a:xfrm>
            <a:off x="6255465" y="4700259"/>
            <a:ext cx="1655379" cy="1023436"/>
            <a:chOff x="9791700" y="4000500"/>
            <a:chExt cx="2628977" cy="1790685"/>
          </a:xfrm>
        </p:grpSpPr>
        <p:sp>
          <p:nvSpPr>
            <p:cNvPr id="390" name="Google Shape;390;p56"/>
            <p:cNvSpPr/>
            <p:nvPr/>
          </p:nvSpPr>
          <p:spPr>
            <a:xfrm>
              <a:off x="9940577" y="4132785"/>
              <a:ext cx="2480100" cy="1658400"/>
            </a:xfrm>
            <a:prstGeom prst="rect">
              <a:avLst/>
            </a:prstGeom>
            <a:solidFill>
              <a:srgbClr val="CCCCCC"/>
            </a:solidFill>
            <a:ln>
              <a:noFill/>
            </a:ln>
          </p:spPr>
          <p:txBody>
            <a:bodyPr spcFirstLastPara="1" wrap="square" lIns="60950" tIns="60950" rIns="60950" bIns="60950" anchor="ctr" anchorCtr="0">
              <a:noAutofit/>
            </a:bodyPr>
            <a:lstStyle/>
            <a:p>
              <a:endParaRPr sz="1200"/>
            </a:p>
          </p:txBody>
        </p:sp>
        <p:sp>
          <p:nvSpPr>
            <p:cNvPr id="391" name="Google Shape;391;p56"/>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60950" tIns="60950" rIns="60950" bIns="60950" anchor="ctr" anchorCtr="0">
              <a:noAutofit/>
            </a:bodyPr>
            <a:lstStyle/>
            <a:p>
              <a:endParaRPr sz="1200"/>
            </a:p>
          </p:txBody>
        </p:sp>
      </p:grpSp>
      <p:sp>
        <p:nvSpPr>
          <p:cNvPr id="392" name="Google Shape;392;p56"/>
          <p:cNvSpPr/>
          <p:nvPr/>
        </p:nvSpPr>
        <p:spPr>
          <a:xfrm>
            <a:off x="6382753" y="4831174"/>
            <a:ext cx="1307600" cy="6858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867">
                <a:solidFill>
                  <a:srgbClr val="FFFFFF"/>
                </a:solidFill>
                <a:latin typeface="Roboto"/>
                <a:ea typeface="Roboto"/>
                <a:cs typeface="Roboto"/>
                <a:sym typeface="Roboto"/>
              </a:rPr>
              <a:t>Reporting Service</a:t>
            </a:r>
            <a:endParaRPr sz="1867">
              <a:solidFill>
                <a:srgbClr val="FFFFFF"/>
              </a:solidFill>
              <a:latin typeface="Roboto"/>
              <a:ea typeface="Roboto"/>
              <a:cs typeface="Roboto"/>
              <a:sym typeface="Roboto"/>
            </a:endParaRPr>
          </a:p>
        </p:txBody>
      </p:sp>
    </p:spTree>
    <p:extLst>
      <p:ext uri="{BB962C8B-B14F-4D97-AF65-F5344CB8AC3E}">
        <p14:creationId xmlns:p14="http://schemas.microsoft.com/office/powerpoint/2010/main" val="374255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7"/>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dirty="0" smtClean="0"/>
              <a:t>Designing </a:t>
            </a:r>
            <a:r>
              <a:rPr lang="en" dirty="0"/>
              <a:t>Reliable, Scalable Applications</a:t>
            </a:r>
            <a:endParaRPr dirty="0"/>
          </a:p>
          <a:p>
            <a:endParaRPr dirty="0"/>
          </a:p>
          <a:p>
            <a:endParaRPr dirty="0"/>
          </a:p>
          <a:p>
            <a:endParaRPr dirty="0"/>
          </a:p>
        </p:txBody>
      </p:sp>
      <p:sp>
        <p:nvSpPr>
          <p:cNvPr id="398" name="Google Shape;398;p57"/>
          <p:cNvSpPr txBox="1"/>
          <p:nvPr/>
        </p:nvSpPr>
        <p:spPr>
          <a:xfrm>
            <a:off x="1231667" y="1299283"/>
            <a:ext cx="10027800" cy="838000"/>
          </a:xfrm>
          <a:prstGeom prst="rect">
            <a:avLst/>
          </a:prstGeom>
          <a:noFill/>
          <a:ln>
            <a:noFill/>
          </a:ln>
        </p:spPr>
        <p:txBody>
          <a:bodyPr spcFirstLastPara="1" wrap="square" lIns="60950" tIns="60950" rIns="60950" bIns="60950" anchor="t" anchorCtr="0">
            <a:noAutofit/>
          </a:bodyPr>
          <a:lstStyle/>
          <a:p>
            <a:pPr>
              <a:lnSpc>
                <a:spcPct val="115000"/>
              </a:lnSpc>
            </a:pPr>
            <a:r>
              <a:rPr lang="en" sz="1667" dirty="0">
                <a:solidFill>
                  <a:srgbClr val="737373"/>
                </a:solidFill>
                <a:latin typeface="Roboto"/>
                <a:ea typeface="Roboto"/>
                <a:cs typeface="Roboto"/>
                <a:sym typeface="Roboto"/>
              </a:rPr>
              <a:t>Even if some service is down, we want the web frontend of our application to be available nearly all the time. We also want the website to be fast with very low latency to users all over the world. </a:t>
            </a:r>
            <a:endParaRPr sz="1667" dirty="0">
              <a:solidFill>
                <a:srgbClr val="737373"/>
              </a:solidFill>
              <a:latin typeface="Roboto"/>
              <a:ea typeface="Roboto"/>
              <a:cs typeface="Roboto"/>
              <a:sym typeface="Roboto"/>
            </a:endParaRPr>
          </a:p>
          <a:p>
            <a:pPr>
              <a:lnSpc>
                <a:spcPct val="115000"/>
              </a:lnSpc>
              <a:spcBef>
                <a:spcPts val="1067"/>
              </a:spcBef>
              <a:spcAft>
                <a:spcPts val="1067"/>
              </a:spcAft>
            </a:pPr>
            <a:endParaRPr sz="1667" dirty="0">
              <a:solidFill>
                <a:srgbClr val="737373"/>
              </a:solidFill>
              <a:latin typeface="Roboto"/>
              <a:ea typeface="Roboto"/>
              <a:cs typeface="Roboto"/>
              <a:sym typeface="Roboto"/>
            </a:endParaRPr>
          </a:p>
        </p:txBody>
      </p:sp>
      <p:pic>
        <p:nvPicPr>
          <p:cNvPr id="399" name="Google Shape;399;p57" descr="Cloud-Load-Balancing.png"/>
          <p:cNvPicPr preferRelativeResize="0"/>
          <p:nvPr/>
        </p:nvPicPr>
        <p:blipFill rotWithShape="1">
          <a:blip r:embed="rId3">
            <a:alphaModFix/>
          </a:blip>
          <a:srcRect t="5092" b="5092"/>
          <a:stretch/>
        </p:blipFill>
        <p:spPr>
          <a:xfrm>
            <a:off x="2606620" y="4064159"/>
            <a:ext cx="707200" cy="635200"/>
          </a:xfrm>
          <a:prstGeom prst="rect">
            <a:avLst/>
          </a:prstGeom>
          <a:noFill/>
          <a:ln>
            <a:noFill/>
          </a:ln>
        </p:spPr>
      </p:pic>
      <p:sp>
        <p:nvSpPr>
          <p:cNvPr id="400" name="Google Shape;400;p57"/>
          <p:cNvSpPr/>
          <p:nvPr/>
        </p:nvSpPr>
        <p:spPr>
          <a:xfrm>
            <a:off x="673775" y="4685185"/>
            <a:ext cx="670400" cy="6704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a:lnSpc>
                <a:spcPct val="121428"/>
              </a:lnSpc>
              <a:buClr>
                <a:srgbClr val="000000"/>
              </a:buClr>
            </a:pPr>
            <a:endParaRPr sz="933">
              <a:solidFill>
                <a:schemeClr val="bg1"/>
              </a:solidFill>
              <a:latin typeface="Roboto"/>
              <a:ea typeface="Roboto"/>
              <a:cs typeface="Roboto"/>
              <a:sym typeface="Roboto"/>
            </a:endParaRPr>
          </a:p>
        </p:txBody>
      </p:sp>
      <p:pic>
        <p:nvPicPr>
          <p:cNvPr id="401" name="Google Shape;401;p57"/>
          <p:cNvPicPr preferRelativeResize="0"/>
          <p:nvPr/>
        </p:nvPicPr>
        <p:blipFill rotWithShape="1">
          <a:blip r:embed="rId4">
            <a:alphaModFix/>
          </a:blip>
          <a:srcRect/>
          <a:stretch/>
        </p:blipFill>
        <p:spPr>
          <a:xfrm>
            <a:off x="722543" y="4733953"/>
            <a:ext cx="573200" cy="573200"/>
          </a:xfrm>
          <a:prstGeom prst="rect">
            <a:avLst/>
          </a:prstGeom>
          <a:noFill/>
          <a:ln>
            <a:noFill/>
          </a:ln>
        </p:spPr>
      </p:pic>
      <p:sp>
        <p:nvSpPr>
          <p:cNvPr id="402" name="Google Shape;402;p57"/>
          <p:cNvSpPr/>
          <p:nvPr/>
        </p:nvSpPr>
        <p:spPr>
          <a:xfrm>
            <a:off x="673775" y="3740451"/>
            <a:ext cx="670400" cy="6704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a:lnSpc>
                <a:spcPct val="121428"/>
              </a:lnSpc>
              <a:buClr>
                <a:srgbClr val="000000"/>
              </a:buClr>
            </a:pPr>
            <a:endParaRPr sz="933">
              <a:solidFill>
                <a:schemeClr val="bg1"/>
              </a:solidFill>
              <a:latin typeface="Roboto"/>
              <a:ea typeface="Roboto"/>
              <a:cs typeface="Roboto"/>
              <a:sym typeface="Roboto"/>
            </a:endParaRPr>
          </a:p>
        </p:txBody>
      </p:sp>
      <p:pic>
        <p:nvPicPr>
          <p:cNvPr id="403" name="Google Shape;403;p57"/>
          <p:cNvPicPr preferRelativeResize="0"/>
          <p:nvPr/>
        </p:nvPicPr>
        <p:blipFill rotWithShape="1">
          <a:blip r:embed="rId5">
            <a:alphaModFix/>
          </a:blip>
          <a:srcRect/>
          <a:stretch/>
        </p:blipFill>
        <p:spPr>
          <a:xfrm>
            <a:off x="722543" y="3789219"/>
            <a:ext cx="573200" cy="573200"/>
          </a:xfrm>
          <a:prstGeom prst="rect">
            <a:avLst/>
          </a:prstGeom>
          <a:noFill/>
          <a:ln>
            <a:noFill/>
          </a:ln>
        </p:spPr>
      </p:pic>
      <p:grpSp>
        <p:nvGrpSpPr>
          <p:cNvPr id="404" name="Google Shape;404;p57"/>
          <p:cNvGrpSpPr/>
          <p:nvPr/>
        </p:nvGrpSpPr>
        <p:grpSpPr>
          <a:xfrm>
            <a:off x="1421425" y="4022901"/>
            <a:ext cx="1099789" cy="732271"/>
            <a:chOff x="4159225" y="4338675"/>
            <a:chExt cx="2185012" cy="1454843"/>
          </a:xfrm>
        </p:grpSpPr>
        <p:pic>
          <p:nvPicPr>
            <p:cNvPr id="405" name="Google Shape;405;p57"/>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406" name="Google Shape;406;p57"/>
            <p:cNvSpPr txBox="1"/>
            <p:nvPr/>
          </p:nvSpPr>
          <p:spPr>
            <a:xfrm>
              <a:off x="4474575" y="5009429"/>
              <a:ext cx="1554300" cy="5772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HTTPS</a:t>
              </a:r>
              <a:endParaRPr sz="1200">
                <a:solidFill>
                  <a:schemeClr val="bg1"/>
                </a:solidFill>
                <a:latin typeface="Google Sans"/>
                <a:ea typeface="Google Sans"/>
                <a:cs typeface="Google Sans"/>
                <a:sym typeface="Google Sans"/>
              </a:endParaRPr>
            </a:p>
          </p:txBody>
        </p:sp>
      </p:grpSp>
      <p:sp>
        <p:nvSpPr>
          <p:cNvPr id="407" name="Google Shape;407;p57"/>
          <p:cNvSpPr txBox="1"/>
          <p:nvPr/>
        </p:nvSpPr>
        <p:spPr>
          <a:xfrm>
            <a:off x="2442129" y="4725069"/>
            <a:ext cx="1036200" cy="384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HTTP </a:t>
            </a:r>
            <a:endParaRPr sz="1200">
              <a:solidFill>
                <a:schemeClr val="bg1"/>
              </a:solidFill>
              <a:latin typeface="Google Sans"/>
              <a:ea typeface="Google Sans"/>
              <a:cs typeface="Google Sans"/>
              <a:sym typeface="Google Sans"/>
            </a:endParaRPr>
          </a:p>
          <a:p>
            <a:pPr algn="ctr"/>
            <a:r>
              <a:rPr lang="en" sz="1200">
                <a:solidFill>
                  <a:schemeClr val="bg1"/>
                </a:solidFill>
                <a:latin typeface="Google Sans"/>
                <a:ea typeface="Google Sans"/>
                <a:cs typeface="Google Sans"/>
                <a:sym typeface="Google Sans"/>
              </a:rPr>
              <a:t>Global Load Balancer</a:t>
            </a:r>
            <a:endParaRPr sz="1200">
              <a:solidFill>
                <a:schemeClr val="bg1"/>
              </a:solidFill>
              <a:latin typeface="Google Sans"/>
              <a:ea typeface="Google Sans"/>
              <a:cs typeface="Google Sans"/>
              <a:sym typeface="Google Sans"/>
            </a:endParaRPr>
          </a:p>
        </p:txBody>
      </p:sp>
      <p:sp>
        <p:nvSpPr>
          <p:cNvPr id="408" name="Google Shape;408;p57"/>
          <p:cNvSpPr/>
          <p:nvPr/>
        </p:nvSpPr>
        <p:spPr>
          <a:xfrm>
            <a:off x="3432632" y="2363583"/>
            <a:ext cx="1753200" cy="37776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21900" tIns="121900" rIns="121900" bIns="121900" anchor="ctr" anchorCtr="0">
            <a:noAutofit/>
          </a:bodyPr>
          <a:lstStyle/>
          <a:p>
            <a:pPr>
              <a:buClr>
                <a:srgbClr val="000000"/>
              </a:buClr>
            </a:pPr>
            <a:endParaRPr sz="1867">
              <a:solidFill>
                <a:schemeClr val="bg1"/>
              </a:solidFill>
              <a:latin typeface="Arial"/>
              <a:ea typeface="Arial"/>
              <a:cs typeface="Arial"/>
              <a:sym typeface="Arial"/>
            </a:endParaRPr>
          </a:p>
        </p:txBody>
      </p:sp>
      <p:sp>
        <p:nvSpPr>
          <p:cNvPr id="409" name="Google Shape;409;p57"/>
          <p:cNvSpPr txBox="1"/>
          <p:nvPr/>
        </p:nvSpPr>
        <p:spPr>
          <a:xfrm>
            <a:off x="3515149" y="2450700"/>
            <a:ext cx="1198600" cy="384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us-east-1</a:t>
            </a:r>
            <a:endParaRPr sz="1200">
              <a:solidFill>
                <a:schemeClr val="bg1"/>
              </a:solidFill>
              <a:latin typeface="Google Sans"/>
              <a:ea typeface="Google Sans"/>
              <a:cs typeface="Google Sans"/>
              <a:sym typeface="Google Sans"/>
            </a:endParaRPr>
          </a:p>
        </p:txBody>
      </p:sp>
      <p:sp>
        <p:nvSpPr>
          <p:cNvPr id="410" name="Google Shape;410;p57"/>
          <p:cNvSpPr/>
          <p:nvPr/>
        </p:nvSpPr>
        <p:spPr>
          <a:xfrm>
            <a:off x="3673789" y="2769983"/>
            <a:ext cx="1753200" cy="37776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blurRad="357188" dist="152400" dir="3000000" algn="bl" rotWithShape="0">
              <a:srgbClr val="999999">
                <a:alpha val="50000"/>
              </a:srgbClr>
            </a:outerShdw>
          </a:effectLst>
        </p:spPr>
        <p:txBody>
          <a:bodyPr spcFirstLastPara="1" wrap="square" lIns="121900" tIns="121900" rIns="121900" bIns="121900" anchor="ctr" anchorCtr="0">
            <a:noAutofit/>
          </a:bodyPr>
          <a:lstStyle/>
          <a:p>
            <a:pPr>
              <a:buClr>
                <a:srgbClr val="000000"/>
              </a:buClr>
            </a:pPr>
            <a:endParaRPr sz="1867">
              <a:solidFill>
                <a:schemeClr val="bg1"/>
              </a:solidFill>
              <a:latin typeface="Arial"/>
              <a:ea typeface="Arial"/>
              <a:cs typeface="Arial"/>
              <a:sym typeface="Arial"/>
            </a:endParaRPr>
          </a:p>
        </p:txBody>
      </p:sp>
      <p:sp>
        <p:nvSpPr>
          <p:cNvPr id="411" name="Google Shape;411;p57"/>
          <p:cNvSpPr txBox="1"/>
          <p:nvPr/>
        </p:nvSpPr>
        <p:spPr>
          <a:xfrm>
            <a:off x="3797930" y="2857105"/>
            <a:ext cx="961400" cy="384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us-central1</a:t>
            </a:r>
            <a:endParaRPr sz="1200">
              <a:solidFill>
                <a:schemeClr val="bg1"/>
              </a:solidFill>
              <a:latin typeface="Google Sans"/>
              <a:ea typeface="Google Sans"/>
              <a:cs typeface="Google Sans"/>
              <a:sym typeface="Google Sans"/>
            </a:endParaRPr>
          </a:p>
        </p:txBody>
      </p:sp>
      <p:sp>
        <p:nvSpPr>
          <p:cNvPr id="412" name="Google Shape;412;p57"/>
          <p:cNvSpPr/>
          <p:nvPr/>
        </p:nvSpPr>
        <p:spPr>
          <a:xfrm>
            <a:off x="3887980" y="3241900"/>
            <a:ext cx="1247600" cy="12864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60950" tIns="60950" rIns="60950" bIns="60950" anchor="ctr" anchorCtr="0">
            <a:noAutofit/>
          </a:bodyPr>
          <a:lstStyle/>
          <a:p>
            <a:endParaRPr sz="1200">
              <a:solidFill>
                <a:schemeClr val="bg1"/>
              </a:solidFill>
            </a:endParaRPr>
          </a:p>
        </p:txBody>
      </p:sp>
      <p:sp>
        <p:nvSpPr>
          <p:cNvPr id="413" name="Google Shape;413;p57"/>
          <p:cNvSpPr/>
          <p:nvPr/>
        </p:nvSpPr>
        <p:spPr>
          <a:xfrm>
            <a:off x="4057686" y="3674917"/>
            <a:ext cx="926800" cy="2866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UI</a:t>
            </a:r>
            <a:endParaRPr sz="1200">
              <a:solidFill>
                <a:schemeClr val="bg1"/>
              </a:solidFill>
              <a:latin typeface="Google Sans"/>
              <a:ea typeface="Google Sans"/>
              <a:cs typeface="Google Sans"/>
              <a:sym typeface="Google Sans"/>
            </a:endParaRPr>
          </a:p>
        </p:txBody>
      </p:sp>
      <p:sp>
        <p:nvSpPr>
          <p:cNvPr id="414" name="Google Shape;414;p57"/>
          <p:cNvSpPr txBox="1"/>
          <p:nvPr/>
        </p:nvSpPr>
        <p:spPr>
          <a:xfrm>
            <a:off x="4075307" y="3290117"/>
            <a:ext cx="1060200" cy="384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us-central1-a</a:t>
            </a:r>
            <a:endParaRPr sz="1200">
              <a:solidFill>
                <a:schemeClr val="bg1"/>
              </a:solidFill>
              <a:latin typeface="Google Sans"/>
              <a:ea typeface="Google Sans"/>
              <a:cs typeface="Google Sans"/>
              <a:sym typeface="Google Sans"/>
            </a:endParaRPr>
          </a:p>
        </p:txBody>
      </p:sp>
      <p:sp>
        <p:nvSpPr>
          <p:cNvPr id="415" name="Google Shape;415;p57"/>
          <p:cNvSpPr/>
          <p:nvPr/>
        </p:nvSpPr>
        <p:spPr>
          <a:xfrm>
            <a:off x="3948269" y="4878350"/>
            <a:ext cx="1247600" cy="12864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60950" tIns="60950" rIns="60950" bIns="60950" anchor="ctr" anchorCtr="0">
            <a:noAutofit/>
          </a:bodyPr>
          <a:lstStyle/>
          <a:p>
            <a:endParaRPr sz="1200">
              <a:solidFill>
                <a:schemeClr val="bg1"/>
              </a:solidFill>
            </a:endParaRPr>
          </a:p>
        </p:txBody>
      </p:sp>
      <p:sp>
        <p:nvSpPr>
          <p:cNvPr id="416" name="Google Shape;416;p57"/>
          <p:cNvSpPr/>
          <p:nvPr/>
        </p:nvSpPr>
        <p:spPr>
          <a:xfrm>
            <a:off x="4117975" y="5311367"/>
            <a:ext cx="926800" cy="2866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UI</a:t>
            </a:r>
            <a:endParaRPr sz="1200">
              <a:solidFill>
                <a:schemeClr val="bg1"/>
              </a:solidFill>
              <a:latin typeface="Google Sans"/>
              <a:ea typeface="Google Sans"/>
              <a:cs typeface="Google Sans"/>
              <a:sym typeface="Google Sans"/>
            </a:endParaRPr>
          </a:p>
        </p:txBody>
      </p:sp>
      <p:sp>
        <p:nvSpPr>
          <p:cNvPr id="417" name="Google Shape;417;p57"/>
          <p:cNvSpPr txBox="1"/>
          <p:nvPr/>
        </p:nvSpPr>
        <p:spPr>
          <a:xfrm>
            <a:off x="4059315" y="4926567"/>
            <a:ext cx="1060200" cy="384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us-central1-b</a:t>
            </a:r>
            <a:endParaRPr sz="1200">
              <a:solidFill>
                <a:schemeClr val="bg1"/>
              </a:solidFill>
              <a:latin typeface="Google Sans"/>
              <a:ea typeface="Google Sans"/>
              <a:cs typeface="Google Sans"/>
              <a:sym typeface="Google Sans"/>
            </a:endParaRPr>
          </a:p>
        </p:txBody>
      </p:sp>
      <p:sp>
        <p:nvSpPr>
          <p:cNvPr id="418" name="Google Shape;418;p57"/>
          <p:cNvSpPr/>
          <p:nvPr/>
        </p:nvSpPr>
        <p:spPr>
          <a:xfrm>
            <a:off x="5829482" y="2363583"/>
            <a:ext cx="5650200" cy="34856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21900" tIns="121900" rIns="121900" bIns="121900" anchor="ctr" anchorCtr="0">
            <a:noAutofit/>
          </a:bodyPr>
          <a:lstStyle/>
          <a:p>
            <a:pPr>
              <a:buClr>
                <a:srgbClr val="000000"/>
              </a:buClr>
            </a:pPr>
            <a:endParaRPr sz="1867">
              <a:solidFill>
                <a:schemeClr val="bg1"/>
              </a:solidFill>
              <a:latin typeface="Arial"/>
              <a:ea typeface="Arial"/>
              <a:cs typeface="Arial"/>
              <a:sym typeface="Arial"/>
            </a:endParaRPr>
          </a:p>
        </p:txBody>
      </p:sp>
      <p:sp>
        <p:nvSpPr>
          <p:cNvPr id="419" name="Google Shape;419;p57"/>
          <p:cNvSpPr/>
          <p:nvPr/>
        </p:nvSpPr>
        <p:spPr>
          <a:xfrm>
            <a:off x="6721017" y="2911700"/>
            <a:ext cx="2927400" cy="12864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60950" tIns="60950" rIns="60950" bIns="60950" anchor="ctr" anchorCtr="0">
            <a:noAutofit/>
          </a:bodyPr>
          <a:lstStyle/>
          <a:p>
            <a:endParaRPr sz="1200">
              <a:solidFill>
                <a:schemeClr val="bg1"/>
              </a:solidFill>
            </a:endParaRPr>
          </a:p>
        </p:txBody>
      </p:sp>
      <p:sp>
        <p:nvSpPr>
          <p:cNvPr id="420" name="Google Shape;420;p57"/>
          <p:cNvSpPr txBox="1"/>
          <p:nvPr/>
        </p:nvSpPr>
        <p:spPr>
          <a:xfrm>
            <a:off x="6798007" y="2959917"/>
            <a:ext cx="1271200" cy="384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us-central1-a</a:t>
            </a:r>
            <a:endParaRPr sz="1200">
              <a:solidFill>
                <a:schemeClr val="bg1"/>
              </a:solidFill>
              <a:latin typeface="Google Sans"/>
              <a:ea typeface="Google Sans"/>
              <a:cs typeface="Google Sans"/>
              <a:sym typeface="Google Sans"/>
            </a:endParaRPr>
          </a:p>
        </p:txBody>
      </p:sp>
      <p:sp>
        <p:nvSpPr>
          <p:cNvPr id="421" name="Google Shape;421;p57"/>
          <p:cNvSpPr/>
          <p:nvPr/>
        </p:nvSpPr>
        <p:spPr>
          <a:xfrm>
            <a:off x="6808362" y="3405250"/>
            <a:ext cx="928600" cy="5032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Game state</a:t>
            </a:r>
            <a:endParaRPr sz="1200">
              <a:solidFill>
                <a:schemeClr val="bg1"/>
              </a:solidFill>
              <a:latin typeface="Google Sans"/>
              <a:ea typeface="Google Sans"/>
              <a:cs typeface="Google Sans"/>
              <a:sym typeface="Google Sans"/>
            </a:endParaRPr>
          </a:p>
        </p:txBody>
      </p:sp>
      <p:sp>
        <p:nvSpPr>
          <p:cNvPr id="422" name="Google Shape;422;p57"/>
          <p:cNvSpPr/>
          <p:nvPr/>
        </p:nvSpPr>
        <p:spPr>
          <a:xfrm>
            <a:off x="7791753" y="3301650"/>
            <a:ext cx="791400" cy="7104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algn="ctr"/>
            <a:r>
              <a:rPr lang="en" sz="1067">
                <a:solidFill>
                  <a:schemeClr val="bg1"/>
                </a:solidFill>
                <a:latin typeface="Google Sans"/>
                <a:ea typeface="Google Sans"/>
                <a:cs typeface="Google Sans"/>
                <a:sym typeface="Google Sans"/>
              </a:rPr>
              <a:t>Cloud </a:t>
            </a:r>
            <a:br>
              <a:rPr lang="en" sz="1067">
                <a:solidFill>
                  <a:schemeClr val="bg1"/>
                </a:solidFill>
                <a:latin typeface="Google Sans"/>
                <a:ea typeface="Google Sans"/>
                <a:cs typeface="Google Sans"/>
                <a:sym typeface="Google Sans"/>
              </a:rPr>
            </a:br>
            <a:r>
              <a:rPr lang="en" sz="1067">
                <a:solidFill>
                  <a:schemeClr val="bg1"/>
                </a:solidFill>
                <a:latin typeface="Google Sans"/>
                <a:ea typeface="Google Sans"/>
                <a:cs typeface="Google Sans"/>
                <a:sym typeface="Google Sans"/>
              </a:rPr>
              <a:t>SQL</a:t>
            </a:r>
            <a:endParaRPr sz="1067">
              <a:solidFill>
                <a:schemeClr val="bg1"/>
              </a:solidFill>
              <a:latin typeface="Google Sans"/>
              <a:ea typeface="Google Sans"/>
              <a:cs typeface="Google Sans"/>
              <a:sym typeface="Google Sans"/>
            </a:endParaRPr>
          </a:p>
        </p:txBody>
      </p:sp>
      <p:sp>
        <p:nvSpPr>
          <p:cNvPr id="423" name="Google Shape;423;p57"/>
          <p:cNvSpPr/>
          <p:nvPr/>
        </p:nvSpPr>
        <p:spPr>
          <a:xfrm>
            <a:off x="8639353" y="3405250"/>
            <a:ext cx="894000" cy="5032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User</a:t>
            </a:r>
            <a:endParaRPr sz="1200">
              <a:solidFill>
                <a:schemeClr val="bg1"/>
              </a:solidFill>
              <a:latin typeface="Google Sans"/>
              <a:ea typeface="Google Sans"/>
              <a:cs typeface="Google Sans"/>
              <a:sym typeface="Google Sans"/>
            </a:endParaRPr>
          </a:p>
        </p:txBody>
      </p:sp>
      <p:sp>
        <p:nvSpPr>
          <p:cNvPr id="424" name="Google Shape;424;p57"/>
          <p:cNvSpPr/>
          <p:nvPr/>
        </p:nvSpPr>
        <p:spPr>
          <a:xfrm>
            <a:off x="6733699" y="4326383"/>
            <a:ext cx="2855200" cy="12864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60950" tIns="60950" rIns="60950" bIns="60950" anchor="ctr" anchorCtr="0">
            <a:noAutofit/>
          </a:bodyPr>
          <a:lstStyle/>
          <a:p>
            <a:endParaRPr sz="1200">
              <a:solidFill>
                <a:schemeClr val="bg1"/>
              </a:solidFill>
            </a:endParaRPr>
          </a:p>
        </p:txBody>
      </p:sp>
      <p:sp>
        <p:nvSpPr>
          <p:cNvPr id="425" name="Google Shape;425;p57"/>
          <p:cNvSpPr txBox="1"/>
          <p:nvPr/>
        </p:nvSpPr>
        <p:spPr>
          <a:xfrm>
            <a:off x="6810698" y="4374600"/>
            <a:ext cx="1271200" cy="384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us-central1-b</a:t>
            </a:r>
            <a:endParaRPr sz="1200">
              <a:solidFill>
                <a:schemeClr val="bg1"/>
              </a:solidFill>
              <a:latin typeface="Google Sans"/>
              <a:ea typeface="Google Sans"/>
              <a:cs typeface="Google Sans"/>
              <a:sym typeface="Google Sans"/>
            </a:endParaRPr>
          </a:p>
        </p:txBody>
      </p:sp>
      <p:sp>
        <p:nvSpPr>
          <p:cNvPr id="426" name="Google Shape;426;p57"/>
          <p:cNvSpPr/>
          <p:nvPr/>
        </p:nvSpPr>
        <p:spPr>
          <a:xfrm>
            <a:off x="6821053" y="4819933"/>
            <a:ext cx="928600" cy="5032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Game state</a:t>
            </a:r>
            <a:endParaRPr sz="1200">
              <a:solidFill>
                <a:schemeClr val="bg1"/>
              </a:solidFill>
              <a:latin typeface="Google Sans"/>
              <a:ea typeface="Google Sans"/>
              <a:cs typeface="Google Sans"/>
              <a:sym typeface="Google Sans"/>
            </a:endParaRPr>
          </a:p>
        </p:txBody>
      </p:sp>
      <p:sp>
        <p:nvSpPr>
          <p:cNvPr id="427" name="Google Shape;427;p57"/>
          <p:cNvSpPr/>
          <p:nvPr/>
        </p:nvSpPr>
        <p:spPr>
          <a:xfrm>
            <a:off x="7791753" y="4716333"/>
            <a:ext cx="791400" cy="7104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algn="ctr"/>
            <a:r>
              <a:rPr lang="en" sz="1067">
                <a:solidFill>
                  <a:schemeClr val="bg1"/>
                </a:solidFill>
                <a:latin typeface="Google Sans"/>
                <a:ea typeface="Google Sans"/>
                <a:cs typeface="Google Sans"/>
                <a:sym typeface="Google Sans"/>
              </a:rPr>
              <a:t>Failover</a:t>
            </a:r>
            <a:endParaRPr sz="1067">
              <a:solidFill>
                <a:schemeClr val="bg1"/>
              </a:solidFill>
              <a:latin typeface="Google Sans"/>
              <a:ea typeface="Google Sans"/>
              <a:cs typeface="Google Sans"/>
              <a:sym typeface="Google Sans"/>
            </a:endParaRPr>
          </a:p>
        </p:txBody>
      </p:sp>
      <p:sp>
        <p:nvSpPr>
          <p:cNvPr id="428" name="Google Shape;428;p57"/>
          <p:cNvSpPr/>
          <p:nvPr/>
        </p:nvSpPr>
        <p:spPr>
          <a:xfrm>
            <a:off x="8636066" y="4819933"/>
            <a:ext cx="894000" cy="5032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User</a:t>
            </a:r>
            <a:endParaRPr sz="1200">
              <a:solidFill>
                <a:schemeClr val="bg1"/>
              </a:solidFill>
              <a:latin typeface="Google Sans"/>
              <a:ea typeface="Google Sans"/>
              <a:cs typeface="Google Sans"/>
              <a:sym typeface="Google Sans"/>
            </a:endParaRPr>
          </a:p>
        </p:txBody>
      </p:sp>
      <p:cxnSp>
        <p:nvCxnSpPr>
          <p:cNvPr id="429" name="Google Shape;429;p57"/>
          <p:cNvCxnSpPr>
            <a:stCxn id="422" idx="3"/>
            <a:endCxn id="427" idx="1"/>
          </p:cNvCxnSpPr>
          <p:nvPr/>
        </p:nvCxnSpPr>
        <p:spPr>
          <a:xfrm>
            <a:off x="8187453" y="4012050"/>
            <a:ext cx="0" cy="704200"/>
          </a:xfrm>
          <a:prstGeom prst="straightConnector1">
            <a:avLst/>
          </a:prstGeom>
          <a:noFill/>
          <a:ln w="38100" cap="flat" cmpd="sng">
            <a:solidFill>
              <a:srgbClr val="EA4335"/>
            </a:solidFill>
            <a:prstDash val="solid"/>
            <a:round/>
            <a:headEnd type="none" w="med" len="med"/>
            <a:tailEnd type="triangle" w="med" len="med"/>
          </a:ln>
        </p:spPr>
      </p:cxnSp>
      <p:sp>
        <p:nvSpPr>
          <p:cNvPr id="430" name="Google Shape;430;p57"/>
          <p:cNvSpPr/>
          <p:nvPr/>
        </p:nvSpPr>
        <p:spPr>
          <a:xfrm>
            <a:off x="10468861" y="4716333"/>
            <a:ext cx="707200" cy="7104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algn="ctr"/>
            <a:r>
              <a:rPr lang="en" sz="1067">
                <a:solidFill>
                  <a:schemeClr val="bg1"/>
                </a:solidFill>
                <a:latin typeface="Google Sans"/>
                <a:ea typeface="Google Sans"/>
                <a:cs typeface="Google Sans"/>
                <a:sym typeface="Google Sans"/>
              </a:rPr>
              <a:t>Firestore</a:t>
            </a:r>
            <a:endParaRPr sz="1067">
              <a:solidFill>
                <a:schemeClr val="bg1"/>
              </a:solidFill>
              <a:latin typeface="Google Sans"/>
              <a:ea typeface="Google Sans"/>
              <a:cs typeface="Google Sans"/>
              <a:sym typeface="Google Sans"/>
            </a:endParaRPr>
          </a:p>
        </p:txBody>
      </p:sp>
      <p:pic>
        <p:nvPicPr>
          <p:cNvPr id="431" name="Google Shape;431;p57" descr="Cloud-Load-Balancing.png"/>
          <p:cNvPicPr preferRelativeResize="0"/>
          <p:nvPr/>
        </p:nvPicPr>
        <p:blipFill rotWithShape="1">
          <a:blip r:embed="rId3">
            <a:alphaModFix/>
          </a:blip>
          <a:srcRect t="5092" b="5092"/>
          <a:stretch/>
        </p:blipFill>
        <p:spPr>
          <a:xfrm>
            <a:off x="5917762" y="3824309"/>
            <a:ext cx="707200" cy="635200"/>
          </a:xfrm>
          <a:prstGeom prst="rect">
            <a:avLst/>
          </a:prstGeom>
          <a:noFill/>
          <a:ln>
            <a:noFill/>
          </a:ln>
        </p:spPr>
      </p:pic>
      <p:sp>
        <p:nvSpPr>
          <p:cNvPr id="432" name="Google Shape;432;p57"/>
          <p:cNvSpPr txBox="1"/>
          <p:nvPr/>
        </p:nvSpPr>
        <p:spPr>
          <a:xfrm>
            <a:off x="5753270" y="4485219"/>
            <a:ext cx="1036200" cy="384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TCP Load Balancer</a:t>
            </a:r>
            <a:endParaRPr sz="1200">
              <a:solidFill>
                <a:schemeClr val="bg1"/>
              </a:solidFill>
              <a:latin typeface="Google Sans"/>
              <a:ea typeface="Google Sans"/>
              <a:cs typeface="Google Sans"/>
              <a:sym typeface="Google Sans"/>
            </a:endParaRPr>
          </a:p>
        </p:txBody>
      </p:sp>
      <p:sp>
        <p:nvSpPr>
          <p:cNvPr id="433" name="Google Shape;433;p57"/>
          <p:cNvSpPr/>
          <p:nvPr/>
        </p:nvSpPr>
        <p:spPr>
          <a:xfrm>
            <a:off x="5868025" y="6131017"/>
            <a:ext cx="5650200" cy="5732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21900" tIns="121900" rIns="121900" bIns="121900" anchor="ctr" anchorCtr="0">
            <a:noAutofit/>
          </a:bodyPr>
          <a:lstStyle/>
          <a:p>
            <a:pPr>
              <a:buClr>
                <a:srgbClr val="000000"/>
              </a:buClr>
            </a:pPr>
            <a:endParaRPr sz="1867">
              <a:solidFill>
                <a:schemeClr val="bg1"/>
              </a:solidFill>
              <a:latin typeface="Arial"/>
              <a:ea typeface="Arial"/>
              <a:cs typeface="Arial"/>
              <a:sym typeface="Arial"/>
            </a:endParaRPr>
          </a:p>
        </p:txBody>
      </p:sp>
      <p:sp>
        <p:nvSpPr>
          <p:cNvPr id="434" name="Google Shape;434;p57"/>
          <p:cNvSpPr txBox="1"/>
          <p:nvPr/>
        </p:nvSpPr>
        <p:spPr>
          <a:xfrm>
            <a:off x="6035517" y="6234617"/>
            <a:ext cx="5285400" cy="384800"/>
          </a:xfrm>
          <a:prstGeom prst="rect">
            <a:avLst/>
          </a:prstGeom>
          <a:noFill/>
          <a:ln>
            <a:noFill/>
          </a:ln>
        </p:spPr>
        <p:txBody>
          <a:bodyPr spcFirstLastPara="1" wrap="square" lIns="60950" tIns="60950" rIns="60950" bIns="60950" anchor="t" anchorCtr="0">
            <a:noAutofit/>
          </a:bodyPr>
          <a:lstStyle/>
          <a:p>
            <a:pPr algn="ctr"/>
            <a:r>
              <a:rPr lang="en" sz="1533">
                <a:solidFill>
                  <a:schemeClr val="bg1"/>
                </a:solidFill>
                <a:latin typeface="Google Sans"/>
                <a:ea typeface="Google Sans"/>
                <a:cs typeface="Google Sans"/>
                <a:sym typeface="Google Sans"/>
              </a:rPr>
              <a:t>Multi-regional Cloud Storage bucket for backups</a:t>
            </a:r>
            <a:endParaRPr sz="1533">
              <a:solidFill>
                <a:schemeClr val="bg1"/>
              </a:solidFill>
              <a:latin typeface="Google Sans"/>
              <a:ea typeface="Google Sans"/>
              <a:cs typeface="Google Sans"/>
              <a:sym typeface="Google Sans"/>
            </a:endParaRPr>
          </a:p>
        </p:txBody>
      </p:sp>
      <p:cxnSp>
        <p:nvCxnSpPr>
          <p:cNvPr id="435" name="Google Shape;435;p57"/>
          <p:cNvCxnSpPr>
            <a:endCxn id="418" idx="1"/>
          </p:cNvCxnSpPr>
          <p:nvPr/>
        </p:nvCxnSpPr>
        <p:spPr>
          <a:xfrm>
            <a:off x="5438282" y="4105983"/>
            <a:ext cx="391200" cy="400"/>
          </a:xfrm>
          <a:prstGeom prst="bentConnector3">
            <a:avLst>
              <a:gd name="adj1" fmla="val 50000"/>
            </a:avLst>
          </a:prstGeom>
          <a:noFill/>
          <a:ln w="38100" cap="flat" cmpd="sng">
            <a:solidFill>
              <a:srgbClr val="000000"/>
            </a:solidFill>
            <a:prstDash val="solid"/>
            <a:round/>
            <a:headEnd type="none" w="med" len="med"/>
            <a:tailEnd type="triangle" w="med" len="med"/>
          </a:ln>
        </p:spPr>
      </p:cxnSp>
      <p:sp>
        <p:nvSpPr>
          <p:cNvPr id="436" name="Google Shape;436;p57"/>
          <p:cNvSpPr txBox="1"/>
          <p:nvPr/>
        </p:nvSpPr>
        <p:spPr>
          <a:xfrm>
            <a:off x="5956468" y="2450703"/>
            <a:ext cx="1036200" cy="3848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us-central-1</a:t>
            </a:r>
            <a:endParaRPr sz="1200">
              <a:solidFill>
                <a:schemeClr val="bg1"/>
              </a:solidFill>
              <a:latin typeface="Google Sans"/>
              <a:ea typeface="Google Sans"/>
              <a:cs typeface="Google Sans"/>
              <a:sym typeface="Google Sans"/>
            </a:endParaRPr>
          </a:p>
        </p:txBody>
      </p:sp>
      <p:sp>
        <p:nvSpPr>
          <p:cNvPr id="437" name="Google Shape;437;p57"/>
          <p:cNvSpPr/>
          <p:nvPr/>
        </p:nvSpPr>
        <p:spPr>
          <a:xfrm>
            <a:off x="10468861" y="3344717"/>
            <a:ext cx="707200" cy="7104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algn="ctr"/>
            <a:r>
              <a:rPr lang="en" sz="1067">
                <a:solidFill>
                  <a:schemeClr val="bg1"/>
                </a:solidFill>
                <a:latin typeface="Google Sans"/>
                <a:ea typeface="Google Sans"/>
                <a:cs typeface="Google Sans"/>
                <a:sym typeface="Google Sans"/>
              </a:rPr>
              <a:t>BigQuery</a:t>
            </a:r>
            <a:endParaRPr sz="1067">
              <a:solidFill>
                <a:schemeClr val="bg1"/>
              </a:solidFill>
              <a:latin typeface="Google Sans"/>
              <a:ea typeface="Google Sans"/>
              <a:cs typeface="Google Sans"/>
              <a:sym typeface="Google Sans"/>
            </a:endParaRPr>
          </a:p>
        </p:txBody>
      </p:sp>
      <p:sp>
        <p:nvSpPr>
          <p:cNvPr id="438" name="Google Shape;438;p57"/>
          <p:cNvSpPr/>
          <p:nvPr/>
        </p:nvSpPr>
        <p:spPr>
          <a:xfrm>
            <a:off x="10350849" y="2694050"/>
            <a:ext cx="894000" cy="5032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Analytics Service</a:t>
            </a:r>
            <a:endParaRPr sz="1200">
              <a:solidFill>
                <a:schemeClr val="bg1"/>
              </a:solidFill>
              <a:latin typeface="Google Sans"/>
              <a:ea typeface="Google Sans"/>
              <a:cs typeface="Google Sans"/>
              <a:sym typeface="Google Sans"/>
            </a:endParaRPr>
          </a:p>
        </p:txBody>
      </p:sp>
      <p:sp>
        <p:nvSpPr>
          <p:cNvPr id="439" name="Google Shape;439;p57"/>
          <p:cNvSpPr/>
          <p:nvPr/>
        </p:nvSpPr>
        <p:spPr>
          <a:xfrm>
            <a:off x="4108661" y="5747583"/>
            <a:ext cx="926800" cy="2866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r>
              <a:rPr lang="en" sz="1200">
                <a:solidFill>
                  <a:schemeClr val="bg1"/>
                </a:solidFill>
                <a:latin typeface="Google Sans"/>
                <a:ea typeface="Google Sans"/>
                <a:cs typeface="Google Sans"/>
                <a:sym typeface="Google Sans"/>
              </a:rPr>
              <a:t>Reporting</a:t>
            </a:r>
            <a:endParaRPr sz="1200">
              <a:solidFill>
                <a:schemeClr val="bg1"/>
              </a:solidFill>
              <a:latin typeface="Google Sans"/>
              <a:ea typeface="Google Sans"/>
              <a:cs typeface="Google Sans"/>
              <a:sym typeface="Google Sans"/>
            </a:endParaRPr>
          </a:p>
        </p:txBody>
      </p:sp>
      <p:sp>
        <p:nvSpPr>
          <p:cNvPr id="440" name="Google Shape;440;p57"/>
          <p:cNvSpPr/>
          <p:nvPr/>
        </p:nvSpPr>
        <p:spPr>
          <a:xfrm>
            <a:off x="4050794" y="4144133"/>
            <a:ext cx="926800" cy="2866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r>
              <a:rPr lang="en" sz="1200">
                <a:solidFill>
                  <a:schemeClr val="bg1"/>
                </a:solidFill>
                <a:latin typeface="Google Sans"/>
                <a:ea typeface="Google Sans"/>
                <a:cs typeface="Google Sans"/>
                <a:sym typeface="Google Sans"/>
              </a:rPr>
              <a:t>Reporting</a:t>
            </a:r>
            <a:endParaRPr sz="1200">
              <a:solidFill>
                <a:schemeClr val="bg1"/>
              </a:solidFill>
              <a:latin typeface="Google Sans"/>
              <a:ea typeface="Google Sans"/>
              <a:cs typeface="Google Sans"/>
              <a:sym typeface="Google Sans"/>
            </a:endParaRPr>
          </a:p>
        </p:txBody>
      </p:sp>
    </p:spTree>
    <p:extLst>
      <p:ext uri="{BB962C8B-B14F-4D97-AF65-F5344CB8AC3E}">
        <p14:creationId xmlns:p14="http://schemas.microsoft.com/office/powerpoint/2010/main" val="428117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445" name="Google Shape;445;p58"/>
          <p:cNvGrpSpPr/>
          <p:nvPr/>
        </p:nvGrpSpPr>
        <p:grpSpPr>
          <a:xfrm>
            <a:off x="2631163" y="2585652"/>
            <a:ext cx="6041400" cy="3485600"/>
            <a:chOff x="8157423" y="2021375"/>
            <a:chExt cx="9062100" cy="5228400"/>
          </a:xfrm>
        </p:grpSpPr>
        <p:sp>
          <p:nvSpPr>
            <p:cNvPr id="446" name="Google Shape;446;p58"/>
            <p:cNvSpPr/>
            <p:nvPr/>
          </p:nvSpPr>
          <p:spPr>
            <a:xfrm>
              <a:off x="8744223" y="2021375"/>
              <a:ext cx="84753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21900" tIns="121900" rIns="121900" bIns="121900" anchor="ctr" anchorCtr="0">
              <a:noAutofit/>
            </a:bodyPr>
            <a:lstStyle/>
            <a:p>
              <a:pPr>
                <a:buClr>
                  <a:srgbClr val="000000"/>
                </a:buClr>
              </a:pPr>
              <a:endParaRPr sz="1867">
                <a:solidFill>
                  <a:schemeClr val="bg1"/>
                </a:solidFill>
                <a:latin typeface="Arial"/>
                <a:ea typeface="Arial"/>
                <a:cs typeface="Arial"/>
                <a:sym typeface="Arial"/>
              </a:endParaRPr>
            </a:p>
          </p:txBody>
        </p:sp>
        <p:sp>
          <p:nvSpPr>
            <p:cNvPr id="447" name="Google Shape;447;p58"/>
            <p:cNvSpPr/>
            <p:nvPr/>
          </p:nvSpPr>
          <p:spPr>
            <a:xfrm>
              <a:off x="10081523" y="2843550"/>
              <a:ext cx="57366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60950" tIns="60950" rIns="60950" bIns="60950" anchor="ctr" anchorCtr="0">
              <a:noAutofit/>
            </a:bodyPr>
            <a:lstStyle/>
            <a:p>
              <a:endParaRPr sz="1200">
                <a:solidFill>
                  <a:schemeClr val="bg1"/>
                </a:solidFill>
              </a:endParaRPr>
            </a:p>
          </p:txBody>
        </p:sp>
        <p:sp>
          <p:nvSpPr>
            <p:cNvPr id="448" name="Google Shape;448;p58"/>
            <p:cNvSpPr txBox="1"/>
            <p:nvPr/>
          </p:nvSpPr>
          <p:spPr>
            <a:xfrm>
              <a:off x="10197010" y="2915875"/>
              <a:ext cx="1906800" cy="5772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us-central1-a</a:t>
              </a:r>
              <a:endParaRPr sz="1200">
                <a:solidFill>
                  <a:schemeClr val="bg1"/>
                </a:solidFill>
                <a:latin typeface="Google Sans"/>
                <a:ea typeface="Google Sans"/>
                <a:cs typeface="Google Sans"/>
                <a:sym typeface="Google Sans"/>
              </a:endParaRPr>
            </a:p>
          </p:txBody>
        </p:sp>
        <p:sp>
          <p:nvSpPr>
            <p:cNvPr id="449" name="Google Shape;449;p58"/>
            <p:cNvSpPr/>
            <p:nvPr/>
          </p:nvSpPr>
          <p:spPr>
            <a:xfrm>
              <a:off x="10212543" y="3583875"/>
              <a:ext cx="1392900" cy="7548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Orders Service</a:t>
              </a:r>
              <a:endParaRPr sz="1200">
                <a:solidFill>
                  <a:schemeClr val="bg1"/>
                </a:solidFill>
                <a:latin typeface="Google Sans"/>
                <a:ea typeface="Google Sans"/>
                <a:cs typeface="Google Sans"/>
                <a:sym typeface="Google Sans"/>
              </a:endParaRPr>
            </a:p>
          </p:txBody>
        </p:sp>
        <p:sp>
          <p:nvSpPr>
            <p:cNvPr id="450" name="Google Shape;450;p58"/>
            <p:cNvSpPr/>
            <p:nvPr/>
          </p:nvSpPr>
          <p:spPr>
            <a:xfrm>
              <a:off x="11687630" y="3428475"/>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algn="ctr"/>
              <a:r>
                <a:rPr lang="en" sz="1067">
                  <a:solidFill>
                    <a:schemeClr val="bg1"/>
                  </a:solidFill>
                  <a:latin typeface="Google Sans"/>
                  <a:ea typeface="Google Sans"/>
                  <a:cs typeface="Google Sans"/>
                  <a:sym typeface="Google Sans"/>
                </a:rPr>
                <a:t>Cloud </a:t>
              </a:r>
              <a:br>
                <a:rPr lang="en" sz="1067">
                  <a:solidFill>
                    <a:schemeClr val="bg1"/>
                  </a:solidFill>
                  <a:latin typeface="Google Sans"/>
                  <a:ea typeface="Google Sans"/>
                  <a:cs typeface="Google Sans"/>
                  <a:sym typeface="Google Sans"/>
                </a:rPr>
              </a:br>
              <a:r>
                <a:rPr lang="en" sz="1067">
                  <a:solidFill>
                    <a:schemeClr val="bg1"/>
                  </a:solidFill>
                  <a:latin typeface="Google Sans"/>
                  <a:ea typeface="Google Sans"/>
                  <a:cs typeface="Google Sans"/>
                  <a:sym typeface="Google Sans"/>
                </a:rPr>
                <a:t>SQL</a:t>
              </a:r>
              <a:endParaRPr sz="1067">
                <a:solidFill>
                  <a:schemeClr val="bg1"/>
                </a:solidFill>
                <a:latin typeface="Google Sans"/>
                <a:ea typeface="Google Sans"/>
                <a:cs typeface="Google Sans"/>
                <a:sym typeface="Google Sans"/>
              </a:endParaRPr>
            </a:p>
          </p:txBody>
        </p:sp>
        <p:sp>
          <p:nvSpPr>
            <p:cNvPr id="451" name="Google Shape;451;p58"/>
            <p:cNvSpPr/>
            <p:nvPr/>
          </p:nvSpPr>
          <p:spPr>
            <a:xfrm>
              <a:off x="12959029" y="3583875"/>
              <a:ext cx="1341000" cy="7548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Inventory Service</a:t>
              </a:r>
              <a:endParaRPr sz="1200">
                <a:solidFill>
                  <a:schemeClr val="bg1"/>
                </a:solidFill>
                <a:latin typeface="Google Sans"/>
                <a:ea typeface="Google Sans"/>
                <a:cs typeface="Google Sans"/>
                <a:sym typeface="Google Sans"/>
              </a:endParaRPr>
            </a:p>
          </p:txBody>
        </p:sp>
        <p:sp>
          <p:nvSpPr>
            <p:cNvPr id="452" name="Google Shape;452;p58"/>
            <p:cNvSpPr/>
            <p:nvPr/>
          </p:nvSpPr>
          <p:spPr>
            <a:xfrm>
              <a:off x="10100549" y="4965575"/>
              <a:ext cx="42828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60950" tIns="60950" rIns="60950" bIns="60950" anchor="ctr" anchorCtr="0">
              <a:noAutofit/>
            </a:bodyPr>
            <a:lstStyle/>
            <a:p>
              <a:endParaRPr sz="1200">
                <a:solidFill>
                  <a:schemeClr val="bg1"/>
                </a:solidFill>
              </a:endParaRPr>
            </a:p>
          </p:txBody>
        </p:sp>
        <p:sp>
          <p:nvSpPr>
            <p:cNvPr id="453" name="Google Shape;453;p58"/>
            <p:cNvSpPr txBox="1"/>
            <p:nvPr/>
          </p:nvSpPr>
          <p:spPr>
            <a:xfrm>
              <a:off x="10216047" y="5037900"/>
              <a:ext cx="1906800" cy="5772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us-central1-b</a:t>
              </a:r>
              <a:endParaRPr sz="1200">
                <a:solidFill>
                  <a:schemeClr val="bg1"/>
                </a:solidFill>
                <a:latin typeface="Google Sans"/>
                <a:ea typeface="Google Sans"/>
                <a:cs typeface="Google Sans"/>
                <a:sym typeface="Google Sans"/>
              </a:endParaRPr>
            </a:p>
          </p:txBody>
        </p:sp>
        <p:sp>
          <p:nvSpPr>
            <p:cNvPr id="454" name="Google Shape;454;p58"/>
            <p:cNvSpPr/>
            <p:nvPr/>
          </p:nvSpPr>
          <p:spPr>
            <a:xfrm>
              <a:off x="10231580" y="5705900"/>
              <a:ext cx="1392900" cy="7548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Accounts Service</a:t>
              </a:r>
              <a:endParaRPr sz="1200">
                <a:solidFill>
                  <a:schemeClr val="bg1"/>
                </a:solidFill>
                <a:latin typeface="Google Sans"/>
                <a:ea typeface="Google Sans"/>
                <a:cs typeface="Google Sans"/>
                <a:sym typeface="Google Sans"/>
              </a:endParaRPr>
            </a:p>
          </p:txBody>
        </p:sp>
        <p:sp>
          <p:nvSpPr>
            <p:cNvPr id="455" name="Google Shape;455;p58"/>
            <p:cNvSpPr/>
            <p:nvPr/>
          </p:nvSpPr>
          <p:spPr>
            <a:xfrm>
              <a:off x="11687630" y="555050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algn="ctr"/>
              <a:r>
                <a:rPr lang="en" sz="1067">
                  <a:solidFill>
                    <a:schemeClr val="bg1"/>
                  </a:solidFill>
                  <a:latin typeface="Google Sans"/>
                  <a:ea typeface="Google Sans"/>
                  <a:cs typeface="Google Sans"/>
                  <a:sym typeface="Google Sans"/>
                </a:rPr>
                <a:t>Failover</a:t>
              </a:r>
              <a:endParaRPr sz="1067">
                <a:solidFill>
                  <a:schemeClr val="bg1"/>
                </a:solidFill>
                <a:latin typeface="Google Sans"/>
                <a:ea typeface="Google Sans"/>
                <a:cs typeface="Google Sans"/>
                <a:sym typeface="Google Sans"/>
              </a:endParaRPr>
            </a:p>
          </p:txBody>
        </p:sp>
        <p:sp>
          <p:nvSpPr>
            <p:cNvPr id="456" name="Google Shape;456;p58"/>
            <p:cNvSpPr/>
            <p:nvPr/>
          </p:nvSpPr>
          <p:spPr>
            <a:xfrm>
              <a:off x="12954099" y="5705900"/>
              <a:ext cx="1341000" cy="7548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Products Service</a:t>
              </a:r>
              <a:endParaRPr sz="1200">
                <a:solidFill>
                  <a:schemeClr val="bg1"/>
                </a:solidFill>
                <a:latin typeface="Google Sans"/>
                <a:ea typeface="Google Sans"/>
                <a:cs typeface="Google Sans"/>
                <a:sym typeface="Google Sans"/>
              </a:endParaRPr>
            </a:p>
          </p:txBody>
        </p:sp>
        <p:cxnSp>
          <p:nvCxnSpPr>
            <p:cNvPr id="457" name="Google Shape;457;p58"/>
            <p:cNvCxnSpPr>
              <a:stCxn id="450" idx="3"/>
              <a:endCxn id="455" idx="1"/>
            </p:cNvCxnSpPr>
            <p:nvPr/>
          </p:nvCxnSpPr>
          <p:spPr>
            <a:xfrm>
              <a:off x="12281180" y="4494075"/>
              <a:ext cx="0" cy="1056300"/>
            </a:xfrm>
            <a:prstGeom prst="straightConnector1">
              <a:avLst/>
            </a:prstGeom>
            <a:noFill/>
            <a:ln w="38100" cap="flat" cmpd="sng">
              <a:solidFill>
                <a:srgbClr val="EA4335"/>
              </a:solidFill>
              <a:prstDash val="solid"/>
              <a:round/>
              <a:headEnd type="none" w="med" len="med"/>
              <a:tailEnd type="triangle" w="med" len="med"/>
            </a:ln>
          </p:spPr>
        </p:cxnSp>
        <p:sp>
          <p:nvSpPr>
            <p:cNvPr id="458" name="Google Shape;458;p58"/>
            <p:cNvSpPr/>
            <p:nvPr/>
          </p:nvSpPr>
          <p:spPr>
            <a:xfrm>
              <a:off x="15931892" y="5550500"/>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algn="ctr"/>
              <a:r>
                <a:rPr lang="en" sz="1067">
                  <a:solidFill>
                    <a:schemeClr val="bg1"/>
                  </a:solidFill>
                  <a:latin typeface="Google Sans"/>
                  <a:ea typeface="Google Sans"/>
                  <a:cs typeface="Google Sans"/>
                  <a:sym typeface="Google Sans"/>
                </a:rPr>
                <a:t>Firestore</a:t>
              </a:r>
              <a:endParaRPr sz="1067">
                <a:solidFill>
                  <a:schemeClr val="bg1"/>
                </a:solidFill>
                <a:latin typeface="Google Sans"/>
                <a:ea typeface="Google Sans"/>
                <a:cs typeface="Google Sans"/>
                <a:sym typeface="Google Sans"/>
              </a:endParaRPr>
            </a:p>
          </p:txBody>
        </p:sp>
        <p:pic>
          <p:nvPicPr>
            <p:cNvPr id="459" name="Google Shape;459;p58" descr="Cloud-Load-Balancing.png"/>
            <p:cNvPicPr preferRelativeResize="0"/>
            <p:nvPr/>
          </p:nvPicPr>
          <p:blipFill rotWithShape="1">
            <a:blip r:embed="rId3">
              <a:alphaModFix/>
            </a:blip>
            <a:srcRect t="5092" b="5092"/>
            <a:stretch/>
          </p:blipFill>
          <p:spPr>
            <a:xfrm>
              <a:off x="8876643" y="4212463"/>
              <a:ext cx="1060800" cy="952800"/>
            </a:xfrm>
            <a:prstGeom prst="rect">
              <a:avLst/>
            </a:prstGeom>
            <a:noFill/>
            <a:ln>
              <a:noFill/>
            </a:ln>
          </p:spPr>
        </p:pic>
        <p:sp>
          <p:nvSpPr>
            <p:cNvPr id="460" name="Google Shape;460;p58"/>
            <p:cNvSpPr txBox="1"/>
            <p:nvPr/>
          </p:nvSpPr>
          <p:spPr>
            <a:xfrm>
              <a:off x="8629905" y="5203829"/>
              <a:ext cx="1554300" cy="5772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TCP Load Balancer</a:t>
              </a:r>
              <a:endParaRPr sz="1200">
                <a:solidFill>
                  <a:schemeClr val="bg1"/>
                </a:solidFill>
                <a:latin typeface="Google Sans"/>
                <a:ea typeface="Google Sans"/>
                <a:cs typeface="Google Sans"/>
                <a:sym typeface="Google Sans"/>
              </a:endParaRPr>
            </a:p>
          </p:txBody>
        </p:sp>
        <p:cxnSp>
          <p:nvCxnSpPr>
            <p:cNvPr id="461" name="Google Shape;461;p58"/>
            <p:cNvCxnSpPr>
              <a:endCxn id="446" idx="1"/>
            </p:cNvCxnSpPr>
            <p:nvPr/>
          </p:nvCxnSpPr>
          <p:spPr>
            <a:xfrm>
              <a:off x="8157423" y="4634975"/>
              <a:ext cx="586800" cy="600"/>
            </a:xfrm>
            <a:prstGeom prst="bentConnector3">
              <a:avLst>
                <a:gd name="adj1" fmla="val 50000"/>
              </a:avLst>
            </a:prstGeom>
            <a:noFill/>
            <a:ln w="38100" cap="flat" cmpd="sng">
              <a:solidFill>
                <a:srgbClr val="000000"/>
              </a:solidFill>
              <a:prstDash val="solid"/>
              <a:round/>
              <a:headEnd type="none" w="med" len="med"/>
              <a:tailEnd type="triangle" w="med" len="med"/>
            </a:ln>
          </p:spPr>
        </p:cxnSp>
        <p:sp>
          <p:nvSpPr>
            <p:cNvPr id="462" name="Google Shape;462;p58"/>
            <p:cNvSpPr txBox="1"/>
            <p:nvPr/>
          </p:nvSpPr>
          <p:spPr>
            <a:xfrm>
              <a:off x="8934702" y="2152054"/>
              <a:ext cx="1554300" cy="577200"/>
            </a:xfrm>
            <a:prstGeom prst="rect">
              <a:avLst/>
            </a:prstGeom>
            <a:noFill/>
            <a:ln>
              <a:noFill/>
            </a:ln>
          </p:spPr>
          <p:txBody>
            <a:bodyPr spcFirstLastPara="1" wrap="square" lIns="60950" tIns="60950" rIns="60950" bIns="60950" anchor="t" anchorCtr="0">
              <a:noAutofit/>
            </a:bodyPr>
            <a:lstStyle/>
            <a:p>
              <a:pPr algn="ctr"/>
              <a:r>
                <a:rPr lang="en" sz="1200">
                  <a:solidFill>
                    <a:schemeClr val="bg1"/>
                  </a:solidFill>
                  <a:latin typeface="Google Sans"/>
                  <a:ea typeface="Google Sans"/>
                  <a:cs typeface="Google Sans"/>
                  <a:sym typeface="Google Sans"/>
                </a:rPr>
                <a:t>us-central-1</a:t>
              </a:r>
              <a:endParaRPr sz="1200">
                <a:solidFill>
                  <a:schemeClr val="bg1"/>
                </a:solidFill>
                <a:latin typeface="Google Sans"/>
                <a:ea typeface="Google Sans"/>
                <a:cs typeface="Google Sans"/>
                <a:sym typeface="Google Sans"/>
              </a:endParaRPr>
            </a:p>
          </p:txBody>
        </p:sp>
        <p:sp>
          <p:nvSpPr>
            <p:cNvPr id="463" name="Google Shape;463;p58"/>
            <p:cNvSpPr/>
            <p:nvPr/>
          </p:nvSpPr>
          <p:spPr>
            <a:xfrm>
              <a:off x="15931892" y="3493075"/>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60950" tIns="60950" rIns="60950" bIns="60950" anchor="ctr" anchorCtr="0">
              <a:noAutofit/>
            </a:bodyPr>
            <a:lstStyle/>
            <a:p>
              <a:pPr algn="ctr"/>
              <a:r>
                <a:rPr lang="en" sz="1067">
                  <a:solidFill>
                    <a:schemeClr val="bg1"/>
                  </a:solidFill>
                  <a:latin typeface="Google Sans"/>
                  <a:ea typeface="Google Sans"/>
                  <a:cs typeface="Google Sans"/>
                  <a:sym typeface="Google Sans"/>
                </a:rPr>
                <a:t>BigQuery</a:t>
              </a:r>
              <a:endParaRPr sz="1067">
                <a:solidFill>
                  <a:schemeClr val="bg1"/>
                </a:solidFill>
                <a:latin typeface="Google Sans"/>
                <a:ea typeface="Google Sans"/>
                <a:cs typeface="Google Sans"/>
                <a:sym typeface="Google Sans"/>
              </a:endParaRPr>
            </a:p>
          </p:txBody>
        </p:sp>
        <p:sp>
          <p:nvSpPr>
            <p:cNvPr id="464" name="Google Shape;464;p58"/>
            <p:cNvSpPr/>
            <p:nvPr/>
          </p:nvSpPr>
          <p:spPr>
            <a:xfrm>
              <a:off x="14383273" y="3583875"/>
              <a:ext cx="1341000" cy="754800"/>
            </a:xfrm>
            <a:prstGeom prst="roundRect">
              <a:avLst>
                <a:gd name="adj" fmla="val 16667"/>
              </a:avLst>
            </a:prstGeom>
            <a:solidFill>
              <a:srgbClr val="3B83F3"/>
            </a:solidFill>
            <a:ln>
              <a:noFill/>
            </a:ln>
          </p:spPr>
          <p:txBody>
            <a:bodyPr spcFirstLastPara="1" wrap="square" lIns="60950" tIns="60950" rIns="60950" bIns="60950" anchor="ctr" anchorCtr="0">
              <a:noAutofit/>
            </a:bodyPr>
            <a:lstStyle/>
            <a:p>
              <a:pPr algn="ctr"/>
              <a:r>
                <a:rPr lang="en" sz="1200">
                  <a:solidFill>
                    <a:schemeClr val="bg1"/>
                  </a:solidFill>
                  <a:latin typeface="Google Sans"/>
                  <a:ea typeface="Google Sans"/>
                  <a:cs typeface="Google Sans"/>
                  <a:sym typeface="Google Sans"/>
                </a:rPr>
                <a:t>Analytics Service</a:t>
              </a:r>
              <a:endParaRPr sz="1200">
                <a:solidFill>
                  <a:schemeClr val="bg1"/>
                </a:solidFill>
                <a:latin typeface="Google Sans"/>
                <a:ea typeface="Google Sans"/>
                <a:cs typeface="Google Sans"/>
                <a:sym typeface="Google Sans"/>
              </a:endParaRPr>
            </a:p>
          </p:txBody>
        </p:sp>
      </p:grpSp>
      <p:sp>
        <p:nvSpPr>
          <p:cNvPr id="465" name="Google Shape;465;p58"/>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dirty="0" smtClean="0"/>
              <a:t>Disaster </a:t>
            </a:r>
            <a:r>
              <a:rPr lang="en" dirty="0"/>
              <a:t>Recovery Scenario</a:t>
            </a:r>
            <a:endParaRPr dirty="0"/>
          </a:p>
          <a:p>
            <a:endParaRPr dirty="0"/>
          </a:p>
        </p:txBody>
      </p:sp>
      <p:sp>
        <p:nvSpPr>
          <p:cNvPr id="466" name="Google Shape;466;p58"/>
          <p:cNvSpPr txBox="1"/>
          <p:nvPr/>
        </p:nvSpPr>
        <p:spPr>
          <a:xfrm>
            <a:off x="1231667" y="1299283"/>
            <a:ext cx="10027800" cy="838000"/>
          </a:xfrm>
          <a:prstGeom prst="rect">
            <a:avLst/>
          </a:prstGeom>
          <a:noFill/>
          <a:ln>
            <a:noFill/>
          </a:ln>
        </p:spPr>
        <p:txBody>
          <a:bodyPr spcFirstLastPara="1" wrap="square" lIns="60950" tIns="60950" rIns="60950" bIns="60950" anchor="t" anchorCtr="0">
            <a:noAutofit/>
          </a:bodyPr>
          <a:lstStyle/>
          <a:p>
            <a:pPr>
              <a:lnSpc>
                <a:spcPct val="115000"/>
              </a:lnSpc>
            </a:pPr>
            <a:r>
              <a:rPr lang="en" sz="1867" dirty="0" smtClean="0">
                <a:solidFill>
                  <a:srgbClr val="737373"/>
                </a:solidFill>
                <a:latin typeface="Roboto"/>
                <a:ea typeface="Roboto"/>
                <a:cs typeface="Roboto"/>
                <a:sym typeface="Roboto"/>
              </a:rPr>
              <a:t>Plan </a:t>
            </a:r>
            <a:r>
              <a:rPr lang="en" sz="1867" dirty="0">
                <a:solidFill>
                  <a:srgbClr val="737373"/>
                </a:solidFill>
                <a:latin typeface="Roboto"/>
                <a:ea typeface="Roboto"/>
                <a:cs typeface="Roboto"/>
                <a:sym typeface="Roboto"/>
              </a:rPr>
              <a:t>to recover from a disaster that brings down the entire region. The current architecture is depicted below. </a:t>
            </a:r>
            <a:endParaRPr sz="1867" dirty="0">
              <a:solidFill>
                <a:srgbClr val="737373"/>
              </a:solidFill>
              <a:latin typeface="Roboto"/>
              <a:ea typeface="Roboto"/>
              <a:cs typeface="Roboto"/>
              <a:sym typeface="Roboto"/>
            </a:endParaRPr>
          </a:p>
        </p:txBody>
      </p:sp>
    </p:spTree>
    <p:extLst>
      <p:ext uri="{BB962C8B-B14F-4D97-AF65-F5344CB8AC3E}">
        <p14:creationId xmlns:p14="http://schemas.microsoft.com/office/powerpoint/2010/main" val="242868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9"/>
          <p:cNvSpPr txBox="1">
            <a:spLocks noGrp="1"/>
          </p:cNvSpPr>
          <p:nvPr>
            <p:ph type="title"/>
          </p:nvPr>
        </p:nvSpPr>
        <p:spPr>
          <a:xfrm>
            <a:off x="1231667" y="717183"/>
            <a:ext cx="9744200" cy="717200"/>
          </a:xfrm>
          <a:prstGeom prst="rect">
            <a:avLst/>
          </a:prstGeom>
        </p:spPr>
        <p:txBody>
          <a:bodyPr spcFirstLastPara="1" vert="horz" wrap="square" lIns="60950" tIns="60950" rIns="60950" bIns="60950" rtlCol="0" anchor="t" anchorCtr="0">
            <a:noAutofit/>
          </a:bodyPr>
          <a:lstStyle/>
          <a:p>
            <a:r>
              <a:rPr lang="en" dirty="0" smtClean="0"/>
              <a:t>Service </a:t>
            </a:r>
            <a:r>
              <a:rPr lang="en" dirty="0"/>
              <a:t>Disaster Recovery Scenarios</a:t>
            </a:r>
            <a:endParaRPr dirty="0"/>
          </a:p>
        </p:txBody>
      </p:sp>
      <p:graphicFrame>
        <p:nvGraphicFramePr>
          <p:cNvPr id="473" name="Google Shape;473;p59"/>
          <p:cNvGraphicFramePr/>
          <p:nvPr>
            <p:extLst>
              <p:ext uri="{D42A27DB-BD31-4B8C-83A1-F6EECF244321}">
                <p14:modId xmlns:p14="http://schemas.microsoft.com/office/powerpoint/2010/main" val="4186117998"/>
              </p:ext>
            </p:extLst>
          </p:nvPr>
        </p:nvGraphicFramePr>
        <p:xfrm>
          <a:off x="1231667" y="1597817"/>
          <a:ext cx="10261500" cy="4404240"/>
        </p:xfrm>
        <a:graphic>
          <a:graphicData uri="http://schemas.openxmlformats.org/drawingml/2006/table">
            <a:tbl>
              <a:tblPr>
                <a:noFill/>
              </a:tblPr>
              <a:tblGrid>
                <a:gridCol w="1720800">
                  <a:extLst>
                    <a:ext uri="{9D8B030D-6E8A-4147-A177-3AD203B41FA5}">
                      <a16:colId xmlns:a16="http://schemas.microsoft.com/office/drawing/2014/main" val="20000"/>
                    </a:ext>
                  </a:extLst>
                </a:gridCol>
                <a:gridCol w="2424533">
                  <a:extLst>
                    <a:ext uri="{9D8B030D-6E8A-4147-A177-3AD203B41FA5}">
                      <a16:colId xmlns:a16="http://schemas.microsoft.com/office/drawing/2014/main" val="20001"/>
                    </a:ext>
                  </a:extLst>
                </a:gridCol>
                <a:gridCol w="2119933">
                  <a:extLst>
                    <a:ext uri="{9D8B030D-6E8A-4147-A177-3AD203B41FA5}">
                      <a16:colId xmlns:a16="http://schemas.microsoft.com/office/drawing/2014/main" val="20002"/>
                    </a:ext>
                  </a:extLst>
                </a:gridCol>
                <a:gridCol w="1998117">
                  <a:extLst>
                    <a:ext uri="{9D8B030D-6E8A-4147-A177-3AD203B41FA5}">
                      <a16:colId xmlns:a16="http://schemas.microsoft.com/office/drawing/2014/main" val="20003"/>
                    </a:ext>
                  </a:extLst>
                </a:gridCol>
                <a:gridCol w="1998117">
                  <a:extLst>
                    <a:ext uri="{9D8B030D-6E8A-4147-A177-3AD203B41FA5}">
                      <a16:colId xmlns:a16="http://schemas.microsoft.com/office/drawing/2014/main" val="20004"/>
                    </a:ext>
                  </a:extLst>
                </a:gridCol>
              </a:tblGrid>
              <a:tr h="731500">
                <a:tc>
                  <a:txBody>
                    <a:bodyPr/>
                    <a:lstStyle/>
                    <a:p>
                      <a:pPr marL="0" lvl="0" indent="0" algn="ctr" rtl="0">
                        <a:spcBef>
                          <a:spcPts val="0"/>
                        </a:spcBef>
                        <a:spcAft>
                          <a:spcPts val="0"/>
                        </a:spcAft>
                        <a:buNone/>
                      </a:pPr>
                      <a:r>
                        <a:rPr lang="en" sz="2000" b="1" dirty="0">
                          <a:solidFill>
                            <a:schemeClr val="tx1"/>
                          </a:solidFill>
                          <a:latin typeface="Google Sans"/>
                          <a:ea typeface="Google Sans"/>
                          <a:cs typeface="Google Sans"/>
                          <a:sym typeface="Google Sans"/>
                        </a:rPr>
                        <a:t>Service</a:t>
                      </a:r>
                      <a:endParaRPr sz="2000" b="1" dirty="0">
                        <a:solidFill>
                          <a:schemeClr val="tx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000" b="1" dirty="0">
                          <a:solidFill>
                            <a:schemeClr val="tx1"/>
                          </a:solidFill>
                          <a:latin typeface="Google Sans"/>
                          <a:ea typeface="Google Sans"/>
                          <a:cs typeface="Google Sans"/>
                          <a:sym typeface="Google Sans"/>
                        </a:rPr>
                        <a:t>Scenario</a:t>
                      </a:r>
                      <a:endParaRPr sz="2000" b="1" dirty="0">
                        <a:solidFill>
                          <a:schemeClr val="tx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000" b="1" dirty="0">
                          <a:solidFill>
                            <a:schemeClr val="tx1"/>
                          </a:solidFill>
                          <a:latin typeface="Google Sans"/>
                          <a:ea typeface="Google Sans"/>
                          <a:cs typeface="Google Sans"/>
                          <a:sym typeface="Google Sans"/>
                        </a:rPr>
                        <a:t>Recovery Point Objective</a:t>
                      </a:r>
                      <a:endParaRPr sz="2000" b="1" dirty="0">
                        <a:solidFill>
                          <a:schemeClr val="tx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000" b="1" dirty="0">
                          <a:solidFill>
                            <a:schemeClr val="tx1"/>
                          </a:solidFill>
                          <a:latin typeface="Google Sans"/>
                          <a:ea typeface="Google Sans"/>
                          <a:cs typeface="Google Sans"/>
                          <a:sym typeface="Google Sans"/>
                        </a:rPr>
                        <a:t>Recovery Time Objective</a:t>
                      </a:r>
                      <a:endParaRPr sz="2000" b="1" dirty="0">
                        <a:solidFill>
                          <a:schemeClr val="tx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000" b="1" dirty="0">
                          <a:solidFill>
                            <a:schemeClr val="tx1"/>
                          </a:solidFill>
                          <a:latin typeface="Google Sans"/>
                          <a:ea typeface="Google Sans"/>
                          <a:cs typeface="Google Sans"/>
                          <a:sym typeface="Google Sans"/>
                        </a:rPr>
                        <a:t>Priority</a:t>
                      </a:r>
                      <a:endParaRPr sz="2000" b="1" dirty="0">
                        <a:solidFill>
                          <a:schemeClr val="tx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822940">
                <a:tc>
                  <a:txBody>
                    <a:bodyPr/>
                    <a:lstStyle/>
                    <a:p>
                      <a:pPr marL="0" marR="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Reporting Service</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Sys Ops deleted all reporting data</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24 hours</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1 hour</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Med</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822940">
                <a:tc>
                  <a:txBody>
                    <a:bodyPr/>
                    <a:lstStyle/>
                    <a:p>
                      <a:pPr marL="0" marR="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Game/User data</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Game/User database crashes</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0 (can’t lose any data)</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2 minutes</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High</a:t>
                      </a:r>
                      <a:endParaRPr sz="2000" i="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1173460">
                <a:tc>
                  <a:txBody>
                    <a:bodyPr/>
                    <a:lstStyle/>
                    <a:p>
                      <a:pPr marL="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 Future Analysis</a:t>
                      </a:r>
                      <a:endParaRPr sz="20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Programmer deleted all analytics data</a:t>
                      </a: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24 hours</a:t>
                      </a:r>
                      <a:endParaRPr sz="2000" i="1">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1 hour</a:t>
                      </a:r>
                      <a:endParaRPr sz="2000" i="1">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i="1">
                          <a:solidFill>
                            <a:schemeClr val="bg1"/>
                          </a:solidFill>
                          <a:latin typeface="Google Sans"/>
                          <a:ea typeface="Google Sans"/>
                          <a:cs typeface="Google Sans"/>
                          <a:sym typeface="Google Sans"/>
                        </a:rPr>
                        <a:t>Med</a:t>
                      </a:r>
                      <a:endParaRPr sz="2000" i="1">
                        <a:solidFill>
                          <a:schemeClr val="bg1"/>
                        </a:solidFill>
                        <a:latin typeface="Google Sans"/>
                        <a:ea typeface="Google Sans"/>
                        <a:cs typeface="Google Sans"/>
                        <a:sym typeface="Google Sans"/>
                      </a:endParaRPr>
                    </a:p>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26700">
                <a:tc>
                  <a:txBody>
                    <a:bodyPr/>
                    <a:lstStyle/>
                    <a:p>
                      <a:pPr marL="0" lvl="0" indent="0" algn="l" rtl="0">
                        <a:spcBef>
                          <a:spcPts val="0"/>
                        </a:spcBef>
                        <a:spcAft>
                          <a:spcPts val="0"/>
                        </a:spcAft>
                        <a:buNone/>
                      </a:pPr>
                      <a:endParaRPr sz="20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26700">
                <a:tc>
                  <a:txBody>
                    <a:bodyPr/>
                    <a:lstStyle/>
                    <a:p>
                      <a:pPr marL="0" lvl="0" indent="0" algn="l" rtl="0">
                        <a:spcBef>
                          <a:spcPts val="0"/>
                        </a:spcBef>
                        <a:spcAft>
                          <a:spcPts val="0"/>
                        </a:spcAft>
                        <a:buNone/>
                      </a:pPr>
                      <a:endParaRPr sz="20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000" b="1">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0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00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000" dirty="0">
                        <a:solidFill>
                          <a:schemeClr val="bg1"/>
                        </a:solidFill>
                        <a:latin typeface="Google Sans"/>
                        <a:ea typeface="Google Sans"/>
                        <a:cs typeface="Google Sans"/>
                        <a:sym typeface="Google Sans"/>
                      </a:endParaRPr>
                    </a:p>
                  </a:txBody>
                  <a:tcPr marL="60950" marR="60950" marT="60950" marB="6095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460270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15</TotalTime>
  <Words>461</Words>
  <Application>Microsoft Office PowerPoint</Application>
  <PresentationFormat>Widescreen</PresentationFormat>
  <Paragraphs>239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Google Sans</vt:lpstr>
      <vt:lpstr>Roboto</vt:lpstr>
      <vt:lpstr>Trebuchet MS</vt:lpstr>
      <vt:lpstr>Berlin</vt:lpstr>
      <vt:lpstr>PowerPoint Presentation</vt:lpstr>
      <vt:lpstr>Defining Storage Characteristics</vt:lpstr>
      <vt:lpstr>Choosing Google Cloud Storage and Data Services</vt:lpstr>
      <vt:lpstr>Defining Network Characteristics for Your Services</vt:lpstr>
      <vt:lpstr>Select the Load Balancers for the Services</vt:lpstr>
      <vt:lpstr>Diagramming the Network</vt:lpstr>
      <vt:lpstr>Designing Reliable, Scalable Applications   </vt:lpstr>
      <vt:lpstr>Disaster Recovery Scenario </vt:lpstr>
      <vt:lpstr>Service Disaster Recovery Scenarios</vt:lpstr>
      <vt:lpstr>Resource Disaster Recovery Plans</vt:lpstr>
      <vt:lpstr>Modeling Secure Google Cloud Services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 Bose, Vignesh (Cognizant)</dc:creator>
  <cp:lastModifiedBy>Chandra Bose, Vignesh (Cognizant)</cp:lastModifiedBy>
  <cp:revision>2</cp:revision>
  <dcterms:created xsi:type="dcterms:W3CDTF">2020-08-19T17:43:27Z</dcterms:created>
  <dcterms:modified xsi:type="dcterms:W3CDTF">2020-08-19T17:59:22Z</dcterms:modified>
</cp:coreProperties>
</file>