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10287000" cx="18288000"/>
  <p:notesSz cx="6858000" cy="9144000"/>
  <p:embeddedFontLst>
    <p:embeddedFont>
      <p:font typeface="Roboto"/>
      <p:regular r:id="rId46"/>
      <p:bold r:id="rId47"/>
      <p:italic r:id="rId48"/>
      <p:boldItalic r:id="rId49"/>
    </p:embeddedFont>
    <p:embeddedFont>
      <p:font typeface="Google Sans"/>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1579AA-21F8-48FE-B5A8-EDAB9557313A}">
  <a:tblStyle styleId="{B21579AA-21F8-48FE-B5A8-EDAB955731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oogleSans-bold.fntdata"/><Relationship Id="rId50" Type="http://schemas.openxmlformats.org/officeDocument/2006/relationships/font" Target="fonts/GoogleSans-regular.fntdata"/><Relationship Id="rId53" Type="http://schemas.openxmlformats.org/officeDocument/2006/relationships/font" Target="fonts/GoogleSans-boldItalic.fntdata"/><Relationship Id="rId52" Type="http://schemas.openxmlformats.org/officeDocument/2006/relationships/font" Target="fonts/GoogleSans-italic.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OpenSans-regular.fntdata"/><Relationship Id="rId13" Type="http://schemas.openxmlformats.org/officeDocument/2006/relationships/slide" Target="slides/slide7.xml"/><Relationship Id="rId57" Type="http://schemas.openxmlformats.org/officeDocument/2006/relationships/font" Target="fonts/OpenSans-boldItalic.fntdata"/><Relationship Id="rId12" Type="http://schemas.openxmlformats.org/officeDocument/2006/relationships/slide" Target="slides/slide6.xml"/><Relationship Id="rId56"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241eb572e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241eb572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in-person training, cover instructor and student introductions if appropriate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042212460_1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042212460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042212460_1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042212460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42212460_14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042212460_1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bdf755f79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bdf755f7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042212460_14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042212460_1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042212460_14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042212460_1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042212460_14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042212460_1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042212460_14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042212460_1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042212460_14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042212460_1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042212460_6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042212460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04221246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042212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042212460_1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042212460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042212460_1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042212460_1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042212460_1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042212460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042212460_12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042212460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bdf755f79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bdf755f7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6bf27b93b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6bf27b93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bdf755f79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bdf755f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042212460_11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042212460_1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bdf755f79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bdf755f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bdf755f79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bdf755f7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bdf755f79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df755f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bdf755f79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bdf755f7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bdf755f79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bdf755f7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6bf27b93b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6bf27b9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e6120f31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e6120f3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bdf755f79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bdf755f7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bdf755f79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bdf755f7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bdf755f79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bdf755f7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bdf755f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bdf755f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bdf755f79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bdf755f7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558285f1d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58285f1d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bdf755f79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bdf755f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bdf755f79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df755f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042212460_1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042212460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042212460_6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04221246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042212460_6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042212460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042212460_6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04221246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Video Info" showMasterSp="0">
  <p:cSld name="Blank_1_1">
    <p:bg>
      <p:bgPr>
        <a:noFill/>
      </p:bgPr>
    </p:bg>
    <p:spTree>
      <p:nvGrpSpPr>
        <p:cNvPr id="7"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9" name="Google Shape;9;p2"/>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Background">
  <p:cSld name="CUSTOM_1">
    <p:spTree>
      <p:nvGrpSpPr>
        <p:cNvPr id="36" name="Shape 36"/>
        <p:cNvGrpSpPr/>
        <p:nvPr/>
      </p:nvGrpSpPr>
      <p:grpSpPr>
        <a:xfrm>
          <a:off x="0" y="0"/>
          <a:ext cx="0" cy="0"/>
          <a:chOff x="0" y="0"/>
          <a:chExt cx="0" cy="0"/>
        </a:xfrm>
      </p:grpSpPr>
      <p:sp>
        <p:nvSpPr>
          <p:cNvPr id="37" name="Google Shape;37;p11"/>
          <p:cNvSpPr/>
          <p:nvPr/>
        </p:nvSpPr>
        <p:spPr>
          <a:xfrm>
            <a:off x="125" y="-125"/>
            <a:ext cx="18288000" cy="102870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8" name="Google Shape;38;p11"/>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pic>
        <p:nvPicPr>
          <p:cNvPr id="39" name="Google Shape;39;p11"/>
          <p:cNvPicPr preferRelativeResize="0"/>
          <p:nvPr/>
        </p:nvPicPr>
        <p:blipFill rotWithShape="1">
          <a:blip r:embed="rId2">
            <a:alphaModFix/>
          </a:blip>
          <a:srcRect b="0" l="0" r="-21669" t="0"/>
          <a:stretch/>
        </p:blipFill>
        <p:spPr>
          <a:xfrm>
            <a:off x="1010600" y="9256050"/>
            <a:ext cx="3223152" cy="5070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Video Info" showMasterSp="0">
  <p:cSld name="Blank_1_1">
    <p:bg>
      <p:bgPr>
        <a:noFill/>
      </p:bgPr>
    </p:bg>
    <p:spTree>
      <p:nvGrpSpPr>
        <p:cNvPr id="46" name="Shape 46"/>
        <p:cNvGrpSpPr/>
        <p:nvPr/>
      </p:nvGrpSpPr>
      <p:grpSpPr>
        <a:xfrm>
          <a:off x="0" y="0"/>
          <a:ext cx="0" cy="0"/>
          <a:chOff x="0" y="0"/>
          <a:chExt cx="0" cy="0"/>
        </a:xfrm>
      </p:grpSpPr>
      <p:sp>
        <p:nvSpPr>
          <p:cNvPr id="47" name="Google Shape;47;p13"/>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8" name="Google Shape;48;p13"/>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Blank">
  <p:cSld name="Image Slide">
    <p:spTree>
      <p:nvGrpSpPr>
        <p:cNvPr id="49" name="Shape 4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50" name="Shape 50"/>
        <p:cNvGrpSpPr/>
        <p:nvPr/>
      </p:nvGrpSpPr>
      <p:grpSpPr>
        <a:xfrm>
          <a:off x="0" y="0"/>
          <a:ext cx="0" cy="0"/>
          <a:chOff x="0" y="0"/>
          <a:chExt cx="0" cy="0"/>
        </a:xfrm>
      </p:grpSpPr>
      <p:sp>
        <p:nvSpPr>
          <p:cNvPr id="51" name="Google Shape;51;p15"/>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Image Slide_4_2">
    <p:spTree>
      <p:nvGrpSpPr>
        <p:cNvPr id="52" name="Shape 52"/>
        <p:cNvGrpSpPr/>
        <p:nvPr/>
      </p:nvGrpSpPr>
      <p:grpSpPr>
        <a:xfrm>
          <a:off x="0" y="0"/>
          <a:ext cx="0" cy="0"/>
          <a:chOff x="0" y="0"/>
          <a:chExt cx="0" cy="0"/>
        </a:xfrm>
      </p:grpSpPr>
      <p:sp>
        <p:nvSpPr>
          <p:cNvPr id="53" name="Google Shape;53;p1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54" name="Google Shape;54;p16"/>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 name="Google Shape;55;p16"/>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6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56" name="Shape 56"/>
        <p:cNvGrpSpPr/>
        <p:nvPr/>
      </p:nvGrpSpPr>
      <p:grpSpPr>
        <a:xfrm>
          <a:off x="0" y="0"/>
          <a:ext cx="0" cy="0"/>
          <a:chOff x="0" y="0"/>
          <a:chExt cx="0" cy="0"/>
        </a:xfrm>
      </p:grpSpPr>
      <p:sp>
        <p:nvSpPr>
          <p:cNvPr id="57" name="Google Shape;57;p17"/>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58" name="Google Shape;58;p17"/>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Char char="●"/>
              <a:defRPr sz="3600">
                <a:solidFill>
                  <a:srgbClr val="434343"/>
                </a:solidFill>
              </a:defRPr>
            </a:lvl1pPr>
            <a:lvl2pPr indent="-457200" lvl="1" marL="914400" rtl="0">
              <a:lnSpc>
                <a:spcPct val="100000"/>
              </a:lnSpc>
              <a:spcBef>
                <a:spcPts val="1000"/>
              </a:spcBef>
              <a:spcAft>
                <a:spcPts val="0"/>
              </a:spcAft>
              <a:buClr>
                <a:srgbClr val="434343"/>
              </a:buClr>
              <a:buSzPts val="3600"/>
              <a:buChar char="○"/>
              <a:defRPr sz="3600">
                <a:solidFill>
                  <a:srgbClr val="434343"/>
                </a:solidFill>
              </a:defRPr>
            </a:lvl2pPr>
            <a:lvl3pPr indent="-457200" lvl="2" marL="1371600" rtl="0">
              <a:lnSpc>
                <a:spcPct val="100000"/>
              </a:lnSpc>
              <a:spcBef>
                <a:spcPts val="1000"/>
              </a:spcBef>
              <a:spcAft>
                <a:spcPts val="0"/>
              </a:spcAft>
              <a:buClr>
                <a:srgbClr val="434343"/>
              </a:buClr>
              <a:buSzPts val="3600"/>
              <a:buChar char="■"/>
              <a:defRPr sz="3600">
                <a:solidFill>
                  <a:srgbClr val="434343"/>
                </a:solidFill>
              </a:defRPr>
            </a:lvl3pPr>
            <a:lvl4pPr indent="-457200" lvl="3" marL="1828800" rtl="0">
              <a:lnSpc>
                <a:spcPct val="100000"/>
              </a:lnSpc>
              <a:spcBef>
                <a:spcPts val="1000"/>
              </a:spcBef>
              <a:spcAft>
                <a:spcPts val="0"/>
              </a:spcAft>
              <a:buClr>
                <a:srgbClr val="434343"/>
              </a:buClr>
              <a:buSzPts val="3600"/>
              <a:buChar char="●"/>
              <a:defRPr sz="3600">
                <a:solidFill>
                  <a:srgbClr val="434343"/>
                </a:solidFill>
              </a:defRPr>
            </a:lvl4pPr>
            <a:lvl5pPr indent="-457200" lvl="4" marL="2286000" rtl="0">
              <a:lnSpc>
                <a:spcPct val="100000"/>
              </a:lnSpc>
              <a:spcBef>
                <a:spcPts val="1000"/>
              </a:spcBef>
              <a:spcAft>
                <a:spcPts val="0"/>
              </a:spcAft>
              <a:buClr>
                <a:srgbClr val="434343"/>
              </a:buClr>
              <a:buSzPts val="3600"/>
              <a:buChar char="○"/>
              <a:defRPr sz="3600">
                <a:solidFill>
                  <a:srgbClr val="434343"/>
                </a:solidFill>
              </a:defRPr>
            </a:lvl5pPr>
            <a:lvl6pPr indent="-457200" lvl="5" marL="2743200" rtl="0">
              <a:lnSpc>
                <a:spcPct val="100000"/>
              </a:lnSpc>
              <a:spcBef>
                <a:spcPts val="1000"/>
              </a:spcBef>
              <a:spcAft>
                <a:spcPts val="0"/>
              </a:spcAft>
              <a:buClr>
                <a:srgbClr val="434343"/>
              </a:buClr>
              <a:buSzPts val="3600"/>
              <a:buChar char="■"/>
              <a:defRPr sz="3600">
                <a:solidFill>
                  <a:srgbClr val="434343"/>
                </a:solidFill>
              </a:defRPr>
            </a:lvl6pPr>
            <a:lvl7pPr indent="-457200" lvl="6" marL="3200400" rtl="0">
              <a:lnSpc>
                <a:spcPct val="100000"/>
              </a:lnSpc>
              <a:spcBef>
                <a:spcPts val="1000"/>
              </a:spcBef>
              <a:spcAft>
                <a:spcPts val="0"/>
              </a:spcAft>
              <a:buClr>
                <a:srgbClr val="434343"/>
              </a:buClr>
              <a:buSzPts val="3600"/>
              <a:buChar char="●"/>
              <a:defRPr sz="3600">
                <a:solidFill>
                  <a:srgbClr val="434343"/>
                </a:solidFill>
              </a:defRPr>
            </a:lvl7pPr>
            <a:lvl8pPr indent="-457200" lvl="7" marL="3657600" rtl="0">
              <a:lnSpc>
                <a:spcPct val="100000"/>
              </a:lnSpc>
              <a:spcBef>
                <a:spcPts val="1000"/>
              </a:spcBef>
              <a:spcAft>
                <a:spcPts val="0"/>
              </a:spcAft>
              <a:buClr>
                <a:srgbClr val="434343"/>
              </a:buClr>
              <a:buSzPts val="3600"/>
              <a:buChar char="○"/>
              <a:defRPr sz="3600">
                <a:solidFill>
                  <a:srgbClr val="434343"/>
                </a:solidFill>
              </a:defRPr>
            </a:lvl8pPr>
            <a:lvl9pPr indent="-457200" lvl="8" marL="4114800" rtl="0">
              <a:lnSpc>
                <a:spcPct val="100000"/>
              </a:lnSpc>
              <a:spcBef>
                <a:spcPts val="1000"/>
              </a:spcBef>
              <a:spcAft>
                <a:spcPts val="1000"/>
              </a:spcAft>
              <a:buClr>
                <a:srgbClr val="434343"/>
              </a:buClr>
              <a:buSzPts val="3600"/>
              <a:buChar char="■"/>
              <a:defRPr sz="3600">
                <a:solidFill>
                  <a:srgbClr val="43434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59" name="Shape 59"/>
        <p:cNvGrpSpPr/>
        <p:nvPr/>
      </p:nvGrpSpPr>
      <p:grpSpPr>
        <a:xfrm>
          <a:off x="0" y="0"/>
          <a:ext cx="0" cy="0"/>
          <a:chOff x="0" y="0"/>
          <a:chExt cx="0" cy="0"/>
        </a:xfrm>
      </p:grpSpPr>
      <p:sp>
        <p:nvSpPr>
          <p:cNvPr id="60" name="Google Shape;60;p18"/>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1" name="Google Shape;61;p18"/>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62" name="Shape 62"/>
        <p:cNvGrpSpPr/>
        <p:nvPr/>
      </p:nvGrpSpPr>
      <p:grpSpPr>
        <a:xfrm>
          <a:off x="0" y="0"/>
          <a:ext cx="0" cy="0"/>
          <a:chOff x="0" y="0"/>
          <a:chExt cx="0" cy="0"/>
        </a:xfrm>
      </p:grpSpPr>
      <p:pic>
        <p:nvPicPr>
          <p:cNvPr id="63" name="Google Shape;63;p19"/>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64" name="Google Shape;64;p19"/>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65" name="Google Shape;65;p19"/>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6" name="Google Shape;66;p19"/>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67" name="Shape 67"/>
        <p:cNvGrpSpPr/>
        <p:nvPr/>
      </p:nvGrpSpPr>
      <p:grpSpPr>
        <a:xfrm>
          <a:off x="0" y="0"/>
          <a:ext cx="0" cy="0"/>
          <a:chOff x="0" y="0"/>
          <a:chExt cx="0" cy="0"/>
        </a:xfrm>
      </p:grpSpPr>
      <p:pic>
        <p:nvPicPr>
          <p:cNvPr id="68" name="Google Shape;68;p20"/>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69" name="Google Shape;69;p20"/>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70" name="Google Shape;70;p20"/>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20"/>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2" name="Google Shape;72;p20"/>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Only - Green ILT-only slide">
  <p:cSld name="CUSTOM">
    <p:spTree>
      <p:nvGrpSpPr>
        <p:cNvPr id="73" name="Shape 73"/>
        <p:cNvGrpSpPr/>
        <p:nvPr/>
      </p:nvGrpSpPr>
      <p:grpSpPr>
        <a:xfrm>
          <a:off x="0" y="0"/>
          <a:ext cx="0" cy="0"/>
          <a:chOff x="0" y="0"/>
          <a:chExt cx="0" cy="0"/>
        </a:xfrm>
      </p:grpSpPr>
      <p:sp>
        <p:nvSpPr>
          <p:cNvPr id="74" name="Google Shape;74;p21"/>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75" name="Google Shape;75;p21"/>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Blank">
  <p:cSld name="Image Slide">
    <p:spTree>
      <p:nvGrpSpPr>
        <p:cNvPr id="10"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Background">
  <p:cSld name="CUSTOM_1">
    <p:spTree>
      <p:nvGrpSpPr>
        <p:cNvPr id="76" name="Shape 76"/>
        <p:cNvGrpSpPr/>
        <p:nvPr/>
      </p:nvGrpSpPr>
      <p:grpSpPr>
        <a:xfrm>
          <a:off x="0" y="0"/>
          <a:ext cx="0" cy="0"/>
          <a:chOff x="0" y="0"/>
          <a:chExt cx="0" cy="0"/>
        </a:xfrm>
      </p:grpSpPr>
      <p:sp>
        <p:nvSpPr>
          <p:cNvPr id="77" name="Google Shape;77;p22"/>
          <p:cNvSpPr/>
          <p:nvPr/>
        </p:nvSpPr>
        <p:spPr>
          <a:xfrm>
            <a:off x="-18300" y="0"/>
            <a:ext cx="18400800" cy="104964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
  <p:cSld name="OBJECT_2_2">
    <p:spTree>
      <p:nvGrpSpPr>
        <p:cNvPr id="78" name="Shape 78"/>
        <p:cNvGrpSpPr/>
        <p:nvPr/>
      </p:nvGrpSpPr>
      <p:grpSpPr>
        <a:xfrm>
          <a:off x="0" y="0"/>
          <a:ext cx="0" cy="0"/>
          <a:chOff x="0" y="0"/>
          <a:chExt cx="0" cy="0"/>
        </a:xfrm>
      </p:grpSpPr>
      <p:sp>
        <p:nvSpPr>
          <p:cNvPr id="79" name="Google Shape;79;p23"/>
          <p:cNvSpPr txBox="1"/>
          <p:nvPr>
            <p:ph type="title"/>
          </p:nvPr>
        </p:nvSpPr>
        <p:spPr>
          <a:xfrm>
            <a:off x="782150" y="326200"/>
            <a:ext cx="15926400" cy="1158600"/>
          </a:xfrm>
          <a:prstGeom prst="rect">
            <a:avLst/>
          </a:prstGeom>
          <a:noFill/>
          <a:ln>
            <a:noFill/>
          </a:ln>
        </p:spPr>
        <p:txBody>
          <a:bodyPr anchorCtr="0" anchor="t" bIns="91425" lIns="91425" spcFirstLastPara="1" rIns="91425" wrap="square" tIns="91425">
            <a:noAutofit/>
          </a:bodyPr>
          <a:lstStyle>
            <a:lvl1pPr indent="0" lvl="0" marL="0" marR="0" rtl="0" algn="l">
              <a:lnSpc>
                <a:spcPct val="115000"/>
              </a:lnSpc>
              <a:spcBef>
                <a:spcPts val="0"/>
              </a:spcBef>
              <a:spcAft>
                <a:spcPts val="0"/>
              </a:spcAft>
              <a:buClr>
                <a:srgbClr val="545454"/>
              </a:buClr>
              <a:buSzPts val="1400"/>
              <a:buFont typeface="Roboto"/>
              <a:buNone/>
              <a:defRPr b="0" i="0" u="none" cap="none" strike="noStrike">
                <a:solidFill>
                  <a:srgbClr val="545454"/>
                </a:solidFill>
                <a:latin typeface="Roboto"/>
                <a:ea typeface="Roboto"/>
                <a:cs typeface="Roboto"/>
                <a:sym typeface="Roboto"/>
              </a:defRPr>
            </a:lvl1pPr>
            <a:lvl2pPr indent="0" lvl="1" rtl="0">
              <a:lnSpc>
                <a:spcPct val="115000"/>
              </a:lnSpc>
              <a:spcBef>
                <a:spcPts val="0"/>
              </a:spcBef>
              <a:spcAft>
                <a:spcPts val="0"/>
              </a:spcAft>
              <a:buSzPts val="1400"/>
              <a:buNone/>
              <a:defRPr/>
            </a:lvl2pPr>
            <a:lvl3pPr indent="0" lvl="2" rtl="0">
              <a:lnSpc>
                <a:spcPct val="115000"/>
              </a:lnSpc>
              <a:spcBef>
                <a:spcPts val="0"/>
              </a:spcBef>
              <a:spcAft>
                <a:spcPts val="0"/>
              </a:spcAft>
              <a:buSzPts val="1400"/>
              <a:buNone/>
              <a:defRPr/>
            </a:lvl3pPr>
            <a:lvl4pPr indent="0" lvl="3" rtl="0">
              <a:lnSpc>
                <a:spcPct val="115000"/>
              </a:lnSpc>
              <a:spcBef>
                <a:spcPts val="0"/>
              </a:spcBef>
              <a:spcAft>
                <a:spcPts val="0"/>
              </a:spcAft>
              <a:buSzPts val="1400"/>
              <a:buNone/>
              <a:defRPr/>
            </a:lvl4pPr>
            <a:lvl5pPr indent="0" lvl="4" rtl="0">
              <a:lnSpc>
                <a:spcPct val="115000"/>
              </a:lnSpc>
              <a:spcBef>
                <a:spcPts val="0"/>
              </a:spcBef>
              <a:spcAft>
                <a:spcPts val="0"/>
              </a:spcAft>
              <a:buSzPts val="1400"/>
              <a:buNone/>
              <a:defRPr/>
            </a:lvl5pPr>
            <a:lvl6pPr indent="0" lvl="5" rtl="0">
              <a:lnSpc>
                <a:spcPct val="115000"/>
              </a:lnSpc>
              <a:spcBef>
                <a:spcPts val="0"/>
              </a:spcBef>
              <a:spcAft>
                <a:spcPts val="0"/>
              </a:spcAft>
              <a:buSzPts val="1400"/>
              <a:buNone/>
              <a:defRPr/>
            </a:lvl6pPr>
            <a:lvl7pPr indent="0" lvl="6" rtl="0">
              <a:lnSpc>
                <a:spcPct val="115000"/>
              </a:lnSpc>
              <a:spcBef>
                <a:spcPts val="0"/>
              </a:spcBef>
              <a:spcAft>
                <a:spcPts val="0"/>
              </a:spcAft>
              <a:buSzPts val="1400"/>
              <a:buNone/>
              <a:defRPr/>
            </a:lvl7pPr>
            <a:lvl8pPr indent="0" lvl="7" rtl="0">
              <a:lnSpc>
                <a:spcPct val="115000"/>
              </a:lnSpc>
              <a:spcBef>
                <a:spcPts val="0"/>
              </a:spcBef>
              <a:spcAft>
                <a:spcPts val="0"/>
              </a:spcAft>
              <a:buSzPts val="1400"/>
              <a:buNone/>
              <a:defRPr/>
            </a:lvl8pPr>
            <a:lvl9pPr indent="0" lvl="8" rtl="0">
              <a:lnSpc>
                <a:spcPct val="115000"/>
              </a:lnSpc>
              <a:spcBef>
                <a:spcPts val="0"/>
              </a:spcBef>
              <a:spcAft>
                <a:spcPts val="0"/>
              </a:spcAft>
              <a:buSzPts val="1400"/>
              <a:buNone/>
              <a:defRPr/>
            </a:lvl9pPr>
          </a:lstStyle>
          <a:p/>
        </p:txBody>
      </p:sp>
      <p:sp>
        <p:nvSpPr>
          <p:cNvPr id="80" name="Google Shape;80;p23"/>
          <p:cNvSpPr txBox="1"/>
          <p:nvPr>
            <p:ph idx="12" type="sldNum"/>
          </p:nvPr>
        </p:nvSpPr>
        <p:spPr>
          <a:xfrm>
            <a:off x="17053000" y="0"/>
            <a:ext cx="1097400" cy="5472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1_Header slide - light_1_1_1">
    <p:spTree>
      <p:nvGrpSpPr>
        <p:cNvPr id="81" name="Shape 81"/>
        <p:cNvGrpSpPr/>
        <p:nvPr/>
      </p:nvGrpSpPr>
      <p:grpSpPr>
        <a:xfrm>
          <a:off x="0" y="0"/>
          <a:ext cx="0" cy="0"/>
          <a:chOff x="0" y="0"/>
          <a:chExt cx="0" cy="0"/>
        </a:xfrm>
      </p:grpSpPr>
      <p:pic>
        <p:nvPicPr>
          <p:cNvPr id="82" name="Google Shape;82;p24"/>
          <p:cNvPicPr preferRelativeResize="0"/>
          <p:nvPr/>
        </p:nvPicPr>
        <p:blipFill>
          <a:blip r:embed="rId2">
            <a:alphaModFix/>
          </a:blip>
          <a:stretch>
            <a:fillRect/>
          </a:stretch>
        </p:blipFill>
        <p:spPr>
          <a:xfrm>
            <a:off x="16883650" y="9331675"/>
            <a:ext cx="512299" cy="512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11" name="Shape 11"/>
        <p:cNvGrpSpPr/>
        <p:nvPr/>
      </p:nvGrpSpPr>
      <p:grpSpPr>
        <a:xfrm>
          <a:off x="0" y="0"/>
          <a:ext cx="0" cy="0"/>
          <a:chOff x="0" y="0"/>
          <a:chExt cx="0" cy="0"/>
        </a:xfrm>
      </p:grpSpPr>
      <p:sp>
        <p:nvSpPr>
          <p:cNvPr id="12" name="Google Shape;12;p4"/>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Image Slide_4_2">
    <p:spTree>
      <p:nvGrpSpPr>
        <p:cNvPr id="13" name="Shape 13"/>
        <p:cNvGrpSpPr/>
        <p:nvPr/>
      </p:nvGrpSpPr>
      <p:grpSpPr>
        <a:xfrm>
          <a:off x="0" y="0"/>
          <a:ext cx="0" cy="0"/>
          <a:chOff x="0" y="0"/>
          <a:chExt cx="0" cy="0"/>
        </a:xfrm>
      </p:grpSpPr>
      <p:sp>
        <p:nvSpPr>
          <p:cNvPr id="14" name="Google Shape;14;p5"/>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5" name="Google Shape;15;p5"/>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 name="Google Shape;16;p5"/>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b="1" sz="1600">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17" name="Shape 17"/>
        <p:cNvGrpSpPr/>
        <p:nvPr/>
      </p:nvGrpSpPr>
      <p:grpSpPr>
        <a:xfrm>
          <a:off x="0" y="0"/>
          <a:ext cx="0" cy="0"/>
          <a:chOff x="0" y="0"/>
          <a:chExt cx="0" cy="0"/>
        </a:xfrm>
      </p:grpSpPr>
      <p:sp>
        <p:nvSpPr>
          <p:cNvPr id="18" name="Google Shape;18;p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9" name="Google Shape;19;p6"/>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indent="-457200" lvl="1" marL="914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indent="-457200" lvl="2" marL="1371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indent="-457200" lvl="3" marL="18288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indent="-457200" lvl="4" marL="22860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indent="-457200" lvl="5" marL="2743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indent="-457200" lvl="6" marL="3200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indent="-457200" lvl="7" marL="3657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indent="-457200" lvl="8" marL="41148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20" name="Shape 20"/>
        <p:cNvGrpSpPr/>
        <p:nvPr/>
      </p:nvGrpSpPr>
      <p:grpSpPr>
        <a:xfrm>
          <a:off x="0" y="0"/>
          <a:ext cx="0" cy="0"/>
          <a:chOff x="0" y="0"/>
          <a:chExt cx="0" cy="0"/>
        </a:xfrm>
      </p:grpSpPr>
      <p:sp>
        <p:nvSpPr>
          <p:cNvPr id="21" name="Google Shape;21;p7"/>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2" name="Google Shape;22;p7"/>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23" name="Shape 23"/>
        <p:cNvGrpSpPr/>
        <p:nvPr/>
      </p:nvGrpSpPr>
      <p:grpSpPr>
        <a:xfrm>
          <a:off x="0" y="0"/>
          <a:ext cx="0" cy="0"/>
          <a:chOff x="0" y="0"/>
          <a:chExt cx="0" cy="0"/>
        </a:xfrm>
      </p:grpSpPr>
      <p:pic>
        <p:nvPicPr>
          <p:cNvPr id="24" name="Google Shape;24;p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25" name="Google Shape;25;p8"/>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6" name="Google Shape;26;p8"/>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8"/>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8" name="Shape 28"/>
        <p:cNvGrpSpPr/>
        <p:nvPr/>
      </p:nvGrpSpPr>
      <p:grpSpPr>
        <a:xfrm>
          <a:off x="0" y="0"/>
          <a:ext cx="0" cy="0"/>
          <a:chOff x="0" y="0"/>
          <a:chExt cx="0" cy="0"/>
        </a:xfrm>
      </p:grpSpPr>
      <p:cxnSp>
        <p:nvCxnSpPr>
          <p:cNvPr id="29" name="Google Shape;29;p9"/>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30" name="Google Shape;30;p9"/>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 name="Google Shape;31;p9"/>
          <p:cNvSpPr txBox="1"/>
          <p:nvPr>
            <p:ph type="title"/>
          </p:nvPr>
        </p:nvSpPr>
        <p:spPr>
          <a:xfrm>
            <a:off x="18592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 name="Google Shape;32;p9"/>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Only - Green ILT-only slide">
  <p:cSld name="CUSTOM">
    <p:spTree>
      <p:nvGrpSpPr>
        <p:cNvPr id="33" name="Shape 33"/>
        <p:cNvGrpSpPr/>
        <p:nvPr/>
      </p:nvGrpSpPr>
      <p:grpSpPr>
        <a:xfrm>
          <a:off x="0" y="0"/>
          <a:ext cx="0" cy="0"/>
          <a:chOff x="0" y="0"/>
          <a:chExt cx="0" cy="0"/>
        </a:xfrm>
      </p:grpSpPr>
      <p:sp>
        <p:nvSpPr>
          <p:cNvPr id="34" name="Google Shape;34;p10"/>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5" name="Google Shape;35;p10"/>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image" Target="../media/image27.png"/><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2.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no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noFill/>
      </p:bgPr>
    </p:bg>
    <p:spTree>
      <p:nvGrpSpPr>
        <p:cNvPr id="40" name="Shape 40"/>
        <p:cNvGrpSpPr/>
        <p:nvPr/>
      </p:nvGrpSpPr>
      <p:grpSpPr>
        <a:xfrm>
          <a:off x="0" y="0"/>
          <a:ext cx="0" cy="0"/>
          <a:chOff x="0" y="0"/>
          <a:chExt cx="0" cy="0"/>
        </a:xfrm>
      </p:grpSpPr>
      <p:pic>
        <p:nvPicPr>
          <p:cNvPr id="41" name="Google Shape;41;p12"/>
          <p:cNvPicPr preferRelativeResize="0"/>
          <p:nvPr/>
        </p:nvPicPr>
        <p:blipFill>
          <a:blip r:embed="rId1">
            <a:alphaModFix/>
          </a:blip>
          <a:stretch>
            <a:fillRect/>
          </a:stretch>
        </p:blipFill>
        <p:spPr>
          <a:xfrm>
            <a:off x="0" y="0"/>
            <a:ext cx="18288000" cy="10287000"/>
          </a:xfrm>
          <a:prstGeom prst="rect">
            <a:avLst/>
          </a:prstGeom>
          <a:noFill/>
          <a:ln>
            <a:noFill/>
          </a:ln>
        </p:spPr>
      </p:pic>
      <p:sp>
        <p:nvSpPr>
          <p:cNvPr id="42" name="Google Shape;42;p12"/>
          <p:cNvSpPr txBox="1"/>
          <p:nvPr/>
        </p:nvSpPr>
        <p:spPr>
          <a:xfrm>
            <a:off x="490400" y="8552850"/>
            <a:ext cx="1225800" cy="450000"/>
          </a:xfrm>
          <a:prstGeom prst="rect">
            <a:avLst/>
          </a:prstGeom>
          <a:noFill/>
          <a:ln>
            <a:noFill/>
          </a:ln>
        </p:spPr>
        <p:txBody>
          <a:bodyPr anchorCtr="0" anchor="t" bIns="91450" lIns="91450" spcFirstLastPara="1" rIns="91450" wrap="square" tIns="91450">
            <a:noAutofit/>
          </a:bodyPr>
          <a:lstStyle/>
          <a:p>
            <a:pPr indent="0" lvl="0" marL="0" rtl="0" algn="r">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43" name="Google Shape;43;p12"/>
          <p:cNvSpPr txBox="1"/>
          <p:nvPr/>
        </p:nvSpPr>
        <p:spPr>
          <a:xfrm>
            <a:off x="858200" y="7957950"/>
            <a:ext cx="1368600" cy="450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pic>
        <p:nvPicPr>
          <p:cNvPr id="44" name="Google Shape;44;p12"/>
          <p:cNvPicPr preferRelativeResize="0"/>
          <p:nvPr/>
        </p:nvPicPr>
        <p:blipFill rotWithShape="1">
          <a:blip r:embed="rId2">
            <a:alphaModFix/>
          </a:blip>
          <a:srcRect b="0" l="0" r="-21669" t="0"/>
          <a:stretch/>
        </p:blipFill>
        <p:spPr>
          <a:xfrm>
            <a:off x="1010600" y="9256050"/>
            <a:ext cx="3223152" cy="507026"/>
          </a:xfrm>
          <a:prstGeom prst="rect">
            <a:avLst/>
          </a:prstGeom>
          <a:noFill/>
          <a:ln>
            <a:noFill/>
          </a:ln>
        </p:spPr>
      </p:pic>
      <p:cxnSp>
        <p:nvCxnSpPr>
          <p:cNvPr id="45" name="Google Shape;45;p12"/>
          <p:cNvCxnSpPr/>
          <p:nvPr/>
        </p:nvCxnSpPr>
        <p:spPr>
          <a:xfrm>
            <a:off x="9133375" y="1083600"/>
            <a:ext cx="0" cy="8119800"/>
          </a:xfrm>
          <a:prstGeom prst="straightConnector1">
            <a:avLst/>
          </a:prstGeom>
          <a:noFill/>
          <a:ln cap="flat" cmpd="sng" w="9525">
            <a:solidFill>
              <a:schemeClr val="accent5"/>
            </a:solidFill>
            <a:prstDash val="dot"/>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1.png"/><Relationship Id="rId13" Type="http://schemas.openxmlformats.org/officeDocument/2006/relationships/image" Target="../media/image14.png"/><Relationship Id="rId12" Type="http://schemas.openxmlformats.org/officeDocument/2006/relationships/image" Target="../media/image7.png"/><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2.png"/><Relationship Id="rId15" Type="http://schemas.openxmlformats.org/officeDocument/2006/relationships/image" Target="../media/image16.png"/><Relationship Id="rId14" Type="http://schemas.openxmlformats.org/officeDocument/2006/relationships/image" Target="../media/image17.png"/><Relationship Id="rId16"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https://cloud.google.com/certification/guides/cloud-architect/casestudy-mountkirkgames-rev2" TargetMode="External"/><Relationship Id="rId4" Type="http://schemas.openxmlformats.org/officeDocument/2006/relationships/hyperlink" Target="https://cloud.google.com/certification/guides/cloud-architect/casestudy-dress4win-rev2" TargetMode="External"/><Relationship Id="rId5" Type="http://schemas.openxmlformats.org/officeDocument/2006/relationships/hyperlink" Target="https://cloud.google.com/certification/guides/cloud-architect/casestudy-terramearth-rev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41.png"/><Relationship Id="rId6"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hyperlink" Target="https://cloud.google.com/products/calculator/" TargetMode="External"/><Relationship Id="rId4" Type="http://schemas.openxmlformats.org/officeDocument/2006/relationships/hyperlink" Target="https://cloud.google.com/products/calculator/#id=f3ea8f9c-42b1-464e-9629-389258030d1b"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25"/>
          <p:cNvPicPr preferRelativeResize="0"/>
          <p:nvPr/>
        </p:nvPicPr>
        <p:blipFill>
          <a:blip r:embed="rId3">
            <a:alphaModFix/>
          </a:blip>
          <a:stretch>
            <a:fillRect/>
          </a:stretch>
        </p:blipFill>
        <p:spPr>
          <a:xfrm>
            <a:off x="991050" y="1828800"/>
            <a:ext cx="8680651" cy="2215375"/>
          </a:xfrm>
          <a:prstGeom prst="rect">
            <a:avLst/>
          </a:prstGeom>
          <a:noFill/>
          <a:ln>
            <a:noFill/>
          </a:ln>
        </p:spPr>
      </p:pic>
      <p:cxnSp>
        <p:nvCxnSpPr>
          <p:cNvPr id="88" name="Google Shape;88;p25"/>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89" name="Google Shape;89;p25"/>
          <p:cNvSpPr txBox="1"/>
          <p:nvPr>
            <p:ph idx="1" type="subTitle"/>
          </p:nvPr>
        </p:nvSpPr>
        <p:spPr>
          <a:xfrm>
            <a:off x="1901950" y="3735575"/>
            <a:ext cx="11772900" cy="18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Architect Design and Process Workbook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4"/>
          <p:cNvSpPr txBox="1"/>
          <p:nvPr/>
        </p:nvSpPr>
        <p:spPr>
          <a:xfrm>
            <a:off x="1847500" y="1816275"/>
            <a:ext cx="15010800" cy="6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Jack is a cloud engineer for Mountkirk games. He is responsible for making sure the infrastructure is working properly and resources are always available to provide a seamless experience for players. He requires a single dashboard to understand how resources are being used and provide alerting when capacity is reached.</a:t>
            </a:r>
            <a:endParaRPr i="1" sz="3000">
              <a:solidFill>
                <a:srgbClr val="737373"/>
              </a:solidFill>
              <a:latin typeface="Open Sans"/>
              <a:ea typeface="Open Sans"/>
              <a:cs typeface="Open Sans"/>
              <a:sym typeface="Open Sans"/>
            </a:endParaRPr>
          </a:p>
        </p:txBody>
      </p:sp>
      <p:sp>
        <p:nvSpPr>
          <p:cNvPr id="147" name="Google Shape;147;p34"/>
          <p:cNvSpPr txBox="1"/>
          <p:nvPr>
            <p:ph type="title"/>
          </p:nvPr>
        </p:nvSpPr>
        <p:spPr>
          <a:xfrm>
            <a:off x="1835850" y="10009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 Jack - Cloud Engineer- JV1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5"/>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 - Investor</a:t>
            </a:r>
            <a:endParaRPr/>
          </a:p>
        </p:txBody>
      </p:sp>
      <p:sp>
        <p:nvSpPr>
          <p:cNvPr id="153" name="Google Shape;153;p35"/>
          <p:cNvSpPr txBox="1"/>
          <p:nvPr/>
        </p:nvSpPr>
        <p:spPr>
          <a:xfrm>
            <a:off x="1543050" y="2343150"/>
            <a:ext cx="15983400" cy="4307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i="1" lang="en" sz="3000">
                <a:solidFill>
                  <a:srgbClr val="737373"/>
                </a:solidFill>
                <a:latin typeface="Open Sans"/>
                <a:ea typeface="Open Sans"/>
                <a:cs typeface="Open Sans"/>
                <a:sym typeface="Open Sans"/>
              </a:rPr>
              <a:t>Carrie is one of the investor in Mountkirk Games who wants to increase the global footprint of the company so as to gain popularity and stay competitive in the market. She wants to improve the uptime of the game expanding their user base (players). She also wants to increase the efficiency of their usage of cloud resources such as scaling their global audience, application servers, storage and analytics tools and reduce unnecessary delays to their customers to improve the game’s reputation. She wants more key performance indicators (KPIs) to evaluate the speed and stability of the game, as well as other metrics that provide deeper insight into usage patterns so they can adapt the game to target users.</a:t>
            </a:r>
            <a:endParaRPr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6"/>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 - </a:t>
            </a:r>
            <a:r>
              <a:rPr lang="en"/>
              <a:t>Advertiser</a:t>
            </a:r>
            <a:endParaRPr/>
          </a:p>
        </p:txBody>
      </p:sp>
      <p:sp>
        <p:nvSpPr>
          <p:cNvPr id="159" name="Google Shape;159;p36"/>
          <p:cNvSpPr txBox="1"/>
          <p:nvPr/>
        </p:nvSpPr>
        <p:spPr>
          <a:xfrm>
            <a:off x="1543050" y="2343150"/>
            <a:ext cx="15983400" cy="4307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i="1" lang="en" sz="3000">
                <a:solidFill>
                  <a:srgbClr val="737373"/>
                </a:solidFill>
                <a:latin typeface="Open Sans"/>
                <a:ea typeface="Open Sans"/>
                <a:cs typeface="Open Sans"/>
                <a:sym typeface="Open Sans"/>
              </a:rPr>
              <a:t>Karl is one of the advertiser in Mountkirk Games who expects a diverse and growing audience they can reach to increase the popularity of their product. He is also interested in in-game advertising which has a more prominent place in their strategies.</a:t>
            </a:r>
            <a:endParaRPr sz="2900"/>
          </a:p>
          <a:p>
            <a:pPr indent="457200" lvl="0" marL="457200" rtl="0" algn="l">
              <a:spcBef>
                <a:spcPts val="0"/>
              </a:spcBef>
              <a:spcAft>
                <a:spcPts val="0"/>
              </a:spcAft>
              <a:buNone/>
            </a:pPr>
            <a:r>
              <a:t/>
            </a:r>
            <a:endParaRPr sz="2900"/>
          </a:p>
          <a:p>
            <a:pPr indent="457200" lvl="0" marL="457200" rtl="0" algn="l">
              <a:spcBef>
                <a:spcPts val="0"/>
              </a:spcBef>
              <a:spcAft>
                <a:spcPts val="0"/>
              </a:spcAft>
              <a:buNone/>
            </a:pPr>
            <a:r>
              <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7"/>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Writing User Stories</a:t>
            </a:r>
            <a:endParaRPr/>
          </a:p>
        </p:txBody>
      </p:sp>
      <p:sp>
        <p:nvSpPr>
          <p:cNvPr id="165" name="Google Shape;165;p37"/>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Each team member should create three user stories for the roles you defined earlier.</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Create a new slide for each user story.</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Example user story:</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Balance Inquiry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 checking account holder, </a:t>
            </a:r>
            <a:r>
              <a:rPr b="1" i="1" lang="en" sz="3000">
                <a:solidFill>
                  <a:srgbClr val="737373"/>
                </a:solidFill>
                <a:latin typeface="Open Sans"/>
                <a:ea typeface="Open Sans"/>
                <a:cs typeface="Open Sans"/>
                <a:sym typeface="Open Sans"/>
              </a:rPr>
              <a:t>I want to</a:t>
            </a:r>
            <a:r>
              <a:rPr i="1" lang="en" sz="3000">
                <a:solidFill>
                  <a:srgbClr val="737373"/>
                </a:solidFill>
                <a:latin typeface="Open Sans"/>
                <a:ea typeface="Open Sans"/>
                <a:cs typeface="Open Sans"/>
                <a:sym typeface="Open Sans"/>
              </a:rPr>
              <a:t> check my available balance at any time of day, </a:t>
            </a:r>
            <a:r>
              <a:rPr b="1" i="1" lang="en" sz="3000">
                <a:solidFill>
                  <a:srgbClr val="737373"/>
                </a:solidFill>
                <a:latin typeface="Open Sans"/>
                <a:ea typeface="Open Sans"/>
                <a:cs typeface="Open Sans"/>
                <a:sym typeface="Open Sans"/>
              </a:rPr>
              <a:t>so that</a:t>
            </a:r>
            <a:r>
              <a:rPr i="1" lang="en" sz="3000">
                <a:solidFill>
                  <a:srgbClr val="737373"/>
                </a:solidFill>
                <a:latin typeface="Open Sans"/>
                <a:ea typeface="Open Sans"/>
                <a:cs typeface="Open Sans"/>
                <a:sym typeface="Open Sans"/>
              </a:rPr>
              <a:t> I am sure not to overdraw my account.</a:t>
            </a:r>
            <a:endParaRPr i="1" sz="3000">
              <a:solidFill>
                <a:srgbClr val="737373"/>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8"/>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 Investor</a:t>
            </a:r>
            <a:endParaRPr/>
          </a:p>
        </p:txBody>
      </p:sp>
      <p:sp>
        <p:nvSpPr>
          <p:cNvPr id="171" name="Google Shape;171;p38"/>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Identify KPI</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an</a:t>
            </a:r>
            <a:r>
              <a:rPr i="1" lang="en" sz="3000">
                <a:solidFill>
                  <a:srgbClr val="737373"/>
                </a:solidFill>
                <a:latin typeface="Open Sans"/>
                <a:ea typeface="Open Sans"/>
                <a:cs typeface="Open Sans"/>
                <a:sym typeface="Open Sans"/>
              </a:rPr>
              <a:t> Investor, </a:t>
            </a:r>
            <a:r>
              <a:rPr b="1" i="1" lang="en" sz="3000">
                <a:solidFill>
                  <a:srgbClr val="737373"/>
                </a:solidFill>
                <a:latin typeface="Open Sans"/>
                <a:ea typeface="Open Sans"/>
                <a:cs typeface="Open Sans"/>
                <a:sym typeface="Open Sans"/>
              </a:rPr>
              <a:t>I want to </a:t>
            </a:r>
            <a:r>
              <a:rPr i="1" lang="en" sz="3000">
                <a:solidFill>
                  <a:srgbClr val="737373"/>
                </a:solidFill>
                <a:latin typeface="Open Sans"/>
                <a:ea typeface="Open Sans"/>
                <a:cs typeface="Open Sans"/>
                <a:sym typeface="Open Sans"/>
              </a:rPr>
              <a:t>identify more key performance indicators (KPIs), </a:t>
            </a:r>
            <a:r>
              <a:rPr b="1" i="1" lang="en" sz="3000">
                <a:solidFill>
                  <a:srgbClr val="737373"/>
                </a:solidFill>
                <a:latin typeface="Open Sans"/>
                <a:ea typeface="Open Sans"/>
                <a:cs typeface="Open Sans"/>
                <a:sym typeface="Open Sans"/>
              </a:rPr>
              <a:t>so that</a:t>
            </a:r>
            <a:r>
              <a:rPr i="1" lang="en" sz="3000">
                <a:solidFill>
                  <a:srgbClr val="737373"/>
                </a:solidFill>
                <a:latin typeface="Open Sans"/>
                <a:ea typeface="Open Sans"/>
                <a:cs typeface="Open Sans"/>
                <a:sym typeface="Open Sans"/>
              </a:rPr>
              <a:t> I can gain deeper insight into usage patterns and evaluate the speed and stability of the game </a:t>
            </a:r>
            <a:r>
              <a:rPr b="1" i="1" lang="en" sz="3000">
                <a:solidFill>
                  <a:srgbClr val="737373"/>
                </a:solidFill>
                <a:latin typeface="Open Sans"/>
                <a:ea typeface="Open Sans"/>
                <a:cs typeface="Open Sans"/>
                <a:sym typeface="Open Sans"/>
              </a:rPr>
              <a:t>in order to </a:t>
            </a:r>
            <a:r>
              <a:rPr i="1" lang="en" sz="3000">
                <a:solidFill>
                  <a:srgbClr val="737373"/>
                </a:solidFill>
                <a:latin typeface="Open Sans"/>
                <a:ea typeface="Open Sans"/>
                <a:cs typeface="Open Sans"/>
                <a:sym typeface="Open Sans"/>
              </a:rPr>
              <a:t>adapt the game for target users</a:t>
            </a:r>
            <a:endParaRPr i="1" sz="3000">
              <a:solidFill>
                <a:srgbClr val="73737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 Investor</a:t>
            </a:r>
            <a:endParaRPr/>
          </a:p>
        </p:txBody>
      </p:sp>
      <p:sp>
        <p:nvSpPr>
          <p:cNvPr id="177" name="Google Shape;177;p39"/>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Improve popularity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an</a:t>
            </a:r>
            <a:r>
              <a:rPr i="1" lang="en" sz="3000">
                <a:solidFill>
                  <a:srgbClr val="737373"/>
                </a:solidFill>
                <a:latin typeface="Open Sans"/>
                <a:ea typeface="Open Sans"/>
                <a:cs typeface="Open Sans"/>
                <a:sym typeface="Open Sans"/>
              </a:rPr>
              <a:t> Investor, </a:t>
            </a:r>
            <a:r>
              <a:rPr b="1" i="1" lang="en" sz="3000">
                <a:solidFill>
                  <a:srgbClr val="737373"/>
                </a:solidFill>
                <a:latin typeface="Open Sans"/>
                <a:ea typeface="Open Sans"/>
                <a:cs typeface="Open Sans"/>
                <a:sym typeface="Open Sans"/>
              </a:rPr>
              <a:t>I want </a:t>
            </a:r>
            <a:r>
              <a:rPr i="1" lang="en" sz="3000">
                <a:solidFill>
                  <a:srgbClr val="737373"/>
                </a:solidFill>
                <a:latin typeface="Open Sans"/>
                <a:ea typeface="Open Sans"/>
                <a:cs typeface="Open Sans"/>
                <a:sym typeface="Open Sans"/>
              </a:rPr>
              <a:t>to </a:t>
            </a:r>
            <a:r>
              <a:rPr i="1" lang="en" sz="3000">
                <a:solidFill>
                  <a:srgbClr val="737373"/>
                </a:solidFill>
                <a:latin typeface="Open Sans"/>
                <a:ea typeface="Open Sans"/>
                <a:cs typeface="Open Sans"/>
                <a:sym typeface="Open Sans"/>
              </a:rPr>
              <a:t>increase the global footprint of the game</a:t>
            </a:r>
            <a:r>
              <a:rPr i="1" lang="en" sz="3000">
                <a:solidFill>
                  <a:srgbClr val="737373"/>
                </a:solidFill>
                <a:latin typeface="Open Sans"/>
                <a:ea typeface="Open Sans"/>
                <a:cs typeface="Open Sans"/>
                <a:sym typeface="Open Sans"/>
              </a:rPr>
              <a:t>, </a:t>
            </a:r>
            <a:r>
              <a:rPr b="1" i="1" lang="en" sz="3000">
                <a:solidFill>
                  <a:srgbClr val="737373"/>
                </a:solidFill>
                <a:latin typeface="Open Sans"/>
                <a:ea typeface="Open Sans"/>
                <a:cs typeface="Open Sans"/>
                <a:sym typeface="Open Sans"/>
              </a:rPr>
              <a:t>so that</a:t>
            </a:r>
            <a:r>
              <a:rPr i="1" lang="en" sz="3000">
                <a:solidFill>
                  <a:srgbClr val="737373"/>
                </a:solidFill>
                <a:latin typeface="Open Sans"/>
                <a:ea typeface="Open Sans"/>
                <a:cs typeface="Open Sans"/>
                <a:sym typeface="Open Sans"/>
              </a:rPr>
              <a:t> the game </a:t>
            </a:r>
            <a:r>
              <a:rPr i="1" lang="en" sz="3000">
                <a:solidFill>
                  <a:srgbClr val="737373"/>
                </a:solidFill>
                <a:latin typeface="Open Sans"/>
                <a:ea typeface="Open Sans"/>
                <a:cs typeface="Open Sans"/>
                <a:sym typeface="Open Sans"/>
              </a:rPr>
              <a:t>gains popularity</a:t>
            </a:r>
            <a:r>
              <a:rPr i="1" lang="en" sz="3000">
                <a:solidFill>
                  <a:srgbClr val="737373"/>
                </a:solidFill>
                <a:latin typeface="Open Sans"/>
                <a:ea typeface="Open Sans"/>
                <a:cs typeface="Open Sans"/>
                <a:sym typeface="Open Sans"/>
              </a:rPr>
              <a:t> </a:t>
            </a:r>
            <a:r>
              <a:rPr b="1" i="1" lang="en" sz="3000">
                <a:solidFill>
                  <a:srgbClr val="737373"/>
                </a:solidFill>
                <a:latin typeface="Open Sans"/>
                <a:ea typeface="Open Sans"/>
                <a:cs typeface="Open Sans"/>
                <a:sym typeface="Open Sans"/>
              </a:rPr>
              <a:t>in order to </a:t>
            </a:r>
            <a:r>
              <a:rPr i="1" lang="en" sz="3000">
                <a:solidFill>
                  <a:srgbClr val="737373"/>
                </a:solidFill>
                <a:latin typeface="Open Sans"/>
                <a:ea typeface="Open Sans"/>
                <a:cs typeface="Open Sans"/>
                <a:sym typeface="Open Sans"/>
              </a:rPr>
              <a:t>stay competitive in the market. </a:t>
            </a:r>
            <a:endParaRPr i="1" sz="3000">
              <a:solidFill>
                <a:srgbClr val="737373"/>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0"/>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 Investor</a:t>
            </a:r>
            <a:endParaRPr/>
          </a:p>
        </p:txBody>
      </p:sp>
      <p:sp>
        <p:nvSpPr>
          <p:cNvPr id="183" name="Google Shape;183;p40"/>
          <p:cNvSpPr txBox="1"/>
          <p:nvPr/>
        </p:nvSpPr>
        <p:spPr>
          <a:xfrm>
            <a:off x="1847500" y="2367375"/>
            <a:ext cx="14366100" cy="30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Reduce game latency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an</a:t>
            </a:r>
            <a:r>
              <a:rPr i="1" lang="en" sz="3000">
                <a:solidFill>
                  <a:srgbClr val="737373"/>
                </a:solidFill>
                <a:latin typeface="Open Sans"/>
                <a:ea typeface="Open Sans"/>
                <a:cs typeface="Open Sans"/>
                <a:sym typeface="Open Sans"/>
              </a:rPr>
              <a:t> Investor, </a:t>
            </a:r>
            <a:r>
              <a:rPr b="1" i="1" lang="en" sz="3000">
                <a:solidFill>
                  <a:srgbClr val="737373"/>
                </a:solidFill>
                <a:latin typeface="Open Sans"/>
                <a:ea typeface="Open Sans"/>
                <a:cs typeface="Open Sans"/>
                <a:sym typeface="Open Sans"/>
              </a:rPr>
              <a:t>I want </a:t>
            </a:r>
            <a:r>
              <a:rPr i="1" lang="en" sz="3000">
                <a:solidFill>
                  <a:srgbClr val="737373"/>
                </a:solidFill>
                <a:latin typeface="Open Sans"/>
                <a:ea typeface="Open Sans"/>
                <a:cs typeface="Open Sans"/>
                <a:sym typeface="Open Sans"/>
              </a:rPr>
              <a:t>to see reduction of </a:t>
            </a:r>
            <a:r>
              <a:rPr i="1" lang="en" sz="3000">
                <a:solidFill>
                  <a:srgbClr val="737373"/>
                </a:solidFill>
                <a:latin typeface="Open Sans"/>
                <a:ea typeface="Open Sans"/>
                <a:cs typeface="Open Sans"/>
                <a:sym typeface="Open Sans"/>
              </a:rPr>
              <a:t>unnecessary delays to my customers</a:t>
            </a:r>
            <a:r>
              <a:rPr i="1" lang="en" sz="3000">
                <a:solidFill>
                  <a:srgbClr val="737373"/>
                </a:solidFill>
                <a:latin typeface="Open Sans"/>
                <a:ea typeface="Open Sans"/>
                <a:cs typeface="Open Sans"/>
                <a:sym typeface="Open Sans"/>
              </a:rPr>
              <a:t>, </a:t>
            </a:r>
            <a:r>
              <a:rPr b="1" i="1" lang="en" sz="3000">
                <a:solidFill>
                  <a:srgbClr val="737373"/>
                </a:solidFill>
                <a:latin typeface="Open Sans"/>
                <a:ea typeface="Open Sans"/>
                <a:cs typeface="Open Sans"/>
                <a:sym typeface="Open Sans"/>
              </a:rPr>
              <a:t>in order to </a:t>
            </a:r>
            <a:r>
              <a:rPr i="1" lang="en" sz="3000">
                <a:solidFill>
                  <a:srgbClr val="737373"/>
                </a:solidFill>
                <a:latin typeface="Open Sans"/>
                <a:ea typeface="Open Sans"/>
                <a:cs typeface="Open Sans"/>
                <a:sym typeface="Open Sans"/>
              </a:rPr>
              <a:t>improve the game’s reputation. </a:t>
            </a:r>
            <a:endParaRPr i="1" sz="3000">
              <a:solidFill>
                <a:srgbClr val="73737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1"/>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 Advertiser</a:t>
            </a:r>
            <a:endParaRPr/>
          </a:p>
        </p:txBody>
      </p:sp>
      <p:sp>
        <p:nvSpPr>
          <p:cNvPr id="189" name="Google Shape;189;p41"/>
          <p:cNvSpPr txBox="1"/>
          <p:nvPr/>
        </p:nvSpPr>
        <p:spPr>
          <a:xfrm>
            <a:off x="1847500" y="2367375"/>
            <a:ext cx="14366100" cy="315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Audience Expansion</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b="1" i="1" lang="en" sz="3000">
                <a:solidFill>
                  <a:srgbClr val="737373"/>
                </a:solidFill>
                <a:latin typeface="Open Sans"/>
                <a:ea typeface="Open Sans"/>
                <a:cs typeface="Open Sans"/>
                <a:sym typeface="Open Sans"/>
              </a:rPr>
              <a:t>As an</a:t>
            </a:r>
            <a:r>
              <a:rPr i="1" lang="en" sz="3000">
                <a:solidFill>
                  <a:srgbClr val="737373"/>
                </a:solidFill>
                <a:latin typeface="Open Sans"/>
                <a:ea typeface="Open Sans"/>
                <a:cs typeface="Open Sans"/>
                <a:sym typeface="Open Sans"/>
              </a:rPr>
              <a:t> advertiser, </a:t>
            </a:r>
            <a:r>
              <a:rPr b="1" i="1" lang="en" sz="3000">
                <a:solidFill>
                  <a:srgbClr val="737373"/>
                </a:solidFill>
                <a:latin typeface="Open Sans"/>
                <a:ea typeface="Open Sans"/>
                <a:cs typeface="Open Sans"/>
                <a:sym typeface="Open Sans"/>
              </a:rPr>
              <a:t>I want </a:t>
            </a:r>
            <a:r>
              <a:rPr i="1" lang="en" sz="3000">
                <a:solidFill>
                  <a:srgbClr val="737373"/>
                </a:solidFill>
                <a:latin typeface="Open Sans"/>
                <a:ea typeface="Open Sans"/>
                <a:cs typeface="Open Sans"/>
                <a:sym typeface="Open Sans"/>
              </a:rPr>
              <a:t>to see a </a:t>
            </a:r>
            <a:r>
              <a:rPr i="1" lang="en" sz="3000">
                <a:solidFill>
                  <a:srgbClr val="737373"/>
                </a:solidFill>
                <a:latin typeface="Open Sans"/>
                <a:ea typeface="Open Sans"/>
                <a:cs typeface="Open Sans"/>
                <a:sym typeface="Open Sans"/>
              </a:rPr>
              <a:t>diverse and growing audience to reach</a:t>
            </a:r>
            <a:r>
              <a:rPr i="1" lang="en" sz="3000">
                <a:solidFill>
                  <a:srgbClr val="737373"/>
                </a:solidFill>
                <a:latin typeface="Open Sans"/>
                <a:ea typeface="Open Sans"/>
                <a:cs typeface="Open Sans"/>
                <a:sym typeface="Open Sans"/>
              </a:rPr>
              <a:t>, </a:t>
            </a:r>
            <a:r>
              <a:rPr b="1" i="1" lang="en" sz="3000">
                <a:solidFill>
                  <a:srgbClr val="737373"/>
                </a:solidFill>
                <a:latin typeface="Open Sans"/>
                <a:ea typeface="Open Sans"/>
                <a:cs typeface="Open Sans"/>
                <a:sym typeface="Open Sans"/>
              </a:rPr>
              <a:t>in order to </a:t>
            </a:r>
            <a:r>
              <a:rPr i="1" lang="en" sz="3000">
                <a:solidFill>
                  <a:srgbClr val="737373"/>
                </a:solidFill>
                <a:latin typeface="Open Sans"/>
                <a:ea typeface="Open Sans"/>
                <a:cs typeface="Open Sans"/>
                <a:sym typeface="Open Sans"/>
              </a:rPr>
              <a:t>increase the popularity of my advertising product</a:t>
            </a:r>
            <a:endParaRPr i="1" sz="3000">
              <a:solidFill>
                <a:srgbClr val="737373"/>
              </a:solidFill>
              <a:latin typeface="Open Sans"/>
              <a:ea typeface="Open Sans"/>
              <a:cs typeface="Open Sans"/>
              <a:sym typeface="Open Sans"/>
            </a:endParaRPr>
          </a:p>
          <a:p>
            <a:pPr indent="0" lvl="0" marL="0" rtl="0" algn="l">
              <a:spcBef>
                <a:spcPts val="1600"/>
              </a:spcBef>
              <a:spcAft>
                <a:spcPts val="0"/>
              </a:spcAft>
              <a:buNone/>
            </a:pPr>
            <a:r>
              <a:t/>
            </a:r>
            <a:endParaRPr i="1" sz="3000">
              <a:solidFill>
                <a:srgbClr val="737373"/>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2"/>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 Advertiser</a:t>
            </a:r>
            <a:endParaRPr/>
          </a:p>
        </p:txBody>
      </p:sp>
      <p:sp>
        <p:nvSpPr>
          <p:cNvPr id="195" name="Google Shape;195;p42"/>
          <p:cNvSpPr txBox="1"/>
          <p:nvPr/>
        </p:nvSpPr>
        <p:spPr>
          <a:xfrm>
            <a:off x="1847500" y="2367375"/>
            <a:ext cx="14366100" cy="315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Display I</a:t>
            </a:r>
            <a:r>
              <a:rPr i="1" lang="en" sz="3000">
                <a:solidFill>
                  <a:srgbClr val="737373"/>
                </a:solidFill>
                <a:latin typeface="Open Sans"/>
                <a:ea typeface="Open Sans"/>
                <a:cs typeface="Open Sans"/>
                <a:sym typeface="Open Sans"/>
              </a:rPr>
              <a:t>n-game Ads</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an</a:t>
            </a:r>
            <a:r>
              <a:rPr i="1" lang="en" sz="3000">
                <a:solidFill>
                  <a:srgbClr val="737373"/>
                </a:solidFill>
                <a:latin typeface="Open Sans"/>
                <a:ea typeface="Open Sans"/>
                <a:cs typeface="Open Sans"/>
                <a:sym typeface="Open Sans"/>
              </a:rPr>
              <a:t> advertiser, </a:t>
            </a:r>
            <a:r>
              <a:rPr b="1" i="1" lang="en" sz="3000">
                <a:solidFill>
                  <a:srgbClr val="737373"/>
                </a:solidFill>
                <a:latin typeface="Open Sans"/>
                <a:ea typeface="Open Sans"/>
                <a:cs typeface="Open Sans"/>
                <a:sym typeface="Open Sans"/>
              </a:rPr>
              <a:t>I want </a:t>
            </a:r>
            <a:r>
              <a:rPr i="1" lang="en" sz="3000">
                <a:solidFill>
                  <a:srgbClr val="737373"/>
                </a:solidFill>
                <a:latin typeface="Open Sans"/>
                <a:ea typeface="Open Sans"/>
                <a:cs typeface="Open Sans"/>
                <a:sym typeface="Open Sans"/>
              </a:rPr>
              <a:t>in-game Ads to be displayed</a:t>
            </a:r>
            <a:r>
              <a:rPr i="1" lang="en" sz="3000">
                <a:solidFill>
                  <a:srgbClr val="737373"/>
                </a:solidFill>
                <a:latin typeface="Open Sans"/>
                <a:ea typeface="Open Sans"/>
                <a:cs typeface="Open Sans"/>
                <a:sym typeface="Open Sans"/>
              </a:rPr>
              <a:t>, </a:t>
            </a:r>
            <a:r>
              <a:rPr b="1" i="1" lang="en" sz="3000">
                <a:solidFill>
                  <a:srgbClr val="737373"/>
                </a:solidFill>
                <a:latin typeface="Open Sans"/>
                <a:ea typeface="Open Sans"/>
                <a:cs typeface="Open Sans"/>
                <a:sym typeface="Open Sans"/>
              </a:rPr>
              <a:t>in order to </a:t>
            </a:r>
            <a:r>
              <a:rPr i="1" lang="en" sz="3000">
                <a:solidFill>
                  <a:srgbClr val="737373"/>
                </a:solidFill>
                <a:latin typeface="Open Sans"/>
                <a:ea typeface="Open Sans"/>
                <a:cs typeface="Open Sans"/>
                <a:sym typeface="Open Sans"/>
              </a:rPr>
              <a:t>satisfy my Ad Company’s  strategy</a:t>
            </a:r>
            <a:endParaRPr i="1" sz="3000">
              <a:solidFill>
                <a:srgbClr val="73737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3"/>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Writing User Stories -- KCG</a:t>
            </a:r>
            <a:endParaRPr/>
          </a:p>
        </p:txBody>
      </p:sp>
      <p:sp>
        <p:nvSpPr>
          <p:cNvPr id="201" name="Google Shape;201;p43"/>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QA Tester</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As a QA tester, I want to be able to login to the game as if I was a player, so that I can recreate bugs.</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QA Engineer</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As a QA engineer, I want to be able to login to the backend systems, so that I can view logs to create/update issues.</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Community Manager</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i="1" lang="en" sz="3000">
                <a:solidFill>
                  <a:srgbClr val="737373"/>
                </a:solidFill>
                <a:latin typeface="Open Sans"/>
                <a:ea typeface="Open Sans"/>
                <a:cs typeface="Open Sans"/>
                <a:sym typeface="Open Sans"/>
              </a:rPr>
              <a:t>As a Community Manager, I want to be able to login to the supporting systems, so that I can update wiki pages and create/view player issues.</a:t>
            </a:r>
            <a:endParaRPr i="1" sz="3000">
              <a:solidFill>
                <a:srgbClr val="73737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6"/>
          <p:cNvSpPr/>
          <p:nvPr/>
        </p:nvSpPr>
        <p:spPr>
          <a:xfrm>
            <a:off x="0" y="0"/>
            <a:ext cx="11486700" cy="10287000"/>
          </a:xfrm>
          <a:prstGeom prst="rect">
            <a:avLst/>
          </a:prstGeom>
          <a:solidFill>
            <a:srgbClr val="D9EAD3"/>
          </a:solidFill>
          <a:ln>
            <a:noFill/>
          </a:ln>
          <a:effectLst>
            <a:outerShdw blurRad="57150" rotWithShape="0" algn="bl"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26"/>
          <p:cNvPicPr preferRelativeResize="0"/>
          <p:nvPr/>
        </p:nvPicPr>
        <p:blipFill>
          <a:blip r:embed="rId3">
            <a:alphaModFix/>
          </a:blip>
          <a:stretch>
            <a:fillRect/>
          </a:stretch>
        </p:blipFill>
        <p:spPr>
          <a:xfrm>
            <a:off x="556525" y="1828800"/>
            <a:ext cx="8680651" cy="2215375"/>
          </a:xfrm>
          <a:prstGeom prst="rect">
            <a:avLst/>
          </a:prstGeom>
          <a:noFill/>
          <a:ln>
            <a:noFill/>
          </a:ln>
        </p:spPr>
      </p:pic>
      <p:cxnSp>
        <p:nvCxnSpPr>
          <p:cNvPr id="96" name="Google Shape;96;p26"/>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97" name="Google Shape;97;p26"/>
          <p:cNvSpPr txBox="1"/>
          <p:nvPr>
            <p:ph idx="1" type="subTitle"/>
          </p:nvPr>
        </p:nvSpPr>
        <p:spPr>
          <a:xfrm>
            <a:off x="1467425" y="3735575"/>
            <a:ext cx="9584700" cy="18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and Process Workbook</a:t>
            </a:r>
            <a:endParaRPr/>
          </a:p>
        </p:txBody>
      </p:sp>
      <p:sp>
        <p:nvSpPr>
          <p:cNvPr id="98" name="Google Shape;98;p26"/>
          <p:cNvSpPr txBox="1"/>
          <p:nvPr/>
        </p:nvSpPr>
        <p:spPr>
          <a:xfrm>
            <a:off x="12629800" y="1402825"/>
            <a:ext cx="4641600" cy="622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434343"/>
                </a:solidFill>
                <a:latin typeface="Comic Sans MS"/>
                <a:ea typeface="Comic Sans MS"/>
                <a:cs typeface="Comic Sans MS"/>
                <a:sym typeface="Comic Sans MS"/>
              </a:rPr>
              <a:t>Group</a:t>
            </a:r>
            <a:endParaRPr sz="10000">
              <a:solidFill>
                <a:srgbClr val="434343"/>
              </a:solidFill>
              <a:latin typeface="Comic Sans MS"/>
              <a:ea typeface="Comic Sans MS"/>
              <a:cs typeface="Comic Sans MS"/>
              <a:sym typeface="Comic Sans MS"/>
            </a:endParaRPr>
          </a:p>
          <a:p>
            <a:pPr indent="0" lvl="0" marL="0" rtl="0" algn="ctr">
              <a:spcBef>
                <a:spcPts val="0"/>
              </a:spcBef>
              <a:spcAft>
                <a:spcPts val="0"/>
              </a:spcAft>
              <a:buNone/>
            </a:pPr>
            <a:r>
              <a:rPr lang="en" sz="10000">
                <a:solidFill>
                  <a:srgbClr val="434343"/>
                </a:solidFill>
                <a:latin typeface="Comic Sans MS"/>
                <a:ea typeface="Comic Sans MS"/>
                <a:cs typeface="Comic Sans MS"/>
                <a:sym typeface="Comic Sans MS"/>
              </a:rPr>
              <a:t>2</a:t>
            </a:r>
            <a:endParaRPr sz="10000">
              <a:solidFill>
                <a:srgbClr val="434343"/>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4"/>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Writing User Stories - JV1</a:t>
            </a:r>
            <a:endParaRPr/>
          </a:p>
        </p:txBody>
      </p:sp>
      <p:sp>
        <p:nvSpPr>
          <p:cNvPr id="207" name="Google Shape;207;p44"/>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Monitoring Visibilty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 Cloud Engineer, </a:t>
            </a:r>
            <a:r>
              <a:rPr b="1" i="1" lang="en" sz="3000">
                <a:solidFill>
                  <a:srgbClr val="737373"/>
                </a:solidFill>
                <a:latin typeface="Open Sans"/>
                <a:ea typeface="Open Sans"/>
                <a:cs typeface="Open Sans"/>
                <a:sym typeface="Open Sans"/>
              </a:rPr>
              <a:t>I want to</a:t>
            </a:r>
            <a:r>
              <a:rPr i="1" lang="en" sz="3000">
                <a:solidFill>
                  <a:srgbClr val="737373"/>
                </a:solidFill>
                <a:latin typeface="Open Sans"/>
                <a:ea typeface="Open Sans"/>
                <a:cs typeface="Open Sans"/>
                <a:sym typeface="Open Sans"/>
              </a:rPr>
              <a:t> view how many instances are running of any cloud product, </a:t>
            </a:r>
            <a:r>
              <a:rPr b="1" i="1" lang="en" sz="3000">
                <a:solidFill>
                  <a:srgbClr val="737373"/>
                </a:solidFill>
                <a:latin typeface="Open Sans"/>
                <a:ea typeface="Open Sans"/>
                <a:cs typeface="Open Sans"/>
                <a:sym typeface="Open Sans"/>
              </a:rPr>
              <a:t>so that</a:t>
            </a:r>
            <a:r>
              <a:rPr i="1" lang="en" sz="3000">
                <a:solidFill>
                  <a:srgbClr val="737373"/>
                </a:solidFill>
                <a:latin typeface="Open Sans"/>
                <a:ea typeface="Open Sans"/>
                <a:cs typeface="Open Sans"/>
                <a:sym typeface="Open Sans"/>
              </a:rPr>
              <a:t> I know if I need to adjust machine type.</a:t>
            </a:r>
            <a:endParaRPr i="1" sz="3000">
              <a:solidFill>
                <a:srgbClr val="73737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5"/>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Writing User Stories - JV2</a:t>
            </a:r>
            <a:endParaRPr/>
          </a:p>
        </p:txBody>
      </p:sp>
      <p:sp>
        <p:nvSpPr>
          <p:cNvPr id="213" name="Google Shape;213;p45"/>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Cloud Engineer SPI</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 Cloud Engineer, </a:t>
            </a:r>
            <a:r>
              <a:rPr b="1" i="1" lang="en" sz="3000">
                <a:solidFill>
                  <a:srgbClr val="737373"/>
                </a:solidFill>
                <a:latin typeface="Open Sans"/>
                <a:ea typeface="Open Sans"/>
                <a:cs typeface="Open Sans"/>
                <a:sym typeface="Open Sans"/>
              </a:rPr>
              <a:t>I want to</a:t>
            </a:r>
            <a:r>
              <a:rPr i="1" lang="en" sz="3000">
                <a:solidFill>
                  <a:srgbClr val="737373"/>
                </a:solidFill>
                <a:latin typeface="Open Sans"/>
                <a:ea typeface="Open Sans"/>
                <a:cs typeface="Open Sans"/>
                <a:sym typeface="Open Sans"/>
              </a:rPr>
              <a:t> review logs, </a:t>
            </a:r>
            <a:r>
              <a:rPr b="1" i="1" lang="en" sz="3000">
                <a:solidFill>
                  <a:srgbClr val="737373"/>
                </a:solidFill>
                <a:latin typeface="Open Sans"/>
                <a:ea typeface="Open Sans"/>
                <a:cs typeface="Open Sans"/>
                <a:sym typeface="Open Sans"/>
              </a:rPr>
              <a:t>so that</a:t>
            </a:r>
            <a:r>
              <a:rPr i="1" lang="en" sz="3000">
                <a:solidFill>
                  <a:srgbClr val="737373"/>
                </a:solidFill>
                <a:latin typeface="Open Sans"/>
                <a:ea typeface="Open Sans"/>
                <a:cs typeface="Open Sans"/>
                <a:sym typeface="Open Sans"/>
              </a:rPr>
              <a:t> if application errors occur I can notify developers.</a:t>
            </a:r>
            <a:endParaRPr i="1" sz="3000">
              <a:solidFill>
                <a:srgbClr val="737373"/>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6"/>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Writing User Stories</a:t>
            </a:r>
            <a:endParaRPr/>
          </a:p>
        </p:txBody>
      </p:sp>
      <p:sp>
        <p:nvSpPr>
          <p:cNvPr id="219" name="Google Shape;219;p46"/>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Investor KPI</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n investor I need to determine key performance indicators so that I can evaluate the speed and stability of the game.</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Cloud Engineer</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As a cloud engineer, I want the game backend platform to scale up or down based on activity, so that it requires less maintenance.</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Historical Data</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i="1" lang="en" sz="3000">
                <a:solidFill>
                  <a:srgbClr val="737373"/>
                </a:solidFill>
                <a:latin typeface="Open Sans"/>
                <a:ea typeface="Open Sans"/>
                <a:cs typeface="Open Sans"/>
                <a:sym typeface="Open Sans"/>
              </a:rPr>
              <a:t>As an investor, I need to have historical data on game activity stored, so that I can analyze it.</a:t>
            </a:r>
            <a:endParaRPr i="1" sz="3000">
              <a:solidFill>
                <a:srgbClr val="737373"/>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7"/>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2b. Writing User Stories</a:t>
            </a:r>
            <a:endParaRPr/>
          </a:p>
        </p:txBody>
      </p:sp>
      <p:sp>
        <p:nvSpPr>
          <p:cNvPr id="225" name="Google Shape;225;p47"/>
          <p:cNvSpPr txBox="1"/>
          <p:nvPr/>
        </p:nvSpPr>
        <p:spPr>
          <a:xfrm>
            <a:off x="1847500" y="2367375"/>
            <a:ext cx="14366100" cy="68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737373"/>
                </a:solidFill>
                <a:latin typeface="Open Sans"/>
                <a:ea typeface="Open Sans"/>
                <a:cs typeface="Open Sans"/>
                <a:sym typeface="Open Sans"/>
              </a:rPr>
              <a:t>Game Reliability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 game player I want to have popular games available on my mobile phone that are reliable so that I can have them available when I want to play.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Player Response Time</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 game player I want to have popular games available on my mobile phone that have fast response time so that I am not waiting.</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0"/>
              </a:spcAft>
              <a:buNone/>
            </a:pPr>
            <a:r>
              <a:rPr i="1" lang="en" sz="3000">
                <a:solidFill>
                  <a:srgbClr val="737373"/>
                </a:solidFill>
                <a:latin typeface="Open Sans"/>
                <a:ea typeface="Open Sans"/>
                <a:cs typeface="Open Sans"/>
                <a:sym typeface="Open Sans"/>
              </a:rPr>
              <a:t>Player Security</a:t>
            </a:r>
            <a:endParaRPr i="1" sz="3000">
              <a:solidFill>
                <a:srgbClr val="737373"/>
              </a:solidFill>
              <a:latin typeface="Open Sans"/>
              <a:ea typeface="Open Sans"/>
              <a:cs typeface="Open Sans"/>
              <a:sym typeface="Open Sans"/>
            </a:endParaRPr>
          </a:p>
          <a:p>
            <a:pPr indent="0" lvl="0" marL="0" rtl="0" algn="l">
              <a:lnSpc>
                <a:spcPct val="115000"/>
              </a:lnSpc>
              <a:spcBef>
                <a:spcPts val="1600"/>
              </a:spcBef>
              <a:spcAft>
                <a:spcPts val="1600"/>
              </a:spcAft>
              <a:buNone/>
            </a:pPr>
            <a:r>
              <a:rPr b="1" i="1" lang="en" sz="3000">
                <a:solidFill>
                  <a:srgbClr val="737373"/>
                </a:solidFill>
                <a:latin typeface="Open Sans"/>
                <a:ea typeface="Open Sans"/>
                <a:cs typeface="Open Sans"/>
                <a:sym typeface="Open Sans"/>
              </a:rPr>
              <a:t>As a</a:t>
            </a:r>
            <a:r>
              <a:rPr i="1" lang="en" sz="3000">
                <a:solidFill>
                  <a:srgbClr val="737373"/>
                </a:solidFill>
                <a:latin typeface="Open Sans"/>
                <a:ea typeface="Open Sans"/>
                <a:cs typeface="Open Sans"/>
                <a:sym typeface="Open Sans"/>
              </a:rPr>
              <a:t> game player I want to play games that are secure so that my phone does not get hacked.</a:t>
            </a:r>
            <a:endParaRPr i="1" sz="3000">
              <a:solidFill>
                <a:srgbClr val="737373"/>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8"/>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Defining SLIs and SLOs</a:t>
            </a:r>
            <a:endParaRPr/>
          </a:p>
        </p:txBody>
      </p:sp>
      <p:graphicFrame>
        <p:nvGraphicFramePr>
          <p:cNvPr id="231" name="Google Shape;231;p48"/>
          <p:cNvGraphicFramePr/>
          <p:nvPr/>
        </p:nvGraphicFramePr>
        <p:xfrm>
          <a:off x="1847500" y="2035425"/>
          <a:ext cx="3000000" cy="3000000"/>
        </p:xfrm>
        <a:graphic>
          <a:graphicData uri="http://schemas.openxmlformats.org/drawingml/2006/table">
            <a:tbl>
              <a:tblPr>
                <a:noFill/>
                <a:tableStyleId>{B21579AA-21F8-48FE-B5A8-EDAB9557313A}</a:tableStyleId>
              </a:tblPr>
              <a:tblGrid>
                <a:gridCol w="2105500"/>
                <a:gridCol w="4920450"/>
                <a:gridCol w="8631550"/>
              </a:tblGrid>
              <a:tr h="745025">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User Story</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SLO</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SLI</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381000">
                <a:tc>
                  <a:txBody>
                    <a:bodyPr/>
                    <a:lstStyle/>
                    <a:p>
                      <a:pPr indent="0" lvl="0" marL="0" rtl="0" algn="l">
                        <a:lnSpc>
                          <a:spcPct val="115000"/>
                        </a:lnSpc>
                        <a:spcBef>
                          <a:spcPts val="0"/>
                        </a:spcBef>
                        <a:spcAft>
                          <a:spcPts val="1600"/>
                        </a:spcAft>
                        <a:buNone/>
                      </a:pPr>
                      <a:r>
                        <a:rPr i="1" lang="en" sz="2800">
                          <a:solidFill>
                            <a:srgbClr val="737373"/>
                          </a:solidFill>
                          <a:latin typeface="Google Sans"/>
                          <a:ea typeface="Google Sans"/>
                          <a:cs typeface="Google Sans"/>
                          <a:sym typeface="Google Sans"/>
                        </a:rPr>
                        <a:t>Monitoring Visibilty</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Dashboard </a:t>
                      </a:r>
                      <a:r>
                        <a:rPr i="1" lang="en" sz="3000">
                          <a:latin typeface="Google Sans"/>
                          <a:ea typeface="Google Sans"/>
                          <a:cs typeface="Google Sans"/>
                          <a:sym typeface="Google Sans"/>
                        </a:rPr>
                        <a:t>auto refreshes</a:t>
                      </a:r>
                      <a:r>
                        <a:rPr i="1" lang="en" sz="3000">
                          <a:latin typeface="Google Sans"/>
                          <a:ea typeface="Google Sans"/>
                          <a:cs typeface="Google Sans"/>
                          <a:sym typeface="Google Sans"/>
                        </a:rPr>
                        <a:t> every 30 seconds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Dashboard displays application errors and </a:t>
                      </a:r>
                      <a:r>
                        <a:rPr i="1" lang="en" sz="3000">
                          <a:latin typeface="Google Sans"/>
                          <a:ea typeface="Google Sans"/>
                          <a:cs typeface="Google Sans"/>
                          <a:sym typeface="Google Sans"/>
                        </a:rPr>
                        <a:t>auto scaling</a:t>
                      </a:r>
                      <a:r>
                        <a:rPr i="1" lang="en" sz="3000">
                          <a:latin typeface="Google Sans"/>
                          <a:ea typeface="Google Sans"/>
                          <a:cs typeface="Google Sans"/>
                          <a:sym typeface="Google Sans"/>
                        </a:rPr>
                        <a:t> activities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i="1" lang="en" sz="3000">
                          <a:latin typeface="Google Sans"/>
                          <a:ea typeface="Google Sans"/>
                          <a:cs typeface="Google Sans"/>
                          <a:sym typeface="Google Sans"/>
                        </a:rPr>
                        <a:t>Game Latency</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95% of requests will complete in under 300 ms.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Time to last byte GET requests measured every 10 seconds aggregated per minute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96200">
                <a:tc>
                  <a:txBody>
                    <a:bodyPr/>
                    <a:lstStyle/>
                    <a:p>
                      <a:pPr indent="0" lvl="0" marL="0" rtl="0" algn="l">
                        <a:spcBef>
                          <a:spcPts val="0"/>
                        </a:spcBef>
                        <a:spcAft>
                          <a:spcPts val="0"/>
                        </a:spcAft>
                        <a:buNone/>
                      </a:pPr>
                      <a:r>
                        <a:rPr lang="en" sz="3000">
                          <a:latin typeface="Google Sans"/>
                          <a:ea typeface="Google Sans"/>
                          <a:cs typeface="Google Sans"/>
                          <a:sym typeface="Google Sans"/>
                        </a:rPr>
                        <a:t>Game reliability</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Available 99.95%</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Fraction of 200 vs 500 HTTP responses from API endpoint measured per day</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944850">
                <a:tc>
                  <a:txBody>
                    <a:bodyPr/>
                    <a:lstStyle/>
                    <a:p>
                      <a:pPr indent="0" lvl="0" marL="0" rtl="0" algn="l">
                        <a:lnSpc>
                          <a:spcPct val="115000"/>
                        </a:lnSpc>
                        <a:spcBef>
                          <a:spcPts val="0"/>
                        </a:spcBef>
                        <a:spcAft>
                          <a:spcPts val="1600"/>
                        </a:spcAft>
                        <a:buNone/>
                      </a:pPr>
                      <a:r>
                        <a:rPr lang="en" sz="3000">
                          <a:latin typeface="Google Sans"/>
                          <a:ea typeface="Google Sans"/>
                          <a:cs typeface="Google Sans"/>
                          <a:sym typeface="Google Sans"/>
                        </a:rPr>
                        <a:t>Historical Data</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At least 10TB of historical data is tracked</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Daily historical data volume &gt; 10mb</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706850">
                <a:tc>
                  <a:txBody>
                    <a:bodyPr/>
                    <a:lstStyle/>
                    <a:p>
                      <a:pPr indent="0" lvl="0" marL="0" rtl="0" algn="l">
                        <a:spcBef>
                          <a:spcPts val="0"/>
                        </a:spcBef>
                        <a:spcAft>
                          <a:spcPts val="0"/>
                        </a:spcAft>
                        <a:buNone/>
                      </a:pPr>
                      <a:r>
                        <a:rPr lang="en" sz="3000">
                          <a:latin typeface="Google Sans"/>
                          <a:ea typeface="Google Sans"/>
                          <a:cs typeface="Google Sans"/>
                          <a:sym typeface="Google Sans"/>
                        </a:rPr>
                        <a:t>In-Game Ads</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Google Sans"/>
                          <a:ea typeface="Google Sans"/>
                          <a:cs typeface="Google Sans"/>
                          <a:sym typeface="Google Sans"/>
                        </a:rPr>
                        <a:t>Standard Ad played </a:t>
                      </a:r>
                      <a:r>
                        <a:rPr lang="en" sz="3000">
                          <a:latin typeface="Google Sans"/>
                          <a:ea typeface="Google Sans"/>
                          <a:cs typeface="Google Sans"/>
                          <a:sym typeface="Google Sans"/>
                        </a:rPr>
                        <a:t>on initiation of the game. Special Ad gets cycled upon manual request</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R</a:t>
                      </a:r>
                      <a:r>
                        <a:rPr i="1" lang="en" sz="3000">
                          <a:latin typeface="Google Sans"/>
                          <a:ea typeface="Google Sans"/>
                          <a:cs typeface="Google Sans"/>
                          <a:sym typeface="Google Sans"/>
                        </a:rPr>
                        <a:t>eq/Resp for standard Ad executed within 300 ms. 5 cyclic special Ads displayed (if available) within 200ms aggregated over 10 Ads</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96200">
                <a:tc>
                  <a:txBody>
                    <a:bodyPr/>
                    <a:lstStyle/>
                    <a:p>
                      <a:pPr indent="0" lvl="0" marL="0" rtl="0" algn="l">
                        <a:spcBef>
                          <a:spcPts val="0"/>
                        </a:spcBef>
                        <a:spcAft>
                          <a:spcPts val="0"/>
                        </a:spcAft>
                        <a:buNone/>
                      </a:pPr>
                      <a:r>
                        <a:rPr lang="en" sz="3000">
                          <a:latin typeface="Google Sans"/>
                          <a:ea typeface="Google Sans"/>
                          <a:cs typeface="Google Sans"/>
                          <a:sym typeface="Google Sans"/>
                        </a:rPr>
                        <a:t>QA bug ratio</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Ratio &lt; 100%</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Ratio of bugs opened/closed totals per week</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cxnSp>
        <p:nvCxnSpPr>
          <p:cNvPr id="236" name="Google Shape;236;p49"/>
          <p:cNvCxnSpPr>
            <a:stCxn id="237" idx="3"/>
            <a:endCxn id="238" idx="1"/>
          </p:cNvCxnSpPr>
          <p:nvPr/>
        </p:nvCxnSpPr>
        <p:spPr>
          <a:xfrm flipH="1" rot="10800000">
            <a:off x="2796614" y="3999763"/>
            <a:ext cx="2769900" cy="3182700"/>
          </a:xfrm>
          <a:prstGeom prst="straightConnector1">
            <a:avLst/>
          </a:prstGeom>
          <a:noFill/>
          <a:ln cap="flat" cmpd="sng" w="28575">
            <a:solidFill>
              <a:srgbClr val="000000"/>
            </a:solidFill>
            <a:prstDash val="solid"/>
            <a:round/>
            <a:headEnd len="med" w="med" type="none"/>
            <a:tailEnd len="med" w="med" type="triangle"/>
          </a:ln>
        </p:spPr>
      </p:cxnSp>
      <p:sp>
        <p:nvSpPr>
          <p:cNvPr id="239" name="Google Shape;239;p49"/>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Design Microservices for Your Application</a:t>
            </a:r>
            <a:endParaRPr/>
          </a:p>
        </p:txBody>
      </p:sp>
      <p:sp>
        <p:nvSpPr>
          <p:cNvPr id="240" name="Google Shape;240;p49"/>
          <p:cNvSpPr txBox="1"/>
          <p:nvPr/>
        </p:nvSpPr>
        <p:spPr>
          <a:xfrm>
            <a:off x="1847500" y="2002525"/>
            <a:ext cx="15840000" cy="7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draw a diagram showing your application's microservices and their connections.</a:t>
            </a:r>
            <a:endParaRPr sz="3000">
              <a:solidFill>
                <a:srgbClr val="737373"/>
              </a:solidFill>
              <a:latin typeface="Roboto"/>
              <a:ea typeface="Roboto"/>
              <a:cs typeface="Roboto"/>
              <a:sym typeface="Roboto"/>
            </a:endParaRPr>
          </a:p>
        </p:txBody>
      </p:sp>
      <p:grpSp>
        <p:nvGrpSpPr>
          <p:cNvPr id="241" name="Google Shape;241;p49"/>
          <p:cNvGrpSpPr/>
          <p:nvPr/>
        </p:nvGrpSpPr>
        <p:grpSpPr>
          <a:xfrm>
            <a:off x="830978" y="4446040"/>
            <a:ext cx="2253822" cy="1535154"/>
            <a:chOff x="9791700" y="4000500"/>
            <a:chExt cx="2628977" cy="1790685"/>
          </a:xfrm>
        </p:grpSpPr>
        <p:sp>
          <p:nvSpPr>
            <p:cNvPr id="242" name="Google Shape;242;p49"/>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9"/>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49"/>
          <p:cNvSpPr/>
          <p:nvPr/>
        </p:nvSpPr>
        <p:spPr>
          <a:xfrm>
            <a:off x="1004001" y="4642423"/>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Web</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245" name="Google Shape;245;p49"/>
          <p:cNvGrpSpPr/>
          <p:nvPr/>
        </p:nvGrpSpPr>
        <p:grpSpPr>
          <a:xfrm>
            <a:off x="830978" y="6409629"/>
            <a:ext cx="2253822" cy="1535154"/>
            <a:chOff x="9791700" y="4000500"/>
            <a:chExt cx="2628977" cy="1790685"/>
          </a:xfrm>
        </p:grpSpPr>
        <p:sp>
          <p:nvSpPr>
            <p:cNvPr id="246" name="Google Shape;246;p49"/>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9"/>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49"/>
          <p:cNvSpPr/>
          <p:nvPr/>
        </p:nvSpPr>
        <p:spPr>
          <a:xfrm>
            <a:off x="1016414" y="6668113"/>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Mobile</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nvGrpSpPr>
          <p:cNvPr id="248" name="Google Shape;248;p49"/>
          <p:cNvGrpSpPr/>
          <p:nvPr/>
        </p:nvGrpSpPr>
        <p:grpSpPr>
          <a:xfrm>
            <a:off x="3462140" y="7891356"/>
            <a:ext cx="2253822" cy="1535154"/>
            <a:chOff x="9791700" y="4000500"/>
            <a:chExt cx="2628977" cy="1790685"/>
          </a:xfrm>
        </p:grpSpPr>
        <p:sp>
          <p:nvSpPr>
            <p:cNvPr id="249" name="Google Shape;249;p49"/>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9"/>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49"/>
          <p:cNvSpPr/>
          <p:nvPr/>
        </p:nvSpPr>
        <p:spPr>
          <a:xfrm>
            <a:off x="3635164" y="8087740"/>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Auth</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52" name="Google Shape;252;p49"/>
          <p:cNvSpPr/>
          <p:nvPr/>
        </p:nvSpPr>
        <p:spPr>
          <a:xfrm>
            <a:off x="6650900" y="3622375"/>
            <a:ext cx="2610900" cy="16320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9"/>
          <p:cNvSpPr/>
          <p:nvPr/>
        </p:nvSpPr>
        <p:spPr>
          <a:xfrm>
            <a:off x="5566600" y="2872950"/>
            <a:ext cx="3553800" cy="22539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9"/>
          <p:cNvSpPr/>
          <p:nvPr/>
        </p:nvSpPr>
        <p:spPr>
          <a:xfrm>
            <a:off x="5811757" y="3069333"/>
            <a:ext cx="3106200" cy="18126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MIG - Hardened Linux distro</a:t>
            </a:r>
            <a:endParaRPr sz="2800">
              <a:solidFill>
                <a:srgbClr val="FFFFFF"/>
              </a:solidFill>
              <a:latin typeface="Roboto"/>
              <a:ea typeface="Roboto"/>
              <a:cs typeface="Roboto"/>
              <a:sym typeface="Roboto"/>
            </a:endParaRPr>
          </a:p>
        </p:txBody>
      </p:sp>
      <p:sp>
        <p:nvSpPr>
          <p:cNvPr id="254" name="Google Shape;254;p49"/>
          <p:cNvSpPr/>
          <p:nvPr/>
        </p:nvSpPr>
        <p:spPr>
          <a:xfrm>
            <a:off x="10762532" y="6921543"/>
            <a:ext cx="2126400" cy="2964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9"/>
          <p:cNvSpPr/>
          <p:nvPr/>
        </p:nvSpPr>
        <p:spPr>
          <a:xfrm>
            <a:off x="10701387" y="6725176"/>
            <a:ext cx="2126400" cy="29649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9"/>
          <p:cNvSpPr/>
          <p:nvPr/>
        </p:nvSpPr>
        <p:spPr>
          <a:xfrm>
            <a:off x="10874348" y="6921539"/>
            <a:ext cx="17802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Analytics</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257" name="Google Shape;257;p49"/>
          <p:cNvSpPr/>
          <p:nvPr/>
        </p:nvSpPr>
        <p:spPr>
          <a:xfrm>
            <a:off x="10996900" y="8106225"/>
            <a:ext cx="1657650" cy="1469875"/>
          </a:xfrm>
          <a:prstGeom prst="flowChartMagneticDisk">
            <a:avLst/>
          </a:prstGeom>
          <a:solidFill>
            <a:srgbClr val="EA433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Data Warehouse</a:t>
            </a:r>
            <a:endParaRPr sz="2200">
              <a:solidFill>
                <a:srgbClr val="FFFFFF"/>
              </a:solidFill>
              <a:latin typeface="Roboto"/>
              <a:ea typeface="Roboto"/>
              <a:cs typeface="Roboto"/>
              <a:sym typeface="Roboto"/>
            </a:endParaRPr>
          </a:p>
        </p:txBody>
      </p:sp>
      <p:sp>
        <p:nvSpPr>
          <p:cNvPr id="258" name="Google Shape;258;p49"/>
          <p:cNvSpPr/>
          <p:nvPr/>
        </p:nvSpPr>
        <p:spPr>
          <a:xfrm>
            <a:off x="10950371" y="2686563"/>
            <a:ext cx="3369900" cy="34755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49"/>
          <p:cNvCxnSpPr/>
          <p:nvPr/>
        </p:nvCxnSpPr>
        <p:spPr>
          <a:xfrm flipH="1">
            <a:off x="4474075" y="5152275"/>
            <a:ext cx="2361600" cy="2763600"/>
          </a:xfrm>
          <a:prstGeom prst="straightConnector1">
            <a:avLst/>
          </a:prstGeom>
          <a:noFill/>
          <a:ln cap="flat" cmpd="sng" w="28575">
            <a:solidFill>
              <a:srgbClr val="000000"/>
            </a:solidFill>
            <a:prstDash val="solid"/>
            <a:round/>
            <a:headEnd len="med" w="med" type="none"/>
            <a:tailEnd len="med" w="med" type="triangle"/>
          </a:ln>
        </p:spPr>
      </p:cxnSp>
      <p:cxnSp>
        <p:nvCxnSpPr>
          <p:cNvPr id="260" name="Google Shape;260;p49"/>
          <p:cNvCxnSpPr>
            <a:stCxn id="243" idx="3"/>
            <a:endCxn id="238" idx="1"/>
          </p:cNvCxnSpPr>
          <p:nvPr/>
        </p:nvCxnSpPr>
        <p:spPr>
          <a:xfrm flipH="1" rot="10800000">
            <a:off x="2957168" y="3999813"/>
            <a:ext cx="2609400" cy="1157100"/>
          </a:xfrm>
          <a:prstGeom prst="straightConnector1">
            <a:avLst/>
          </a:prstGeom>
          <a:noFill/>
          <a:ln cap="flat" cmpd="sng" w="28575">
            <a:solidFill>
              <a:srgbClr val="000000"/>
            </a:solidFill>
            <a:prstDash val="solid"/>
            <a:round/>
            <a:headEnd len="med" w="med" type="none"/>
            <a:tailEnd len="med" w="med" type="triangle"/>
          </a:ln>
        </p:spPr>
      </p:cxnSp>
      <p:cxnSp>
        <p:nvCxnSpPr>
          <p:cNvPr id="261" name="Google Shape;261;p49"/>
          <p:cNvCxnSpPr>
            <a:stCxn id="262" idx="2"/>
            <a:endCxn id="256" idx="1"/>
          </p:cNvCxnSpPr>
          <p:nvPr/>
        </p:nvCxnSpPr>
        <p:spPr>
          <a:xfrm flipH="1" rot="10800000">
            <a:off x="7687200" y="7435882"/>
            <a:ext cx="3187200" cy="1101900"/>
          </a:xfrm>
          <a:prstGeom prst="straightConnector1">
            <a:avLst/>
          </a:prstGeom>
          <a:noFill/>
          <a:ln cap="flat" cmpd="sng" w="28575">
            <a:solidFill>
              <a:srgbClr val="000000"/>
            </a:solidFill>
            <a:prstDash val="solid"/>
            <a:round/>
            <a:headEnd len="med" w="med" type="none"/>
            <a:tailEnd len="med" w="med" type="stealth"/>
          </a:ln>
        </p:spPr>
      </p:cxnSp>
      <p:grpSp>
        <p:nvGrpSpPr>
          <p:cNvPr id="263" name="Google Shape;263;p49"/>
          <p:cNvGrpSpPr/>
          <p:nvPr/>
        </p:nvGrpSpPr>
        <p:grpSpPr>
          <a:xfrm>
            <a:off x="15442797" y="8213547"/>
            <a:ext cx="2483069" cy="1535154"/>
            <a:chOff x="9791700" y="4000500"/>
            <a:chExt cx="2628977" cy="1790685"/>
          </a:xfrm>
        </p:grpSpPr>
        <p:sp>
          <p:nvSpPr>
            <p:cNvPr id="264" name="Google Shape;264;p49"/>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9"/>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49"/>
          <p:cNvSpPr/>
          <p:nvPr/>
        </p:nvSpPr>
        <p:spPr>
          <a:xfrm>
            <a:off x="15633729" y="8409920"/>
            <a:ext cx="19614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Reporting Service</a:t>
            </a:r>
            <a:endParaRPr sz="2800">
              <a:solidFill>
                <a:srgbClr val="FFFFFF"/>
              </a:solidFill>
              <a:latin typeface="Roboto"/>
              <a:ea typeface="Roboto"/>
              <a:cs typeface="Roboto"/>
              <a:sym typeface="Roboto"/>
            </a:endParaRPr>
          </a:p>
        </p:txBody>
      </p:sp>
      <p:cxnSp>
        <p:nvCxnSpPr>
          <p:cNvPr id="267" name="Google Shape;267;p49"/>
          <p:cNvCxnSpPr/>
          <p:nvPr/>
        </p:nvCxnSpPr>
        <p:spPr>
          <a:xfrm>
            <a:off x="12654550" y="7997350"/>
            <a:ext cx="2855100" cy="813300"/>
          </a:xfrm>
          <a:prstGeom prst="straightConnector1">
            <a:avLst/>
          </a:prstGeom>
          <a:noFill/>
          <a:ln cap="flat" cmpd="sng" w="28575">
            <a:solidFill>
              <a:srgbClr val="000000"/>
            </a:solidFill>
            <a:prstDash val="solid"/>
            <a:round/>
            <a:headEnd len="med" w="med" type="none"/>
            <a:tailEnd len="med" w="med" type="stealth"/>
          </a:ln>
        </p:spPr>
      </p:cxnSp>
      <p:sp>
        <p:nvSpPr>
          <p:cNvPr id="268" name="Google Shape;268;p49"/>
          <p:cNvSpPr/>
          <p:nvPr/>
        </p:nvSpPr>
        <p:spPr>
          <a:xfrm>
            <a:off x="14569038" y="2955925"/>
            <a:ext cx="2845200" cy="29649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9"/>
          <p:cNvSpPr/>
          <p:nvPr/>
        </p:nvSpPr>
        <p:spPr>
          <a:xfrm>
            <a:off x="15055813" y="4273788"/>
            <a:ext cx="1657650" cy="1469875"/>
          </a:xfrm>
          <a:prstGeom prst="flowChartMagneticDisk">
            <a:avLst/>
          </a:prstGeom>
          <a:solidFill>
            <a:srgbClr val="EA433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Big Query</a:t>
            </a:r>
            <a:endParaRPr sz="2200">
              <a:solidFill>
                <a:srgbClr val="FFFFFF"/>
              </a:solidFill>
              <a:latin typeface="Roboto"/>
              <a:ea typeface="Roboto"/>
              <a:cs typeface="Roboto"/>
              <a:sym typeface="Roboto"/>
            </a:endParaRPr>
          </a:p>
        </p:txBody>
      </p:sp>
      <p:sp>
        <p:nvSpPr>
          <p:cNvPr id="270" name="Google Shape;270;p49"/>
          <p:cNvSpPr/>
          <p:nvPr/>
        </p:nvSpPr>
        <p:spPr>
          <a:xfrm>
            <a:off x="14743138" y="3133088"/>
            <a:ext cx="22539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Timeseries DB</a:t>
            </a:r>
            <a:endParaRPr sz="2800">
              <a:solidFill>
                <a:srgbClr val="FFFFFF"/>
              </a:solidFill>
              <a:latin typeface="Roboto"/>
              <a:ea typeface="Roboto"/>
              <a:cs typeface="Roboto"/>
              <a:sym typeface="Roboto"/>
            </a:endParaRPr>
          </a:p>
        </p:txBody>
      </p:sp>
      <p:cxnSp>
        <p:nvCxnSpPr>
          <p:cNvPr id="271" name="Google Shape;271;p49"/>
          <p:cNvCxnSpPr>
            <a:endCxn id="272" idx="1"/>
          </p:cNvCxnSpPr>
          <p:nvPr/>
        </p:nvCxnSpPr>
        <p:spPr>
          <a:xfrm flipH="1" rot="10800000">
            <a:off x="9131525" y="3500463"/>
            <a:ext cx="1872600" cy="4496100"/>
          </a:xfrm>
          <a:prstGeom prst="straightConnector1">
            <a:avLst/>
          </a:prstGeom>
          <a:noFill/>
          <a:ln cap="flat" cmpd="sng" w="28575">
            <a:solidFill>
              <a:srgbClr val="000000"/>
            </a:solidFill>
            <a:prstDash val="solid"/>
            <a:round/>
            <a:headEnd len="med" w="med" type="none"/>
            <a:tailEnd len="med" w="med" type="stealth"/>
          </a:ln>
        </p:spPr>
      </p:cxnSp>
      <p:sp>
        <p:nvSpPr>
          <p:cNvPr id="262" name="Google Shape;262;p49"/>
          <p:cNvSpPr/>
          <p:nvPr/>
        </p:nvSpPr>
        <p:spPr>
          <a:xfrm>
            <a:off x="6264600" y="6725182"/>
            <a:ext cx="2845200" cy="18126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9"/>
          <p:cNvSpPr/>
          <p:nvPr/>
        </p:nvSpPr>
        <p:spPr>
          <a:xfrm>
            <a:off x="6560250" y="6939800"/>
            <a:ext cx="2253900" cy="12519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Cloud Pub/Sub</a:t>
            </a:r>
            <a:endParaRPr sz="2800">
              <a:solidFill>
                <a:srgbClr val="FFFFFF"/>
              </a:solidFill>
              <a:latin typeface="Roboto"/>
              <a:ea typeface="Roboto"/>
              <a:cs typeface="Roboto"/>
              <a:sym typeface="Roboto"/>
            </a:endParaRPr>
          </a:p>
        </p:txBody>
      </p:sp>
      <p:cxnSp>
        <p:nvCxnSpPr>
          <p:cNvPr id="274" name="Google Shape;274;p49"/>
          <p:cNvCxnSpPr>
            <a:endCxn id="270" idx="1"/>
          </p:cNvCxnSpPr>
          <p:nvPr/>
        </p:nvCxnSpPr>
        <p:spPr>
          <a:xfrm flipH="1" rot="10800000">
            <a:off x="14110438" y="3647438"/>
            <a:ext cx="632700" cy="798600"/>
          </a:xfrm>
          <a:prstGeom prst="straightConnector1">
            <a:avLst/>
          </a:prstGeom>
          <a:noFill/>
          <a:ln cap="flat" cmpd="sng" w="28575">
            <a:solidFill>
              <a:srgbClr val="000000"/>
            </a:solidFill>
            <a:prstDash val="solid"/>
            <a:round/>
            <a:headEnd len="med" w="med" type="none"/>
            <a:tailEnd len="med" w="med" type="stealth"/>
          </a:ln>
        </p:spPr>
      </p:cxnSp>
      <p:cxnSp>
        <p:nvCxnSpPr>
          <p:cNvPr id="275" name="Google Shape;275;p49"/>
          <p:cNvCxnSpPr>
            <a:endCxn id="273" idx="0"/>
          </p:cNvCxnSpPr>
          <p:nvPr/>
        </p:nvCxnSpPr>
        <p:spPr>
          <a:xfrm>
            <a:off x="6816900" y="5252600"/>
            <a:ext cx="870300" cy="1687200"/>
          </a:xfrm>
          <a:prstGeom prst="straightConnector1">
            <a:avLst/>
          </a:prstGeom>
          <a:noFill/>
          <a:ln cap="flat" cmpd="sng" w="28575">
            <a:solidFill>
              <a:srgbClr val="000000"/>
            </a:solidFill>
            <a:prstDash val="solid"/>
            <a:round/>
            <a:headEnd len="med" w="med" type="none"/>
            <a:tailEnd len="med" w="med" type="stealth"/>
          </a:ln>
        </p:spPr>
      </p:cxnSp>
      <p:sp>
        <p:nvSpPr>
          <p:cNvPr id="276" name="Google Shape;276;p49"/>
          <p:cNvSpPr/>
          <p:nvPr/>
        </p:nvSpPr>
        <p:spPr>
          <a:xfrm>
            <a:off x="10849675" y="2488088"/>
            <a:ext cx="3369900" cy="38157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9"/>
          <p:cNvSpPr/>
          <p:nvPr/>
        </p:nvSpPr>
        <p:spPr>
          <a:xfrm>
            <a:off x="11004125" y="2684463"/>
            <a:ext cx="3106200" cy="16320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Game</a:t>
            </a:r>
            <a:endParaRPr sz="2800">
              <a:solidFill>
                <a:srgbClr val="FFFFFF"/>
              </a:solidFill>
              <a:latin typeface="Roboto"/>
              <a:ea typeface="Roboto"/>
              <a:cs typeface="Roboto"/>
              <a:sym typeface="Roboto"/>
            </a:endParaRPr>
          </a:p>
          <a:p>
            <a:pPr indent="0" lvl="0" marL="0" rtl="0" algn="ctr">
              <a:spcBef>
                <a:spcPts val="0"/>
              </a:spcBef>
              <a:spcAft>
                <a:spcPts val="0"/>
              </a:spcAft>
              <a:buNone/>
            </a:pPr>
            <a:r>
              <a:rPr lang="en" sz="2800">
                <a:solidFill>
                  <a:srgbClr val="FFFFFF"/>
                </a:solidFill>
                <a:latin typeface="Roboto"/>
                <a:ea typeface="Roboto"/>
                <a:cs typeface="Roboto"/>
                <a:sym typeface="Roboto"/>
              </a:rPr>
              <a:t>State / User Profile</a:t>
            </a:r>
            <a:endParaRPr sz="2800">
              <a:solidFill>
                <a:srgbClr val="FFFFFF"/>
              </a:solidFill>
              <a:latin typeface="Roboto"/>
              <a:ea typeface="Roboto"/>
              <a:cs typeface="Roboto"/>
              <a:sym typeface="Roboto"/>
            </a:endParaRPr>
          </a:p>
        </p:txBody>
      </p:sp>
      <p:sp>
        <p:nvSpPr>
          <p:cNvPr id="277" name="Google Shape;277;p49"/>
          <p:cNvSpPr/>
          <p:nvPr/>
        </p:nvSpPr>
        <p:spPr>
          <a:xfrm>
            <a:off x="11759599" y="4512951"/>
            <a:ext cx="1535167" cy="1469896"/>
          </a:xfrm>
          <a:prstGeom prst="flowChartMagneticDisk">
            <a:avLst/>
          </a:prstGeom>
          <a:solidFill>
            <a:srgbClr val="EA433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Customer</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1847500" y="43812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Designing REST APIs</a:t>
            </a:r>
            <a:endParaRPr/>
          </a:p>
        </p:txBody>
      </p:sp>
      <p:sp>
        <p:nvSpPr>
          <p:cNvPr id="283" name="Google Shape;283;p50"/>
          <p:cNvSpPr txBox="1"/>
          <p:nvPr/>
        </p:nvSpPr>
        <p:spPr>
          <a:xfrm>
            <a:off x="1847500" y="1335375"/>
            <a:ext cx="14888100" cy="7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fill in the table with your services and their resources and operations.</a:t>
            </a:r>
            <a:endParaRPr sz="3000">
              <a:solidFill>
                <a:srgbClr val="737373"/>
              </a:solidFill>
              <a:latin typeface="Roboto"/>
              <a:ea typeface="Roboto"/>
              <a:cs typeface="Roboto"/>
              <a:sym typeface="Roboto"/>
            </a:endParaRPr>
          </a:p>
        </p:txBody>
      </p:sp>
      <p:graphicFrame>
        <p:nvGraphicFramePr>
          <p:cNvPr id="284" name="Google Shape;284;p50"/>
          <p:cNvGraphicFramePr/>
          <p:nvPr/>
        </p:nvGraphicFramePr>
        <p:xfrm>
          <a:off x="1847500" y="2100975"/>
          <a:ext cx="3000000" cy="3000000"/>
        </p:xfrm>
        <a:graphic>
          <a:graphicData uri="http://schemas.openxmlformats.org/drawingml/2006/table">
            <a:tbl>
              <a:tblPr>
                <a:noFill/>
                <a:tableStyleId>{B21579AA-21F8-48FE-B5A8-EDAB9557313A}</a:tableStyleId>
              </a:tblPr>
              <a:tblGrid>
                <a:gridCol w="3819775"/>
                <a:gridCol w="5663100"/>
                <a:gridCol w="5405225"/>
              </a:tblGrid>
              <a:tr h="602600">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Service name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Collections</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Methods</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1463475">
                <a:tc>
                  <a:txBody>
                    <a:bodyPr/>
                    <a:lstStyle/>
                    <a:p>
                      <a:pPr indent="0" lvl="0" marL="0" rtl="0" algn="l">
                        <a:spcBef>
                          <a:spcPts val="0"/>
                        </a:spcBef>
                        <a:spcAft>
                          <a:spcPts val="0"/>
                        </a:spcAft>
                        <a:buNone/>
                      </a:pPr>
                      <a:r>
                        <a:rPr lang="en" sz="3000">
                          <a:latin typeface="Google Sans"/>
                          <a:ea typeface="Google Sans"/>
                          <a:cs typeface="Google Sans"/>
                          <a:sym typeface="Google Sans"/>
                        </a:rPr>
                        <a:t>Auth</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Google Sans"/>
                          <a:ea typeface="Google Sans"/>
                          <a:cs typeface="Google Sans"/>
                          <a:sym typeface="Google Sans"/>
                        </a:rPr>
                        <a:t>Users</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Groups</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Google Sans"/>
                          <a:ea typeface="Google Sans"/>
                          <a:cs typeface="Google Sans"/>
                          <a:sym typeface="Google Sans"/>
                        </a:rPr>
                        <a:t>L</a:t>
                      </a:r>
                      <a:r>
                        <a:rPr lang="en" sz="3000">
                          <a:latin typeface="Google Sans"/>
                          <a:ea typeface="Google Sans"/>
                          <a:cs typeface="Google Sans"/>
                          <a:sym typeface="Google Sans"/>
                        </a:rPr>
                        <a:t>ist</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Get User</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Get Group</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893900">
                <a:tc>
                  <a:txBody>
                    <a:bodyPr/>
                    <a:lstStyle/>
                    <a:p>
                      <a:pPr indent="0" lvl="0" marL="0" rtl="0" algn="l">
                        <a:spcBef>
                          <a:spcPts val="0"/>
                        </a:spcBef>
                        <a:spcAft>
                          <a:spcPts val="0"/>
                        </a:spcAft>
                        <a:buNone/>
                      </a:pPr>
                      <a:r>
                        <a:rPr lang="en" sz="3000">
                          <a:latin typeface="Google Sans"/>
                          <a:ea typeface="Google Sans"/>
                          <a:cs typeface="Google Sans"/>
                          <a:sym typeface="Google Sans"/>
                        </a:rPr>
                        <a:t>Analytics</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Sessions</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Server Metrics</a:t>
                      </a:r>
                      <a:endParaRPr sz="3000">
                        <a:latin typeface="Google Sans"/>
                        <a:ea typeface="Google Sans"/>
                        <a:cs typeface="Google Sans"/>
                        <a:sym typeface="Google Sans"/>
                      </a:endParaRPr>
                    </a:p>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Analyze Speed</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Analyze Stability</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Get</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List</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893900">
                <a:tc>
                  <a:txBody>
                    <a:bodyPr/>
                    <a:lstStyle/>
                    <a:p>
                      <a:pPr indent="0" lvl="0" marL="0" rtl="0" algn="l">
                        <a:spcBef>
                          <a:spcPts val="0"/>
                        </a:spcBef>
                        <a:spcAft>
                          <a:spcPts val="0"/>
                        </a:spcAft>
                        <a:buNone/>
                      </a:pPr>
                      <a:r>
                        <a:rPr lang="en" sz="3000">
                          <a:latin typeface="Google Sans"/>
                          <a:ea typeface="Google Sans"/>
                          <a:cs typeface="Google Sans"/>
                          <a:sym typeface="Google Sans"/>
                        </a:rPr>
                        <a:t>Reporting</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Google Sans"/>
                          <a:ea typeface="Google Sans"/>
                          <a:cs typeface="Google Sans"/>
                          <a:sym typeface="Google Sans"/>
                        </a:rPr>
                        <a:t>Daily active users</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Drop-off rates</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Number of sessions per user</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Session Duration</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Google Sans"/>
                          <a:ea typeface="Google Sans"/>
                          <a:cs typeface="Google Sans"/>
                          <a:sym typeface="Google Sans"/>
                        </a:rPr>
                        <a:t>GetUserData</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GetSessionData</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ListUserData</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ListSessionData</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1847500" y="43812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Designing REST APIs</a:t>
            </a:r>
            <a:endParaRPr/>
          </a:p>
        </p:txBody>
      </p:sp>
      <p:sp>
        <p:nvSpPr>
          <p:cNvPr id="290" name="Google Shape;290;p51"/>
          <p:cNvSpPr txBox="1"/>
          <p:nvPr/>
        </p:nvSpPr>
        <p:spPr>
          <a:xfrm>
            <a:off x="1847500" y="1335375"/>
            <a:ext cx="14888100" cy="7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fill in the table with your services and their resources and operations.</a:t>
            </a:r>
            <a:endParaRPr sz="3000">
              <a:solidFill>
                <a:srgbClr val="737373"/>
              </a:solidFill>
              <a:latin typeface="Roboto"/>
              <a:ea typeface="Roboto"/>
              <a:cs typeface="Roboto"/>
              <a:sym typeface="Roboto"/>
            </a:endParaRPr>
          </a:p>
        </p:txBody>
      </p:sp>
      <p:graphicFrame>
        <p:nvGraphicFramePr>
          <p:cNvPr id="291" name="Google Shape;291;p51"/>
          <p:cNvGraphicFramePr/>
          <p:nvPr/>
        </p:nvGraphicFramePr>
        <p:xfrm>
          <a:off x="1847500" y="2100975"/>
          <a:ext cx="3000000" cy="3000000"/>
        </p:xfrm>
        <a:graphic>
          <a:graphicData uri="http://schemas.openxmlformats.org/drawingml/2006/table">
            <a:tbl>
              <a:tblPr>
                <a:noFill/>
                <a:tableStyleId>{B21579AA-21F8-48FE-B5A8-EDAB9557313A}</a:tableStyleId>
              </a:tblPr>
              <a:tblGrid>
                <a:gridCol w="3819775"/>
                <a:gridCol w="5663100"/>
                <a:gridCol w="5405225"/>
              </a:tblGrid>
              <a:tr h="602600">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Service name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Collections</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Methods</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1893900">
                <a:tc>
                  <a:txBody>
                    <a:bodyPr/>
                    <a:lstStyle/>
                    <a:p>
                      <a:pPr indent="0" lvl="0" marL="0" rtl="0" algn="l">
                        <a:spcBef>
                          <a:spcPts val="0"/>
                        </a:spcBef>
                        <a:spcAft>
                          <a:spcPts val="0"/>
                        </a:spcAft>
                        <a:buNone/>
                      </a:pPr>
                      <a:r>
                        <a:rPr lang="en" sz="3000">
                          <a:latin typeface="Google Sans"/>
                          <a:ea typeface="Google Sans"/>
                          <a:cs typeface="Google Sans"/>
                          <a:sym typeface="Google Sans"/>
                        </a:rPr>
                        <a:t>Game State</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Sessions</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Version</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3000">
                          <a:latin typeface="Google Sans"/>
                          <a:ea typeface="Google Sans"/>
                          <a:cs typeface="Google Sans"/>
                          <a:sym typeface="Google Sans"/>
                        </a:rPr>
                        <a:t>Get</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List</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Update</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Delete</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893900">
                <a:tc>
                  <a:txBody>
                    <a:bodyPr/>
                    <a:lstStyle/>
                    <a:p>
                      <a:pPr indent="0" lvl="0" marL="0" rtl="0" algn="l">
                        <a:spcBef>
                          <a:spcPts val="0"/>
                        </a:spcBef>
                        <a:spcAft>
                          <a:spcPts val="0"/>
                        </a:spcAft>
                        <a:buNone/>
                      </a:pPr>
                      <a:r>
                        <a:rPr lang="en" sz="3000">
                          <a:latin typeface="Google Sans"/>
                          <a:ea typeface="Google Sans"/>
                          <a:cs typeface="Google Sans"/>
                          <a:sym typeface="Google Sans"/>
                        </a:rPr>
                        <a:t>User Profile</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Google Sans"/>
                          <a:ea typeface="Google Sans"/>
                          <a:cs typeface="Google Sans"/>
                          <a:sym typeface="Google Sans"/>
                        </a:rPr>
                        <a:t>Logins</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Tier</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Items</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3000">
                          <a:latin typeface="Google Sans"/>
                          <a:ea typeface="Google Sans"/>
                          <a:cs typeface="Google Sans"/>
                          <a:sym typeface="Google Sans"/>
                        </a:rPr>
                        <a:t>Get</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List</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Update </a:t>
                      </a:r>
                      <a:endParaRPr sz="3000">
                        <a:latin typeface="Google Sans"/>
                        <a:ea typeface="Google Sans"/>
                        <a:cs typeface="Google Sans"/>
                        <a:sym typeface="Google Sans"/>
                      </a:endParaRPr>
                    </a:p>
                    <a:p>
                      <a:pPr indent="0" lvl="0" marL="0" rtl="0" algn="l">
                        <a:spcBef>
                          <a:spcPts val="0"/>
                        </a:spcBef>
                        <a:spcAft>
                          <a:spcPts val="0"/>
                        </a:spcAft>
                        <a:buNone/>
                      </a:pPr>
                      <a:r>
                        <a:rPr lang="en" sz="3000">
                          <a:latin typeface="Google Sans"/>
                          <a:ea typeface="Google Sans"/>
                          <a:cs typeface="Google Sans"/>
                          <a:sym typeface="Google Sans"/>
                        </a:rPr>
                        <a:t>Delete</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Defining Storage Characteristics</a:t>
            </a:r>
            <a:endParaRPr/>
          </a:p>
        </p:txBody>
      </p:sp>
      <p:sp>
        <p:nvSpPr>
          <p:cNvPr id="297" name="Google Shape;297;p52"/>
          <p:cNvSpPr txBox="1"/>
          <p:nvPr/>
        </p:nvSpPr>
        <p:spPr>
          <a:xfrm>
            <a:off x="1847500" y="2151575"/>
            <a:ext cx="15102900" cy="6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fill in the worksheet of required storage features.</a:t>
            </a:r>
            <a:endParaRPr sz="3000">
              <a:solidFill>
                <a:srgbClr val="737373"/>
              </a:solidFill>
              <a:latin typeface="Roboto"/>
              <a:ea typeface="Roboto"/>
              <a:cs typeface="Roboto"/>
              <a:sym typeface="Roboto"/>
            </a:endParaRPr>
          </a:p>
        </p:txBody>
      </p:sp>
      <p:graphicFrame>
        <p:nvGraphicFramePr>
          <p:cNvPr id="298" name="Google Shape;298;p52"/>
          <p:cNvGraphicFramePr/>
          <p:nvPr/>
        </p:nvGraphicFramePr>
        <p:xfrm>
          <a:off x="-15735700" y="2390382"/>
          <a:ext cx="3000000" cy="3000000"/>
        </p:xfrm>
        <a:graphic>
          <a:graphicData uri="http://schemas.openxmlformats.org/drawingml/2006/table">
            <a:tbl>
              <a:tblPr>
                <a:noFill/>
                <a:tableStyleId>{B21579AA-21F8-48FE-B5A8-EDAB9557313A}</a:tableStyleId>
              </a:tblPr>
              <a:tblGrid>
                <a:gridCol w="2273525"/>
                <a:gridCol w="2289075"/>
                <a:gridCol w="2447675"/>
                <a:gridCol w="1998200"/>
                <a:gridCol w="2173750"/>
                <a:gridCol w="1822600"/>
              </a:tblGrid>
              <a:tr h="1047750">
                <a:tc>
                  <a:txBody>
                    <a:bodyPr/>
                    <a:lstStyle/>
                    <a:p>
                      <a:pPr indent="0" lvl="0" marL="0" rtl="0" algn="ctr">
                        <a:spcBef>
                          <a:spcPts val="0"/>
                        </a:spcBef>
                        <a:spcAft>
                          <a:spcPts val="0"/>
                        </a:spcAft>
                        <a:buNone/>
                      </a:pPr>
                      <a:r>
                        <a:rPr b="1" lang="en" sz="3000">
                          <a:latin typeface="Roboto"/>
                          <a:ea typeface="Roboto"/>
                          <a:cs typeface="Roboto"/>
                          <a:sym typeface="Roboto"/>
                        </a:rPr>
                        <a:t>Service</a:t>
                      </a:r>
                      <a:endParaRPr b="1" sz="30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Clr>
                          <a:srgbClr val="4285F4"/>
                        </a:buClr>
                        <a:buSzPts val="1100"/>
                        <a:buFont typeface="Arial"/>
                        <a:buNone/>
                      </a:pPr>
                      <a:r>
                        <a:rPr b="1" lang="en" sz="3000">
                          <a:latin typeface="Roboto"/>
                          <a:ea typeface="Roboto"/>
                          <a:cs typeface="Roboto"/>
                          <a:sym typeface="Roboto"/>
                        </a:rPr>
                        <a:t>Structured or Unstructured</a:t>
                      </a:r>
                      <a:endParaRPr b="1" sz="3000"/>
                    </a:p>
                  </a:txBody>
                  <a:tcPr marT="91425" marB="91425" marR="91425" marL="91425">
                    <a:lnR cap="flat" cmpd="sng" w="9525">
                      <a:solidFill>
                        <a:srgbClr val="9E9E9E"/>
                      </a:solidFill>
                      <a:prstDash val="solid"/>
                      <a:round/>
                      <a:headEnd len="sm" w="sm" type="none"/>
                      <a:tailEnd len="sm" w="sm" type="none"/>
                    </a:lnR>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SQL or NoSQL</a:t>
                      </a:r>
                      <a:endParaRPr b="1" sz="30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Strong or Eventual Consistency</a:t>
                      </a:r>
                      <a:endParaRPr b="1" sz="30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Amount of Data (MB, GB, TB, PB, ExB)</a:t>
                      </a:r>
                      <a:endParaRPr b="1" sz="30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3000">
                          <a:latin typeface="Roboto"/>
                          <a:ea typeface="Roboto"/>
                          <a:cs typeface="Roboto"/>
                          <a:sym typeface="Roboto"/>
                        </a:rPr>
                        <a:t>Read only or Read/Write</a:t>
                      </a:r>
                      <a:endParaRPr b="1" sz="30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D9D9D9"/>
                    </a:solidFill>
                  </a:tcPr>
                </a:tc>
              </a:tr>
              <a:tr h="969800">
                <a:tc>
                  <a:txBody>
                    <a:bodyPr/>
                    <a:lstStyle/>
                    <a:p>
                      <a:pPr indent="0" lvl="0" marL="0" rtl="0" algn="l">
                        <a:lnSpc>
                          <a:spcPct val="115000"/>
                        </a:lnSpc>
                        <a:spcBef>
                          <a:spcPts val="0"/>
                        </a:spcBef>
                        <a:spcAft>
                          <a:spcPts val="1600"/>
                        </a:spcAft>
                        <a:buNone/>
                      </a:pPr>
                      <a:r>
                        <a:rPr i="1" lang="en" sz="3000">
                          <a:latin typeface="Open Sans"/>
                          <a:ea typeface="Open Sans"/>
                          <a:cs typeface="Open Sans"/>
                          <a:sym typeface="Open Sans"/>
                        </a:rPr>
                        <a:t>A</a:t>
                      </a:r>
                      <a:r>
                        <a:rPr i="1" lang="en" sz="3000">
                          <a:latin typeface="Open Sans"/>
                          <a:ea typeface="Open Sans"/>
                          <a:cs typeface="Open Sans"/>
                          <a:sym typeface="Open Sans"/>
                        </a:rPr>
                        <a:t>ccount Service</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3000">
                          <a:latin typeface="Open Sans"/>
                          <a:ea typeface="Open Sans"/>
                          <a:cs typeface="Open Sans"/>
                          <a:sym typeface="Open Sans"/>
                        </a:rPr>
                        <a:t>Structured</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Clr>
                          <a:srgbClr val="4285F4"/>
                        </a:buClr>
                        <a:buSzPts val="1100"/>
                        <a:buFont typeface="Arial"/>
                        <a:buNone/>
                      </a:pPr>
                      <a:r>
                        <a:rPr i="1" lang="en" sz="3000">
                          <a:latin typeface="Open Sans"/>
                          <a:ea typeface="Open Sans"/>
                          <a:cs typeface="Open Sans"/>
                          <a:sym typeface="Open Sans"/>
                        </a:rPr>
                        <a:t>SQL</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Clr>
                          <a:srgbClr val="4285F4"/>
                        </a:buClr>
                        <a:buSzPts val="1100"/>
                        <a:buFont typeface="Arial"/>
                        <a:buNone/>
                      </a:pPr>
                      <a:r>
                        <a:rPr i="1" lang="en" sz="3000">
                          <a:latin typeface="Open Sans"/>
                          <a:ea typeface="Open Sans"/>
                          <a:cs typeface="Open Sans"/>
                          <a:sym typeface="Open Sans"/>
                        </a:rPr>
                        <a:t>Strong</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Clr>
                          <a:srgbClr val="4285F4"/>
                        </a:buClr>
                        <a:buSzPts val="1100"/>
                        <a:buFont typeface="Arial"/>
                        <a:buNone/>
                      </a:pPr>
                      <a:r>
                        <a:rPr i="1" lang="en" sz="3000">
                          <a:latin typeface="Open Sans"/>
                          <a:ea typeface="Open Sans"/>
                          <a:cs typeface="Open Sans"/>
                          <a:sym typeface="Open Sans"/>
                        </a:rPr>
                        <a:t>GB</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600"/>
                        </a:spcAft>
                        <a:buNone/>
                      </a:pPr>
                      <a:r>
                        <a:rPr i="1" lang="en" sz="3000">
                          <a:latin typeface="Open Sans"/>
                          <a:ea typeface="Open Sans"/>
                          <a:cs typeface="Open Sans"/>
                          <a:sym typeface="Open Sans"/>
                        </a:rPr>
                        <a:t>Read/Write</a:t>
                      </a:r>
                      <a:endParaRPr i="1" sz="3000">
                        <a:latin typeface="Open Sans"/>
                        <a:ea typeface="Open Sans"/>
                        <a:cs typeface="Open Sans"/>
                        <a:sym typeface="Ope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48400">
                <a:tc>
                  <a:txBody>
                    <a:bodyPr/>
                    <a:lstStyle/>
                    <a:p>
                      <a:pPr indent="0" lvl="0" marL="0" rtl="0" algn="l">
                        <a:spcBef>
                          <a:spcPts val="0"/>
                        </a:spcBef>
                        <a:spcAft>
                          <a:spcPts val="0"/>
                        </a:spcAft>
                        <a:buNone/>
                      </a:pPr>
                      <a:r>
                        <a:t/>
                      </a:r>
                      <a:endParaRPr sz="3000"/>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3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T cap="flat" cmpd="sng" w="9525">
                      <a:solidFill>
                        <a:srgbClr val="000000"/>
                      </a:solidFill>
                      <a:prstDash val="solid"/>
                      <a:round/>
                      <a:headEnd len="sm" w="sm" type="none"/>
                      <a:tailEnd len="sm" w="sm" type="none"/>
                    </a:lnT>
                  </a:tcPr>
                </a:tc>
              </a:tr>
              <a:tr h="748400">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748400">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748400">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299" name="Google Shape;299;p52"/>
          <p:cNvGraphicFramePr/>
          <p:nvPr/>
        </p:nvGraphicFramePr>
        <p:xfrm>
          <a:off x="952500" y="3139530"/>
          <a:ext cx="3000000" cy="3000000"/>
        </p:xfrm>
        <a:graphic>
          <a:graphicData uri="http://schemas.openxmlformats.org/drawingml/2006/table">
            <a:tbl>
              <a:tblPr>
                <a:noFill/>
                <a:tableStyleId>{B21579AA-21F8-48FE-B5A8-EDAB9557313A}</a:tableStyleId>
              </a:tblPr>
              <a:tblGrid>
                <a:gridCol w="2730500"/>
                <a:gridCol w="2730500"/>
                <a:gridCol w="2730500"/>
                <a:gridCol w="2730500"/>
                <a:gridCol w="2730500"/>
                <a:gridCol w="2730500"/>
              </a:tblGrid>
              <a:tr h="381000">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Structured or Unstructured</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SQL or NoSQL</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Strong or Eventual Consistency</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Amount of Data (MB, GB, TB, PB, ExB)</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Read only or Read/Write</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r>
              <a:tr h="357800">
                <a:tc>
                  <a:txBody>
                    <a:bodyPr/>
                    <a:lstStyle/>
                    <a:p>
                      <a:pPr indent="0" lvl="0" marL="0" rtl="0" algn="l">
                        <a:spcBef>
                          <a:spcPts val="0"/>
                        </a:spcBef>
                        <a:spcAft>
                          <a:spcPts val="0"/>
                        </a:spcAft>
                        <a:buNone/>
                      </a:pPr>
                      <a:r>
                        <a:rPr lang="en" sz="2800">
                          <a:latin typeface="Google Sans"/>
                          <a:ea typeface="Google Sans"/>
                          <a:cs typeface="Google Sans"/>
                          <a:sym typeface="Google Sans"/>
                        </a:rPr>
                        <a:t>Timeseries</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Structured</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NoSQL</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Eventual</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TB</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Read/Write</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800">
                          <a:latin typeface="Google Sans"/>
                          <a:ea typeface="Google Sans"/>
                          <a:cs typeface="Google Sans"/>
                          <a:sym typeface="Google Sans"/>
                        </a:rPr>
                        <a:t>Game State</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Structured</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Strong</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TB</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Read/Write</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4025">
                <a:tc>
                  <a:txBody>
                    <a:bodyPr/>
                    <a:lstStyle/>
                    <a:p>
                      <a:pPr indent="0" lvl="0" marL="0" rtl="0" algn="l">
                        <a:spcBef>
                          <a:spcPts val="0"/>
                        </a:spcBef>
                        <a:spcAft>
                          <a:spcPts val="0"/>
                        </a:spcAft>
                        <a:buNone/>
                      </a:pPr>
                      <a:r>
                        <a:rPr lang="en" sz="2800">
                          <a:latin typeface="Google Sans"/>
                          <a:ea typeface="Google Sans"/>
                          <a:cs typeface="Google Sans"/>
                          <a:sym typeface="Google Sans"/>
                        </a:rPr>
                        <a:t>User</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Structured</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Strong</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GB</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Read/Write</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381000">
                <a:tc>
                  <a:txBody>
                    <a:bodyPr/>
                    <a:lstStyle/>
                    <a:p>
                      <a:pPr indent="0" lvl="0" marL="0" rtl="0" algn="l">
                        <a:spcBef>
                          <a:spcPts val="0"/>
                        </a:spcBef>
                        <a:spcAft>
                          <a:spcPts val="0"/>
                        </a:spcAft>
                        <a:buNone/>
                      </a:pPr>
                      <a:r>
                        <a:rPr lang="en" sz="2800">
                          <a:latin typeface="Google Sans"/>
                          <a:ea typeface="Google Sans"/>
                          <a:cs typeface="Google Sans"/>
                          <a:sym typeface="Google Sans"/>
                        </a:rPr>
                        <a:t>Analytics</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Structured</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Eventual</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TB</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Read only</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1847500" y="1075775"/>
            <a:ext cx="15537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Choosing </a:t>
            </a:r>
            <a:r>
              <a:rPr lang="en"/>
              <a:t>Google Cloud</a:t>
            </a:r>
            <a:r>
              <a:rPr lang="en"/>
              <a:t> Storage and Data Services</a:t>
            </a:r>
            <a:endParaRPr/>
          </a:p>
        </p:txBody>
      </p:sp>
      <p:sp>
        <p:nvSpPr>
          <p:cNvPr id="305" name="Google Shape;305;p53"/>
          <p:cNvSpPr txBox="1"/>
          <p:nvPr/>
        </p:nvSpPr>
        <p:spPr>
          <a:xfrm>
            <a:off x="1847500" y="2151575"/>
            <a:ext cx="14274300" cy="8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choose the </a:t>
            </a:r>
            <a:r>
              <a:rPr lang="en" sz="3000">
                <a:solidFill>
                  <a:srgbClr val="737373"/>
                </a:solidFill>
                <a:latin typeface="Roboto"/>
                <a:ea typeface="Roboto"/>
                <a:cs typeface="Roboto"/>
                <a:sym typeface="Roboto"/>
              </a:rPr>
              <a:t>Google Cloud</a:t>
            </a:r>
            <a:r>
              <a:rPr lang="en" sz="3000">
                <a:solidFill>
                  <a:srgbClr val="737373"/>
                </a:solidFill>
                <a:latin typeface="Roboto"/>
                <a:ea typeface="Roboto"/>
                <a:cs typeface="Roboto"/>
                <a:sym typeface="Roboto"/>
              </a:rPr>
              <a:t> storage products for each service.</a:t>
            </a:r>
            <a:endParaRPr sz="3000">
              <a:solidFill>
                <a:srgbClr val="737373"/>
              </a:solidFill>
              <a:latin typeface="Roboto"/>
              <a:ea typeface="Roboto"/>
              <a:cs typeface="Roboto"/>
              <a:sym typeface="Roboto"/>
            </a:endParaRPr>
          </a:p>
        </p:txBody>
      </p:sp>
      <p:graphicFrame>
        <p:nvGraphicFramePr>
          <p:cNvPr id="306" name="Google Shape;306;p53"/>
          <p:cNvGraphicFramePr/>
          <p:nvPr/>
        </p:nvGraphicFramePr>
        <p:xfrm>
          <a:off x="19508988" y="2921182"/>
          <a:ext cx="3000000" cy="3000000"/>
        </p:xfrm>
        <a:graphic>
          <a:graphicData uri="http://schemas.openxmlformats.org/drawingml/2006/table">
            <a:tbl>
              <a:tblPr>
                <a:noFill/>
                <a:tableStyleId>{B21579AA-21F8-48FE-B5A8-EDAB9557313A}</a:tableStyleId>
              </a:tblPr>
              <a:tblGrid>
                <a:gridCol w="2694550"/>
                <a:gridCol w="1786475"/>
                <a:gridCol w="1786475"/>
                <a:gridCol w="1786475"/>
                <a:gridCol w="1786475"/>
                <a:gridCol w="1830625"/>
                <a:gridCol w="1742300"/>
                <a:gridCol w="1742300"/>
              </a:tblGrid>
              <a:tr h="2275275">
                <a:tc>
                  <a:txBody>
                    <a:bodyPr/>
                    <a:lstStyle/>
                    <a:p>
                      <a:pPr indent="0" lvl="0" marL="0" rtl="0" algn="l">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r>
              <a:tr h="100000">
                <a:tc>
                  <a:txBody>
                    <a:bodyPr/>
                    <a:lstStyle/>
                    <a:p>
                      <a:pPr indent="0" lvl="0" marL="0" rtl="0" algn="l">
                        <a:spcBef>
                          <a:spcPts val="0"/>
                        </a:spcBef>
                        <a:spcAft>
                          <a:spcPts val="0"/>
                        </a:spcAft>
                        <a:buNone/>
                      </a:pPr>
                      <a:r>
                        <a:rPr i="1" lang="en" sz="3000">
                          <a:latin typeface="Open Sans"/>
                          <a:ea typeface="Open Sans"/>
                          <a:cs typeface="Open Sans"/>
                          <a:sym typeface="Open Sans"/>
                        </a:rPr>
                        <a:t>Account Service</a:t>
                      </a:r>
                      <a:endParaRPr i="1" sz="30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i="1" sz="30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i="1" sz="3000">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i="1" lang="en" sz="3000">
                          <a:latin typeface="Open Sans"/>
                          <a:ea typeface="Open Sans"/>
                          <a:cs typeface="Open Sans"/>
                          <a:sym typeface="Open Sans"/>
                        </a:rPr>
                        <a:t>X</a:t>
                      </a:r>
                      <a:endParaRPr i="1" sz="30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i="1" sz="3000">
                        <a:solidFill>
                          <a:srgbClr val="808080"/>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68962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pic>
        <p:nvPicPr>
          <p:cNvPr descr="Persistent-Disk.png" id="307" name="Google Shape;307;p53"/>
          <p:cNvPicPr preferRelativeResize="0"/>
          <p:nvPr/>
        </p:nvPicPr>
        <p:blipFill rotWithShape="1">
          <a:blip r:embed="rId3">
            <a:alphaModFix/>
          </a:blip>
          <a:srcRect b="5092" l="0" r="0" t="5092"/>
          <a:stretch/>
        </p:blipFill>
        <p:spPr>
          <a:xfrm>
            <a:off x="22524470" y="3144609"/>
            <a:ext cx="1358100" cy="1219800"/>
          </a:xfrm>
          <a:prstGeom prst="rect">
            <a:avLst/>
          </a:prstGeom>
          <a:noFill/>
          <a:ln>
            <a:noFill/>
          </a:ln>
        </p:spPr>
      </p:pic>
      <p:pic>
        <p:nvPicPr>
          <p:cNvPr descr="Cloud-Storage.png" id="308" name="Google Shape;308;p53"/>
          <p:cNvPicPr preferRelativeResize="0"/>
          <p:nvPr/>
        </p:nvPicPr>
        <p:blipFill rotWithShape="1">
          <a:blip r:embed="rId4">
            <a:alphaModFix/>
          </a:blip>
          <a:srcRect b="5092" l="0" r="0" t="5092"/>
          <a:stretch/>
        </p:blipFill>
        <p:spPr>
          <a:xfrm>
            <a:off x="24243504" y="3144584"/>
            <a:ext cx="1358100" cy="1219800"/>
          </a:xfrm>
          <a:prstGeom prst="rect">
            <a:avLst/>
          </a:prstGeom>
          <a:noFill/>
          <a:ln>
            <a:noFill/>
          </a:ln>
        </p:spPr>
      </p:pic>
      <p:pic>
        <p:nvPicPr>
          <p:cNvPr descr="Cloud-SQL.png" id="309" name="Google Shape;309;p53"/>
          <p:cNvPicPr preferRelativeResize="0"/>
          <p:nvPr/>
        </p:nvPicPr>
        <p:blipFill rotWithShape="1">
          <a:blip r:embed="rId5">
            <a:alphaModFix/>
          </a:blip>
          <a:srcRect b="5092" l="0" r="0" t="5092"/>
          <a:stretch/>
        </p:blipFill>
        <p:spPr>
          <a:xfrm>
            <a:off x="26025979" y="3144610"/>
            <a:ext cx="1358100" cy="1219800"/>
          </a:xfrm>
          <a:prstGeom prst="rect">
            <a:avLst/>
          </a:prstGeom>
          <a:noFill/>
          <a:ln>
            <a:noFill/>
          </a:ln>
        </p:spPr>
      </p:pic>
      <p:pic>
        <p:nvPicPr>
          <p:cNvPr descr="Cloud-Datastore.png" id="310" name="Google Shape;310;p53"/>
          <p:cNvPicPr preferRelativeResize="0"/>
          <p:nvPr/>
        </p:nvPicPr>
        <p:blipFill rotWithShape="1">
          <a:blip r:embed="rId6">
            <a:alphaModFix/>
          </a:blip>
          <a:srcRect b="5092" l="0" r="0" t="5092"/>
          <a:stretch/>
        </p:blipFill>
        <p:spPr>
          <a:xfrm>
            <a:off x="27732296" y="3122707"/>
            <a:ext cx="1407000" cy="1263600"/>
          </a:xfrm>
          <a:prstGeom prst="rect">
            <a:avLst/>
          </a:prstGeom>
          <a:noFill/>
          <a:ln>
            <a:noFill/>
          </a:ln>
        </p:spPr>
      </p:pic>
      <p:pic>
        <p:nvPicPr>
          <p:cNvPr descr="Cloud-Bigtable.png" id="311" name="Google Shape;311;p53"/>
          <p:cNvPicPr preferRelativeResize="0"/>
          <p:nvPr/>
        </p:nvPicPr>
        <p:blipFill rotWithShape="1">
          <a:blip r:embed="rId7">
            <a:alphaModFix/>
          </a:blip>
          <a:srcRect b="5092" l="0" r="0" t="5092"/>
          <a:stretch/>
        </p:blipFill>
        <p:spPr>
          <a:xfrm>
            <a:off x="29603721" y="3144610"/>
            <a:ext cx="1358100" cy="1219800"/>
          </a:xfrm>
          <a:prstGeom prst="rect">
            <a:avLst/>
          </a:prstGeom>
          <a:noFill/>
          <a:ln>
            <a:noFill/>
          </a:ln>
        </p:spPr>
      </p:pic>
      <p:pic>
        <p:nvPicPr>
          <p:cNvPr descr="Cloud-Spanner.png" id="312" name="Google Shape;312;p53"/>
          <p:cNvPicPr preferRelativeResize="0"/>
          <p:nvPr/>
        </p:nvPicPr>
        <p:blipFill rotWithShape="1">
          <a:blip r:embed="rId8">
            <a:alphaModFix/>
          </a:blip>
          <a:srcRect b="5092" l="0" r="0" t="5092"/>
          <a:stretch/>
        </p:blipFill>
        <p:spPr>
          <a:xfrm>
            <a:off x="31426238" y="3144563"/>
            <a:ext cx="1358100" cy="1219800"/>
          </a:xfrm>
          <a:prstGeom prst="rect">
            <a:avLst/>
          </a:prstGeom>
          <a:noFill/>
          <a:ln>
            <a:noFill/>
          </a:ln>
        </p:spPr>
      </p:pic>
      <p:sp>
        <p:nvSpPr>
          <p:cNvPr id="313" name="Google Shape;313;p53"/>
          <p:cNvSpPr txBox="1"/>
          <p:nvPr/>
        </p:nvSpPr>
        <p:spPr>
          <a:xfrm>
            <a:off x="22359013"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Persistent Disk</a:t>
            </a:r>
            <a:endParaRPr sz="1800">
              <a:latin typeface="Roboto"/>
              <a:ea typeface="Roboto"/>
              <a:cs typeface="Roboto"/>
              <a:sym typeface="Roboto"/>
            </a:endParaRPr>
          </a:p>
        </p:txBody>
      </p:sp>
      <p:sp>
        <p:nvSpPr>
          <p:cNvPr id="314" name="Google Shape;314;p53"/>
          <p:cNvSpPr txBox="1"/>
          <p:nvPr/>
        </p:nvSpPr>
        <p:spPr>
          <a:xfrm>
            <a:off x="24147875"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Storage</a:t>
            </a:r>
            <a:endParaRPr sz="1800">
              <a:latin typeface="Roboto"/>
              <a:ea typeface="Roboto"/>
              <a:cs typeface="Roboto"/>
              <a:sym typeface="Roboto"/>
            </a:endParaRPr>
          </a:p>
        </p:txBody>
      </p:sp>
      <p:sp>
        <p:nvSpPr>
          <p:cNvPr id="315" name="Google Shape;315;p53"/>
          <p:cNvSpPr txBox="1"/>
          <p:nvPr/>
        </p:nvSpPr>
        <p:spPr>
          <a:xfrm>
            <a:off x="25860563"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SQL</a:t>
            </a:r>
            <a:endParaRPr sz="1800">
              <a:latin typeface="Roboto"/>
              <a:ea typeface="Roboto"/>
              <a:cs typeface="Roboto"/>
              <a:sym typeface="Roboto"/>
            </a:endParaRPr>
          </a:p>
        </p:txBody>
      </p:sp>
      <p:sp>
        <p:nvSpPr>
          <p:cNvPr id="316" name="Google Shape;316;p53"/>
          <p:cNvSpPr txBox="1"/>
          <p:nvPr/>
        </p:nvSpPr>
        <p:spPr>
          <a:xfrm>
            <a:off x="27531763"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Firestore</a:t>
            </a:r>
            <a:endParaRPr sz="1800">
              <a:latin typeface="Roboto"/>
              <a:ea typeface="Roboto"/>
              <a:cs typeface="Roboto"/>
              <a:sym typeface="Roboto"/>
            </a:endParaRPr>
          </a:p>
        </p:txBody>
      </p:sp>
      <p:sp>
        <p:nvSpPr>
          <p:cNvPr id="317" name="Google Shape;317;p53"/>
          <p:cNvSpPr txBox="1"/>
          <p:nvPr/>
        </p:nvSpPr>
        <p:spPr>
          <a:xfrm>
            <a:off x="29479000"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Bigtable</a:t>
            </a:r>
            <a:endParaRPr sz="1800">
              <a:latin typeface="Roboto"/>
              <a:ea typeface="Roboto"/>
              <a:cs typeface="Roboto"/>
              <a:sym typeface="Roboto"/>
            </a:endParaRPr>
          </a:p>
        </p:txBody>
      </p:sp>
      <p:sp>
        <p:nvSpPr>
          <p:cNvPr id="318" name="Google Shape;318;p53"/>
          <p:cNvSpPr txBox="1"/>
          <p:nvPr/>
        </p:nvSpPr>
        <p:spPr>
          <a:xfrm>
            <a:off x="31227125"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Spanner</a:t>
            </a:r>
            <a:endParaRPr sz="1800">
              <a:latin typeface="Roboto"/>
              <a:ea typeface="Roboto"/>
              <a:cs typeface="Roboto"/>
              <a:sym typeface="Roboto"/>
            </a:endParaRPr>
          </a:p>
        </p:txBody>
      </p:sp>
      <p:pic>
        <p:nvPicPr>
          <p:cNvPr id="319" name="Google Shape;319;p53"/>
          <p:cNvPicPr preferRelativeResize="0"/>
          <p:nvPr/>
        </p:nvPicPr>
        <p:blipFill>
          <a:blip r:embed="rId9">
            <a:alphaModFix/>
          </a:blip>
          <a:stretch>
            <a:fillRect/>
          </a:stretch>
        </p:blipFill>
        <p:spPr>
          <a:xfrm>
            <a:off x="33181437" y="3144599"/>
            <a:ext cx="1358100" cy="1208701"/>
          </a:xfrm>
          <a:prstGeom prst="rect">
            <a:avLst/>
          </a:prstGeom>
          <a:noFill/>
          <a:ln>
            <a:noFill/>
          </a:ln>
        </p:spPr>
      </p:pic>
      <p:sp>
        <p:nvSpPr>
          <p:cNvPr id="320" name="Google Shape;320;p53"/>
          <p:cNvSpPr txBox="1"/>
          <p:nvPr/>
        </p:nvSpPr>
        <p:spPr>
          <a:xfrm>
            <a:off x="32975250" y="43643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BigQuery</a:t>
            </a:r>
            <a:endParaRPr sz="1800">
              <a:latin typeface="Roboto"/>
              <a:ea typeface="Roboto"/>
              <a:cs typeface="Roboto"/>
              <a:sym typeface="Roboto"/>
            </a:endParaRPr>
          </a:p>
        </p:txBody>
      </p:sp>
      <p:graphicFrame>
        <p:nvGraphicFramePr>
          <p:cNvPr id="321" name="Google Shape;321;p53"/>
          <p:cNvGraphicFramePr/>
          <p:nvPr/>
        </p:nvGraphicFramePr>
        <p:xfrm>
          <a:off x="952500" y="3011170"/>
          <a:ext cx="3000000" cy="3000000"/>
        </p:xfrm>
        <a:graphic>
          <a:graphicData uri="http://schemas.openxmlformats.org/drawingml/2006/table">
            <a:tbl>
              <a:tblPr>
                <a:noFill/>
                <a:tableStyleId>{B21579AA-21F8-48FE-B5A8-EDAB9557313A}</a:tableStyleId>
              </a:tblPr>
              <a:tblGrid>
                <a:gridCol w="2180200"/>
                <a:gridCol w="1915550"/>
                <a:gridCol w="2047875"/>
                <a:gridCol w="2047875"/>
                <a:gridCol w="2047875"/>
                <a:gridCol w="2047875"/>
                <a:gridCol w="2047875"/>
                <a:gridCol w="2047875"/>
              </a:tblGrid>
              <a:tr h="2657775">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Persistent Disk</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Storage</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Firestore</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p>
                      <a:pPr indent="0" lvl="0" marL="0" rtl="0" algn="l">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Bigtable</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Spanner</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BigQuery</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003550">
                <a:tc>
                  <a:txBody>
                    <a:bodyPr/>
                    <a:lstStyle/>
                    <a:p>
                      <a:pPr indent="0" lvl="0" marL="0" rtl="0" algn="l">
                        <a:spcBef>
                          <a:spcPts val="0"/>
                        </a:spcBef>
                        <a:spcAft>
                          <a:spcPts val="0"/>
                        </a:spcAft>
                        <a:buNone/>
                      </a:pPr>
                      <a:r>
                        <a:rPr lang="en" sz="2800">
                          <a:latin typeface="Google Sans"/>
                          <a:ea typeface="Google Sans"/>
                          <a:cs typeface="Google Sans"/>
                          <a:sym typeface="Google Sans"/>
                        </a:rPr>
                        <a:t>Timeseries</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rPr lang="en" sz="2800">
                          <a:latin typeface="Google Sans"/>
                          <a:ea typeface="Google Sans"/>
                          <a:cs typeface="Google Sans"/>
                          <a:sym typeface="Google Sans"/>
                        </a:rPr>
                        <a:t>Game State</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rPr lang="en" sz="2800">
                          <a:latin typeface="Google Sans"/>
                          <a:ea typeface="Google Sans"/>
                          <a:cs typeface="Google Sans"/>
                          <a:sym typeface="Google Sans"/>
                        </a:rPr>
                        <a:t>User</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rPr lang="en" sz="2800">
                          <a:latin typeface="Google Sans"/>
                          <a:ea typeface="Google Sans"/>
                          <a:cs typeface="Google Sans"/>
                          <a:sym typeface="Google Sans"/>
                        </a:rPr>
                        <a:t>Analytics</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pic>
        <p:nvPicPr>
          <p:cNvPr descr="Cloud-SQL.png" id="322" name="Google Shape;322;p53"/>
          <p:cNvPicPr preferRelativeResize="0"/>
          <p:nvPr/>
        </p:nvPicPr>
        <p:blipFill rotWithShape="1">
          <a:blip r:embed="rId10">
            <a:alphaModFix/>
          </a:blip>
          <a:srcRect b="5092" l="0" r="0" t="5092"/>
          <a:stretch/>
        </p:blipFill>
        <p:spPr>
          <a:xfrm>
            <a:off x="7394907" y="3372750"/>
            <a:ext cx="1428300" cy="1282800"/>
          </a:xfrm>
          <a:prstGeom prst="rect">
            <a:avLst/>
          </a:prstGeom>
          <a:noFill/>
          <a:ln>
            <a:noFill/>
          </a:ln>
        </p:spPr>
      </p:pic>
      <p:pic>
        <p:nvPicPr>
          <p:cNvPr descr="Cloud-Spanner.png" id="323" name="Google Shape;323;p53"/>
          <p:cNvPicPr preferRelativeResize="0"/>
          <p:nvPr/>
        </p:nvPicPr>
        <p:blipFill rotWithShape="1">
          <a:blip r:embed="rId11">
            <a:alphaModFix/>
          </a:blip>
          <a:srcRect b="5092" l="0" r="0" t="5092"/>
          <a:stretch/>
        </p:blipFill>
        <p:spPr>
          <a:xfrm>
            <a:off x="13558642" y="3372750"/>
            <a:ext cx="1428300" cy="1282800"/>
          </a:xfrm>
          <a:prstGeom prst="rect">
            <a:avLst/>
          </a:prstGeom>
          <a:noFill/>
          <a:ln>
            <a:noFill/>
          </a:ln>
        </p:spPr>
      </p:pic>
      <p:pic>
        <p:nvPicPr>
          <p:cNvPr descr="Persistent-Disk.png" id="324" name="Google Shape;324;p53"/>
          <p:cNvPicPr preferRelativeResize="0"/>
          <p:nvPr/>
        </p:nvPicPr>
        <p:blipFill rotWithShape="1">
          <a:blip r:embed="rId12">
            <a:alphaModFix/>
          </a:blip>
          <a:srcRect b="5092" l="0" r="0" t="5092"/>
          <a:stretch/>
        </p:blipFill>
        <p:spPr>
          <a:xfrm>
            <a:off x="3285751" y="3372750"/>
            <a:ext cx="1428300" cy="1282800"/>
          </a:xfrm>
          <a:prstGeom prst="rect">
            <a:avLst/>
          </a:prstGeom>
          <a:noFill/>
          <a:ln>
            <a:noFill/>
          </a:ln>
        </p:spPr>
      </p:pic>
      <p:pic>
        <p:nvPicPr>
          <p:cNvPr descr="Cloud-Datastore.png" id="325" name="Google Shape;325;p53"/>
          <p:cNvPicPr preferRelativeResize="0"/>
          <p:nvPr/>
        </p:nvPicPr>
        <p:blipFill rotWithShape="1">
          <a:blip r:embed="rId13">
            <a:alphaModFix/>
          </a:blip>
          <a:srcRect b="5092" l="0" r="0" t="5092"/>
          <a:stretch/>
        </p:blipFill>
        <p:spPr>
          <a:xfrm>
            <a:off x="9449485" y="3372750"/>
            <a:ext cx="1428300" cy="1282800"/>
          </a:xfrm>
          <a:prstGeom prst="rect">
            <a:avLst/>
          </a:prstGeom>
          <a:noFill/>
          <a:ln>
            <a:noFill/>
          </a:ln>
        </p:spPr>
      </p:pic>
      <p:pic>
        <p:nvPicPr>
          <p:cNvPr descr="Cloud-Storage.png" id="326" name="Google Shape;326;p53"/>
          <p:cNvPicPr preferRelativeResize="0"/>
          <p:nvPr/>
        </p:nvPicPr>
        <p:blipFill rotWithShape="1">
          <a:blip r:embed="rId14">
            <a:alphaModFix/>
          </a:blip>
          <a:srcRect b="5092" l="0" r="0" t="5092"/>
          <a:stretch/>
        </p:blipFill>
        <p:spPr>
          <a:xfrm>
            <a:off x="5340329" y="3372750"/>
            <a:ext cx="1428300" cy="1282800"/>
          </a:xfrm>
          <a:prstGeom prst="rect">
            <a:avLst/>
          </a:prstGeom>
          <a:noFill/>
          <a:ln>
            <a:noFill/>
          </a:ln>
        </p:spPr>
      </p:pic>
      <p:pic>
        <p:nvPicPr>
          <p:cNvPr descr="Cloud-Bigtable.png" id="327" name="Google Shape;327;p53"/>
          <p:cNvPicPr preferRelativeResize="0"/>
          <p:nvPr/>
        </p:nvPicPr>
        <p:blipFill rotWithShape="1">
          <a:blip r:embed="rId15">
            <a:alphaModFix/>
          </a:blip>
          <a:srcRect b="5092" l="0" r="0" t="5092"/>
          <a:stretch/>
        </p:blipFill>
        <p:spPr>
          <a:xfrm>
            <a:off x="11504063" y="3372750"/>
            <a:ext cx="1428300" cy="1282800"/>
          </a:xfrm>
          <a:prstGeom prst="rect">
            <a:avLst/>
          </a:prstGeom>
          <a:noFill/>
          <a:ln>
            <a:noFill/>
          </a:ln>
        </p:spPr>
      </p:pic>
      <p:pic>
        <p:nvPicPr>
          <p:cNvPr descr="BigQuery.png" id="328" name="Google Shape;328;p53"/>
          <p:cNvPicPr preferRelativeResize="0"/>
          <p:nvPr/>
        </p:nvPicPr>
        <p:blipFill rotWithShape="1">
          <a:blip r:embed="rId16">
            <a:alphaModFix/>
          </a:blip>
          <a:srcRect b="5092" l="0" r="0" t="5092"/>
          <a:stretch/>
        </p:blipFill>
        <p:spPr>
          <a:xfrm>
            <a:off x="15613220" y="3372750"/>
            <a:ext cx="1428300" cy="128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7"/>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 Defining Your Team's Case Study</a:t>
            </a:r>
            <a:endParaRPr/>
          </a:p>
        </p:txBody>
      </p:sp>
      <p:sp>
        <p:nvSpPr>
          <p:cNvPr id="104" name="Google Shape;104;p27"/>
          <p:cNvSpPr txBox="1"/>
          <p:nvPr/>
        </p:nvSpPr>
        <p:spPr>
          <a:xfrm>
            <a:off x="1847500" y="2151575"/>
            <a:ext cx="14980200" cy="62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As a team, come up with a case study.  Then fill in the next slide. </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Examples: </a:t>
            </a:r>
            <a:endParaRPr sz="3000">
              <a:solidFill>
                <a:srgbClr val="737373"/>
              </a:solidFill>
              <a:latin typeface="Roboto"/>
              <a:ea typeface="Roboto"/>
              <a:cs typeface="Roboto"/>
              <a:sym typeface="Roboto"/>
            </a:endParaRPr>
          </a:p>
          <a:p>
            <a:pPr indent="-419100" lvl="0" marL="457200" rtl="0" algn="l">
              <a:lnSpc>
                <a:spcPct val="115000"/>
              </a:lnSpc>
              <a:spcBef>
                <a:spcPts val="160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Banking Portal</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Ride sharing application (like Uber)</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shopping site</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Something else…</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b="1" lang="en" sz="3000">
                <a:solidFill>
                  <a:srgbClr val="434343"/>
                </a:solidFill>
                <a:latin typeface="Roboto"/>
                <a:ea typeface="Roboto"/>
                <a:cs typeface="Roboto"/>
                <a:sym typeface="Roboto"/>
              </a:rPr>
              <a:t>Perhaps base your design on one of the Certified Architect exam case studies:</a:t>
            </a:r>
            <a:endParaRPr b="1" sz="3000">
              <a:solidFill>
                <a:srgbClr val="434343"/>
              </a:solidFill>
              <a:latin typeface="Roboto"/>
              <a:ea typeface="Roboto"/>
              <a:cs typeface="Roboto"/>
              <a:sym typeface="Roboto"/>
            </a:endParaRPr>
          </a:p>
          <a:p>
            <a:pPr indent="-419100" lvl="0" marL="457200" rtl="0" algn="l">
              <a:lnSpc>
                <a:spcPct val="115000"/>
              </a:lnSpc>
              <a:spcBef>
                <a:spcPts val="1600"/>
              </a:spcBef>
              <a:spcAft>
                <a:spcPts val="0"/>
              </a:spcAft>
              <a:buClr>
                <a:srgbClr val="737373"/>
              </a:buClr>
              <a:buSzPts val="3000"/>
              <a:buFont typeface="Roboto"/>
              <a:buChar char="●"/>
            </a:pPr>
            <a:r>
              <a:rPr lang="en" sz="3000" u="sng">
                <a:solidFill>
                  <a:schemeClr val="hlink"/>
                </a:solidFill>
                <a:latin typeface="Roboto"/>
                <a:ea typeface="Roboto"/>
                <a:cs typeface="Roboto"/>
                <a:sym typeface="Roboto"/>
                <a:hlinkClick r:id="rId3"/>
              </a:rPr>
              <a:t>Mountkirk Games</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u="sng">
                <a:solidFill>
                  <a:schemeClr val="hlink"/>
                </a:solidFill>
                <a:latin typeface="Roboto"/>
                <a:ea typeface="Roboto"/>
                <a:cs typeface="Roboto"/>
                <a:sym typeface="Roboto"/>
                <a:hlinkClick r:id="rId4"/>
              </a:rPr>
              <a:t>Dress4Win</a:t>
            </a:r>
            <a:endParaRPr sz="3000">
              <a:solidFill>
                <a:srgbClr val="737373"/>
              </a:solidFill>
              <a:latin typeface="Roboto"/>
              <a:ea typeface="Roboto"/>
              <a:cs typeface="Roboto"/>
              <a:sym typeface="Roboto"/>
            </a:endParaRPr>
          </a:p>
          <a:p>
            <a:pPr indent="-419100" lvl="0" marL="457200" rtl="0" algn="l">
              <a:lnSpc>
                <a:spcPct val="115000"/>
              </a:lnSpc>
              <a:spcBef>
                <a:spcPts val="0"/>
              </a:spcBef>
              <a:spcAft>
                <a:spcPts val="0"/>
              </a:spcAft>
              <a:buClr>
                <a:srgbClr val="737373"/>
              </a:buClr>
              <a:buSzPts val="3000"/>
              <a:buFont typeface="Roboto"/>
              <a:buChar char="●"/>
            </a:pPr>
            <a:r>
              <a:rPr lang="en" sz="3000" u="sng">
                <a:solidFill>
                  <a:schemeClr val="hlink"/>
                </a:solidFill>
                <a:latin typeface="Roboto"/>
                <a:ea typeface="Roboto"/>
                <a:cs typeface="Roboto"/>
                <a:sym typeface="Roboto"/>
                <a:hlinkClick r:id="rId5"/>
              </a:rPr>
              <a:t>TerramEarth</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3000">
              <a:solidFill>
                <a:srgbClr val="737373"/>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1847500" y="1075775"/>
            <a:ext cx="162084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8a. Defining Network Characteristics for Your Services</a:t>
            </a:r>
            <a:endParaRPr/>
          </a:p>
        </p:txBody>
      </p:sp>
      <p:sp>
        <p:nvSpPr>
          <p:cNvPr id="334" name="Google Shape;334;p54"/>
          <p:cNvSpPr txBox="1"/>
          <p:nvPr/>
        </p:nvSpPr>
        <p:spPr>
          <a:xfrm>
            <a:off x="1847500" y="1981575"/>
            <a:ext cx="12492900" cy="5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fill in the worksheet of required network features.</a:t>
            </a:r>
            <a:endParaRPr sz="3000">
              <a:solidFill>
                <a:srgbClr val="737373"/>
              </a:solidFill>
              <a:latin typeface="Roboto"/>
              <a:ea typeface="Roboto"/>
              <a:cs typeface="Roboto"/>
              <a:sym typeface="Roboto"/>
            </a:endParaRPr>
          </a:p>
        </p:txBody>
      </p:sp>
      <p:graphicFrame>
        <p:nvGraphicFramePr>
          <p:cNvPr id="335" name="Google Shape;335;p54"/>
          <p:cNvGraphicFramePr/>
          <p:nvPr/>
        </p:nvGraphicFramePr>
        <p:xfrm>
          <a:off x="484925" y="3139530"/>
          <a:ext cx="3000000" cy="3000000"/>
        </p:xfrm>
        <a:graphic>
          <a:graphicData uri="http://schemas.openxmlformats.org/drawingml/2006/table">
            <a:tbl>
              <a:tblPr>
                <a:noFill/>
                <a:tableStyleId>{B21579AA-21F8-48FE-B5A8-EDAB9557313A}</a:tableStyleId>
              </a:tblPr>
              <a:tblGrid>
                <a:gridCol w="4005775"/>
                <a:gridCol w="1851225"/>
                <a:gridCol w="2928500"/>
                <a:gridCol w="2928500"/>
                <a:gridCol w="2928500"/>
                <a:gridCol w="2928500"/>
              </a:tblGrid>
              <a:tr h="2178325">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Internet facing or Internal only</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HTTP</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TCP</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UDP</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Multiregional?</a:t>
                      </a:r>
                      <a:endParaRPr b="1" sz="28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r>
              <a:tr h="1194125">
                <a:tc>
                  <a:txBody>
                    <a:bodyPr/>
                    <a:lstStyle/>
                    <a:p>
                      <a:pPr indent="0" lvl="0" marL="0" rtl="0" algn="l">
                        <a:spcBef>
                          <a:spcPts val="0"/>
                        </a:spcBef>
                        <a:spcAft>
                          <a:spcPts val="0"/>
                        </a:spcAft>
                        <a:buNone/>
                      </a:pPr>
                      <a:r>
                        <a:rPr i="1" lang="en" sz="2800">
                          <a:latin typeface="Google Sans"/>
                          <a:ea typeface="Google Sans"/>
                          <a:cs typeface="Google Sans"/>
                          <a:sym typeface="Google Sans"/>
                        </a:rPr>
                        <a:t>Web UI/</a:t>
                      </a:r>
                      <a:r>
                        <a:rPr lang="en" sz="2800">
                          <a:latin typeface="Google Sans"/>
                          <a:ea typeface="Google Sans"/>
                          <a:cs typeface="Google Sans"/>
                          <a:sym typeface="Google Sans"/>
                        </a:rPr>
                        <a:t>Mobile UI</a:t>
                      </a:r>
                      <a:endParaRPr sz="2800">
                        <a:latin typeface="Google Sans"/>
                        <a:ea typeface="Google Sans"/>
                        <a:cs typeface="Google Sans"/>
                        <a:sym typeface="Google Sans"/>
                      </a:endParaRPr>
                    </a:p>
                    <a:p>
                      <a:pPr indent="0" lvl="0" marL="0" rtl="0" algn="l">
                        <a:spcBef>
                          <a:spcPts val="0"/>
                        </a:spcBef>
                        <a:spcAft>
                          <a:spcPts val="0"/>
                        </a:spcAft>
                        <a:buNone/>
                      </a:pPr>
                      <a:r>
                        <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Internet</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Yes</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Yes</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2800">
                          <a:latin typeface="Google Sans"/>
                          <a:ea typeface="Google Sans"/>
                          <a:cs typeface="Google Sans"/>
                          <a:sym typeface="Google Sans"/>
                        </a:rPr>
                        <a:t>Yes</a:t>
                      </a:r>
                      <a:endParaRPr i="1"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702025">
                <a:tc>
                  <a:txBody>
                    <a:bodyPr/>
                    <a:lstStyle/>
                    <a:p>
                      <a:pPr indent="0" lvl="0" marL="0" rtl="0" algn="l">
                        <a:spcBef>
                          <a:spcPts val="0"/>
                        </a:spcBef>
                        <a:spcAft>
                          <a:spcPts val="0"/>
                        </a:spcAft>
                        <a:buNone/>
                      </a:pPr>
                      <a:r>
                        <a:rPr lang="en" sz="2800">
                          <a:latin typeface="Google Sans"/>
                          <a:ea typeface="Google Sans"/>
                          <a:cs typeface="Google Sans"/>
                          <a:sym typeface="Google Sans"/>
                        </a:rPr>
                        <a:t>Analytics Platform</a:t>
                      </a:r>
                      <a:endParaRPr sz="2800">
                        <a:latin typeface="Google Sans"/>
                        <a:ea typeface="Google Sans"/>
                        <a:cs typeface="Google Sans"/>
                        <a:sym typeface="Google Sans"/>
                      </a:endParaRPr>
                    </a:p>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Internal</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rPr lang="en" sz="2800">
                          <a:latin typeface="Google Sans"/>
                          <a:ea typeface="Google Sans"/>
                          <a:cs typeface="Google Sans"/>
                          <a:sym typeface="Google Sans"/>
                        </a:rPr>
                        <a:t>No</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702025">
                <a:tc>
                  <a:txBody>
                    <a:bodyPr/>
                    <a:lstStyle/>
                    <a:p>
                      <a:pPr indent="0" lvl="0" marL="0" rtl="0" algn="l">
                        <a:spcBef>
                          <a:spcPts val="0"/>
                        </a:spcBef>
                        <a:spcAft>
                          <a:spcPts val="0"/>
                        </a:spcAft>
                        <a:buNone/>
                      </a:pPr>
                      <a:r>
                        <a:rPr lang="en" sz="2800">
                          <a:latin typeface="Google Sans"/>
                          <a:ea typeface="Google Sans"/>
                          <a:cs typeface="Google Sans"/>
                          <a:sym typeface="Google Sans"/>
                        </a:rPr>
                        <a:t>Reporting Service</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Internet</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2800">
                          <a:latin typeface="Google Sans"/>
                          <a:ea typeface="Google Sans"/>
                          <a:cs typeface="Google Sans"/>
                          <a:sym typeface="Google Sans"/>
                        </a:rPr>
                        <a:t>Yes</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699825">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699825">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8b. Select the Load Balancers for Your Services</a:t>
            </a:r>
            <a:endParaRPr/>
          </a:p>
        </p:txBody>
      </p:sp>
      <p:sp>
        <p:nvSpPr>
          <p:cNvPr id="341" name="Google Shape;341;p55"/>
          <p:cNvSpPr txBox="1"/>
          <p:nvPr/>
        </p:nvSpPr>
        <p:spPr>
          <a:xfrm>
            <a:off x="1847500" y="2012275"/>
            <a:ext cx="12953400" cy="7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choose the </a:t>
            </a:r>
            <a:r>
              <a:rPr lang="en" sz="3000">
                <a:solidFill>
                  <a:srgbClr val="737373"/>
                </a:solidFill>
                <a:latin typeface="Roboto"/>
                <a:ea typeface="Roboto"/>
                <a:cs typeface="Roboto"/>
                <a:sym typeface="Roboto"/>
              </a:rPr>
              <a:t>Google Cloud</a:t>
            </a:r>
            <a:r>
              <a:rPr lang="en" sz="3000">
                <a:solidFill>
                  <a:srgbClr val="737373"/>
                </a:solidFill>
                <a:latin typeface="Roboto"/>
                <a:ea typeface="Roboto"/>
                <a:cs typeface="Roboto"/>
                <a:sym typeface="Roboto"/>
              </a:rPr>
              <a:t> load balancer products for each service.</a:t>
            </a:r>
            <a:endParaRPr sz="3000">
              <a:solidFill>
                <a:srgbClr val="737373"/>
              </a:solidFill>
              <a:latin typeface="Roboto"/>
              <a:ea typeface="Roboto"/>
              <a:cs typeface="Roboto"/>
              <a:sym typeface="Roboto"/>
            </a:endParaRPr>
          </a:p>
        </p:txBody>
      </p:sp>
      <p:graphicFrame>
        <p:nvGraphicFramePr>
          <p:cNvPr id="342" name="Google Shape;342;p55"/>
          <p:cNvGraphicFramePr/>
          <p:nvPr/>
        </p:nvGraphicFramePr>
        <p:xfrm>
          <a:off x="-11074200" y="4284308"/>
          <a:ext cx="3000000" cy="3000000"/>
        </p:xfrm>
        <a:graphic>
          <a:graphicData uri="http://schemas.openxmlformats.org/drawingml/2006/table">
            <a:tbl>
              <a:tblPr>
                <a:noFill/>
                <a:tableStyleId>{B21579AA-21F8-48FE-B5A8-EDAB9557313A}</a:tableStyleId>
              </a:tblPr>
              <a:tblGrid>
                <a:gridCol w="2703175"/>
                <a:gridCol w="2326400"/>
                <a:gridCol w="1873900"/>
                <a:gridCol w="2409350"/>
              </a:tblGrid>
              <a:tr h="2235700">
                <a:tc>
                  <a:txBody>
                    <a:bodyPr/>
                    <a:lstStyle/>
                    <a:p>
                      <a:pPr indent="0" lvl="0" marL="0" rtl="0" algn="l">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3000">
                        <a:solidFill>
                          <a:srgbClr val="808080"/>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rPr i="1" lang="en" sz="3000">
                          <a:latin typeface="Open Sans"/>
                          <a:ea typeface="Open Sans"/>
                          <a:cs typeface="Open Sans"/>
                          <a:sym typeface="Open Sans"/>
                        </a:rPr>
                        <a:t>A</a:t>
                      </a:r>
                      <a:r>
                        <a:rPr i="1" lang="en" sz="3000">
                          <a:latin typeface="Open Sans"/>
                          <a:ea typeface="Open Sans"/>
                          <a:cs typeface="Open Sans"/>
                          <a:sym typeface="Open Sans"/>
                        </a:rPr>
                        <a:t>ccount</a:t>
                      </a:r>
                      <a:endParaRPr i="1" sz="30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rgbClr val="4285F4"/>
                        </a:buClr>
                        <a:buSzPts val="1100"/>
                        <a:buFont typeface="Arial"/>
                        <a:buNone/>
                      </a:pPr>
                      <a:r>
                        <a:rPr i="1" lang="en" sz="3000">
                          <a:solidFill>
                            <a:srgbClr val="4285F4"/>
                          </a:solidFill>
                          <a:latin typeface="Open Sans"/>
                          <a:ea typeface="Open Sans"/>
                          <a:cs typeface="Open Sans"/>
                          <a:sym typeface="Open Sans"/>
                        </a:rPr>
                        <a:t>X</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i="1" sz="30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1575">
                <a:tc>
                  <a:txBody>
                    <a:bodyPr/>
                    <a:lstStyle/>
                    <a:p>
                      <a:pPr indent="0" lvl="0" marL="0" rtl="0" algn="l">
                        <a:spcBef>
                          <a:spcPts val="0"/>
                        </a:spcBef>
                        <a:spcAft>
                          <a:spcPts val="0"/>
                        </a:spcAft>
                        <a:buNone/>
                      </a:pPr>
                      <a:r>
                        <a:t/>
                      </a:r>
                      <a:endParaRPr sz="3000"/>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b="1" sz="3000">
                        <a:solidFill>
                          <a:srgbClr val="808080"/>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descr="Cloud-Load-Balancing.png" id="343" name="Google Shape;343;p55"/>
          <p:cNvPicPr preferRelativeResize="0"/>
          <p:nvPr/>
        </p:nvPicPr>
        <p:blipFill rotWithShape="1">
          <a:blip r:embed="rId3">
            <a:alphaModFix/>
          </a:blip>
          <a:srcRect b="5027" l="0" r="0" t="5036"/>
          <a:stretch/>
        </p:blipFill>
        <p:spPr>
          <a:xfrm>
            <a:off x="-7683647" y="4499377"/>
            <a:ext cx="1196400" cy="1075800"/>
          </a:xfrm>
          <a:prstGeom prst="rect">
            <a:avLst/>
          </a:prstGeom>
          <a:noFill/>
          <a:ln>
            <a:noFill/>
          </a:ln>
        </p:spPr>
      </p:pic>
      <p:pic>
        <p:nvPicPr>
          <p:cNvPr descr="Cloud-Load-Balancing.png" id="344" name="Google Shape;344;p55"/>
          <p:cNvPicPr preferRelativeResize="0"/>
          <p:nvPr/>
        </p:nvPicPr>
        <p:blipFill rotWithShape="1">
          <a:blip r:embed="rId3">
            <a:alphaModFix/>
          </a:blip>
          <a:srcRect b="5027" l="0" r="0" t="5036"/>
          <a:stretch/>
        </p:blipFill>
        <p:spPr>
          <a:xfrm>
            <a:off x="-5735422" y="4499377"/>
            <a:ext cx="1196400" cy="1075800"/>
          </a:xfrm>
          <a:prstGeom prst="rect">
            <a:avLst/>
          </a:prstGeom>
          <a:noFill/>
          <a:ln>
            <a:noFill/>
          </a:ln>
        </p:spPr>
      </p:pic>
      <p:pic>
        <p:nvPicPr>
          <p:cNvPr descr="Cloud-Load-Balancing.png" id="345" name="Google Shape;345;p55"/>
          <p:cNvPicPr preferRelativeResize="0"/>
          <p:nvPr/>
        </p:nvPicPr>
        <p:blipFill rotWithShape="1">
          <a:blip r:embed="rId3">
            <a:alphaModFix/>
          </a:blip>
          <a:srcRect b="5027" l="0" r="0" t="5036"/>
          <a:stretch/>
        </p:blipFill>
        <p:spPr>
          <a:xfrm>
            <a:off x="-3679147" y="4499377"/>
            <a:ext cx="1196400" cy="1075800"/>
          </a:xfrm>
          <a:prstGeom prst="rect">
            <a:avLst/>
          </a:prstGeom>
          <a:noFill/>
          <a:ln>
            <a:noFill/>
          </a:ln>
        </p:spPr>
      </p:pic>
      <p:sp>
        <p:nvSpPr>
          <p:cNvPr id="346" name="Google Shape;346;p55"/>
          <p:cNvSpPr txBox="1"/>
          <p:nvPr/>
        </p:nvSpPr>
        <p:spPr>
          <a:xfrm>
            <a:off x="-8008950" y="563732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HTTP</a:t>
            </a:r>
            <a:endParaRPr sz="1800">
              <a:latin typeface="Roboto"/>
              <a:ea typeface="Roboto"/>
              <a:cs typeface="Roboto"/>
              <a:sym typeface="Roboto"/>
            </a:endParaRPr>
          </a:p>
        </p:txBody>
      </p:sp>
      <p:sp>
        <p:nvSpPr>
          <p:cNvPr id="347" name="Google Shape;347;p55"/>
          <p:cNvSpPr txBox="1"/>
          <p:nvPr/>
        </p:nvSpPr>
        <p:spPr>
          <a:xfrm>
            <a:off x="-5981725" y="563732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TCP</a:t>
            </a:r>
            <a:endParaRPr sz="1800">
              <a:latin typeface="Roboto"/>
              <a:ea typeface="Roboto"/>
              <a:cs typeface="Roboto"/>
              <a:sym typeface="Roboto"/>
            </a:endParaRPr>
          </a:p>
        </p:txBody>
      </p:sp>
      <p:sp>
        <p:nvSpPr>
          <p:cNvPr id="348" name="Google Shape;348;p55"/>
          <p:cNvSpPr txBox="1"/>
          <p:nvPr/>
        </p:nvSpPr>
        <p:spPr>
          <a:xfrm>
            <a:off x="-3954500" y="5575175"/>
            <a:ext cx="16890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UDP</a:t>
            </a:r>
            <a:endParaRPr sz="1800">
              <a:latin typeface="Roboto"/>
              <a:ea typeface="Roboto"/>
              <a:cs typeface="Roboto"/>
              <a:sym typeface="Roboto"/>
            </a:endParaRPr>
          </a:p>
        </p:txBody>
      </p:sp>
      <p:graphicFrame>
        <p:nvGraphicFramePr>
          <p:cNvPr id="349" name="Google Shape;349;p55"/>
          <p:cNvGraphicFramePr/>
          <p:nvPr/>
        </p:nvGraphicFramePr>
        <p:xfrm>
          <a:off x="5048250" y="3087370"/>
          <a:ext cx="3000000" cy="3000000"/>
        </p:xfrm>
        <a:graphic>
          <a:graphicData uri="http://schemas.openxmlformats.org/drawingml/2006/table">
            <a:tbl>
              <a:tblPr>
                <a:noFill/>
                <a:tableStyleId>{B21579AA-21F8-48FE-B5A8-EDAB9557313A}</a:tableStyleId>
              </a:tblPr>
              <a:tblGrid>
                <a:gridCol w="2047875"/>
                <a:gridCol w="2047875"/>
                <a:gridCol w="2047875"/>
                <a:gridCol w="2047875"/>
              </a:tblGrid>
              <a:tr h="2657775">
                <a:tc>
                  <a:txBody>
                    <a:bodyPr/>
                    <a:lstStyle/>
                    <a:p>
                      <a:pPr indent="0" lvl="0" marL="0" rtl="0" algn="ctr">
                        <a:spcBef>
                          <a:spcPts val="0"/>
                        </a:spcBef>
                        <a:spcAft>
                          <a:spcPts val="0"/>
                        </a:spcAft>
                        <a:buNone/>
                      </a:pPr>
                      <a:r>
                        <a:rPr b="1" lang="en" sz="2800">
                          <a:solidFill>
                            <a:srgbClr val="FFFFFF"/>
                          </a:solidFill>
                          <a:latin typeface="Google Sans"/>
                          <a:ea typeface="Google Sans"/>
                          <a:cs typeface="Google Sans"/>
                          <a:sym typeface="Google Sans"/>
                        </a:rPr>
                        <a:t>Service</a:t>
                      </a:r>
                      <a:endParaRPr b="1" sz="2800">
                        <a:solidFill>
                          <a:srgbClr val="FFFFFF"/>
                        </a:solidFill>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HTTP</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TCP</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t/>
                      </a:r>
                      <a:endParaRPr sz="2800">
                        <a:latin typeface="Google Sans"/>
                        <a:ea typeface="Google Sans"/>
                        <a:cs typeface="Google Sans"/>
                        <a:sym typeface="Google Sans"/>
                      </a:endParaRPr>
                    </a:p>
                    <a:p>
                      <a:pPr indent="0" lvl="0" marL="0" rtl="0" algn="ctr">
                        <a:spcBef>
                          <a:spcPts val="0"/>
                        </a:spcBef>
                        <a:spcAft>
                          <a:spcPts val="0"/>
                        </a:spcAft>
                        <a:buNone/>
                      </a:pPr>
                      <a:r>
                        <a:rPr lang="en" sz="2800">
                          <a:latin typeface="Google Sans"/>
                          <a:ea typeface="Google Sans"/>
                          <a:cs typeface="Google Sans"/>
                          <a:sym typeface="Google Sans"/>
                        </a:rPr>
                        <a:t>UDP</a:t>
                      </a:r>
                      <a:endParaRPr sz="2800">
                        <a:latin typeface="Google Sans"/>
                        <a:ea typeface="Google Sans"/>
                        <a:cs typeface="Google Sans"/>
                        <a:sym typeface="Google Sans"/>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003550">
                <a:tc>
                  <a:txBody>
                    <a:bodyPr/>
                    <a:lstStyle/>
                    <a:p>
                      <a:pPr indent="0" lvl="0" marL="0" rtl="0" algn="l">
                        <a:spcBef>
                          <a:spcPts val="0"/>
                        </a:spcBef>
                        <a:spcAft>
                          <a:spcPts val="0"/>
                        </a:spcAft>
                        <a:buNone/>
                      </a:pPr>
                      <a:r>
                        <a:rPr i="1" lang="en" sz="2800">
                          <a:latin typeface="Google Sans"/>
                          <a:ea typeface="Google Sans"/>
                          <a:cs typeface="Google Sans"/>
                          <a:sym typeface="Google Sans"/>
                        </a:rPr>
                        <a:t>Web UI/</a:t>
                      </a:r>
                      <a:r>
                        <a:rPr lang="en" sz="2800">
                          <a:latin typeface="Google Sans"/>
                          <a:ea typeface="Google Sans"/>
                          <a:cs typeface="Google Sans"/>
                          <a:sym typeface="Google Sans"/>
                        </a:rPr>
                        <a:t>Mobile UI/Reporting</a:t>
                      </a:r>
                      <a:endParaRPr sz="2800">
                        <a:latin typeface="Google Sans"/>
                        <a:ea typeface="Google Sans"/>
                        <a:cs typeface="Google Sans"/>
                        <a:sym typeface="Google Sans"/>
                      </a:endParaRPr>
                    </a:p>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588150">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28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pic>
        <p:nvPicPr>
          <p:cNvPr descr="Cloud-SQL.png" id="350" name="Google Shape;350;p55"/>
          <p:cNvPicPr preferRelativeResize="0"/>
          <p:nvPr/>
        </p:nvPicPr>
        <p:blipFill rotWithShape="1">
          <a:blip r:embed="rId4">
            <a:alphaModFix/>
          </a:blip>
          <a:srcRect b="5092" l="0" r="0" t="5092"/>
          <a:stretch/>
        </p:blipFill>
        <p:spPr>
          <a:xfrm>
            <a:off x="11490657" y="3448950"/>
            <a:ext cx="1428300" cy="1282800"/>
          </a:xfrm>
          <a:prstGeom prst="rect">
            <a:avLst/>
          </a:prstGeom>
          <a:noFill/>
          <a:ln>
            <a:noFill/>
          </a:ln>
        </p:spPr>
      </p:pic>
      <p:pic>
        <p:nvPicPr>
          <p:cNvPr descr="Persistent-Disk.png" id="351" name="Google Shape;351;p55"/>
          <p:cNvPicPr preferRelativeResize="0"/>
          <p:nvPr/>
        </p:nvPicPr>
        <p:blipFill rotWithShape="1">
          <a:blip r:embed="rId5">
            <a:alphaModFix/>
          </a:blip>
          <a:srcRect b="5092" l="0" r="0" t="5092"/>
          <a:stretch/>
        </p:blipFill>
        <p:spPr>
          <a:xfrm>
            <a:off x="7381501" y="3448950"/>
            <a:ext cx="1428300" cy="1282800"/>
          </a:xfrm>
          <a:prstGeom prst="rect">
            <a:avLst/>
          </a:prstGeom>
          <a:noFill/>
          <a:ln>
            <a:noFill/>
          </a:ln>
        </p:spPr>
      </p:pic>
      <p:pic>
        <p:nvPicPr>
          <p:cNvPr descr="Cloud-Storage.png" id="352" name="Google Shape;352;p55"/>
          <p:cNvPicPr preferRelativeResize="0"/>
          <p:nvPr/>
        </p:nvPicPr>
        <p:blipFill rotWithShape="1">
          <a:blip r:embed="rId6">
            <a:alphaModFix/>
          </a:blip>
          <a:srcRect b="5092" l="0" r="0" t="5092"/>
          <a:stretch/>
        </p:blipFill>
        <p:spPr>
          <a:xfrm>
            <a:off x="9436079" y="3448950"/>
            <a:ext cx="1428300" cy="1282800"/>
          </a:xfrm>
          <a:prstGeom prst="rect">
            <a:avLst/>
          </a:prstGeom>
          <a:noFill/>
          <a:ln>
            <a:noFill/>
          </a:ln>
        </p:spPr>
      </p:pic>
      <p:pic>
        <p:nvPicPr>
          <p:cNvPr descr="Cloud-Load-Balancing.png" id="353" name="Google Shape;353;p55"/>
          <p:cNvPicPr preferRelativeResize="0"/>
          <p:nvPr/>
        </p:nvPicPr>
        <p:blipFill rotWithShape="1">
          <a:blip r:embed="rId7">
            <a:alphaModFix/>
          </a:blip>
          <a:srcRect b="5092" l="0" r="0" t="5092"/>
          <a:stretch/>
        </p:blipFill>
        <p:spPr>
          <a:xfrm>
            <a:off x="7381500" y="3448954"/>
            <a:ext cx="1428300" cy="1282800"/>
          </a:xfrm>
          <a:prstGeom prst="rect">
            <a:avLst/>
          </a:prstGeom>
          <a:noFill/>
          <a:ln>
            <a:noFill/>
          </a:ln>
        </p:spPr>
      </p:pic>
      <p:pic>
        <p:nvPicPr>
          <p:cNvPr descr="Cloud-Load-Balancing.png" id="354" name="Google Shape;354;p55"/>
          <p:cNvPicPr preferRelativeResize="0"/>
          <p:nvPr/>
        </p:nvPicPr>
        <p:blipFill rotWithShape="1">
          <a:blip r:embed="rId7">
            <a:alphaModFix/>
          </a:blip>
          <a:srcRect b="5092" l="0" r="0" t="5092"/>
          <a:stretch/>
        </p:blipFill>
        <p:spPr>
          <a:xfrm>
            <a:off x="9436075" y="3448954"/>
            <a:ext cx="1428300" cy="1282800"/>
          </a:xfrm>
          <a:prstGeom prst="rect">
            <a:avLst/>
          </a:prstGeom>
          <a:noFill/>
          <a:ln>
            <a:noFill/>
          </a:ln>
        </p:spPr>
      </p:pic>
      <p:pic>
        <p:nvPicPr>
          <p:cNvPr descr="Cloud-Load-Balancing.png" id="355" name="Google Shape;355;p55"/>
          <p:cNvPicPr preferRelativeResize="0"/>
          <p:nvPr/>
        </p:nvPicPr>
        <p:blipFill rotWithShape="1">
          <a:blip r:embed="rId7">
            <a:alphaModFix/>
          </a:blip>
          <a:srcRect b="5092" l="0" r="0" t="5092"/>
          <a:stretch/>
        </p:blipFill>
        <p:spPr>
          <a:xfrm>
            <a:off x="11490650" y="3448954"/>
            <a:ext cx="1428300" cy="1282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Diagramming Your Network</a:t>
            </a:r>
            <a:endParaRPr/>
          </a:p>
        </p:txBody>
      </p:sp>
      <p:sp>
        <p:nvSpPr>
          <p:cNvPr id="361" name="Google Shape;361;p56"/>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800">
                <a:solidFill>
                  <a:srgbClr val="737373"/>
                </a:solidFill>
                <a:latin typeface="Roboto"/>
                <a:ea typeface="Roboto"/>
                <a:cs typeface="Roboto"/>
                <a:sym typeface="Roboto"/>
              </a:rPr>
              <a:t>As a team, draw a diagram that depicts how your services will communicate over the network. Include regions, zones, load balancers, CDN, and DNS if applicable.</a:t>
            </a:r>
            <a:endParaRPr sz="2800">
              <a:solidFill>
                <a:srgbClr val="737373"/>
              </a:solidFill>
              <a:latin typeface="Roboto"/>
              <a:ea typeface="Roboto"/>
              <a:cs typeface="Roboto"/>
              <a:sym typeface="Roboto"/>
            </a:endParaRPr>
          </a:p>
        </p:txBody>
      </p:sp>
      <p:grpSp>
        <p:nvGrpSpPr>
          <p:cNvPr id="362" name="Google Shape;362;p56"/>
          <p:cNvGrpSpPr/>
          <p:nvPr/>
        </p:nvGrpSpPr>
        <p:grpSpPr>
          <a:xfrm>
            <a:off x="1978144" y="3046375"/>
            <a:ext cx="11658503" cy="6751204"/>
            <a:chOff x="1978144" y="1922425"/>
            <a:chExt cx="11658503" cy="6751204"/>
          </a:xfrm>
        </p:grpSpPr>
        <p:sp>
          <p:nvSpPr>
            <p:cNvPr id="363" name="Google Shape;363;p56"/>
            <p:cNvSpPr/>
            <p:nvPr/>
          </p:nvSpPr>
          <p:spPr>
            <a:xfrm>
              <a:off x="9255300" y="1922425"/>
              <a:ext cx="2826900" cy="67512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pic>
          <p:nvPicPr>
            <p:cNvPr descr="Cloud-Load-Balancing.png" id="364" name="Google Shape;364;p56"/>
            <p:cNvPicPr preferRelativeResize="0"/>
            <p:nvPr/>
          </p:nvPicPr>
          <p:blipFill rotWithShape="1">
            <a:blip r:embed="rId3">
              <a:alphaModFix/>
            </a:blip>
            <a:srcRect b="5092" l="0" r="0" t="5092"/>
            <a:stretch/>
          </p:blipFill>
          <p:spPr>
            <a:xfrm>
              <a:off x="7269363" y="4589688"/>
              <a:ext cx="1060800" cy="952800"/>
            </a:xfrm>
            <a:prstGeom prst="rect">
              <a:avLst/>
            </a:prstGeom>
            <a:noFill/>
            <a:ln>
              <a:noFill/>
            </a:ln>
          </p:spPr>
        </p:pic>
        <p:sp>
          <p:nvSpPr>
            <p:cNvPr id="365" name="Google Shape;365;p56"/>
            <p:cNvSpPr/>
            <p:nvPr/>
          </p:nvSpPr>
          <p:spPr>
            <a:xfrm>
              <a:off x="1978144" y="5503778"/>
              <a:ext cx="1005600" cy="1005600"/>
            </a:xfrm>
            <a:prstGeom prst="roundRect">
              <a:avLst>
                <a:gd fmla="val 1674" name="adj"/>
              </a:avLst>
            </a:prstGeom>
            <a:solidFill>
              <a:srgbClr val="FFFFFF"/>
            </a:solidFill>
            <a:ln cap="flat" cmpd="sng" w="38100">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366" name="Google Shape;366;p56"/>
            <p:cNvPicPr preferRelativeResize="0"/>
            <p:nvPr/>
          </p:nvPicPr>
          <p:blipFill rotWithShape="1">
            <a:blip r:embed="rId4">
              <a:alphaModFix/>
            </a:blip>
            <a:srcRect b="0" l="0" r="0" t="0"/>
            <a:stretch/>
          </p:blipFill>
          <p:spPr>
            <a:xfrm>
              <a:off x="2051296" y="5576930"/>
              <a:ext cx="859800" cy="859800"/>
            </a:xfrm>
            <a:prstGeom prst="rect">
              <a:avLst/>
            </a:prstGeom>
            <a:noFill/>
            <a:ln>
              <a:noFill/>
            </a:ln>
          </p:spPr>
        </p:pic>
        <p:sp>
          <p:nvSpPr>
            <p:cNvPr id="367" name="Google Shape;367;p56"/>
            <p:cNvSpPr/>
            <p:nvPr/>
          </p:nvSpPr>
          <p:spPr>
            <a:xfrm>
              <a:off x="1978144" y="4086676"/>
              <a:ext cx="1005600" cy="1005600"/>
            </a:xfrm>
            <a:prstGeom prst="roundRect">
              <a:avLst>
                <a:gd fmla="val 1674" name="adj"/>
              </a:avLst>
            </a:prstGeom>
            <a:solidFill>
              <a:srgbClr val="FFFFFF"/>
            </a:solidFill>
            <a:ln cap="flat" cmpd="sng" w="28575">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368" name="Google Shape;368;p56"/>
            <p:cNvPicPr preferRelativeResize="0"/>
            <p:nvPr/>
          </p:nvPicPr>
          <p:blipFill rotWithShape="1">
            <a:blip r:embed="rId5">
              <a:alphaModFix/>
            </a:blip>
            <a:srcRect b="0" l="0" r="0" t="0"/>
            <a:stretch/>
          </p:blipFill>
          <p:spPr>
            <a:xfrm>
              <a:off x="2051296" y="4159828"/>
              <a:ext cx="859800" cy="859800"/>
            </a:xfrm>
            <a:prstGeom prst="rect">
              <a:avLst/>
            </a:prstGeom>
            <a:noFill/>
            <a:ln>
              <a:noFill/>
            </a:ln>
          </p:spPr>
        </p:pic>
        <p:grpSp>
          <p:nvGrpSpPr>
            <p:cNvPr id="369" name="Google Shape;369;p56"/>
            <p:cNvGrpSpPr/>
            <p:nvPr/>
          </p:nvGrpSpPr>
          <p:grpSpPr>
            <a:xfrm>
              <a:off x="4219875" y="6625825"/>
              <a:ext cx="2068200" cy="2047800"/>
              <a:chOff x="4725550" y="5864550"/>
              <a:chExt cx="2068200" cy="2047800"/>
            </a:xfrm>
          </p:grpSpPr>
          <p:sp>
            <p:nvSpPr>
              <p:cNvPr id="370" name="Google Shape;370;p56"/>
              <p:cNvSpPr/>
              <p:nvPr/>
            </p:nvSpPr>
            <p:spPr>
              <a:xfrm>
                <a:off x="4725550" y="5864550"/>
                <a:ext cx="2068200" cy="20478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grpSp>
            <p:nvGrpSpPr>
              <p:cNvPr id="371" name="Google Shape;371;p56"/>
              <p:cNvGrpSpPr/>
              <p:nvPr/>
            </p:nvGrpSpPr>
            <p:grpSpPr>
              <a:xfrm>
                <a:off x="4960300" y="6091724"/>
                <a:ext cx="1598700" cy="1065600"/>
                <a:chOff x="4973274" y="6091724"/>
                <a:chExt cx="1598700" cy="1065600"/>
              </a:xfrm>
            </p:grpSpPr>
            <p:sp>
              <p:nvSpPr>
                <p:cNvPr id="372" name="Google Shape;372;p56"/>
                <p:cNvSpPr/>
                <p:nvPr/>
              </p:nvSpPr>
              <p:spPr>
                <a:xfrm>
                  <a:off x="4973274" y="6091724"/>
                  <a:ext cx="1598700" cy="1065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3000000" dist="15240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6"/>
                <p:cNvSpPr/>
                <p:nvPr/>
              </p:nvSpPr>
              <p:spPr>
                <a:xfrm>
                  <a:off x="5143524" y="6247124"/>
                  <a:ext cx="12582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Roboto"/>
                      <a:ea typeface="Roboto"/>
                      <a:cs typeface="Roboto"/>
                      <a:sym typeface="Roboto"/>
                    </a:rPr>
                    <a:t>Auth</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grpSp>
          <p:sp>
            <p:nvSpPr>
              <p:cNvPr id="374" name="Google Shape;374;p56"/>
              <p:cNvSpPr txBox="1"/>
              <p:nvPr/>
            </p:nvSpPr>
            <p:spPr>
              <a:xfrm>
                <a:off x="4982500" y="722705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Third-Party</a:t>
                </a:r>
                <a:endParaRPr sz="1800">
                  <a:latin typeface="Google Sans"/>
                  <a:ea typeface="Google Sans"/>
                  <a:cs typeface="Google Sans"/>
                  <a:sym typeface="Google Sans"/>
                </a:endParaRPr>
              </a:p>
            </p:txBody>
          </p:sp>
        </p:grpSp>
        <p:grpSp>
          <p:nvGrpSpPr>
            <p:cNvPr id="375" name="Google Shape;375;p56"/>
            <p:cNvGrpSpPr/>
            <p:nvPr/>
          </p:nvGrpSpPr>
          <p:grpSpPr>
            <a:xfrm>
              <a:off x="9579300" y="2884374"/>
              <a:ext cx="1598700" cy="1065600"/>
              <a:chOff x="4973274" y="4442799"/>
              <a:chExt cx="1598700" cy="1065600"/>
            </a:xfrm>
          </p:grpSpPr>
          <p:sp>
            <p:nvSpPr>
              <p:cNvPr id="376" name="Google Shape;376;p56"/>
              <p:cNvSpPr/>
              <p:nvPr/>
            </p:nvSpPr>
            <p:spPr>
              <a:xfrm>
                <a:off x="4973274" y="4442799"/>
                <a:ext cx="1598700" cy="1065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7" name="Google Shape;377;p56"/>
              <p:cNvSpPr/>
              <p:nvPr/>
            </p:nvSpPr>
            <p:spPr>
              <a:xfrm>
                <a:off x="5143524" y="4598199"/>
                <a:ext cx="12582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grpSp>
        <p:cxnSp>
          <p:nvCxnSpPr>
            <p:cNvPr id="378" name="Google Shape;378;p56"/>
            <p:cNvCxnSpPr/>
            <p:nvPr/>
          </p:nvCxnSpPr>
          <p:spPr>
            <a:xfrm flipH="1" rot="10800000">
              <a:off x="8413088" y="3336299"/>
              <a:ext cx="759300" cy="1700100"/>
            </a:xfrm>
            <a:prstGeom prst="straightConnector1">
              <a:avLst/>
            </a:prstGeom>
            <a:noFill/>
            <a:ln cap="flat" cmpd="sng" w="38100">
              <a:solidFill>
                <a:srgbClr val="000000"/>
              </a:solidFill>
              <a:prstDash val="solid"/>
              <a:round/>
              <a:headEnd len="med" w="med" type="none"/>
              <a:tailEnd len="med" w="med" type="triangle"/>
            </a:ln>
          </p:spPr>
        </p:cxnSp>
        <p:cxnSp>
          <p:nvCxnSpPr>
            <p:cNvPr id="379" name="Google Shape;379;p56"/>
            <p:cNvCxnSpPr/>
            <p:nvPr/>
          </p:nvCxnSpPr>
          <p:spPr>
            <a:xfrm>
              <a:off x="8413088" y="5036399"/>
              <a:ext cx="759300" cy="1759500"/>
            </a:xfrm>
            <a:prstGeom prst="straightConnector1">
              <a:avLst/>
            </a:prstGeom>
            <a:noFill/>
            <a:ln cap="flat" cmpd="sng" w="38100">
              <a:solidFill>
                <a:srgbClr val="000000"/>
              </a:solidFill>
              <a:prstDash val="solid"/>
              <a:round/>
              <a:headEnd len="med" w="med" type="none"/>
              <a:tailEnd len="med" w="med" type="triangle"/>
            </a:ln>
          </p:spPr>
        </p:cxnSp>
        <p:sp>
          <p:nvSpPr>
            <p:cNvPr id="380" name="Google Shape;380;p56"/>
            <p:cNvSpPr txBox="1"/>
            <p:nvPr/>
          </p:nvSpPr>
          <p:spPr>
            <a:xfrm>
              <a:off x="12082347" y="8096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Google Sans"/>
                <a:ea typeface="Google Sans"/>
                <a:cs typeface="Google Sans"/>
                <a:sym typeface="Google Sans"/>
              </a:endParaRPr>
            </a:p>
          </p:txBody>
        </p:sp>
        <p:grpSp>
          <p:nvGrpSpPr>
            <p:cNvPr id="381" name="Google Shape;381;p56"/>
            <p:cNvGrpSpPr/>
            <p:nvPr/>
          </p:nvGrpSpPr>
          <p:grpSpPr>
            <a:xfrm>
              <a:off x="4159250" y="4338675"/>
              <a:ext cx="2185012" cy="1454843"/>
              <a:chOff x="4159225" y="4338675"/>
              <a:chExt cx="2185012" cy="1454843"/>
            </a:xfrm>
          </p:grpSpPr>
          <p:pic>
            <p:nvPicPr>
              <p:cNvPr id="382" name="Google Shape;382;p56"/>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rotWithShape="0" algn="bl" dir="3000000" dist="152400">
                  <a:srgbClr val="999999">
                    <a:alpha val="50000"/>
                  </a:srgbClr>
                </a:outerShdw>
              </a:effectLst>
            </p:spPr>
          </p:pic>
          <p:sp>
            <p:nvSpPr>
              <p:cNvPr id="383" name="Google Shape;383;p56"/>
              <p:cNvSpPr txBox="1"/>
              <p:nvPr/>
            </p:nvSpPr>
            <p:spPr>
              <a:xfrm>
                <a:off x="4474575" y="5009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cxnSp>
          <p:nvCxnSpPr>
            <p:cNvPr id="384" name="Google Shape;384;p56"/>
            <p:cNvCxnSpPr>
              <a:endCxn id="382" idx="1"/>
            </p:cNvCxnSpPr>
            <p:nvPr/>
          </p:nvCxnSpPr>
          <p:spPr>
            <a:xfrm flipH="1" rot="10800000">
              <a:off x="2983850" y="5066096"/>
              <a:ext cx="1175400" cy="940500"/>
            </a:xfrm>
            <a:prstGeom prst="bentConnector3">
              <a:avLst>
                <a:gd fmla="val 50000" name="adj1"/>
              </a:avLst>
            </a:prstGeom>
            <a:noFill/>
            <a:ln cap="flat" cmpd="sng" w="38100">
              <a:solidFill>
                <a:srgbClr val="000000"/>
              </a:solidFill>
              <a:prstDash val="solid"/>
              <a:round/>
              <a:headEnd len="med" w="med" type="none"/>
              <a:tailEnd len="med" w="med" type="triangle"/>
            </a:ln>
          </p:spPr>
        </p:cxnSp>
        <p:cxnSp>
          <p:nvCxnSpPr>
            <p:cNvPr id="385" name="Google Shape;385;p56"/>
            <p:cNvCxnSpPr>
              <a:endCxn id="382" idx="1"/>
            </p:cNvCxnSpPr>
            <p:nvPr/>
          </p:nvCxnSpPr>
          <p:spPr>
            <a:xfrm>
              <a:off x="2983850" y="4589396"/>
              <a:ext cx="1175400" cy="476700"/>
            </a:xfrm>
            <a:prstGeom prst="bentConnector3">
              <a:avLst>
                <a:gd fmla="val 50000" name="adj1"/>
              </a:avLst>
            </a:prstGeom>
            <a:noFill/>
            <a:ln cap="flat" cmpd="sng" w="38100">
              <a:solidFill>
                <a:srgbClr val="000000"/>
              </a:solidFill>
              <a:prstDash val="solid"/>
              <a:round/>
              <a:headEnd len="med" w="med" type="none"/>
              <a:tailEnd len="med" w="med" type="triangle"/>
            </a:ln>
          </p:spPr>
        </p:cxnSp>
        <p:cxnSp>
          <p:nvCxnSpPr>
            <p:cNvPr id="386" name="Google Shape;386;p56"/>
            <p:cNvCxnSpPr>
              <a:stCxn id="382" idx="2"/>
              <a:endCxn id="370" idx="0"/>
            </p:cNvCxnSpPr>
            <p:nvPr/>
          </p:nvCxnSpPr>
          <p:spPr>
            <a:xfrm>
              <a:off x="5251756" y="5793518"/>
              <a:ext cx="2100" cy="832200"/>
            </a:xfrm>
            <a:prstGeom prst="straightConnector1">
              <a:avLst/>
            </a:prstGeom>
            <a:noFill/>
            <a:ln cap="flat" cmpd="sng" w="38100">
              <a:solidFill>
                <a:srgbClr val="000000"/>
              </a:solidFill>
              <a:prstDash val="solid"/>
              <a:round/>
              <a:headEnd len="med" w="med" type="none"/>
              <a:tailEnd len="med" w="med" type="triangle"/>
            </a:ln>
          </p:spPr>
        </p:cxnSp>
        <p:cxnSp>
          <p:nvCxnSpPr>
            <p:cNvPr id="387" name="Google Shape;387;p56"/>
            <p:cNvCxnSpPr>
              <a:stCxn id="382" idx="3"/>
              <a:endCxn id="364" idx="1"/>
            </p:cNvCxnSpPr>
            <p:nvPr/>
          </p:nvCxnSpPr>
          <p:spPr>
            <a:xfrm>
              <a:off x="6344262" y="5066096"/>
              <a:ext cx="925200" cy="0"/>
            </a:xfrm>
            <a:prstGeom prst="straightConnector1">
              <a:avLst/>
            </a:prstGeom>
            <a:noFill/>
            <a:ln cap="flat" cmpd="sng" w="38100">
              <a:solidFill>
                <a:srgbClr val="000000"/>
              </a:solidFill>
              <a:prstDash val="solid"/>
              <a:round/>
              <a:headEnd len="med" w="med" type="none"/>
              <a:tailEnd len="med" w="med" type="none"/>
            </a:ln>
          </p:spPr>
        </p:cxnSp>
        <p:sp>
          <p:nvSpPr>
            <p:cNvPr id="388" name="Google Shape;388;p56"/>
            <p:cNvSpPr txBox="1"/>
            <p:nvPr/>
          </p:nvSpPr>
          <p:spPr>
            <a:xfrm>
              <a:off x="7022625" y="55769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Global HTTP Load Balancer</a:t>
              </a:r>
              <a:endParaRPr sz="1800">
                <a:latin typeface="Google Sans"/>
                <a:ea typeface="Google Sans"/>
                <a:cs typeface="Google Sans"/>
                <a:sym typeface="Google Sans"/>
              </a:endParaRPr>
            </a:p>
          </p:txBody>
        </p:sp>
      </p:grpSp>
      <p:grpSp>
        <p:nvGrpSpPr>
          <p:cNvPr id="389" name="Google Shape;389;p56"/>
          <p:cNvGrpSpPr/>
          <p:nvPr/>
        </p:nvGrpSpPr>
        <p:grpSpPr>
          <a:xfrm>
            <a:off x="9383197" y="7285522"/>
            <a:ext cx="2483069" cy="1535154"/>
            <a:chOff x="9791700" y="4000500"/>
            <a:chExt cx="2628977" cy="1790685"/>
          </a:xfrm>
        </p:grpSpPr>
        <p:sp>
          <p:nvSpPr>
            <p:cNvPr id="390" name="Google Shape;390;p56"/>
            <p:cNvSpPr/>
            <p:nvPr/>
          </p:nvSpPr>
          <p:spPr>
            <a:xfrm>
              <a:off x="9940577" y="4132785"/>
              <a:ext cx="2480100" cy="1658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6"/>
            <p:cNvSpPr/>
            <p:nvPr/>
          </p:nvSpPr>
          <p:spPr>
            <a:xfrm>
              <a:off x="9791700" y="4000500"/>
              <a:ext cx="2480100" cy="1658400"/>
            </a:xfrm>
            <a:prstGeom prst="rect">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6"/>
          <p:cNvSpPr/>
          <p:nvPr/>
        </p:nvSpPr>
        <p:spPr>
          <a:xfrm>
            <a:off x="9574129" y="7481895"/>
            <a:ext cx="1961400" cy="10287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Reporting Service</a:t>
            </a:r>
            <a:endParaRPr sz="2800">
              <a:solidFill>
                <a:srgbClr val="FFFFF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Designing Reliable, Scalable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8" name="Google Shape;398;p57"/>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737373"/>
                </a:solidFill>
                <a:latin typeface="Roboto"/>
                <a:ea typeface="Roboto"/>
                <a:cs typeface="Roboto"/>
                <a:sym typeface="Roboto"/>
              </a:rPr>
              <a:t>Even if some service is down, we want the web frontend of our application to be available nearly all the time. We also want the website to be fast with very low latency to users all over the world. Draw a diagram that depicts how we can achieve this using Google Cloud services.</a:t>
            </a:r>
            <a:endParaRPr sz="25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t/>
            </a:r>
            <a:endParaRPr sz="25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2500">
              <a:solidFill>
                <a:srgbClr val="737373"/>
              </a:solidFill>
              <a:latin typeface="Roboto"/>
              <a:ea typeface="Roboto"/>
              <a:cs typeface="Roboto"/>
              <a:sym typeface="Roboto"/>
            </a:endParaRPr>
          </a:p>
        </p:txBody>
      </p:sp>
      <p:pic>
        <p:nvPicPr>
          <p:cNvPr descr="Cloud-Load-Balancing.png" id="399" name="Google Shape;399;p57"/>
          <p:cNvPicPr preferRelativeResize="0"/>
          <p:nvPr/>
        </p:nvPicPr>
        <p:blipFill rotWithShape="1">
          <a:blip r:embed="rId3">
            <a:alphaModFix/>
          </a:blip>
          <a:srcRect b="5092" l="0" r="0" t="5092"/>
          <a:stretch/>
        </p:blipFill>
        <p:spPr>
          <a:xfrm>
            <a:off x="3909930" y="6096238"/>
            <a:ext cx="1060800" cy="952800"/>
          </a:xfrm>
          <a:prstGeom prst="rect">
            <a:avLst/>
          </a:prstGeom>
          <a:noFill/>
          <a:ln>
            <a:noFill/>
          </a:ln>
        </p:spPr>
      </p:pic>
      <p:sp>
        <p:nvSpPr>
          <p:cNvPr id="400" name="Google Shape;400;p57"/>
          <p:cNvSpPr/>
          <p:nvPr/>
        </p:nvSpPr>
        <p:spPr>
          <a:xfrm>
            <a:off x="1010662" y="7027778"/>
            <a:ext cx="1005600" cy="1005600"/>
          </a:xfrm>
          <a:prstGeom prst="roundRect">
            <a:avLst>
              <a:gd fmla="val 1674" name="adj"/>
            </a:avLst>
          </a:prstGeom>
          <a:solidFill>
            <a:srgbClr val="FFFFFF"/>
          </a:solidFill>
          <a:ln cap="flat" cmpd="sng" w="38100">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401" name="Google Shape;401;p57"/>
          <p:cNvPicPr preferRelativeResize="0"/>
          <p:nvPr/>
        </p:nvPicPr>
        <p:blipFill rotWithShape="1">
          <a:blip r:embed="rId4">
            <a:alphaModFix/>
          </a:blip>
          <a:srcRect b="0" l="0" r="0" t="0"/>
          <a:stretch/>
        </p:blipFill>
        <p:spPr>
          <a:xfrm>
            <a:off x="1083814" y="7100930"/>
            <a:ext cx="859800" cy="859800"/>
          </a:xfrm>
          <a:prstGeom prst="rect">
            <a:avLst/>
          </a:prstGeom>
          <a:noFill/>
          <a:ln>
            <a:noFill/>
          </a:ln>
        </p:spPr>
      </p:pic>
      <p:sp>
        <p:nvSpPr>
          <p:cNvPr id="402" name="Google Shape;402;p57"/>
          <p:cNvSpPr/>
          <p:nvPr/>
        </p:nvSpPr>
        <p:spPr>
          <a:xfrm>
            <a:off x="1010662" y="5610676"/>
            <a:ext cx="1005600" cy="1005600"/>
          </a:xfrm>
          <a:prstGeom prst="roundRect">
            <a:avLst>
              <a:gd fmla="val 1674" name="adj"/>
            </a:avLst>
          </a:prstGeom>
          <a:solidFill>
            <a:srgbClr val="FFFFFF"/>
          </a:solidFill>
          <a:ln cap="flat" cmpd="sng" w="28575">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403" name="Google Shape;403;p57"/>
          <p:cNvPicPr preferRelativeResize="0"/>
          <p:nvPr/>
        </p:nvPicPr>
        <p:blipFill rotWithShape="1">
          <a:blip r:embed="rId5">
            <a:alphaModFix/>
          </a:blip>
          <a:srcRect b="0" l="0" r="0" t="0"/>
          <a:stretch/>
        </p:blipFill>
        <p:spPr>
          <a:xfrm>
            <a:off x="1083814" y="5683828"/>
            <a:ext cx="859800" cy="859800"/>
          </a:xfrm>
          <a:prstGeom prst="rect">
            <a:avLst/>
          </a:prstGeom>
          <a:noFill/>
          <a:ln>
            <a:noFill/>
          </a:ln>
        </p:spPr>
      </p:pic>
      <p:grpSp>
        <p:nvGrpSpPr>
          <p:cNvPr id="404" name="Google Shape;404;p57"/>
          <p:cNvGrpSpPr/>
          <p:nvPr/>
        </p:nvGrpSpPr>
        <p:grpSpPr>
          <a:xfrm>
            <a:off x="2132137" y="6034351"/>
            <a:ext cx="1649684" cy="1098406"/>
            <a:chOff x="4159225" y="4338675"/>
            <a:chExt cx="2185012" cy="1454843"/>
          </a:xfrm>
        </p:grpSpPr>
        <p:pic>
          <p:nvPicPr>
            <p:cNvPr id="405" name="Google Shape;405;p57"/>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rotWithShape="0" algn="bl" dir="3000000" dist="152400">
                <a:srgbClr val="999999">
                  <a:alpha val="50000"/>
                </a:srgbClr>
              </a:outerShdw>
            </a:effectLst>
          </p:spPr>
        </p:pic>
        <p:sp>
          <p:nvSpPr>
            <p:cNvPr id="406" name="Google Shape;406;p57"/>
            <p:cNvSpPr txBox="1"/>
            <p:nvPr/>
          </p:nvSpPr>
          <p:spPr>
            <a:xfrm>
              <a:off x="4474575" y="5009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sp>
        <p:nvSpPr>
          <p:cNvPr id="407" name="Google Shape;407;p57"/>
          <p:cNvSpPr txBox="1"/>
          <p:nvPr/>
        </p:nvSpPr>
        <p:spPr>
          <a:xfrm>
            <a:off x="3663193" y="708760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indent="0" lvl="0" marL="0" rtl="0" algn="ctr">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sp>
        <p:nvSpPr>
          <p:cNvPr id="408" name="Google Shape;408;p57"/>
          <p:cNvSpPr/>
          <p:nvPr/>
        </p:nvSpPr>
        <p:spPr>
          <a:xfrm>
            <a:off x="5148948" y="3545375"/>
            <a:ext cx="2629800" cy="5666400"/>
          </a:xfrm>
          <a:prstGeom prst="roundRect">
            <a:avLst>
              <a:gd fmla="val 399" name="adj"/>
            </a:avLst>
          </a:prstGeom>
          <a:solidFill>
            <a:srgbClr val="EFEFEF"/>
          </a:solidFill>
          <a:ln cap="flat" cmpd="sng" w="38100">
            <a:solidFill>
              <a:srgbClr val="FFFFFF">
                <a:alpha val="0"/>
              </a:srgbClr>
            </a:solidFill>
            <a:prstDash val="solid"/>
            <a:round/>
            <a:headEnd len="sm" w="sm" type="none"/>
            <a:tailEnd len="sm" w="sm" type="none"/>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409" name="Google Shape;409;p57"/>
          <p:cNvSpPr txBox="1"/>
          <p:nvPr/>
        </p:nvSpPr>
        <p:spPr>
          <a:xfrm>
            <a:off x="5272724" y="3676050"/>
            <a:ext cx="1797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p:txBody>
      </p:sp>
      <p:sp>
        <p:nvSpPr>
          <p:cNvPr id="410" name="Google Shape;410;p57"/>
          <p:cNvSpPr/>
          <p:nvPr/>
        </p:nvSpPr>
        <p:spPr>
          <a:xfrm>
            <a:off x="5510684" y="4154975"/>
            <a:ext cx="2629800" cy="5666400"/>
          </a:xfrm>
          <a:prstGeom prst="roundRect">
            <a:avLst>
              <a:gd fmla="val 399" name="adj"/>
            </a:avLst>
          </a:prstGeom>
          <a:solidFill>
            <a:srgbClr val="EFEFEF"/>
          </a:solidFill>
          <a:ln cap="flat" cmpd="sng" w="38100">
            <a:solidFill>
              <a:srgbClr val="FFFFFF">
                <a:alpha val="0"/>
              </a:srgbClr>
            </a:solidFill>
            <a:prstDash val="solid"/>
            <a:round/>
            <a:headEnd len="sm" w="sm" type="none"/>
            <a:tailEnd len="sm" w="sm" type="none"/>
          </a:ln>
          <a:effectLst>
            <a:outerShdw blurRad="357188"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411" name="Google Shape;411;p57"/>
          <p:cNvSpPr txBox="1"/>
          <p:nvPr/>
        </p:nvSpPr>
        <p:spPr>
          <a:xfrm>
            <a:off x="5696895" y="4285657"/>
            <a:ext cx="14421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412" name="Google Shape;412;p57"/>
          <p:cNvSpPr/>
          <p:nvPr/>
        </p:nvSpPr>
        <p:spPr>
          <a:xfrm>
            <a:off x="5831970" y="4862850"/>
            <a:ext cx="18714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7"/>
          <p:cNvSpPr/>
          <p:nvPr/>
        </p:nvSpPr>
        <p:spPr>
          <a:xfrm>
            <a:off x="6086529" y="5512375"/>
            <a:ext cx="1390200" cy="4299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414" name="Google Shape;414;p57"/>
          <p:cNvSpPr txBox="1"/>
          <p:nvPr/>
        </p:nvSpPr>
        <p:spPr>
          <a:xfrm>
            <a:off x="6112961" y="4935175"/>
            <a:ext cx="1590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415" name="Google Shape;415;p57"/>
          <p:cNvSpPr/>
          <p:nvPr/>
        </p:nvSpPr>
        <p:spPr>
          <a:xfrm>
            <a:off x="5922404" y="7317525"/>
            <a:ext cx="18714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7"/>
          <p:cNvSpPr/>
          <p:nvPr/>
        </p:nvSpPr>
        <p:spPr>
          <a:xfrm>
            <a:off x="6176963" y="7967050"/>
            <a:ext cx="1390200" cy="4299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417" name="Google Shape;417;p57"/>
          <p:cNvSpPr txBox="1"/>
          <p:nvPr/>
        </p:nvSpPr>
        <p:spPr>
          <a:xfrm>
            <a:off x="6088973" y="7389850"/>
            <a:ext cx="1590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418" name="Google Shape;418;p57"/>
          <p:cNvSpPr/>
          <p:nvPr/>
        </p:nvSpPr>
        <p:spPr>
          <a:xfrm>
            <a:off x="8744223" y="3545375"/>
            <a:ext cx="8475300" cy="52284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419" name="Google Shape;419;p57"/>
          <p:cNvSpPr/>
          <p:nvPr/>
        </p:nvSpPr>
        <p:spPr>
          <a:xfrm>
            <a:off x="10081525" y="4367550"/>
            <a:ext cx="43911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7"/>
          <p:cNvSpPr txBox="1"/>
          <p:nvPr/>
        </p:nvSpPr>
        <p:spPr>
          <a:xfrm>
            <a:off x="10197010" y="4439875"/>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421" name="Google Shape;421;p57"/>
          <p:cNvSpPr/>
          <p:nvPr/>
        </p:nvSpPr>
        <p:spPr>
          <a:xfrm>
            <a:off x="10212543" y="5107875"/>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Game state</a:t>
            </a:r>
            <a:endParaRPr sz="1800">
              <a:solidFill>
                <a:srgbClr val="FFFFFF"/>
              </a:solidFill>
              <a:latin typeface="Google Sans"/>
              <a:ea typeface="Google Sans"/>
              <a:cs typeface="Google Sans"/>
              <a:sym typeface="Google Sans"/>
            </a:endParaRPr>
          </a:p>
        </p:txBody>
      </p:sp>
      <p:sp>
        <p:nvSpPr>
          <p:cNvPr id="422" name="Google Shape;422;p57"/>
          <p:cNvSpPr/>
          <p:nvPr/>
        </p:nvSpPr>
        <p:spPr>
          <a:xfrm>
            <a:off x="11687630" y="4952475"/>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423" name="Google Shape;423;p57"/>
          <p:cNvSpPr/>
          <p:nvPr/>
        </p:nvSpPr>
        <p:spPr>
          <a:xfrm>
            <a:off x="12959029" y="51078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User</a:t>
            </a:r>
            <a:endParaRPr sz="1800">
              <a:solidFill>
                <a:srgbClr val="FFFFFF"/>
              </a:solidFill>
              <a:latin typeface="Google Sans"/>
              <a:ea typeface="Google Sans"/>
              <a:cs typeface="Google Sans"/>
              <a:sym typeface="Google Sans"/>
            </a:endParaRPr>
          </a:p>
        </p:txBody>
      </p:sp>
      <p:sp>
        <p:nvSpPr>
          <p:cNvPr id="424" name="Google Shape;424;p57"/>
          <p:cNvSpPr/>
          <p:nvPr/>
        </p:nvSpPr>
        <p:spPr>
          <a:xfrm>
            <a:off x="10100549" y="6489575"/>
            <a:ext cx="42828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7"/>
          <p:cNvSpPr txBox="1"/>
          <p:nvPr/>
        </p:nvSpPr>
        <p:spPr>
          <a:xfrm>
            <a:off x="10216047" y="6561900"/>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426" name="Google Shape;426;p57"/>
          <p:cNvSpPr/>
          <p:nvPr/>
        </p:nvSpPr>
        <p:spPr>
          <a:xfrm>
            <a:off x="10231580" y="7229900"/>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Game state</a:t>
            </a:r>
            <a:endParaRPr sz="1800">
              <a:solidFill>
                <a:srgbClr val="FFFFFF"/>
              </a:solidFill>
              <a:latin typeface="Google Sans"/>
              <a:ea typeface="Google Sans"/>
              <a:cs typeface="Google Sans"/>
              <a:sym typeface="Google Sans"/>
            </a:endParaRPr>
          </a:p>
        </p:txBody>
      </p:sp>
      <p:sp>
        <p:nvSpPr>
          <p:cNvPr id="427" name="Google Shape;427;p57"/>
          <p:cNvSpPr/>
          <p:nvPr/>
        </p:nvSpPr>
        <p:spPr>
          <a:xfrm>
            <a:off x="11687630" y="7074500"/>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428" name="Google Shape;428;p57"/>
          <p:cNvSpPr/>
          <p:nvPr/>
        </p:nvSpPr>
        <p:spPr>
          <a:xfrm>
            <a:off x="12954099" y="7229900"/>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User</a:t>
            </a:r>
            <a:endParaRPr sz="1800">
              <a:solidFill>
                <a:srgbClr val="FFFFFF"/>
              </a:solidFill>
              <a:latin typeface="Google Sans"/>
              <a:ea typeface="Google Sans"/>
              <a:cs typeface="Google Sans"/>
              <a:sym typeface="Google Sans"/>
            </a:endParaRPr>
          </a:p>
        </p:txBody>
      </p:sp>
      <p:cxnSp>
        <p:nvCxnSpPr>
          <p:cNvPr id="429" name="Google Shape;429;p57"/>
          <p:cNvCxnSpPr>
            <a:stCxn id="422" idx="3"/>
            <a:endCxn id="427" idx="1"/>
          </p:cNvCxnSpPr>
          <p:nvPr/>
        </p:nvCxnSpPr>
        <p:spPr>
          <a:xfrm>
            <a:off x="12281180" y="6018075"/>
            <a:ext cx="0" cy="1056300"/>
          </a:xfrm>
          <a:prstGeom prst="straightConnector1">
            <a:avLst/>
          </a:prstGeom>
          <a:noFill/>
          <a:ln cap="flat" cmpd="sng" w="38100">
            <a:solidFill>
              <a:srgbClr val="EA4335"/>
            </a:solidFill>
            <a:prstDash val="solid"/>
            <a:round/>
            <a:headEnd len="med" w="med" type="none"/>
            <a:tailEnd len="med" w="med" type="triangle"/>
          </a:ln>
        </p:spPr>
      </p:cxnSp>
      <p:sp>
        <p:nvSpPr>
          <p:cNvPr id="430" name="Google Shape;430;p57"/>
          <p:cNvSpPr/>
          <p:nvPr/>
        </p:nvSpPr>
        <p:spPr>
          <a:xfrm>
            <a:off x="15703292" y="7074500"/>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descr="Cloud-Load-Balancing.png" id="431" name="Google Shape;431;p57"/>
          <p:cNvPicPr preferRelativeResize="0"/>
          <p:nvPr/>
        </p:nvPicPr>
        <p:blipFill rotWithShape="1">
          <a:blip r:embed="rId3">
            <a:alphaModFix/>
          </a:blip>
          <a:srcRect b="5092" l="0" r="0" t="5092"/>
          <a:stretch/>
        </p:blipFill>
        <p:spPr>
          <a:xfrm>
            <a:off x="8876643" y="5736463"/>
            <a:ext cx="1060800" cy="952800"/>
          </a:xfrm>
          <a:prstGeom prst="rect">
            <a:avLst/>
          </a:prstGeom>
          <a:noFill/>
          <a:ln>
            <a:noFill/>
          </a:ln>
        </p:spPr>
      </p:pic>
      <p:sp>
        <p:nvSpPr>
          <p:cNvPr id="432" name="Google Shape;432;p57"/>
          <p:cNvSpPr txBox="1"/>
          <p:nvPr/>
        </p:nvSpPr>
        <p:spPr>
          <a:xfrm>
            <a:off x="8629905" y="67278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sp>
        <p:nvSpPr>
          <p:cNvPr id="433" name="Google Shape;433;p57"/>
          <p:cNvSpPr/>
          <p:nvPr/>
        </p:nvSpPr>
        <p:spPr>
          <a:xfrm>
            <a:off x="8802038" y="9196525"/>
            <a:ext cx="8475300" cy="8598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434" name="Google Shape;434;p57"/>
          <p:cNvSpPr txBox="1"/>
          <p:nvPr/>
        </p:nvSpPr>
        <p:spPr>
          <a:xfrm>
            <a:off x="9053276" y="9351925"/>
            <a:ext cx="79281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Google Sans"/>
                <a:ea typeface="Google Sans"/>
                <a:cs typeface="Google Sans"/>
                <a:sym typeface="Google Sans"/>
              </a:rPr>
              <a:t>Multi-regional Cloud Storage bucket for backups</a:t>
            </a:r>
            <a:endParaRPr sz="2300">
              <a:latin typeface="Google Sans"/>
              <a:ea typeface="Google Sans"/>
              <a:cs typeface="Google Sans"/>
              <a:sym typeface="Google Sans"/>
            </a:endParaRPr>
          </a:p>
        </p:txBody>
      </p:sp>
      <p:cxnSp>
        <p:nvCxnSpPr>
          <p:cNvPr id="435" name="Google Shape;435;p57"/>
          <p:cNvCxnSpPr>
            <a:endCxn id="418" idx="1"/>
          </p:cNvCxnSpPr>
          <p:nvPr/>
        </p:nvCxnSpPr>
        <p:spPr>
          <a:xfrm>
            <a:off x="8157423" y="6158975"/>
            <a:ext cx="586800" cy="600"/>
          </a:xfrm>
          <a:prstGeom prst="bentConnector3">
            <a:avLst>
              <a:gd fmla="val 50000" name="adj1"/>
            </a:avLst>
          </a:prstGeom>
          <a:noFill/>
          <a:ln cap="flat" cmpd="sng" w="38100">
            <a:solidFill>
              <a:srgbClr val="000000"/>
            </a:solidFill>
            <a:prstDash val="solid"/>
            <a:round/>
            <a:headEnd len="med" w="med" type="none"/>
            <a:tailEnd len="med" w="med" type="triangle"/>
          </a:ln>
        </p:spPr>
      </p:cxnSp>
      <p:sp>
        <p:nvSpPr>
          <p:cNvPr id="436" name="Google Shape;436;p57"/>
          <p:cNvSpPr txBox="1"/>
          <p:nvPr/>
        </p:nvSpPr>
        <p:spPr>
          <a:xfrm>
            <a:off x="8934702" y="367605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437" name="Google Shape;437;p57"/>
          <p:cNvSpPr/>
          <p:nvPr/>
        </p:nvSpPr>
        <p:spPr>
          <a:xfrm>
            <a:off x="15703292" y="5017075"/>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438" name="Google Shape;438;p57"/>
          <p:cNvSpPr/>
          <p:nvPr/>
        </p:nvSpPr>
        <p:spPr>
          <a:xfrm>
            <a:off x="15526273" y="40410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sp>
        <p:nvSpPr>
          <p:cNvPr id="439" name="Google Shape;439;p57"/>
          <p:cNvSpPr/>
          <p:nvPr/>
        </p:nvSpPr>
        <p:spPr>
          <a:xfrm>
            <a:off x="6162991" y="8621375"/>
            <a:ext cx="1390200" cy="4299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Google Sans"/>
                <a:ea typeface="Google Sans"/>
                <a:cs typeface="Google Sans"/>
                <a:sym typeface="Google Sans"/>
              </a:rPr>
              <a:t>Reporting</a:t>
            </a:r>
            <a:endParaRPr sz="1800">
              <a:solidFill>
                <a:srgbClr val="FFFFFF"/>
              </a:solidFill>
              <a:latin typeface="Google Sans"/>
              <a:ea typeface="Google Sans"/>
              <a:cs typeface="Google Sans"/>
              <a:sym typeface="Google Sans"/>
            </a:endParaRPr>
          </a:p>
        </p:txBody>
      </p:sp>
      <p:sp>
        <p:nvSpPr>
          <p:cNvPr id="440" name="Google Shape;440;p57"/>
          <p:cNvSpPr/>
          <p:nvPr/>
        </p:nvSpPr>
        <p:spPr>
          <a:xfrm>
            <a:off x="6076191" y="6216200"/>
            <a:ext cx="1390200" cy="4299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Google Sans"/>
                <a:ea typeface="Google Sans"/>
                <a:cs typeface="Google Sans"/>
                <a:sym typeface="Google Sans"/>
              </a:rPr>
              <a:t>Reporting</a:t>
            </a:r>
            <a:endParaRPr sz="1800">
              <a:solidFill>
                <a:srgbClr val="FFFFFF"/>
              </a:solidFill>
              <a:latin typeface="Google Sans"/>
              <a:ea typeface="Google Sans"/>
              <a:cs typeface="Google Sans"/>
              <a:sym typeface="Google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p58"/>
          <p:cNvGrpSpPr/>
          <p:nvPr/>
        </p:nvGrpSpPr>
        <p:grpSpPr>
          <a:xfrm>
            <a:off x="4612950" y="4231175"/>
            <a:ext cx="9062100" cy="5228400"/>
            <a:chOff x="8157423" y="2021375"/>
            <a:chExt cx="9062100" cy="5228400"/>
          </a:xfrm>
        </p:grpSpPr>
        <p:sp>
          <p:nvSpPr>
            <p:cNvPr id="446" name="Google Shape;446;p58"/>
            <p:cNvSpPr/>
            <p:nvPr/>
          </p:nvSpPr>
          <p:spPr>
            <a:xfrm>
              <a:off x="8744223" y="2021375"/>
              <a:ext cx="8475300" cy="52284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447" name="Google Shape;447;p58"/>
            <p:cNvSpPr/>
            <p:nvPr/>
          </p:nvSpPr>
          <p:spPr>
            <a:xfrm>
              <a:off x="10081523" y="2843550"/>
              <a:ext cx="57366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8"/>
            <p:cNvSpPr txBox="1"/>
            <p:nvPr/>
          </p:nvSpPr>
          <p:spPr>
            <a:xfrm>
              <a:off x="10197010" y="2915875"/>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449" name="Google Shape;449;p58"/>
            <p:cNvSpPr/>
            <p:nvPr/>
          </p:nvSpPr>
          <p:spPr>
            <a:xfrm>
              <a:off x="10212543" y="3583875"/>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450" name="Google Shape;450;p58"/>
            <p:cNvSpPr/>
            <p:nvPr/>
          </p:nvSpPr>
          <p:spPr>
            <a:xfrm>
              <a:off x="11687630" y="3428475"/>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451" name="Google Shape;451;p58"/>
            <p:cNvSpPr/>
            <p:nvPr/>
          </p:nvSpPr>
          <p:spPr>
            <a:xfrm>
              <a:off x="12959029" y="35838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452" name="Google Shape;452;p58"/>
            <p:cNvSpPr/>
            <p:nvPr/>
          </p:nvSpPr>
          <p:spPr>
            <a:xfrm>
              <a:off x="10100549" y="4965575"/>
              <a:ext cx="4282800" cy="1929600"/>
            </a:xfrm>
            <a:prstGeom prst="rect">
              <a:avLst/>
            </a:prstGeom>
            <a:solidFill>
              <a:srgbClr val="FFFFFF"/>
            </a:solidFill>
            <a:ln cap="flat" cmpd="sng" w="9525">
              <a:solidFill>
                <a:srgbClr val="CCCCCC"/>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8"/>
            <p:cNvSpPr txBox="1"/>
            <p:nvPr/>
          </p:nvSpPr>
          <p:spPr>
            <a:xfrm>
              <a:off x="10216047" y="5037900"/>
              <a:ext cx="19068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454" name="Google Shape;454;p58"/>
            <p:cNvSpPr/>
            <p:nvPr/>
          </p:nvSpPr>
          <p:spPr>
            <a:xfrm>
              <a:off x="10231580" y="5705900"/>
              <a:ext cx="13929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Accounts</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sp>
          <p:nvSpPr>
            <p:cNvPr id="455" name="Google Shape;455;p58"/>
            <p:cNvSpPr/>
            <p:nvPr/>
          </p:nvSpPr>
          <p:spPr>
            <a:xfrm>
              <a:off x="11687630" y="5550500"/>
              <a:ext cx="11871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456" name="Google Shape;456;p58"/>
            <p:cNvSpPr/>
            <p:nvPr/>
          </p:nvSpPr>
          <p:spPr>
            <a:xfrm>
              <a:off x="12954099" y="5705900"/>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Products</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cxnSp>
          <p:nvCxnSpPr>
            <p:cNvPr id="457" name="Google Shape;457;p58"/>
            <p:cNvCxnSpPr>
              <a:stCxn id="450" idx="3"/>
              <a:endCxn id="455" idx="1"/>
            </p:cNvCxnSpPr>
            <p:nvPr/>
          </p:nvCxnSpPr>
          <p:spPr>
            <a:xfrm>
              <a:off x="12281180" y="4494075"/>
              <a:ext cx="0" cy="1056300"/>
            </a:xfrm>
            <a:prstGeom prst="straightConnector1">
              <a:avLst/>
            </a:prstGeom>
            <a:noFill/>
            <a:ln cap="flat" cmpd="sng" w="38100">
              <a:solidFill>
                <a:srgbClr val="EA4335"/>
              </a:solidFill>
              <a:prstDash val="solid"/>
              <a:round/>
              <a:headEnd len="med" w="med" type="none"/>
              <a:tailEnd len="med" w="med" type="triangle"/>
            </a:ln>
          </p:spPr>
        </p:cxnSp>
        <p:sp>
          <p:nvSpPr>
            <p:cNvPr id="458" name="Google Shape;458;p58"/>
            <p:cNvSpPr/>
            <p:nvPr/>
          </p:nvSpPr>
          <p:spPr>
            <a:xfrm>
              <a:off x="15931892" y="5550500"/>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descr="Cloud-Load-Balancing.png" id="459" name="Google Shape;459;p58"/>
            <p:cNvPicPr preferRelativeResize="0"/>
            <p:nvPr/>
          </p:nvPicPr>
          <p:blipFill rotWithShape="1">
            <a:blip r:embed="rId3">
              <a:alphaModFix/>
            </a:blip>
            <a:srcRect b="5092" l="0" r="0" t="5092"/>
            <a:stretch/>
          </p:blipFill>
          <p:spPr>
            <a:xfrm>
              <a:off x="8876643" y="4212463"/>
              <a:ext cx="1060800" cy="952800"/>
            </a:xfrm>
            <a:prstGeom prst="rect">
              <a:avLst/>
            </a:prstGeom>
            <a:noFill/>
            <a:ln>
              <a:noFill/>
            </a:ln>
          </p:spPr>
        </p:pic>
        <p:sp>
          <p:nvSpPr>
            <p:cNvPr id="460" name="Google Shape;460;p58"/>
            <p:cNvSpPr txBox="1"/>
            <p:nvPr/>
          </p:nvSpPr>
          <p:spPr>
            <a:xfrm>
              <a:off x="8629905" y="52038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cxnSp>
          <p:nvCxnSpPr>
            <p:cNvPr id="461" name="Google Shape;461;p58"/>
            <p:cNvCxnSpPr>
              <a:endCxn id="446" idx="1"/>
            </p:cNvCxnSpPr>
            <p:nvPr/>
          </p:nvCxnSpPr>
          <p:spPr>
            <a:xfrm>
              <a:off x="8157423" y="4634975"/>
              <a:ext cx="586800" cy="600"/>
            </a:xfrm>
            <a:prstGeom prst="bentConnector3">
              <a:avLst>
                <a:gd fmla="val 50000" name="adj1"/>
              </a:avLst>
            </a:prstGeom>
            <a:noFill/>
            <a:ln cap="flat" cmpd="sng" w="38100">
              <a:solidFill>
                <a:srgbClr val="000000"/>
              </a:solidFill>
              <a:prstDash val="solid"/>
              <a:round/>
              <a:headEnd len="med" w="med" type="none"/>
              <a:tailEnd len="med" w="med" type="triangle"/>
            </a:ln>
          </p:spPr>
        </p:cxnSp>
        <p:sp>
          <p:nvSpPr>
            <p:cNvPr id="462" name="Google Shape;462;p58"/>
            <p:cNvSpPr txBox="1"/>
            <p:nvPr/>
          </p:nvSpPr>
          <p:spPr>
            <a:xfrm>
              <a:off x="8934702" y="215205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463" name="Google Shape;463;p58"/>
            <p:cNvSpPr/>
            <p:nvPr/>
          </p:nvSpPr>
          <p:spPr>
            <a:xfrm>
              <a:off x="15931892" y="3493075"/>
              <a:ext cx="1060800" cy="1065600"/>
            </a:xfrm>
            <a:prstGeom prst="can">
              <a:avLst>
                <a:gd fmla="val 25000" name="adj"/>
              </a:avLst>
            </a:prstGeom>
            <a:solidFill>
              <a:srgbClr val="EA4335"/>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464" name="Google Shape;464;p58"/>
            <p:cNvSpPr/>
            <p:nvPr/>
          </p:nvSpPr>
          <p:spPr>
            <a:xfrm>
              <a:off x="14383273" y="3583875"/>
              <a:ext cx="1341000" cy="754800"/>
            </a:xfrm>
            <a:prstGeom prst="roundRect">
              <a:avLst>
                <a:gd fmla="val 16667" name="adj"/>
              </a:avLst>
            </a:prstGeom>
            <a:solidFill>
              <a:srgbClr val="3B8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grpSp>
      <p:sp>
        <p:nvSpPr>
          <p:cNvPr id="465" name="Google Shape;465;p58"/>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11a. Disaster Recovery Scenario</a:t>
            </a:r>
            <a:endParaRPr/>
          </a:p>
          <a:p>
            <a:pPr indent="0" lvl="0" marL="0" rtl="0" algn="l">
              <a:spcBef>
                <a:spcPts val="0"/>
              </a:spcBef>
              <a:spcAft>
                <a:spcPts val="0"/>
              </a:spcAft>
              <a:buNone/>
            </a:pPr>
            <a:r>
              <a:t/>
            </a:r>
            <a:endParaRPr/>
          </a:p>
        </p:txBody>
      </p:sp>
      <p:sp>
        <p:nvSpPr>
          <p:cNvPr id="466" name="Google Shape;466;p58"/>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737373"/>
                </a:solidFill>
                <a:latin typeface="Roboto"/>
                <a:ea typeface="Roboto"/>
                <a:cs typeface="Roboto"/>
                <a:sym typeface="Roboto"/>
              </a:rPr>
              <a:t>You've deployed for high availability by replicating resources in multiple zones. However, to meet regulatory requirements, you need a plan to recover from a disaster that brings down the entire region. The current architecture is depicted below. On the next slide, create a plan to bring up your application in another region if your main region is down.</a:t>
            </a:r>
            <a:endParaRPr sz="28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2800">
              <a:solidFill>
                <a:srgbClr val="737373"/>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11b. Service Disaster Recovery Scenarios</a:t>
            </a:r>
            <a:endParaRPr/>
          </a:p>
        </p:txBody>
      </p:sp>
      <p:sp>
        <p:nvSpPr>
          <p:cNvPr id="472" name="Google Shape;472;p59"/>
          <p:cNvSpPr txBox="1"/>
          <p:nvPr/>
        </p:nvSpPr>
        <p:spPr>
          <a:xfrm>
            <a:off x="1847500" y="2151575"/>
            <a:ext cx="13444800" cy="7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Write a high-level list of possible scenarios.</a:t>
            </a:r>
            <a:endParaRPr sz="3000">
              <a:solidFill>
                <a:srgbClr val="737373"/>
              </a:solidFill>
              <a:latin typeface="Roboto"/>
              <a:ea typeface="Roboto"/>
              <a:cs typeface="Roboto"/>
              <a:sym typeface="Roboto"/>
            </a:endParaRPr>
          </a:p>
        </p:txBody>
      </p:sp>
      <p:graphicFrame>
        <p:nvGraphicFramePr>
          <p:cNvPr id="473" name="Google Shape;473;p59"/>
          <p:cNvGraphicFramePr/>
          <p:nvPr/>
        </p:nvGraphicFramePr>
        <p:xfrm>
          <a:off x="1847500" y="2886582"/>
          <a:ext cx="3000000" cy="3000000"/>
        </p:xfrm>
        <a:graphic>
          <a:graphicData uri="http://schemas.openxmlformats.org/drawingml/2006/table">
            <a:tbl>
              <a:tblPr>
                <a:noFill/>
                <a:tableStyleId>{B21579AA-21F8-48FE-B5A8-EDAB9557313A}</a:tableStyleId>
              </a:tblPr>
              <a:tblGrid>
                <a:gridCol w="2581200"/>
                <a:gridCol w="3636800"/>
                <a:gridCol w="3179900"/>
                <a:gridCol w="2997175"/>
                <a:gridCol w="2997175"/>
              </a:tblGrid>
              <a:tr h="637200">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Service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Scenario</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Recovery Point Objective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Recovery Time Objective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Priority</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559625">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Reporting </a:t>
                      </a:r>
                      <a:r>
                        <a:rPr i="1" lang="en" sz="3000">
                          <a:latin typeface="Google Sans"/>
                          <a:ea typeface="Google Sans"/>
                          <a:cs typeface="Google Sans"/>
                          <a:sym typeface="Google Sans"/>
                        </a:rPr>
                        <a:t>Service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Sys Ops </a:t>
                      </a:r>
                      <a:r>
                        <a:rPr i="1" lang="en" sz="3000">
                          <a:latin typeface="Google Sans"/>
                          <a:ea typeface="Google Sans"/>
                          <a:cs typeface="Google Sans"/>
                          <a:sym typeface="Google Sans"/>
                        </a:rPr>
                        <a:t>deleted all reporting data</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24 hours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1 hour</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Med</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Game/User data</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Game/User database crashes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0 (can’t lose any data)</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2 minutes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ctr">
                        <a:lnSpc>
                          <a:spcPct val="115000"/>
                        </a:lnSpc>
                        <a:spcBef>
                          <a:spcPts val="0"/>
                        </a:spcBef>
                        <a:spcAft>
                          <a:spcPts val="0"/>
                        </a:spcAft>
                        <a:buNone/>
                      </a:pPr>
                      <a:r>
                        <a:rPr i="1" lang="en" sz="3000">
                          <a:latin typeface="Google Sans"/>
                          <a:ea typeface="Google Sans"/>
                          <a:cs typeface="Google Sans"/>
                          <a:sym typeface="Google Sans"/>
                        </a:rPr>
                        <a:t>High</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lnSpc>
                          <a:spcPct val="115000"/>
                        </a:lnSpc>
                        <a:spcBef>
                          <a:spcPts val="0"/>
                        </a:spcBef>
                        <a:spcAft>
                          <a:spcPts val="0"/>
                        </a:spcAft>
                        <a:buNone/>
                      </a:pPr>
                      <a:r>
                        <a:rPr i="1" lang="en" sz="3000">
                          <a:latin typeface="Google Sans"/>
                          <a:ea typeface="Google Sans"/>
                          <a:cs typeface="Google Sans"/>
                          <a:sym typeface="Google Sans"/>
                        </a:rPr>
                        <a:t> Future Analysis</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sz="3000">
                          <a:latin typeface="Google Sans"/>
                          <a:ea typeface="Google Sans"/>
                          <a:cs typeface="Google Sans"/>
                          <a:sym typeface="Google Sans"/>
                        </a:rPr>
                        <a:t>Programmer deleted all analytics data</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3000">
                          <a:latin typeface="Google Sans"/>
                          <a:ea typeface="Google Sans"/>
                          <a:cs typeface="Google Sans"/>
                          <a:sym typeface="Google Sans"/>
                        </a:rPr>
                        <a:t>24 hours</a:t>
                      </a:r>
                      <a:endParaRPr i="1" sz="3000">
                        <a:latin typeface="Google Sans"/>
                        <a:ea typeface="Google Sans"/>
                        <a:cs typeface="Google Sans"/>
                        <a:sym typeface="Google Sans"/>
                      </a:endParaRPr>
                    </a:p>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3000">
                          <a:latin typeface="Google Sans"/>
                          <a:ea typeface="Google Sans"/>
                          <a:cs typeface="Google Sans"/>
                          <a:sym typeface="Google Sans"/>
                        </a:rPr>
                        <a:t>1 hour</a:t>
                      </a:r>
                      <a:endParaRPr i="1" sz="3000">
                        <a:latin typeface="Google Sans"/>
                        <a:ea typeface="Google Sans"/>
                        <a:cs typeface="Google Sans"/>
                        <a:sym typeface="Google Sans"/>
                      </a:endParaRPr>
                    </a:p>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3000">
                          <a:latin typeface="Google Sans"/>
                          <a:ea typeface="Google Sans"/>
                          <a:cs typeface="Google Sans"/>
                          <a:sym typeface="Google Sans"/>
                        </a:rPr>
                        <a:t>Med</a:t>
                      </a:r>
                      <a:endParaRPr i="1" sz="3000">
                        <a:latin typeface="Google Sans"/>
                        <a:ea typeface="Google Sans"/>
                        <a:cs typeface="Google Sans"/>
                        <a:sym typeface="Google Sans"/>
                      </a:endParaRPr>
                    </a:p>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0"/>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11c. Resource Disaster Recovery Plans</a:t>
            </a:r>
            <a:endParaRPr/>
          </a:p>
        </p:txBody>
      </p:sp>
      <p:sp>
        <p:nvSpPr>
          <p:cNvPr id="479" name="Google Shape;479;p60"/>
          <p:cNvSpPr txBox="1"/>
          <p:nvPr/>
        </p:nvSpPr>
        <p:spPr>
          <a:xfrm>
            <a:off x="1847500" y="2151575"/>
            <a:ext cx="15778500" cy="8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For each scenario, fill in the table. </a:t>
            </a:r>
            <a:endParaRPr sz="3000">
              <a:solidFill>
                <a:srgbClr val="737373"/>
              </a:solidFill>
              <a:latin typeface="Roboto"/>
              <a:ea typeface="Roboto"/>
              <a:cs typeface="Roboto"/>
              <a:sym typeface="Roboto"/>
            </a:endParaRPr>
          </a:p>
        </p:txBody>
      </p:sp>
      <p:graphicFrame>
        <p:nvGraphicFramePr>
          <p:cNvPr id="480" name="Google Shape;480;p60"/>
          <p:cNvGraphicFramePr/>
          <p:nvPr/>
        </p:nvGraphicFramePr>
        <p:xfrm>
          <a:off x="1847500" y="3131082"/>
          <a:ext cx="3000000" cy="3000000"/>
        </p:xfrm>
        <a:graphic>
          <a:graphicData uri="http://schemas.openxmlformats.org/drawingml/2006/table">
            <a:tbl>
              <a:tblPr>
                <a:noFill/>
                <a:tableStyleId>{B21579AA-21F8-48FE-B5A8-EDAB9557313A}</a:tableStyleId>
              </a:tblPr>
              <a:tblGrid>
                <a:gridCol w="3080650"/>
                <a:gridCol w="4195900"/>
                <a:gridCol w="3939800"/>
                <a:gridCol w="3577100"/>
              </a:tblGrid>
              <a:tr h="637200">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Resource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Backup Strategy</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Backup Location</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Recovery Procedure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559625">
                <a:tc>
                  <a:txBody>
                    <a:bodyPr/>
                    <a:lstStyle/>
                    <a:p>
                      <a:pPr indent="0" lvl="0" marL="0" rtl="0" algn="l">
                        <a:lnSpc>
                          <a:spcPct val="115000"/>
                        </a:lnSpc>
                        <a:spcBef>
                          <a:spcPts val="0"/>
                        </a:spcBef>
                        <a:spcAft>
                          <a:spcPts val="0"/>
                        </a:spcAft>
                        <a:buNone/>
                      </a:pPr>
                      <a:r>
                        <a:rPr i="1" lang="en" sz="3000">
                          <a:latin typeface="Google Sans"/>
                          <a:ea typeface="Google Sans"/>
                          <a:cs typeface="Google Sans"/>
                          <a:sym typeface="Google Sans"/>
                        </a:rPr>
                        <a:t>Game/User data</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Point in time</a:t>
                      </a:r>
                      <a:r>
                        <a:rPr i="1" lang="en" sz="3000">
                          <a:latin typeface="Google Sans"/>
                          <a:ea typeface="Google Sans"/>
                          <a:cs typeface="Google Sans"/>
                          <a:sym typeface="Google Sans"/>
                        </a:rPr>
                        <a:t> backups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Multi-Regional database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Revert to point in time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rtl="0" algn="l">
                        <a:lnSpc>
                          <a:spcPct val="115000"/>
                        </a:lnSpc>
                        <a:spcBef>
                          <a:spcPts val="0"/>
                        </a:spcBef>
                        <a:spcAft>
                          <a:spcPts val="0"/>
                        </a:spcAft>
                        <a:buNone/>
                      </a:pPr>
                      <a:r>
                        <a:rPr i="1" lang="en" sz="3000">
                          <a:latin typeface="Google Sans"/>
                          <a:ea typeface="Google Sans"/>
                          <a:cs typeface="Google Sans"/>
                          <a:sym typeface="Google Sans"/>
                        </a:rPr>
                        <a:t>Reporting Service</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12 hour backups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Multi-zone deployment</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marR="0" rtl="0" algn="l">
                        <a:lnSpc>
                          <a:spcPct val="115000"/>
                        </a:lnSpc>
                        <a:spcBef>
                          <a:spcPts val="0"/>
                        </a:spcBef>
                        <a:spcAft>
                          <a:spcPts val="0"/>
                        </a:spcAft>
                        <a:buNone/>
                      </a:pPr>
                      <a:r>
                        <a:rPr i="1" lang="en" sz="3000">
                          <a:latin typeface="Google Sans"/>
                          <a:ea typeface="Google Sans"/>
                          <a:cs typeface="Google Sans"/>
                          <a:sym typeface="Google Sans"/>
                        </a:rPr>
                        <a:t>Restore from latest backup</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spcBef>
                          <a:spcPts val="0"/>
                        </a:spcBef>
                        <a:spcAft>
                          <a:spcPts val="0"/>
                        </a:spcAft>
                        <a:buNone/>
                      </a:pPr>
                      <a:r>
                        <a:rPr lang="en" sz="3000">
                          <a:latin typeface="Google Sans"/>
                          <a:ea typeface="Google Sans"/>
                          <a:cs typeface="Google Sans"/>
                          <a:sym typeface="Google Sans"/>
                        </a:rPr>
                        <a:t>Analytics BigQuery Database</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3000">
                          <a:solidFill>
                            <a:srgbClr val="808080"/>
                          </a:solidFill>
                          <a:latin typeface="Google Sans"/>
                          <a:ea typeface="Google Sans"/>
                          <a:cs typeface="Google Sans"/>
                          <a:sym typeface="Google Sans"/>
                        </a:rPr>
                        <a:t>NA</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3000">
                          <a:solidFill>
                            <a:srgbClr val="808080"/>
                          </a:solidFill>
                          <a:latin typeface="Google Sans"/>
                          <a:ea typeface="Google Sans"/>
                          <a:cs typeface="Google Sans"/>
                          <a:sym typeface="Google Sans"/>
                        </a:rPr>
                        <a:t>NA</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3000">
                          <a:solidFill>
                            <a:srgbClr val="808080"/>
                          </a:solidFill>
                          <a:latin typeface="Google Sans"/>
                          <a:ea typeface="Google Sans"/>
                          <a:cs typeface="Google Sans"/>
                          <a:sym typeface="Google Sans"/>
                        </a:rPr>
                        <a:t>Re-import data to rebuild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457175">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b="1" sz="3000">
                        <a:solidFill>
                          <a:srgbClr val="808080"/>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p61"/>
          <p:cNvGrpSpPr/>
          <p:nvPr/>
        </p:nvGrpSpPr>
        <p:grpSpPr>
          <a:xfrm>
            <a:off x="1374699" y="3696669"/>
            <a:ext cx="15538603" cy="5228400"/>
            <a:chOff x="1185247" y="4153869"/>
            <a:chExt cx="15538603" cy="5228400"/>
          </a:xfrm>
        </p:grpSpPr>
        <p:sp>
          <p:nvSpPr>
            <p:cNvPr id="486" name="Google Shape;486;p61"/>
            <p:cNvSpPr/>
            <p:nvPr/>
          </p:nvSpPr>
          <p:spPr>
            <a:xfrm>
              <a:off x="1185247" y="7027778"/>
              <a:ext cx="1005600" cy="1005600"/>
            </a:xfrm>
            <a:prstGeom prst="roundRect">
              <a:avLst>
                <a:gd fmla="val 1674" name="adj"/>
              </a:avLst>
            </a:prstGeom>
            <a:solidFill>
              <a:srgbClr val="FFFFFF"/>
            </a:solidFill>
            <a:ln cap="flat" cmpd="sng" w="38100">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487" name="Google Shape;487;p61"/>
            <p:cNvPicPr preferRelativeResize="0"/>
            <p:nvPr/>
          </p:nvPicPr>
          <p:blipFill rotWithShape="1">
            <a:blip r:embed="rId3">
              <a:alphaModFix/>
            </a:blip>
            <a:srcRect b="0" l="0" r="0" t="0"/>
            <a:stretch/>
          </p:blipFill>
          <p:spPr>
            <a:xfrm>
              <a:off x="1258399" y="7100930"/>
              <a:ext cx="859800" cy="859800"/>
            </a:xfrm>
            <a:prstGeom prst="rect">
              <a:avLst/>
            </a:prstGeom>
            <a:noFill/>
            <a:ln>
              <a:noFill/>
            </a:ln>
          </p:spPr>
        </p:pic>
        <p:sp>
          <p:nvSpPr>
            <p:cNvPr id="488" name="Google Shape;488;p61"/>
            <p:cNvSpPr/>
            <p:nvPr/>
          </p:nvSpPr>
          <p:spPr>
            <a:xfrm>
              <a:off x="1185247" y="5610676"/>
              <a:ext cx="1005600" cy="1005600"/>
            </a:xfrm>
            <a:prstGeom prst="roundRect">
              <a:avLst>
                <a:gd fmla="val 1674" name="adj"/>
              </a:avLst>
            </a:prstGeom>
            <a:solidFill>
              <a:srgbClr val="FFFFFF"/>
            </a:solidFill>
            <a:ln cap="flat" cmpd="sng" w="28575">
              <a:solidFill>
                <a:srgbClr val="EFEFEF">
                  <a:alpha val="0"/>
                </a:srgbClr>
              </a:solidFill>
              <a:prstDash val="solid"/>
              <a:round/>
              <a:headEnd len="sm" w="sm" type="none"/>
              <a:tailEnd len="sm" w="sm" type="none"/>
            </a:ln>
            <a:effectLst>
              <a:outerShdw rotWithShape="0" algn="ctr" dir="3000000" dist="152400">
                <a:srgbClr val="999999">
                  <a:alpha val="44710"/>
                </a:srgbClr>
              </a:outerShdw>
            </a:effectLst>
          </p:spPr>
          <p:txBody>
            <a:bodyPr anchorCtr="0" anchor="ctr" bIns="0" lIns="0" spcFirstLastPara="1" rIns="0" wrap="square" tIns="0">
              <a:noAutofit/>
            </a:bodyPr>
            <a:lstStyle/>
            <a:p>
              <a:pPr indent="0" lvl="0" marL="0" marR="0" rtl="0" algn="l">
                <a:lnSpc>
                  <a:spcPct val="121428"/>
                </a:lnSpc>
                <a:spcBef>
                  <a:spcPts val="0"/>
                </a:spcBef>
                <a:spcAft>
                  <a:spcPts val="0"/>
                </a:spcAft>
                <a:buClr>
                  <a:srgbClr val="000000"/>
                </a:buClr>
                <a:buFont typeface="Arial"/>
                <a:buNone/>
              </a:pPr>
              <a:r>
                <a:t/>
              </a:r>
              <a:endParaRPr b="0" i="0" sz="1400" u="none" cap="none" strike="noStrike">
                <a:solidFill>
                  <a:srgbClr val="000000"/>
                </a:solidFill>
                <a:latin typeface="Roboto"/>
                <a:ea typeface="Roboto"/>
                <a:cs typeface="Roboto"/>
                <a:sym typeface="Roboto"/>
              </a:endParaRPr>
            </a:p>
          </p:txBody>
        </p:sp>
        <p:pic>
          <p:nvPicPr>
            <p:cNvPr id="489" name="Google Shape;489;p61"/>
            <p:cNvPicPr preferRelativeResize="0"/>
            <p:nvPr/>
          </p:nvPicPr>
          <p:blipFill rotWithShape="1">
            <a:blip r:embed="rId4">
              <a:alphaModFix/>
            </a:blip>
            <a:srcRect b="0" l="0" r="0" t="0"/>
            <a:stretch/>
          </p:blipFill>
          <p:spPr>
            <a:xfrm>
              <a:off x="1258399" y="5683828"/>
              <a:ext cx="859800" cy="859800"/>
            </a:xfrm>
            <a:prstGeom prst="rect">
              <a:avLst/>
            </a:prstGeom>
            <a:noFill/>
            <a:ln>
              <a:noFill/>
            </a:ln>
          </p:spPr>
        </p:pic>
        <p:grpSp>
          <p:nvGrpSpPr>
            <p:cNvPr id="490" name="Google Shape;490;p61"/>
            <p:cNvGrpSpPr/>
            <p:nvPr/>
          </p:nvGrpSpPr>
          <p:grpSpPr>
            <a:xfrm>
              <a:off x="2735934" y="6218866"/>
              <a:ext cx="1649684" cy="1098406"/>
              <a:chOff x="4159225" y="4338675"/>
              <a:chExt cx="2185012" cy="1454843"/>
            </a:xfrm>
          </p:grpSpPr>
          <p:pic>
            <p:nvPicPr>
              <p:cNvPr id="491" name="Google Shape;491;p61"/>
              <p:cNvPicPr preferRelativeResize="0"/>
              <p:nvPr/>
            </p:nvPicPr>
            <p:blipFill>
              <a:blip r:embed="rId5">
                <a:alphaModFix/>
              </a:blip>
              <a:stretch>
                <a:fillRect/>
              </a:stretch>
            </p:blipFill>
            <p:spPr>
              <a:xfrm>
                <a:off x="4159225" y="4338675"/>
                <a:ext cx="2185012" cy="1454843"/>
              </a:xfrm>
              <a:prstGeom prst="rect">
                <a:avLst/>
              </a:prstGeom>
              <a:noFill/>
              <a:ln>
                <a:noFill/>
              </a:ln>
              <a:effectLst>
                <a:outerShdw rotWithShape="0" algn="bl" dir="3000000" dist="152400">
                  <a:srgbClr val="999999">
                    <a:alpha val="50000"/>
                  </a:srgbClr>
                </a:outerShdw>
              </a:effectLst>
            </p:spPr>
          </p:pic>
          <p:sp>
            <p:nvSpPr>
              <p:cNvPr id="492" name="Google Shape;492;p61"/>
              <p:cNvSpPr txBox="1"/>
              <p:nvPr/>
            </p:nvSpPr>
            <p:spPr>
              <a:xfrm>
                <a:off x="4474575" y="5009429"/>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grpSp>
          <p:nvGrpSpPr>
            <p:cNvPr id="493" name="Google Shape;493;p61"/>
            <p:cNvGrpSpPr/>
            <p:nvPr/>
          </p:nvGrpSpPr>
          <p:grpSpPr>
            <a:xfrm>
              <a:off x="5376284" y="5088069"/>
              <a:ext cx="3042000" cy="3360000"/>
              <a:chOff x="5594950" y="2021375"/>
              <a:chExt cx="3042000" cy="3360000"/>
            </a:xfrm>
          </p:grpSpPr>
          <p:sp>
            <p:nvSpPr>
              <p:cNvPr id="494" name="Google Shape;494;p61"/>
              <p:cNvSpPr/>
              <p:nvPr/>
            </p:nvSpPr>
            <p:spPr>
              <a:xfrm>
                <a:off x="5594950" y="2021375"/>
                <a:ext cx="3042000" cy="3360000"/>
              </a:xfrm>
              <a:prstGeom prst="roundRect">
                <a:avLst>
                  <a:gd fmla="val 399" name="adj"/>
                </a:avLst>
              </a:prstGeom>
              <a:solidFill>
                <a:srgbClr val="EFEFEF"/>
              </a:solidFill>
              <a:ln cap="flat" cmpd="sng" w="38100">
                <a:solidFill>
                  <a:srgbClr val="FFFFFF">
                    <a:alpha val="0"/>
                  </a:srgbClr>
                </a:solidFill>
                <a:prstDash val="solid"/>
                <a:round/>
                <a:headEnd len="sm" w="sm" type="none"/>
                <a:tailEnd len="sm" w="sm" type="none"/>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495" name="Google Shape;495;p61"/>
              <p:cNvSpPr txBox="1"/>
              <p:nvPr/>
            </p:nvSpPr>
            <p:spPr>
              <a:xfrm>
                <a:off x="5738118" y="2152050"/>
                <a:ext cx="2715600" cy="8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Cloud Armor Block blacklisted IPs</a:t>
                </a:r>
                <a:endParaRPr sz="1800">
                  <a:latin typeface="Google Sans"/>
                  <a:ea typeface="Google Sans"/>
                  <a:cs typeface="Google Sans"/>
                  <a:sym typeface="Google Sans"/>
                </a:endParaRPr>
              </a:p>
            </p:txBody>
          </p:sp>
          <p:grpSp>
            <p:nvGrpSpPr>
              <p:cNvPr id="496" name="Google Shape;496;p61"/>
              <p:cNvGrpSpPr/>
              <p:nvPr/>
            </p:nvGrpSpPr>
            <p:grpSpPr>
              <a:xfrm>
                <a:off x="6338800" y="3011838"/>
                <a:ext cx="1554300" cy="1568566"/>
                <a:chOff x="3837778" y="4572238"/>
                <a:chExt cx="1554300" cy="1568566"/>
              </a:xfrm>
            </p:grpSpPr>
            <p:pic>
              <p:nvPicPr>
                <p:cNvPr descr="Cloud-Load-Balancing.png" id="497" name="Google Shape;497;p61"/>
                <p:cNvPicPr preferRelativeResize="0"/>
                <p:nvPr/>
              </p:nvPicPr>
              <p:blipFill rotWithShape="1">
                <a:blip r:embed="rId6">
                  <a:alphaModFix/>
                </a:blip>
                <a:srcRect b="5092" l="0" r="0" t="5092"/>
                <a:stretch/>
              </p:blipFill>
              <p:spPr>
                <a:xfrm>
                  <a:off x="4084515" y="4572238"/>
                  <a:ext cx="1060800" cy="952800"/>
                </a:xfrm>
                <a:prstGeom prst="rect">
                  <a:avLst/>
                </a:prstGeom>
                <a:noFill/>
                <a:ln>
                  <a:noFill/>
                </a:ln>
              </p:spPr>
            </p:pic>
            <p:sp>
              <p:nvSpPr>
                <p:cNvPr id="498" name="Google Shape;498;p61"/>
                <p:cNvSpPr txBox="1"/>
                <p:nvPr/>
              </p:nvSpPr>
              <p:spPr>
                <a:xfrm>
                  <a:off x="3837778" y="5563604"/>
                  <a:ext cx="15543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indent="0" lvl="0" marL="0" rtl="0" algn="ctr">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grpSp>
        </p:grpSp>
        <p:cxnSp>
          <p:nvCxnSpPr>
            <p:cNvPr id="499" name="Google Shape;499;p61"/>
            <p:cNvCxnSpPr>
              <a:stCxn id="491" idx="3"/>
              <a:endCxn id="494" idx="1"/>
            </p:cNvCxnSpPr>
            <p:nvPr/>
          </p:nvCxnSpPr>
          <p:spPr>
            <a:xfrm>
              <a:off x="4385618" y="6768069"/>
              <a:ext cx="990600" cy="600"/>
            </a:xfrm>
            <a:prstGeom prst="bentConnector3">
              <a:avLst>
                <a:gd fmla="val 50003" name="adj1"/>
              </a:avLst>
            </a:prstGeom>
            <a:noFill/>
            <a:ln cap="flat" cmpd="sng" w="38100">
              <a:solidFill>
                <a:srgbClr val="000000"/>
              </a:solidFill>
              <a:prstDash val="solid"/>
              <a:round/>
              <a:headEnd len="med" w="med" type="none"/>
              <a:tailEnd len="med" w="med" type="triangle"/>
            </a:ln>
          </p:spPr>
        </p:cxnSp>
        <p:grpSp>
          <p:nvGrpSpPr>
            <p:cNvPr id="500" name="Google Shape;500;p61"/>
            <p:cNvGrpSpPr/>
            <p:nvPr/>
          </p:nvGrpSpPr>
          <p:grpSpPr>
            <a:xfrm>
              <a:off x="9408950" y="4153869"/>
              <a:ext cx="7314900" cy="5228400"/>
              <a:chOff x="9501128" y="2021375"/>
              <a:chExt cx="7314900" cy="5228400"/>
            </a:xfrm>
          </p:grpSpPr>
          <p:sp>
            <p:nvSpPr>
              <p:cNvPr id="501" name="Google Shape;501;p61"/>
              <p:cNvSpPr/>
              <p:nvPr/>
            </p:nvSpPr>
            <p:spPr>
              <a:xfrm>
                <a:off x="9501128" y="2021375"/>
                <a:ext cx="7314900" cy="5228400"/>
              </a:xfrm>
              <a:prstGeom prst="roundRect">
                <a:avLst>
                  <a:gd fmla="val 399" name="adj"/>
                </a:avLst>
              </a:prstGeom>
              <a:solidFill>
                <a:srgbClr val="EFEFEF"/>
              </a:solidFill>
              <a:ln>
                <a:noFill/>
              </a:ln>
              <a:effectLst>
                <a:outerShdw rotWithShape="0" algn="bl" dir="3000000" dist="152400">
                  <a:srgbClr val="999999">
                    <a:alpha val="50000"/>
                  </a:srgbClr>
                </a:outerShdw>
              </a:effectLst>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Font typeface="Arial"/>
                  <a:buNone/>
                </a:pPr>
                <a:r>
                  <a:t/>
                </a:r>
                <a:endParaRPr b="0" i="0" sz="2800" u="none" cap="none" strike="noStrike">
                  <a:solidFill>
                    <a:srgbClr val="000000"/>
                  </a:solidFill>
                  <a:latin typeface="Arial"/>
                  <a:ea typeface="Arial"/>
                  <a:cs typeface="Arial"/>
                  <a:sym typeface="Arial"/>
                </a:endParaRPr>
              </a:p>
            </p:txBody>
          </p:sp>
          <p:sp>
            <p:nvSpPr>
              <p:cNvPr id="502" name="Google Shape;502;p61"/>
              <p:cNvSpPr/>
              <p:nvPr/>
            </p:nvSpPr>
            <p:spPr>
              <a:xfrm>
                <a:off x="11094300" y="2829625"/>
                <a:ext cx="4610100" cy="4065600"/>
              </a:xfrm>
              <a:prstGeom prst="rect">
                <a:avLst/>
              </a:prstGeom>
              <a:solidFill>
                <a:srgbClr val="D2E3FC"/>
              </a:solidFill>
              <a:ln cap="flat" cmpd="sng" w="38100">
                <a:solidFill>
                  <a:srgbClr val="FFFFFF"/>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1"/>
              <p:cNvSpPr txBox="1"/>
              <p:nvPr/>
            </p:nvSpPr>
            <p:spPr>
              <a:xfrm>
                <a:off x="11209814" y="2982000"/>
                <a:ext cx="43908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Firewall Rules:</a:t>
                </a:r>
                <a:endParaRPr sz="1800">
                  <a:latin typeface="Google Sans"/>
                  <a:ea typeface="Google Sans"/>
                  <a:cs typeface="Google Sans"/>
                  <a:sym typeface="Google Sans"/>
                </a:endParaRPr>
              </a:p>
              <a:p>
                <a:pPr indent="0" lvl="0" marL="0" rtl="0" algn="l">
                  <a:spcBef>
                    <a:spcPts val="0"/>
                  </a:spcBef>
                  <a:spcAft>
                    <a:spcPts val="0"/>
                  </a:spcAft>
                  <a:buNone/>
                </a:pPr>
                <a:r>
                  <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Allow HTTPS from 0.0.0.0/0</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Allow SSH from known sources</a:t>
                </a:r>
                <a:endParaRPr sz="1800">
                  <a:latin typeface="Google Sans"/>
                  <a:ea typeface="Google Sans"/>
                  <a:cs typeface="Google Sans"/>
                  <a:sym typeface="Google Sans"/>
                </a:endParaRPr>
              </a:p>
            </p:txBody>
          </p:sp>
          <p:grpSp>
            <p:nvGrpSpPr>
              <p:cNvPr id="504" name="Google Shape;504;p61"/>
              <p:cNvGrpSpPr/>
              <p:nvPr/>
            </p:nvGrpSpPr>
            <p:grpSpPr>
              <a:xfrm>
                <a:off x="12216750" y="4374750"/>
                <a:ext cx="2365200" cy="2206200"/>
                <a:chOff x="12216750" y="4450950"/>
                <a:chExt cx="2365200" cy="2206200"/>
              </a:xfrm>
            </p:grpSpPr>
            <p:sp>
              <p:nvSpPr>
                <p:cNvPr id="505" name="Google Shape;505;p61"/>
                <p:cNvSpPr/>
                <p:nvPr/>
              </p:nvSpPr>
              <p:spPr>
                <a:xfrm>
                  <a:off x="12216750" y="4450950"/>
                  <a:ext cx="2365200" cy="2206200"/>
                </a:xfrm>
                <a:prstGeom prst="rect">
                  <a:avLst/>
                </a:prstGeom>
                <a:solidFill>
                  <a:srgbClr val="CEEAD6"/>
                </a:solidFill>
                <a:ln cap="flat" cmpd="sng" w="38100">
                  <a:solidFill>
                    <a:srgbClr val="FFFFFF"/>
                  </a:solidFill>
                  <a:prstDash val="solid"/>
                  <a:round/>
                  <a:headEnd len="sm" w="sm" type="none"/>
                  <a:tailEnd len="sm" w="sm" type="none"/>
                </a:ln>
                <a:effectLst>
                  <a:outerShdw rotWithShape="0" algn="bl" dir="2820000" dist="133350">
                    <a:srgbClr val="9999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1"/>
                <p:cNvSpPr txBox="1"/>
                <p:nvPr/>
              </p:nvSpPr>
              <p:spPr>
                <a:xfrm>
                  <a:off x="12331050" y="4533625"/>
                  <a:ext cx="2144700" cy="15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Subnets:</a:t>
                  </a:r>
                  <a:endParaRPr sz="1800">
                    <a:latin typeface="Google Sans"/>
                    <a:ea typeface="Google Sans"/>
                    <a:cs typeface="Google Sans"/>
                    <a:sym typeface="Google Sans"/>
                  </a:endParaRPr>
                </a:p>
                <a:p>
                  <a:pPr indent="0" lvl="0" marL="0" rtl="0" algn="l">
                    <a:spcBef>
                      <a:spcPts val="0"/>
                    </a:spcBef>
                    <a:spcAft>
                      <a:spcPts val="0"/>
                    </a:spcAft>
                    <a:buNone/>
                  </a:pPr>
                  <a:r>
                    <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a:p>
                  <a:pPr indent="0" lvl="0" marL="0" rtl="0" algn="l">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a:p>
                  <a:pPr indent="0" lvl="0" marL="0" rtl="0" algn="l">
                    <a:spcBef>
                      <a:spcPts val="0"/>
                    </a:spcBef>
                    <a:spcAft>
                      <a:spcPts val="0"/>
                    </a:spcAft>
                    <a:buNone/>
                  </a:pPr>
                  <a:r>
                    <a:t/>
                  </a:r>
                  <a:endParaRPr sz="1800">
                    <a:latin typeface="Google Sans"/>
                    <a:ea typeface="Google Sans"/>
                    <a:cs typeface="Google Sans"/>
                    <a:sym typeface="Google Sans"/>
                  </a:endParaRPr>
                </a:p>
              </p:txBody>
            </p:sp>
          </p:grpSp>
          <p:sp>
            <p:nvSpPr>
              <p:cNvPr id="507" name="Google Shape;507;p61"/>
              <p:cNvSpPr txBox="1"/>
              <p:nvPr/>
            </p:nvSpPr>
            <p:spPr>
              <a:xfrm>
                <a:off x="9928463" y="2152050"/>
                <a:ext cx="31692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Custom VPC</a:t>
                </a:r>
                <a:endParaRPr sz="1800">
                  <a:latin typeface="Google Sans"/>
                  <a:ea typeface="Google Sans"/>
                  <a:cs typeface="Google Sans"/>
                  <a:sym typeface="Google Sans"/>
                </a:endParaRPr>
              </a:p>
            </p:txBody>
          </p:sp>
        </p:grpSp>
        <p:cxnSp>
          <p:nvCxnSpPr>
            <p:cNvPr id="508" name="Google Shape;508;p61"/>
            <p:cNvCxnSpPr>
              <a:endCxn id="501" idx="1"/>
            </p:cNvCxnSpPr>
            <p:nvPr/>
          </p:nvCxnSpPr>
          <p:spPr>
            <a:xfrm>
              <a:off x="8418350" y="6768069"/>
              <a:ext cx="990600" cy="0"/>
            </a:xfrm>
            <a:prstGeom prst="straightConnector1">
              <a:avLst/>
            </a:prstGeom>
            <a:noFill/>
            <a:ln cap="flat" cmpd="sng" w="38100">
              <a:solidFill>
                <a:srgbClr val="000000"/>
              </a:solidFill>
              <a:prstDash val="solid"/>
              <a:round/>
              <a:headEnd len="med" w="med" type="none"/>
              <a:tailEnd len="med" w="med" type="triangle"/>
            </a:ln>
          </p:spPr>
        </p:cxnSp>
      </p:grpSp>
      <p:sp>
        <p:nvSpPr>
          <p:cNvPr id="509" name="Google Shape;509;p61"/>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Modeling Secure Google Cloud Services</a:t>
            </a:r>
            <a:endParaRPr/>
          </a:p>
          <a:p>
            <a:pPr indent="0" lvl="0" marL="0" rtl="0" algn="l">
              <a:spcBef>
                <a:spcPts val="0"/>
              </a:spcBef>
              <a:spcAft>
                <a:spcPts val="0"/>
              </a:spcAft>
              <a:buNone/>
            </a:pPr>
            <a:r>
              <a:t/>
            </a:r>
            <a:endParaRPr/>
          </a:p>
        </p:txBody>
      </p:sp>
      <p:sp>
        <p:nvSpPr>
          <p:cNvPr id="510" name="Google Shape;510;p61"/>
          <p:cNvSpPr txBox="1"/>
          <p:nvPr/>
        </p:nvSpPr>
        <p:spPr>
          <a:xfrm>
            <a:off x="1847500" y="1948925"/>
            <a:ext cx="15041700" cy="12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As a team, draw a diagram that depicts how you will secure your services. Include firewalls, IAM roles, service accounts and network resources as appropriate.</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t/>
            </a:r>
            <a:endParaRPr sz="2800">
              <a:solidFill>
                <a:srgbClr val="73737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2"/>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Cost Estimating and Planning</a:t>
            </a:r>
            <a:endParaRPr/>
          </a:p>
        </p:txBody>
      </p:sp>
      <p:sp>
        <p:nvSpPr>
          <p:cNvPr id="516" name="Google Shape;516;p62"/>
          <p:cNvSpPr txBox="1"/>
          <p:nvPr/>
        </p:nvSpPr>
        <p:spPr>
          <a:xfrm>
            <a:off x="1847500" y="2151575"/>
            <a:ext cx="15318000" cy="7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As a team, use the </a:t>
            </a:r>
            <a:r>
              <a:rPr lang="en" sz="3000" u="sng">
                <a:solidFill>
                  <a:srgbClr val="4FC3F7"/>
                </a:solidFill>
                <a:latin typeface="Roboto"/>
                <a:ea typeface="Roboto"/>
                <a:cs typeface="Roboto"/>
                <a:sym typeface="Roboto"/>
                <a:hlinkClick r:id="rId3">
                  <a:extLst>
                    <a:ext uri="{A12FA001-AC4F-418D-AE19-62706E023703}">
                      <ahyp:hlinkClr val="tx"/>
                    </a:ext>
                  </a:extLst>
                </a:hlinkClick>
              </a:rPr>
              <a:t>pricing calculator</a:t>
            </a:r>
            <a:r>
              <a:rPr lang="en" sz="3000">
                <a:solidFill>
                  <a:srgbClr val="737373"/>
                </a:solidFill>
                <a:latin typeface="Roboto"/>
                <a:ea typeface="Roboto"/>
                <a:cs typeface="Roboto"/>
                <a:sym typeface="Roboto"/>
              </a:rPr>
              <a:t> to determine the cost of your microservices.</a:t>
            </a:r>
            <a:endParaRPr sz="3000">
              <a:solidFill>
                <a:srgbClr val="737373"/>
              </a:solidFill>
              <a:latin typeface="Roboto"/>
              <a:ea typeface="Roboto"/>
              <a:cs typeface="Roboto"/>
              <a:sym typeface="Roboto"/>
            </a:endParaRPr>
          </a:p>
        </p:txBody>
      </p:sp>
      <p:graphicFrame>
        <p:nvGraphicFramePr>
          <p:cNvPr id="517" name="Google Shape;517;p62"/>
          <p:cNvGraphicFramePr/>
          <p:nvPr/>
        </p:nvGraphicFramePr>
        <p:xfrm>
          <a:off x="1847500" y="3096000"/>
          <a:ext cx="3000000" cy="3000000"/>
        </p:xfrm>
        <a:graphic>
          <a:graphicData uri="http://schemas.openxmlformats.org/drawingml/2006/table">
            <a:tbl>
              <a:tblPr>
                <a:noFill/>
                <a:tableStyleId>{B21579AA-21F8-48FE-B5A8-EDAB9557313A}</a:tableStyleId>
              </a:tblPr>
              <a:tblGrid>
                <a:gridCol w="4214400"/>
                <a:gridCol w="7248400"/>
                <a:gridCol w="3855200"/>
              </a:tblGrid>
              <a:tr h="172475">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Service name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Google Cloud</a:t>
                      </a:r>
                      <a:r>
                        <a:rPr b="1" lang="en" sz="3000">
                          <a:solidFill>
                            <a:srgbClr val="FFFFFF"/>
                          </a:solidFill>
                          <a:latin typeface="Google Sans"/>
                          <a:ea typeface="Google Sans"/>
                          <a:cs typeface="Google Sans"/>
                          <a:sym typeface="Google Sans"/>
                        </a:rPr>
                        <a:t> Resource</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3000">
                          <a:solidFill>
                            <a:srgbClr val="FFFFFF"/>
                          </a:solidFill>
                          <a:latin typeface="Google Sans"/>
                          <a:ea typeface="Google Sans"/>
                          <a:cs typeface="Google Sans"/>
                          <a:sym typeface="Google Sans"/>
                        </a:rPr>
                        <a:t>Cost</a:t>
                      </a:r>
                      <a:endParaRPr b="1" sz="3000">
                        <a:solidFill>
                          <a:srgbClr val="FFFFFF"/>
                        </a:solidFill>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dk1"/>
                    </a:solidFill>
                  </a:tcPr>
                </a:tc>
              </a:tr>
              <a:tr h="356675">
                <a:tc>
                  <a:txBody>
                    <a:bodyPr/>
                    <a:lstStyle/>
                    <a:p>
                      <a:pPr indent="0" lvl="0" marL="0" rtl="0" algn="l">
                        <a:spcBef>
                          <a:spcPts val="0"/>
                        </a:spcBef>
                        <a:spcAft>
                          <a:spcPts val="0"/>
                        </a:spcAft>
                        <a:buNone/>
                      </a:pPr>
                      <a:r>
                        <a:rPr i="1" lang="en" sz="3000">
                          <a:latin typeface="Google Sans"/>
                          <a:ea typeface="Google Sans"/>
                          <a:cs typeface="Google Sans"/>
                          <a:sym typeface="Google Sans"/>
                        </a:rPr>
                        <a:t>A</a:t>
                      </a:r>
                      <a:r>
                        <a:rPr i="1" lang="en" sz="3000">
                          <a:latin typeface="Google Sans"/>
                          <a:ea typeface="Google Sans"/>
                          <a:cs typeface="Google Sans"/>
                          <a:sym typeface="Google Sans"/>
                        </a:rPr>
                        <a:t>ccounts</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a:latin typeface="Google Sans"/>
                          <a:ea typeface="Google Sans"/>
                          <a:cs typeface="Google Sans"/>
                          <a:sym typeface="Google Sans"/>
                        </a:rPr>
                        <a:t>Cloud SQL </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i="1" lang="en" sz="3000" u="sng">
                          <a:solidFill>
                            <a:schemeClr val="hlink"/>
                          </a:solidFill>
                          <a:latin typeface="Google Sans"/>
                          <a:ea typeface="Google Sans"/>
                          <a:cs typeface="Google Sans"/>
                          <a:sym typeface="Google Sans"/>
                          <a:hlinkClick r:id="rId4"/>
                        </a:rPr>
                        <a:t>$574.71/month</a:t>
                      </a:r>
                      <a:endParaRPr i="1"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741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1741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2E3FC"/>
                    </a:solidFill>
                  </a:tcPr>
                </a:tc>
              </a:tr>
              <a:tr h="167450">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3000">
                        <a:latin typeface="Google Sans"/>
                        <a:ea typeface="Google Sans"/>
                        <a:cs typeface="Google Sans"/>
                        <a:sym typeface="Google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63"/>
          <p:cNvPicPr preferRelativeResize="0"/>
          <p:nvPr/>
        </p:nvPicPr>
        <p:blipFill>
          <a:blip r:embed="rId3">
            <a:alphaModFix/>
          </a:blip>
          <a:stretch>
            <a:fillRect/>
          </a:stretch>
        </p:blipFill>
        <p:spPr>
          <a:xfrm>
            <a:off x="5180400" y="4192500"/>
            <a:ext cx="7530232" cy="1441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8"/>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Mountkirk Games</a:t>
            </a:r>
            <a:endParaRPr/>
          </a:p>
        </p:txBody>
      </p:sp>
      <p:sp>
        <p:nvSpPr>
          <p:cNvPr id="110" name="Google Shape;110;p28"/>
          <p:cNvSpPr txBox="1"/>
          <p:nvPr/>
        </p:nvSpPr>
        <p:spPr>
          <a:xfrm>
            <a:off x="1847500" y="2151575"/>
            <a:ext cx="14304600" cy="6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Brief description:</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2100">
                <a:solidFill>
                  <a:srgbClr val="737373"/>
                </a:solidFill>
                <a:latin typeface="Roboto"/>
                <a:ea typeface="Roboto"/>
                <a:cs typeface="Roboto"/>
                <a:sym typeface="Roboto"/>
              </a:rPr>
              <a:t>D</a:t>
            </a:r>
            <a:r>
              <a:rPr lang="en" sz="2100">
                <a:solidFill>
                  <a:srgbClr val="737373"/>
                </a:solidFill>
                <a:latin typeface="Roboto"/>
                <a:ea typeface="Roboto"/>
                <a:cs typeface="Roboto"/>
                <a:sym typeface="Roboto"/>
              </a:rPr>
              <a:t>eploy the game’s backend on Compute Engine so they can capture streaming metrics, run intensive analytics, and take advantage of its autoscaling server environment and integrate with a managed NoSQL database</a:t>
            </a:r>
            <a:endParaRPr sz="33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List a few main features:</a:t>
            </a:r>
            <a:endParaRPr sz="3000">
              <a:solidFill>
                <a:srgbClr val="737373"/>
              </a:solidFill>
              <a:latin typeface="Roboto"/>
              <a:ea typeface="Roboto"/>
              <a:cs typeface="Roboto"/>
              <a:sym typeface="Roboto"/>
            </a:endParaRPr>
          </a:p>
          <a:p>
            <a:pPr indent="-361950" lvl="0" marL="457200" rtl="0" algn="l">
              <a:lnSpc>
                <a:spcPct val="100000"/>
              </a:lnSpc>
              <a:spcBef>
                <a:spcPts val="1600"/>
              </a:spcBef>
              <a:spcAft>
                <a:spcPts val="0"/>
              </a:spcAft>
              <a:buClr>
                <a:srgbClr val="737373"/>
              </a:buClr>
              <a:buSzPts val="2100"/>
              <a:buFont typeface="Roboto"/>
              <a:buChar char="●"/>
            </a:pPr>
            <a:r>
              <a:rPr lang="en" sz="2100">
                <a:solidFill>
                  <a:srgbClr val="737373"/>
                </a:solidFill>
                <a:latin typeface="Roboto"/>
                <a:ea typeface="Roboto"/>
                <a:cs typeface="Roboto"/>
                <a:sym typeface="Roboto"/>
              </a:rPr>
              <a:t>Cloud Infrastructure: Global footprint, Scalability, Reduce latency, Hardened Linux distro</a:t>
            </a:r>
            <a:endParaRPr sz="2100">
              <a:solidFill>
                <a:srgbClr val="737373"/>
              </a:solidFill>
              <a:latin typeface="Roboto"/>
              <a:ea typeface="Roboto"/>
              <a:cs typeface="Roboto"/>
              <a:sym typeface="Roboto"/>
            </a:endParaRPr>
          </a:p>
          <a:p>
            <a:pPr indent="-361950" lvl="0" marL="457200" rtl="0" algn="l">
              <a:lnSpc>
                <a:spcPct val="100000"/>
              </a:lnSpc>
              <a:spcBef>
                <a:spcPts val="0"/>
              </a:spcBef>
              <a:spcAft>
                <a:spcPts val="0"/>
              </a:spcAft>
              <a:buClr>
                <a:srgbClr val="737373"/>
              </a:buClr>
              <a:buSzPts val="2100"/>
              <a:buFont typeface="Roboto"/>
              <a:buChar char="●"/>
            </a:pPr>
            <a:r>
              <a:rPr lang="en" sz="2100">
                <a:solidFill>
                  <a:srgbClr val="737373"/>
                </a:solidFill>
                <a:latin typeface="Roboto"/>
                <a:ea typeface="Roboto"/>
                <a:cs typeface="Roboto"/>
                <a:sym typeface="Roboto"/>
              </a:rPr>
              <a:t>Data Processing: Data is not lost due to processing backlogs, Connect to a transactional database service (NoSQL DB)</a:t>
            </a:r>
            <a:endParaRPr sz="2100">
              <a:solidFill>
                <a:srgbClr val="737373"/>
              </a:solidFill>
              <a:latin typeface="Roboto"/>
              <a:ea typeface="Roboto"/>
              <a:cs typeface="Roboto"/>
              <a:sym typeface="Roboto"/>
            </a:endParaRPr>
          </a:p>
          <a:p>
            <a:pPr indent="-361950" lvl="0" marL="457200" rtl="0" algn="l">
              <a:lnSpc>
                <a:spcPct val="100000"/>
              </a:lnSpc>
              <a:spcBef>
                <a:spcPts val="0"/>
              </a:spcBef>
              <a:spcAft>
                <a:spcPts val="0"/>
              </a:spcAft>
              <a:buClr>
                <a:srgbClr val="737373"/>
              </a:buClr>
              <a:buSzPts val="2100"/>
              <a:buFont typeface="Roboto"/>
              <a:buChar char="●"/>
            </a:pPr>
            <a:r>
              <a:rPr lang="en" sz="2100">
                <a:solidFill>
                  <a:srgbClr val="737373"/>
                </a:solidFill>
                <a:latin typeface="Roboto"/>
                <a:ea typeface="Roboto"/>
                <a:cs typeface="Roboto"/>
                <a:sym typeface="Roboto"/>
              </a:rPr>
              <a:t>Analytics Platform: Allow queries to access at least 10 TB of historical data, Process data that arrives late, Future Analysis</a:t>
            </a:r>
            <a:endParaRPr sz="18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List roles of typical users:</a:t>
            </a:r>
            <a:endParaRPr sz="3000">
              <a:solidFill>
                <a:srgbClr val="737373"/>
              </a:solidFill>
              <a:latin typeface="Roboto"/>
              <a:ea typeface="Roboto"/>
              <a:cs typeface="Roboto"/>
              <a:sym typeface="Roboto"/>
            </a:endParaRPr>
          </a:p>
          <a:p>
            <a:pPr indent="-342900" lvl="0" marL="457200" rtl="0" algn="l">
              <a:lnSpc>
                <a:spcPct val="100000"/>
              </a:lnSpc>
              <a:spcBef>
                <a:spcPts val="160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Players</a:t>
            </a:r>
            <a:endParaRPr sz="1800">
              <a:solidFill>
                <a:srgbClr val="737373"/>
              </a:solidFill>
              <a:latin typeface="Roboto"/>
              <a:ea typeface="Roboto"/>
              <a:cs typeface="Roboto"/>
              <a:sym typeface="Roboto"/>
            </a:endParaRPr>
          </a:p>
          <a:p>
            <a:pPr indent="-342900" lvl="0" marL="457200" rtl="0" algn="l">
              <a:lnSpc>
                <a:spcPct val="100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Developer</a:t>
            </a:r>
            <a:endParaRPr sz="1800">
              <a:solidFill>
                <a:srgbClr val="737373"/>
              </a:solidFill>
              <a:latin typeface="Roboto"/>
              <a:ea typeface="Roboto"/>
              <a:cs typeface="Roboto"/>
              <a:sym typeface="Roboto"/>
            </a:endParaRPr>
          </a:p>
          <a:p>
            <a:pPr indent="-342900" lvl="0" marL="457200" rtl="0" algn="l">
              <a:lnSpc>
                <a:spcPct val="100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Cloud Engineer</a:t>
            </a:r>
            <a:endParaRPr sz="1800">
              <a:solidFill>
                <a:srgbClr val="737373"/>
              </a:solidFill>
              <a:latin typeface="Roboto"/>
              <a:ea typeface="Roboto"/>
              <a:cs typeface="Roboto"/>
              <a:sym typeface="Roboto"/>
            </a:endParaRPr>
          </a:p>
          <a:p>
            <a:pPr indent="-342900" lvl="0" marL="457200" rtl="0" algn="l">
              <a:lnSpc>
                <a:spcPct val="100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Advertiser</a:t>
            </a:r>
            <a:endParaRPr sz="1800">
              <a:solidFill>
                <a:srgbClr val="737373"/>
              </a:solidFill>
              <a:latin typeface="Roboto"/>
              <a:ea typeface="Roboto"/>
              <a:cs typeface="Roboto"/>
              <a:sym typeface="Roboto"/>
            </a:endParaRPr>
          </a:p>
          <a:p>
            <a:pPr indent="-342900" lvl="0" marL="457200" rtl="0" algn="l">
              <a:lnSpc>
                <a:spcPct val="100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Investor</a:t>
            </a:r>
            <a:endParaRPr sz="1800">
              <a:solidFill>
                <a:srgbClr val="737373"/>
              </a:solidFill>
              <a:latin typeface="Roboto"/>
              <a:ea typeface="Roboto"/>
              <a:cs typeface="Roboto"/>
              <a:sym typeface="Roboto"/>
            </a:endParaRPr>
          </a:p>
        </p:txBody>
      </p:sp>
      <p:pic>
        <p:nvPicPr>
          <p:cNvPr id="111" name="Google Shape;111;p28"/>
          <p:cNvPicPr preferRelativeResize="0"/>
          <p:nvPr/>
        </p:nvPicPr>
        <p:blipFill>
          <a:blip r:embed="rId3">
            <a:alphaModFix/>
          </a:blip>
          <a:stretch>
            <a:fillRect/>
          </a:stretch>
        </p:blipFill>
        <p:spPr>
          <a:xfrm>
            <a:off x="8703550" y="398500"/>
            <a:ext cx="2307825" cy="230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9"/>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 Writing User Personas</a:t>
            </a:r>
            <a:endParaRPr/>
          </a:p>
        </p:txBody>
      </p:sp>
      <p:sp>
        <p:nvSpPr>
          <p:cNvPr id="117" name="Google Shape;117;p29"/>
          <p:cNvSpPr txBox="1"/>
          <p:nvPr/>
        </p:nvSpPr>
        <p:spPr>
          <a:xfrm>
            <a:off x="1847500" y="2339875"/>
            <a:ext cx="15010800" cy="6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737373"/>
                </a:solidFill>
                <a:latin typeface="Roboto"/>
                <a:ea typeface="Roboto"/>
                <a:cs typeface="Roboto"/>
                <a:sym typeface="Roboto"/>
              </a:rPr>
              <a:t>Each team member should create two user personas that describe typical users of your application.  Add a new slide for each persona.</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0"/>
              </a:spcAft>
              <a:buNone/>
            </a:pPr>
            <a:r>
              <a:rPr lang="en" sz="3000">
                <a:solidFill>
                  <a:srgbClr val="737373"/>
                </a:solidFill>
                <a:latin typeface="Roboto"/>
                <a:ea typeface="Roboto"/>
                <a:cs typeface="Roboto"/>
                <a:sym typeface="Roboto"/>
              </a:rPr>
              <a:t>Example persona:</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rPr i="1" lang="en" sz="3000">
                <a:solidFill>
                  <a:srgbClr val="737373"/>
                </a:solidFill>
                <a:latin typeface="Open Sans"/>
                <a:ea typeface="Open Sans"/>
                <a:cs typeface="Open Sans"/>
                <a:sym typeface="Open Sans"/>
              </a:rPr>
              <a:t>Jocelyn is a busy working mom who wants to access MegaCorp Bank to check her account balances and make sure that there are enough funds to pay for her kids' music and sport lessons. She also uses the web site to automate payment of bills and see her credit account balances. Jocelyn wants to save time and money, and she wants a credit card that gives her cash back.</a:t>
            </a:r>
            <a:endParaRPr i="1" sz="3000">
              <a:solidFill>
                <a:srgbClr val="73737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0"/>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 User Persona</a:t>
            </a:r>
            <a:endParaRPr/>
          </a:p>
        </p:txBody>
      </p:sp>
      <p:sp>
        <p:nvSpPr>
          <p:cNvPr id="123" name="Google Shape;123;p30"/>
          <p:cNvSpPr txBox="1"/>
          <p:nvPr/>
        </p:nvSpPr>
        <p:spPr>
          <a:xfrm>
            <a:off x="1847500" y="2339875"/>
            <a:ext cx="15010800" cy="6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000">
              <a:solidFill>
                <a:srgbClr val="737373"/>
              </a:solidFill>
              <a:latin typeface="Roboto"/>
              <a:ea typeface="Roboto"/>
              <a:cs typeface="Roboto"/>
              <a:sym typeface="Roboto"/>
            </a:endParaRPr>
          </a:p>
          <a:p>
            <a:pPr indent="0" lvl="0" marL="0" rtl="0" algn="l">
              <a:lnSpc>
                <a:spcPct val="115000"/>
              </a:lnSpc>
              <a:spcBef>
                <a:spcPts val="1600"/>
              </a:spcBef>
              <a:spcAft>
                <a:spcPts val="1600"/>
              </a:spcAft>
              <a:buNone/>
            </a:pPr>
            <a:r>
              <a:rPr i="1" lang="en" sz="3000">
                <a:solidFill>
                  <a:srgbClr val="737373"/>
                </a:solidFill>
                <a:latin typeface="Open Sans"/>
                <a:ea typeface="Open Sans"/>
                <a:cs typeface="Open Sans"/>
                <a:sym typeface="Open Sans"/>
              </a:rPr>
              <a:t>Carl enjoys playing online multi-player games on his mobile phone. Carl is impatient so if the game is down or slow he will stop playing or switch to another game.</a:t>
            </a:r>
            <a:endParaRPr i="1" sz="3000">
              <a:solidFill>
                <a:srgbClr val="73737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1"/>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 Mike the QA Engineer - KG1</a:t>
            </a:r>
            <a:endParaRPr/>
          </a:p>
        </p:txBody>
      </p:sp>
      <p:sp>
        <p:nvSpPr>
          <p:cNvPr id="129" name="Google Shape;129;p31"/>
          <p:cNvSpPr txBox="1"/>
          <p:nvPr/>
        </p:nvSpPr>
        <p:spPr>
          <a:xfrm>
            <a:off x="1847500" y="2339875"/>
            <a:ext cx="15010800" cy="6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3000">
                <a:solidFill>
                  <a:srgbClr val="737373"/>
                </a:solidFill>
                <a:latin typeface="Open Sans"/>
                <a:ea typeface="Open Sans"/>
                <a:cs typeface="Open Sans"/>
                <a:sym typeface="Open Sans"/>
              </a:rPr>
              <a:t>Mike is a QA Engineer who accesses the game from players perspective.  Mike will also need to login to the backend to check logs and report bugs.  Mike writes automation tasks to do some of this work.</a:t>
            </a:r>
            <a:endParaRPr i="1" sz="3000">
              <a:solidFill>
                <a:srgbClr val="737373"/>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2"/>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 Jess the Community Manager - KG2</a:t>
            </a:r>
            <a:endParaRPr/>
          </a:p>
        </p:txBody>
      </p:sp>
      <p:sp>
        <p:nvSpPr>
          <p:cNvPr id="135" name="Google Shape;135;p32"/>
          <p:cNvSpPr txBox="1"/>
          <p:nvPr/>
        </p:nvSpPr>
        <p:spPr>
          <a:xfrm>
            <a:off x="1847500" y="2339875"/>
            <a:ext cx="15010800" cy="6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3000">
                <a:solidFill>
                  <a:srgbClr val="737373"/>
                </a:solidFill>
                <a:latin typeface="Open Sans"/>
                <a:ea typeface="Open Sans"/>
                <a:cs typeface="Open Sans"/>
                <a:sym typeface="Open Sans"/>
              </a:rPr>
              <a:t>J</a:t>
            </a:r>
            <a:r>
              <a:rPr i="1" lang="en" sz="3000">
                <a:solidFill>
                  <a:srgbClr val="737373"/>
                </a:solidFill>
                <a:latin typeface="Open Sans"/>
                <a:ea typeface="Open Sans"/>
                <a:cs typeface="Open Sans"/>
                <a:sym typeface="Open Sans"/>
              </a:rPr>
              <a:t>ess is the Community manager at Mountkirk games.  Jess is a direct contact to the players and voices their concerns to the company</a:t>
            </a:r>
            <a:r>
              <a:rPr i="1" lang="en" sz="3000">
                <a:solidFill>
                  <a:srgbClr val="737373"/>
                </a:solidFill>
                <a:latin typeface="Open Sans"/>
                <a:ea typeface="Open Sans"/>
                <a:cs typeface="Open Sans"/>
                <a:sym typeface="Open Sans"/>
              </a:rPr>
              <a:t>.  Jess will login to the system to update wiki pages and create/view tickets on player issues.</a:t>
            </a:r>
            <a:endParaRPr i="1" sz="3000">
              <a:solidFill>
                <a:srgbClr val="737373"/>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3"/>
          <p:cNvSpPr txBox="1"/>
          <p:nvPr>
            <p:ph type="title"/>
          </p:nvPr>
        </p:nvSpPr>
        <p:spPr>
          <a:xfrm>
            <a:off x="1847500" y="1075775"/>
            <a:ext cx="146163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 Writing User Personas - Player</a:t>
            </a:r>
            <a:endParaRPr/>
          </a:p>
        </p:txBody>
      </p:sp>
      <p:sp>
        <p:nvSpPr>
          <p:cNvPr id="141" name="Google Shape;141;p33"/>
          <p:cNvSpPr txBox="1"/>
          <p:nvPr/>
        </p:nvSpPr>
        <p:spPr>
          <a:xfrm>
            <a:off x="1847500" y="2339875"/>
            <a:ext cx="15010800" cy="6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737373"/>
                </a:solidFill>
                <a:latin typeface="Roboto"/>
                <a:ea typeface="Roboto"/>
                <a:cs typeface="Roboto"/>
                <a:sym typeface="Roboto"/>
              </a:rPr>
              <a:t>I’m a young dad. I work hard at the factory. Came back home after a shift. Spend some time with my family. Say goodnight to my daughter and wife. And then I want to play some games to relax. I’ve heard that Mountkirk developed a cool game and I want to play it.</a:t>
            </a:r>
            <a:endParaRPr i="1" sz="3000">
              <a:solidFill>
                <a:srgbClr val="73737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