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8C6A48-41A1-4AC7-A24B-526C661B3C5D}" type="datetimeFigureOut">
              <a:rPr lang="en-US" smtClean="0"/>
              <a:t>8/13/2020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13B6A2-351F-4EDD-8359-9BFCC942D273}" type="slidenum">
              <a:rPr lang="en-US" smtClean="0"/>
              <a:t>‹#›</a:t>
            </a:fld>
            <a:endParaRPr lang="en-US"/>
          </a:p>
        </p:txBody>
      </p:sp>
    </p:spTree>
    <p:extLst>
      <p:ext uri="{BB962C8B-B14F-4D97-AF65-F5344CB8AC3E}">
        <p14:creationId xmlns:p14="http://schemas.microsoft.com/office/powerpoint/2010/main" val="1928896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9042212460_1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9042212460_1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2567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9042212460_14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9042212460_14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9243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9042212460_14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9042212460_14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5831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9042212460_14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9042212460_14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7454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9042212460_14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9042212460_14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3851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9042212460_6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9042212460_6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14632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9042212460_1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9042212460_1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4689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042212460_1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9042212460_1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73121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9042212460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9042212460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91647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9042212460_12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9042212460_1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4445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9042212460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9042212460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2614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9042212460_6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9042212460_6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4421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9042212460_6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9042212460_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6625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9042212460_1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9042212460_1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8562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9042212460_1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9042212460_1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1729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9042212460_14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9042212460_14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8048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7bdf755f79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7bdf755f79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900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042212460_14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042212460_14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0876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White Background">
  <p:cSld name="Blank White Background">
    <p:spTree>
      <p:nvGrpSpPr>
        <p:cNvPr id="1" name="Shape 36"/>
        <p:cNvGrpSpPr/>
        <p:nvPr/>
      </p:nvGrpSpPr>
      <p:grpSpPr>
        <a:xfrm>
          <a:off x="0" y="0"/>
          <a:ext cx="0" cy="0"/>
          <a:chOff x="0" y="0"/>
          <a:chExt cx="0" cy="0"/>
        </a:xfrm>
      </p:grpSpPr>
      <p:sp>
        <p:nvSpPr>
          <p:cNvPr id="37" name="Google Shape;37;p11"/>
          <p:cNvSpPr/>
          <p:nvPr/>
        </p:nvSpPr>
        <p:spPr>
          <a:xfrm>
            <a:off x="83" y="-83"/>
            <a:ext cx="12192000" cy="6858000"/>
          </a:xfrm>
          <a:prstGeom prst="rect">
            <a:avLst/>
          </a:prstGeom>
          <a:solidFill>
            <a:srgbClr val="FFFFFF"/>
          </a:solidFill>
          <a:ln>
            <a:noFill/>
          </a:ln>
        </p:spPr>
        <p:txBody>
          <a:bodyPr spcFirstLastPara="1" wrap="square" lIns="60967" tIns="60967" rIns="60967" bIns="60967" anchor="ctr" anchorCtr="0">
            <a:noAutofit/>
          </a:bodyPr>
          <a:lstStyle/>
          <a:p>
            <a:pPr marL="0" lvl="0" indent="0" algn="l" rtl="0">
              <a:spcBef>
                <a:spcPts val="0"/>
              </a:spcBef>
              <a:spcAft>
                <a:spcPts val="0"/>
              </a:spcAft>
              <a:buNone/>
            </a:pPr>
            <a:endParaRPr sz="1200"/>
          </a:p>
        </p:txBody>
      </p:sp>
      <p:sp>
        <p:nvSpPr>
          <p:cNvPr id="38" name="Google Shape;38;p11"/>
          <p:cNvSpPr txBox="1">
            <a:spLocks noGrp="1"/>
          </p:cNvSpPr>
          <p:nvPr>
            <p:ph type="title"/>
          </p:nvPr>
        </p:nvSpPr>
        <p:spPr>
          <a:xfrm>
            <a:off x="1231667" y="717183"/>
            <a:ext cx="9744200" cy="71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32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a:endParaRPr/>
          </a:p>
        </p:txBody>
      </p:sp>
      <p:pic>
        <p:nvPicPr>
          <p:cNvPr id="39" name="Google Shape;39;p11"/>
          <p:cNvPicPr preferRelativeResize="0"/>
          <p:nvPr/>
        </p:nvPicPr>
        <p:blipFill rotWithShape="1">
          <a:blip r:embed="rId2">
            <a:alphaModFix/>
          </a:blip>
          <a:srcRect r="-21669"/>
          <a:stretch/>
        </p:blipFill>
        <p:spPr>
          <a:xfrm>
            <a:off x="673733" y="6170700"/>
            <a:ext cx="2148768" cy="338017"/>
          </a:xfrm>
          <a:prstGeom prst="rect">
            <a:avLst/>
          </a:prstGeom>
          <a:noFill/>
          <a:ln>
            <a:noFill/>
          </a:ln>
        </p:spPr>
      </p:pic>
    </p:spTree>
    <p:extLst>
      <p:ext uri="{BB962C8B-B14F-4D97-AF65-F5344CB8AC3E}">
        <p14:creationId xmlns:p14="http://schemas.microsoft.com/office/powerpoint/2010/main" val="2238334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8/13/2020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8/13/2020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8/13/2020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8/13/2020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8/13/2020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8/13/2020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8/13/2020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8/13/2020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User Personas and Stories</a:t>
            </a:r>
            <a:endParaRPr lang="en-US" dirty="0"/>
          </a:p>
        </p:txBody>
      </p:sp>
    </p:spTree>
    <p:extLst>
      <p:ext uri="{BB962C8B-B14F-4D97-AF65-F5344CB8AC3E}">
        <p14:creationId xmlns:p14="http://schemas.microsoft.com/office/powerpoint/2010/main" val="3894403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8"/>
          <p:cNvSpPr txBox="1">
            <a:spLocks noGrp="1"/>
          </p:cNvSpPr>
          <p:nvPr>
            <p:ph type="title"/>
          </p:nvPr>
        </p:nvSpPr>
        <p:spPr>
          <a:xfrm>
            <a:off x="1231667" y="717183"/>
            <a:ext cx="9744200" cy="717200"/>
          </a:xfrm>
          <a:prstGeom prst="rect">
            <a:avLst/>
          </a:prstGeom>
        </p:spPr>
        <p:txBody>
          <a:bodyPr spcFirstLastPara="1" vert="horz" wrap="square" lIns="60950" tIns="60950" rIns="60950" bIns="60950" rtlCol="0" anchor="t" anchorCtr="0">
            <a:noAutofit/>
          </a:bodyPr>
          <a:lstStyle/>
          <a:p>
            <a:r>
              <a:rPr lang="en"/>
              <a:t>User Story - Investor</a:t>
            </a:r>
            <a:endParaRPr/>
          </a:p>
        </p:txBody>
      </p:sp>
      <p:sp>
        <p:nvSpPr>
          <p:cNvPr id="171" name="Google Shape;171;p38"/>
          <p:cNvSpPr txBox="1"/>
          <p:nvPr/>
        </p:nvSpPr>
        <p:spPr>
          <a:xfrm>
            <a:off x="1231667" y="1578250"/>
            <a:ext cx="9577400" cy="4542800"/>
          </a:xfrm>
          <a:prstGeom prst="rect">
            <a:avLst/>
          </a:prstGeom>
          <a:noFill/>
          <a:ln>
            <a:noFill/>
          </a:ln>
        </p:spPr>
        <p:txBody>
          <a:bodyPr spcFirstLastPara="1" wrap="square" lIns="60950" tIns="60950" rIns="60950" bIns="60950" anchor="t" anchorCtr="0">
            <a:noAutofit/>
          </a:bodyPr>
          <a:lstStyle/>
          <a:p>
            <a:pPr>
              <a:lnSpc>
                <a:spcPct val="115000"/>
              </a:lnSpc>
            </a:pPr>
            <a:r>
              <a:rPr lang="en" sz="2000" i="1">
                <a:solidFill>
                  <a:srgbClr val="737373"/>
                </a:solidFill>
                <a:latin typeface="Open Sans"/>
                <a:ea typeface="Open Sans"/>
                <a:cs typeface="Open Sans"/>
                <a:sym typeface="Open Sans"/>
              </a:rPr>
              <a:t>Identify KPI</a:t>
            </a:r>
            <a:endParaRPr sz="2000" i="1">
              <a:solidFill>
                <a:srgbClr val="737373"/>
              </a:solidFill>
              <a:latin typeface="Open Sans"/>
              <a:ea typeface="Open Sans"/>
              <a:cs typeface="Open Sans"/>
              <a:sym typeface="Open Sans"/>
            </a:endParaRPr>
          </a:p>
          <a:p>
            <a:pPr>
              <a:lnSpc>
                <a:spcPct val="115000"/>
              </a:lnSpc>
              <a:spcBef>
                <a:spcPts val="1067"/>
              </a:spcBef>
              <a:spcAft>
                <a:spcPts val="1067"/>
              </a:spcAft>
            </a:pPr>
            <a:r>
              <a:rPr lang="en" sz="2000" b="1" i="1">
                <a:solidFill>
                  <a:srgbClr val="737373"/>
                </a:solidFill>
                <a:latin typeface="Open Sans"/>
                <a:ea typeface="Open Sans"/>
                <a:cs typeface="Open Sans"/>
                <a:sym typeface="Open Sans"/>
              </a:rPr>
              <a:t>As an</a:t>
            </a:r>
            <a:r>
              <a:rPr lang="en" sz="2000" i="1">
                <a:solidFill>
                  <a:srgbClr val="737373"/>
                </a:solidFill>
                <a:latin typeface="Open Sans"/>
                <a:ea typeface="Open Sans"/>
                <a:cs typeface="Open Sans"/>
                <a:sym typeface="Open Sans"/>
              </a:rPr>
              <a:t> Investor, </a:t>
            </a:r>
            <a:r>
              <a:rPr lang="en" sz="2000" b="1" i="1">
                <a:solidFill>
                  <a:srgbClr val="737373"/>
                </a:solidFill>
                <a:latin typeface="Open Sans"/>
                <a:ea typeface="Open Sans"/>
                <a:cs typeface="Open Sans"/>
                <a:sym typeface="Open Sans"/>
              </a:rPr>
              <a:t>I want to </a:t>
            </a:r>
            <a:r>
              <a:rPr lang="en" sz="2000" i="1">
                <a:solidFill>
                  <a:srgbClr val="737373"/>
                </a:solidFill>
                <a:latin typeface="Open Sans"/>
                <a:ea typeface="Open Sans"/>
                <a:cs typeface="Open Sans"/>
                <a:sym typeface="Open Sans"/>
              </a:rPr>
              <a:t>identify more key performance indicators (KPIs), </a:t>
            </a:r>
            <a:r>
              <a:rPr lang="en" sz="2000" b="1" i="1">
                <a:solidFill>
                  <a:srgbClr val="737373"/>
                </a:solidFill>
                <a:latin typeface="Open Sans"/>
                <a:ea typeface="Open Sans"/>
                <a:cs typeface="Open Sans"/>
                <a:sym typeface="Open Sans"/>
              </a:rPr>
              <a:t>so that</a:t>
            </a:r>
            <a:r>
              <a:rPr lang="en" sz="2000" i="1">
                <a:solidFill>
                  <a:srgbClr val="737373"/>
                </a:solidFill>
                <a:latin typeface="Open Sans"/>
                <a:ea typeface="Open Sans"/>
                <a:cs typeface="Open Sans"/>
                <a:sym typeface="Open Sans"/>
              </a:rPr>
              <a:t> I can gain deeper insight into usage patterns and evaluate the speed and stability of the game </a:t>
            </a:r>
            <a:r>
              <a:rPr lang="en" sz="2000" b="1" i="1">
                <a:solidFill>
                  <a:srgbClr val="737373"/>
                </a:solidFill>
                <a:latin typeface="Open Sans"/>
                <a:ea typeface="Open Sans"/>
                <a:cs typeface="Open Sans"/>
                <a:sym typeface="Open Sans"/>
              </a:rPr>
              <a:t>in order to </a:t>
            </a:r>
            <a:r>
              <a:rPr lang="en" sz="2000" i="1">
                <a:solidFill>
                  <a:srgbClr val="737373"/>
                </a:solidFill>
                <a:latin typeface="Open Sans"/>
                <a:ea typeface="Open Sans"/>
                <a:cs typeface="Open Sans"/>
                <a:sym typeface="Open Sans"/>
              </a:rPr>
              <a:t>adapt the game for target users</a:t>
            </a:r>
            <a:endParaRPr sz="2000" i="1">
              <a:solidFill>
                <a:srgbClr val="737373"/>
              </a:solidFill>
              <a:latin typeface="Open Sans"/>
              <a:ea typeface="Open Sans"/>
              <a:cs typeface="Open Sans"/>
              <a:sym typeface="Open Sans"/>
            </a:endParaRPr>
          </a:p>
        </p:txBody>
      </p:sp>
    </p:spTree>
    <p:extLst>
      <p:ext uri="{BB962C8B-B14F-4D97-AF65-F5344CB8AC3E}">
        <p14:creationId xmlns:p14="http://schemas.microsoft.com/office/powerpoint/2010/main" val="3586301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9"/>
          <p:cNvSpPr txBox="1">
            <a:spLocks noGrp="1"/>
          </p:cNvSpPr>
          <p:nvPr>
            <p:ph type="title"/>
          </p:nvPr>
        </p:nvSpPr>
        <p:spPr>
          <a:xfrm>
            <a:off x="1231667" y="717183"/>
            <a:ext cx="9744200" cy="717200"/>
          </a:xfrm>
          <a:prstGeom prst="rect">
            <a:avLst/>
          </a:prstGeom>
        </p:spPr>
        <p:txBody>
          <a:bodyPr spcFirstLastPara="1" vert="horz" wrap="square" lIns="60950" tIns="60950" rIns="60950" bIns="60950" rtlCol="0" anchor="t" anchorCtr="0">
            <a:noAutofit/>
          </a:bodyPr>
          <a:lstStyle/>
          <a:p>
            <a:r>
              <a:rPr lang="en"/>
              <a:t>User Story - Investor</a:t>
            </a:r>
            <a:endParaRPr/>
          </a:p>
        </p:txBody>
      </p:sp>
      <p:sp>
        <p:nvSpPr>
          <p:cNvPr id="177" name="Google Shape;177;p39"/>
          <p:cNvSpPr txBox="1"/>
          <p:nvPr/>
        </p:nvSpPr>
        <p:spPr>
          <a:xfrm>
            <a:off x="1231667" y="1578250"/>
            <a:ext cx="9577400" cy="4542800"/>
          </a:xfrm>
          <a:prstGeom prst="rect">
            <a:avLst/>
          </a:prstGeom>
          <a:noFill/>
          <a:ln>
            <a:noFill/>
          </a:ln>
        </p:spPr>
        <p:txBody>
          <a:bodyPr spcFirstLastPara="1" wrap="square" lIns="60950" tIns="60950" rIns="60950" bIns="60950" anchor="t" anchorCtr="0">
            <a:noAutofit/>
          </a:bodyPr>
          <a:lstStyle/>
          <a:p>
            <a:pPr>
              <a:lnSpc>
                <a:spcPct val="115000"/>
              </a:lnSpc>
            </a:pPr>
            <a:r>
              <a:rPr lang="en" sz="2000" i="1">
                <a:solidFill>
                  <a:srgbClr val="737373"/>
                </a:solidFill>
                <a:latin typeface="Open Sans"/>
                <a:ea typeface="Open Sans"/>
                <a:cs typeface="Open Sans"/>
                <a:sym typeface="Open Sans"/>
              </a:rPr>
              <a:t>Improve popularity</a:t>
            </a:r>
            <a:endParaRPr sz="2000" i="1">
              <a:solidFill>
                <a:srgbClr val="737373"/>
              </a:solidFill>
              <a:latin typeface="Open Sans"/>
              <a:ea typeface="Open Sans"/>
              <a:cs typeface="Open Sans"/>
              <a:sym typeface="Open Sans"/>
            </a:endParaRPr>
          </a:p>
          <a:p>
            <a:pPr>
              <a:lnSpc>
                <a:spcPct val="115000"/>
              </a:lnSpc>
              <a:spcBef>
                <a:spcPts val="1067"/>
              </a:spcBef>
              <a:spcAft>
                <a:spcPts val="1067"/>
              </a:spcAft>
            </a:pPr>
            <a:r>
              <a:rPr lang="en" sz="2000" b="1" i="1">
                <a:solidFill>
                  <a:srgbClr val="737373"/>
                </a:solidFill>
                <a:latin typeface="Open Sans"/>
                <a:ea typeface="Open Sans"/>
                <a:cs typeface="Open Sans"/>
                <a:sym typeface="Open Sans"/>
              </a:rPr>
              <a:t>As an</a:t>
            </a:r>
            <a:r>
              <a:rPr lang="en" sz="2000" i="1">
                <a:solidFill>
                  <a:srgbClr val="737373"/>
                </a:solidFill>
                <a:latin typeface="Open Sans"/>
                <a:ea typeface="Open Sans"/>
                <a:cs typeface="Open Sans"/>
                <a:sym typeface="Open Sans"/>
              </a:rPr>
              <a:t> Investor, </a:t>
            </a:r>
            <a:r>
              <a:rPr lang="en" sz="2000" b="1" i="1">
                <a:solidFill>
                  <a:srgbClr val="737373"/>
                </a:solidFill>
                <a:latin typeface="Open Sans"/>
                <a:ea typeface="Open Sans"/>
                <a:cs typeface="Open Sans"/>
                <a:sym typeface="Open Sans"/>
              </a:rPr>
              <a:t>I want </a:t>
            </a:r>
            <a:r>
              <a:rPr lang="en" sz="2000" i="1">
                <a:solidFill>
                  <a:srgbClr val="737373"/>
                </a:solidFill>
                <a:latin typeface="Open Sans"/>
                <a:ea typeface="Open Sans"/>
                <a:cs typeface="Open Sans"/>
                <a:sym typeface="Open Sans"/>
              </a:rPr>
              <a:t>to increase the global footprint of the game, </a:t>
            </a:r>
            <a:r>
              <a:rPr lang="en" sz="2000" b="1" i="1">
                <a:solidFill>
                  <a:srgbClr val="737373"/>
                </a:solidFill>
                <a:latin typeface="Open Sans"/>
                <a:ea typeface="Open Sans"/>
                <a:cs typeface="Open Sans"/>
                <a:sym typeface="Open Sans"/>
              </a:rPr>
              <a:t>so that</a:t>
            </a:r>
            <a:r>
              <a:rPr lang="en" sz="2000" i="1">
                <a:solidFill>
                  <a:srgbClr val="737373"/>
                </a:solidFill>
                <a:latin typeface="Open Sans"/>
                <a:ea typeface="Open Sans"/>
                <a:cs typeface="Open Sans"/>
                <a:sym typeface="Open Sans"/>
              </a:rPr>
              <a:t> the game gains popularity </a:t>
            </a:r>
            <a:r>
              <a:rPr lang="en" sz="2000" b="1" i="1">
                <a:solidFill>
                  <a:srgbClr val="737373"/>
                </a:solidFill>
                <a:latin typeface="Open Sans"/>
                <a:ea typeface="Open Sans"/>
                <a:cs typeface="Open Sans"/>
                <a:sym typeface="Open Sans"/>
              </a:rPr>
              <a:t>in order to </a:t>
            </a:r>
            <a:r>
              <a:rPr lang="en" sz="2000" i="1">
                <a:solidFill>
                  <a:srgbClr val="737373"/>
                </a:solidFill>
                <a:latin typeface="Open Sans"/>
                <a:ea typeface="Open Sans"/>
                <a:cs typeface="Open Sans"/>
                <a:sym typeface="Open Sans"/>
              </a:rPr>
              <a:t>stay competitive in the market. </a:t>
            </a:r>
            <a:endParaRPr sz="2000" i="1">
              <a:solidFill>
                <a:srgbClr val="737373"/>
              </a:solidFill>
              <a:latin typeface="Open Sans"/>
              <a:ea typeface="Open Sans"/>
              <a:cs typeface="Open Sans"/>
              <a:sym typeface="Open Sans"/>
            </a:endParaRPr>
          </a:p>
        </p:txBody>
      </p:sp>
    </p:spTree>
    <p:extLst>
      <p:ext uri="{BB962C8B-B14F-4D97-AF65-F5344CB8AC3E}">
        <p14:creationId xmlns:p14="http://schemas.microsoft.com/office/powerpoint/2010/main" val="1549157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0"/>
          <p:cNvSpPr txBox="1">
            <a:spLocks noGrp="1"/>
          </p:cNvSpPr>
          <p:nvPr>
            <p:ph type="title"/>
          </p:nvPr>
        </p:nvSpPr>
        <p:spPr>
          <a:xfrm>
            <a:off x="1231667" y="717183"/>
            <a:ext cx="9744200" cy="717200"/>
          </a:xfrm>
          <a:prstGeom prst="rect">
            <a:avLst/>
          </a:prstGeom>
        </p:spPr>
        <p:txBody>
          <a:bodyPr spcFirstLastPara="1" vert="horz" wrap="square" lIns="60950" tIns="60950" rIns="60950" bIns="60950" rtlCol="0" anchor="t" anchorCtr="0">
            <a:noAutofit/>
          </a:bodyPr>
          <a:lstStyle/>
          <a:p>
            <a:r>
              <a:rPr lang="en"/>
              <a:t>User Story - Investor</a:t>
            </a:r>
            <a:endParaRPr/>
          </a:p>
        </p:txBody>
      </p:sp>
      <p:sp>
        <p:nvSpPr>
          <p:cNvPr id="183" name="Google Shape;183;p40"/>
          <p:cNvSpPr txBox="1"/>
          <p:nvPr/>
        </p:nvSpPr>
        <p:spPr>
          <a:xfrm>
            <a:off x="1231667" y="1578250"/>
            <a:ext cx="9577400" cy="2052200"/>
          </a:xfrm>
          <a:prstGeom prst="rect">
            <a:avLst/>
          </a:prstGeom>
          <a:noFill/>
          <a:ln>
            <a:noFill/>
          </a:ln>
        </p:spPr>
        <p:txBody>
          <a:bodyPr spcFirstLastPara="1" wrap="square" lIns="60950" tIns="60950" rIns="60950" bIns="60950" anchor="t" anchorCtr="0">
            <a:noAutofit/>
          </a:bodyPr>
          <a:lstStyle/>
          <a:p>
            <a:pPr>
              <a:lnSpc>
                <a:spcPct val="115000"/>
              </a:lnSpc>
            </a:pPr>
            <a:r>
              <a:rPr lang="en" sz="2000" i="1">
                <a:solidFill>
                  <a:srgbClr val="737373"/>
                </a:solidFill>
                <a:latin typeface="Open Sans"/>
                <a:ea typeface="Open Sans"/>
                <a:cs typeface="Open Sans"/>
                <a:sym typeface="Open Sans"/>
              </a:rPr>
              <a:t>Reduce game latency</a:t>
            </a:r>
            <a:endParaRPr sz="2000" i="1">
              <a:solidFill>
                <a:srgbClr val="737373"/>
              </a:solidFill>
              <a:latin typeface="Open Sans"/>
              <a:ea typeface="Open Sans"/>
              <a:cs typeface="Open Sans"/>
              <a:sym typeface="Open Sans"/>
            </a:endParaRPr>
          </a:p>
          <a:p>
            <a:pPr>
              <a:lnSpc>
                <a:spcPct val="115000"/>
              </a:lnSpc>
              <a:spcBef>
                <a:spcPts val="1067"/>
              </a:spcBef>
              <a:spcAft>
                <a:spcPts val="1067"/>
              </a:spcAft>
            </a:pPr>
            <a:r>
              <a:rPr lang="en" sz="2000" b="1" i="1">
                <a:solidFill>
                  <a:srgbClr val="737373"/>
                </a:solidFill>
                <a:latin typeface="Open Sans"/>
                <a:ea typeface="Open Sans"/>
                <a:cs typeface="Open Sans"/>
                <a:sym typeface="Open Sans"/>
              </a:rPr>
              <a:t>As an</a:t>
            </a:r>
            <a:r>
              <a:rPr lang="en" sz="2000" i="1">
                <a:solidFill>
                  <a:srgbClr val="737373"/>
                </a:solidFill>
                <a:latin typeface="Open Sans"/>
                <a:ea typeface="Open Sans"/>
                <a:cs typeface="Open Sans"/>
                <a:sym typeface="Open Sans"/>
              </a:rPr>
              <a:t> Investor, </a:t>
            </a:r>
            <a:r>
              <a:rPr lang="en" sz="2000" b="1" i="1">
                <a:solidFill>
                  <a:srgbClr val="737373"/>
                </a:solidFill>
                <a:latin typeface="Open Sans"/>
                <a:ea typeface="Open Sans"/>
                <a:cs typeface="Open Sans"/>
                <a:sym typeface="Open Sans"/>
              </a:rPr>
              <a:t>I want </a:t>
            </a:r>
            <a:r>
              <a:rPr lang="en" sz="2000" i="1">
                <a:solidFill>
                  <a:srgbClr val="737373"/>
                </a:solidFill>
                <a:latin typeface="Open Sans"/>
                <a:ea typeface="Open Sans"/>
                <a:cs typeface="Open Sans"/>
                <a:sym typeface="Open Sans"/>
              </a:rPr>
              <a:t>to see reduction of unnecessary delays to my customers, </a:t>
            </a:r>
            <a:r>
              <a:rPr lang="en" sz="2000" b="1" i="1">
                <a:solidFill>
                  <a:srgbClr val="737373"/>
                </a:solidFill>
                <a:latin typeface="Open Sans"/>
                <a:ea typeface="Open Sans"/>
                <a:cs typeface="Open Sans"/>
                <a:sym typeface="Open Sans"/>
              </a:rPr>
              <a:t>in order to </a:t>
            </a:r>
            <a:r>
              <a:rPr lang="en" sz="2000" i="1">
                <a:solidFill>
                  <a:srgbClr val="737373"/>
                </a:solidFill>
                <a:latin typeface="Open Sans"/>
                <a:ea typeface="Open Sans"/>
                <a:cs typeface="Open Sans"/>
                <a:sym typeface="Open Sans"/>
              </a:rPr>
              <a:t>improve the game’s reputation. </a:t>
            </a:r>
            <a:endParaRPr sz="2000" i="1">
              <a:solidFill>
                <a:srgbClr val="737373"/>
              </a:solidFill>
              <a:latin typeface="Open Sans"/>
              <a:ea typeface="Open Sans"/>
              <a:cs typeface="Open Sans"/>
              <a:sym typeface="Open Sans"/>
            </a:endParaRPr>
          </a:p>
        </p:txBody>
      </p:sp>
    </p:spTree>
    <p:extLst>
      <p:ext uri="{BB962C8B-B14F-4D97-AF65-F5344CB8AC3E}">
        <p14:creationId xmlns:p14="http://schemas.microsoft.com/office/powerpoint/2010/main" val="1548015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41"/>
          <p:cNvSpPr txBox="1">
            <a:spLocks noGrp="1"/>
          </p:cNvSpPr>
          <p:nvPr>
            <p:ph type="title"/>
          </p:nvPr>
        </p:nvSpPr>
        <p:spPr>
          <a:xfrm>
            <a:off x="1231667" y="717183"/>
            <a:ext cx="9744200" cy="717200"/>
          </a:xfrm>
          <a:prstGeom prst="rect">
            <a:avLst/>
          </a:prstGeom>
        </p:spPr>
        <p:txBody>
          <a:bodyPr spcFirstLastPara="1" vert="horz" wrap="square" lIns="60950" tIns="60950" rIns="60950" bIns="60950" rtlCol="0" anchor="t" anchorCtr="0">
            <a:noAutofit/>
          </a:bodyPr>
          <a:lstStyle/>
          <a:p>
            <a:r>
              <a:rPr lang="en"/>
              <a:t>User Story - Advertiser</a:t>
            </a:r>
            <a:endParaRPr/>
          </a:p>
        </p:txBody>
      </p:sp>
      <p:sp>
        <p:nvSpPr>
          <p:cNvPr id="189" name="Google Shape;189;p41"/>
          <p:cNvSpPr txBox="1"/>
          <p:nvPr/>
        </p:nvSpPr>
        <p:spPr>
          <a:xfrm>
            <a:off x="1231667" y="1578250"/>
            <a:ext cx="9577400" cy="2103000"/>
          </a:xfrm>
          <a:prstGeom prst="rect">
            <a:avLst/>
          </a:prstGeom>
          <a:noFill/>
          <a:ln>
            <a:noFill/>
          </a:ln>
        </p:spPr>
        <p:txBody>
          <a:bodyPr spcFirstLastPara="1" wrap="square" lIns="60950" tIns="60950" rIns="60950" bIns="60950" anchor="t" anchorCtr="0">
            <a:noAutofit/>
          </a:bodyPr>
          <a:lstStyle/>
          <a:p>
            <a:pPr>
              <a:lnSpc>
                <a:spcPct val="115000"/>
              </a:lnSpc>
            </a:pPr>
            <a:r>
              <a:rPr lang="en" sz="2000" i="1">
                <a:solidFill>
                  <a:srgbClr val="737373"/>
                </a:solidFill>
                <a:latin typeface="Open Sans"/>
                <a:ea typeface="Open Sans"/>
                <a:cs typeface="Open Sans"/>
                <a:sym typeface="Open Sans"/>
              </a:rPr>
              <a:t>Audience Expansion</a:t>
            </a:r>
            <a:endParaRPr sz="2000" i="1">
              <a:solidFill>
                <a:srgbClr val="737373"/>
              </a:solidFill>
              <a:latin typeface="Open Sans"/>
              <a:ea typeface="Open Sans"/>
              <a:cs typeface="Open Sans"/>
              <a:sym typeface="Open Sans"/>
            </a:endParaRPr>
          </a:p>
          <a:p>
            <a:pPr>
              <a:lnSpc>
                <a:spcPct val="115000"/>
              </a:lnSpc>
              <a:spcBef>
                <a:spcPts val="1067"/>
              </a:spcBef>
            </a:pPr>
            <a:r>
              <a:rPr lang="en" sz="2000" b="1" i="1">
                <a:solidFill>
                  <a:srgbClr val="737373"/>
                </a:solidFill>
                <a:latin typeface="Open Sans"/>
                <a:ea typeface="Open Sans"/>
                <a:cs typeface="Open Sans"/>
                <a:sym typeface="Open Sans"/>
              </a:rPr>
              <a:t>As an</a:t>
            </a:r>
            <a:r>
              <a:rPr lang="en" sz="2000" i="1">
                <a:solidFill>
                  <a:srgbClr val="737373"/>
                </a:solidFill>
                <a:latin typeface="Open Sans"/>
                <a:ea typeface="Open Sans"/>
                <a:cs typeface="Open Sans"/>
                <a:sym typeface="Open Sans"/>
              </a:rPr>
              <a:t> advertiser, </a:t>
            </a:r>
            <a:r>
              <a:rPr lang="en" sz="2000" b="1" i="1">
                <a:solidFill>
                  <a:srgbClr val="737373"/>
                </a:solidFill>
                <a:latin typeface="Open Sans"/>
                <a:ea typeface="Open Sans"/>
                <a:cs typeface="Open Sans"/>
                <a:sym typeface="Open Sans"/>
              </a:rPr>
              <a:t>I want </a:t>
            </a:r>
            <a:r>
              <a:rPr lang="en" sz="2000" i="1">
                <a:solidFill>
                  <a:srgbClr val="737373"/>
                </a:solidFill>
                <a:latin typeface="Open Sans"/>
                <a:ea typeface="Open Sans"/>
                <a:cs typeface="Open Sans"/>
                <a:sym typeface="Open Sans"/>
              </a:rPr>
              <a:t>to see a diverse and growing audience to reach, </a:t>
            </a:r>
            <a:r>
              <a:rPr lang="en" sz="2000" b="1" i="1">
                <a:solidFill>
                  <a:srgbClr val="737373"/>
                </a:solidFill>
                <a:latin typeface="Open Sans"/>
                <a:ea typeface="Open Sans"/>
                <a:cs typeface="Open Sans"/>
                <a:sym typeface="Open Sans"/>
              </a:rPr>
              <a:t>in order to </a:t>
            </a:r>
            <a:r>
              <a:rPr lang="en" sz="2000" i="1">
                <a:solidFill>
                  <a:srgbClr val="737373"/>
                </a:solidFill>
                <a:latin typeface="Open Sans"/>
                <a:ea typeface="Open Sans"/>
                <a:cs typeface="Open Sans"/>
                <a:sym typeface="Open Sans"/>
              </a:rPr>
              <a:t>increase the popularity of my advertising product</a:t>
            </a:r>
            <a:endParaRPr sz="2000" i="1">
              <a:solidFill>
                <a:srgbClr val="737373"/>
              </a:solidFill>
              <a:latin typeface="Open Sans"/>
              <a:ea typeface="Open Sans"/>
              <a:cs typeface="Open Sans"/>
              <a:sym typeface="Open Sans"/>
            </a:endParaRPr>
          </a:p>
          <a:p>
            <a:pPr>
              <a:spcBef>
                <a:spcPts val="1067"/>
              </a:spcBef>
            </a:pPr>
            <a:endParaRPr sz="2000" i="1">
              <a:solidFill>
                <a:srgbClr val="737373"/>
              </a:solidFill>
              <a:latin typeface="Open Sans"/>
              <a:ea typeface="Open Sans"/>
              <a:cs typeface="Open Sans"/>
              <a:sym typeface="Open Sans"/>
            </a:endParaRPr>
          </a:p>
        </p:txBody>
      </p:sp>
    </p:spTree>
    <p:extLst>
      <p:ext uri="{BB962C8B-B14F-4D97-AF65-F5344CB8AC3E}">
        <p14:creationId xmlns:p14="http://schemas.microsoft.com/office/powerpoint/2010/main" val="416651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42"/>
          <p:cNvSpPr txBox="1">
            <a:spLocks noGrp="1"/>
          </p:cNvSpPr>
          <p:nvPr>
            <p:ph type="title"/>
          </p:nvPr>
        </p:nvSpPr>
        <p:spPr>
          <a:xfrm>
            <a:off x="1231667" y="717183"/>
            <a:ext cx="9744200" cy="717200"/>
          </a:xfrm>
          <a:prstGeom prst="rect">
            <a:avLst/>
          </a:prstGeom>
        </p:spPr>
        <p:txBody>
          <a:bodyPr spcFirstLastPara="1" vert="horz" wrap="square" lIns="60950" tIns="60950" rIns="60950" bIns="60950" rtlCol="0" anchor="t" anchorCtr="0">
            <a:noAutofit/>
          </a:bodyPr>
          <a:lstStyle/>
          <a:p>
            <a:r>
              <a:rPr lang="en"/>
              <a:t>User Story - Advertiser</a:t>
            </a:r>
            <a:endParaRPr/>
          </a:p>
        </p:txBody>
      </p:sp>
      <p:sp>
        <p:nvSpPr>
          <p:cNvPr id="195" name="Google Shape;195;p42"/>
          <p:cNvSpPr txBox="1"/>
          <p:nvPr/>
        </p:nvSpPr>
        <p:spPr>
          <a:xfrm>
            <a:off x="1231667" y="1578250"/>
            <a:ext cx="9577400" cy="2103000"/>
          </a:xfrm>
          <a:prstGeom prst="rect">
            <a:avLst/>
          </a:prstGeom>
          <a:noFill/>
          <a:ln>
            <a:noFill/>
          </a:ln>
        </p:spPr>
        <p:txBody>
          <a:bodyPr spcFirstLastPara="1" wrap="square" lIns="60950" tIns="60950" rIns="60950" bIns="60950" anchor="t" anchorCtr="0">
            <a:noAutofit/>
          </a:bodyPr>
          <a:lstStyle/>
          <a:p>
            <a:pPr>
              <a:lnSpc>
                <a:spcPct val="115000"/>
              </a:lnSpc>
            </a:pPr>
            <a:r>
              <a:rPr lang="en" sz="2000" i="1">
                <a:solidFill>
                  <a:srgbClr val="737373"/>
                </a:solidFill>
                <a:latin typeface="Open Sans"/>
                <a:ea typeface="Open Sans"/>
                <a:cs typeface="Open Sans"/>
                <a:sym typeface="Open Sans"/>
              </a:rPr>
              <a:t>Display In-game Ads</a:t>
            </a:r>
            <a:endParaRPr sz="2000" i="1">
              <a:solidFill>
                <a:srgbClr val="737373"/>
              </a:solidFill>
              <a:latin typeface="Open Sans"/>
              <a:ea typeface="Open Sans"/>
              <a:cs typeface="Open Sans"/>
              <a:sym typeface="Open Sans"/>
            </a:endParaRPr>
          </a:p>
          <a:p>
            <a:pPr>
              <a:lnSpc>
                <a:spcPct val="115000"/>
              </a:lnSpc>
              <a:spcBef>
                <a:spcPts val="1067"/>
              </a:spcBef>
              <a:spcAft>
                <a:spcPts val="1067"/>
              </a:spcAft>
            </a:pPr>
            <a:r>
              <a:rPr lang="en" sz="2000" b="1" i="1">
                <a:solidFill>
                  <a:srgbClr val="737373"/>
                </a:solidFill>
                <a:latin typeface="Open Sans"/>
                <a:ea typeface="Open Sans"/>
                <a:cs typeface="Open Sans"/>
                <a:sym typeface="Open Sans"/>
              </a:rPr>
              <a:t>As an</a:t>
            </a:r>
            <a:r>
              <a:rPr lang="en" sz="2000" i="1">
                <a:solidFill>
                  <a:srgbClr val="737373"/>
                </a:solidFill>
                <a:latin typeface="Open Sans"/>
                <a:ea typeface="Open Sans"/>
                <a:cs typeface="Open Sans"/>
                <a:sym typeface="Open Sans"/>
              </a:rPr>
              <a:t> advertiser, </a:t>
            </a:r>
            <a:r>
              <a:rPr lang="en" sz="2000" b="1" i="1">
                <a:solidFill>
                  <a:srgbClr val="737373"/>
                </a:solidFill>
                <a:latin typeface="Open Sans"/>
                <a:ea typeface="Open Sans"/>
                <a:cs typeface="Open Sans"/>
                <a:sym typeface="Open Sans"/>
              </a:rPr>
              <a:t>I want </a:t>
            </a:r>
            <a:r>
              <a:rPr lang="en" sz="2000" i="1">
                <a:solidFill>
                  <a:srgbClr val="737373"/>
                </a:solidFill>
                <a:latin typeface="Open Sans"/>
                <a:ea typeface="Open Sans"/>
                <a:cs typeface="Open Sans"/>
                <a:sym typeface="Open Sans"/>
              </a:rPr>
              <a:t>in-game Ads to be displayed, </a:t>
            </a:r>
            <a:r>
              <a:rPr lang="en" sz="2000" b="1" i="1">
                <a:solidFill>
                  <a:srgbClr val="737373"/>
                </a:solidFill>
                <a:latin typeface="Open Sans"/>
                <a:ea typeface="Open Sans"/>
                <a:cs typeface="Open Sans"/>
                <a:sym typeface="Open Sans"/>
              </a:rPr>
              <a:t>in order to </a:t>
            </a:r>
            <a:r>
              <a:rPr lang="en" sz="2000" i="1">
                <a:solidFill>
                  <a:srgbClr val="737373"/>
                </a:solidFill>
                <a:latin typeface="Open Sans"/>
                <a:ea typeface="Open Sans"/>
                <a:cs typeface="Open Sans"/>
                <a:sym typeface="Open Sans"/>
              </a:rPr>
              <a:t>satisfy my Ad Company’s  strategy</a:t>
            </a:r>
            <a:endParaRPr sz="2000" i="1">
              <a:solidFill>
                <a:srgbClr val="737373"/>
              </a:solidFill>
              <a:latin typeface="Open Sans"/>
              <a:ea typeface="Open Sans"/>
              <a:cs typeface="Open Sans"/>
              <a:sym typeface="Open Sans"/>
            </a:endParaRPr>
          </a:p>
        </p:txBody>
      </p:sp>
    </p:spTree>
    <p:extLst>
      <p:ext uri="{BB962C8B-B14F-4D97-AF65-F5344CB8AC3E}">
        <p14:creationId xmlns:p14="http://schemas.microsoft.com/office/powerpoint/2010/main" val="3750491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3"/>
          <p:cNvSpPr txBox="1">
            <a:spLocks noGrp="1"/>
          </p:cNvSpPr>
          <p:nvPr>
            <p:ph type="title"/>
          </p:nvPr>
        </p:nvSpPr>
        <p:spPr>
          <a:xfrm>
            <a:off x="1231667" y="717183"/>
            <a:ext cx="9744200" cy="717200"/>
          </a:xfrm>
          <a:prstGeom prst="rect">
            <a:avLst/>
          </a:prstGeom>
        </p:spPr>
        <p:txBody>
          <a:bodyPr spcFirstLastPara="1" vert="horz" wrap="square" lIns="60950" tIns="60950" rIns="60950" bIns="60950" rtlCol="0" anchor="t" anchorCtr="0">
            <a:noAutofit/>
          </a:bodyPr>
          <a:lstStyle/>
          <a:p>
            <a:r>
              <a:rPr lang="en"/>
              <a:t>2b. Writing User Stories -- KCG</a:t>
            </a:r>
            <a:endParaRPr/>
          </a:p>
        </p:txBody>
      </p:sp>
      <p:sp>
        <p:nvSpPr>
          <p:cNvPr id="201" name="Google Shape;201;p43"/>
          <p:cNvSpPr txBox="1"/>
          <p:nvPr/>
        </p:nvSpPr>
        <p:spPr>
          <a:xfrm>
            <a:off x="1231667" y="1578250"/>
            <a:ext cx="9577400" cy="4542800"/>
          </a:xfrm>
          <a:prstGeom prst="rect">
            <a:avLst/>
          </a:prstGeom>
          <a:noFill/>
          <a:ln>
            <a:noFill/>
          </a:ln>
        </p:spPr>
        <p:txBody>
          <a:bodyPr spcFirstLastPara="1" wrap="square" lIns="60950" tIns="60950" rIns="60950" bIns="60950" anchor="t" anchorCtr="0">
            <a:noAutofit/>
          </a:bodyPr>
          <a:lstStyle/>
          <a:p>
            <a:pPr>
              <a:lnSpc>
                <a:spcPct val="115000"/>
              </a:lnSpc>
            </a:pPr>
            <a:r>
              <a:rPr lang="en" sz="2000" i="1">
                <a:solidFill>
                  <a:srgbClr val="737373"/>
                </a:solidFill>
                <a:latin typeface="Open Sans"/>
                <a:ea typeface="Open Sans"/>
                <a:cs typeface="Open Sans"/>
                <a:sym typeface="Open Sans"/>
              </a:rPr>
              <a:t>QA Tester</a:t>
            </a:r>
            <a:endParaRPr sz="2000" i="1">
              <a:solidFill>
                <a:srgbClr val="737373"/>
              </a:solidFill>
              <a:latin typeface="Open Sans"/>
              <a:ea typeface="Open Sans"/>
              <a:cs typeface="Open Sans"/>
              <a:sym typeface="Open Sans"/>
            </a:endParaRPr>
          </a:p>
          <a:p>
            <a:pPr>
              <a:lnSpc>
                <a:spcPct val="115000"/>
              </a:lnSpc>
              <a:spcBef>
                <a:spcPts val="1067"/>
              </a:spcBef>
            </a:pPr>
            <a:r>
              <a:rPr lang="en" sz="2000" i="1">
                <a:solidFill>
                  <a:srgbClr val="737373"/>
                </a:solidFill>
                <a:latin typeface="Open Sans"/>
                <a:ea typeface="Open Sans"/>
                <a:cs typeface="Open Sans"/>
                <a:sym typeface="Open Sans"/>
              </a:rPr>
              <a:t>As a QA tester, I want to be able to login to the game as if I was a player, so that I can recreate bugs.</a:t>
            </a:r>
            <a:endParaRPr sz="2000" i="1">
              <a:solidFill>
                <a:srgbClr val="737373"/>
              </a:solidFill>
              <a:latin typeface="Open Sans"/>
              <a:ea typeface="Open Sans"/>
              <a:cs typeface="Open Sans"/>
              <a:sym typeface="Open Sans"/>
            </a:endParaRPr>
          </a:p>
          <a:p>
            <a:pPr>
              <a:lnSpc>
                <a:spcPct val="115000"/>
              </a:lnSpc>
              <a:spcBef>
                <a:spcPts val="1067"/>
              </a:spcBef>
            </a:pPr>
            <a:r>
              <a:rPr lang="en" sz="2000" i="1">
                <a:solidFill>
                  <a:srgbClr val="737373"/>
                </a:solidFill>
                <a:latin typeface="Open Sans"/>
                <a:ea typeface="Open Sans"/>
                <a:cs typeface="Open Sans"/>
                <a:sym typeface="Open Sans"/>
              </a:rPr>
              <a:t>QA Engineer</a:t>
            </a:r>
            <a:endParaRPr sz="2000" i="1">
              <a:solidFill>
                <a:srgbClr val="737373"/>
              </a:solidFill>
              <a:latin typeface="Open Sans"/>
              <a:ea typeface="Open Sans"/>
              <a:cs typeface="Open Sans"/>
              <a:sym typeface="Open Sans"/>
            </a:endParaRPr>
          </a:p>
          <a:p>
            <a:pPr>
              <a:lnSpc>
                <a:spcPct val="115000"/>
              </a:lnSpc>
              <a:spcBef>
                <a:spcPts val="1067"/>
              </a:spcBef>
            </a:pPr>
            <a:r>
              <a:rPr lang="en" sz="2000" i="1">
                <a:solidFill>
                  <a:srgbClr val="737373"/>
                </a:solidFill>
                <a:latin typeface="Open Sans"/>
                <a:ea typeface="Open Sans"/>
                <a:cs typeface="Open Sans"/>
                <a:sym typeface="Open Sans"/>
              </a:rPr>
              <a:t>As a QA engineer, I want to be able to login to the backend systems, so that I can view logs to create/update issues.</a:t>
            </a:r>
            <a:endParaRPr sz="2000" i="1">
              <a:solidFill>
                <a:srgbClr val="737373"/>
              </a:solidFill>
              <a:latin typeface="Open Sans"/>
              <a:ea typeface="Open Sans"/>
              <a:cs typeface="Open Sans"/>
              <a:sym typeface="Open Sans"/>
            </a:endParaRPr>
          </a:p>
          <a:p>
            <a:pPr>
              <a:lnSpc>
                <a:spcPct val="115000"/>
              </a:lnSpc>
              <a:spcBef>
                <a:spcPts val="1067"/>
              </a:spcBef>
            </a:pPr>
            <a:r>
              <a:rPr lang="en" sz="2000" i="1">
                <a:solidFill>
                  <a:srgbClr val="737373"/>
                </a:solidFill>
                <a:latin typeface="Open Sans"/>
                <a:ea typeface="Open Sans"/>
                <a:cs typeface="Open Sans"/>
                <a:sym typeface="Open Sans"/>
              </a:rPr>
              <a:t>Community Manager</a:t>
            </a:r>
            <a:endParaRPr sz="2000" i="1">
              <a:solidFill>
                <a:srgbClr val="737373"/>
              </a:solidFill>
              <a:latin typeface="Open Sans"/>
              <a:ea typeface="Open Sans"/>
              <a:cs typeface="Open Sans"/>
              <a:sym typeface="Open Sans"/>
            </a:endParaRPr>
          </a:p>
          <a:p>
            <a:pPr>
              <a:lnSpc>
                <a:spcPct val="115000"/>
              </a:lnSpc>
              <a:spcBef>
                <a:spcPts val="1067"/>
              </a:spcBef>
              <a:spcAft>
                <a:spcPts val="1067"/>
              </a:spcAft>
            </a:pPr>
            <a:r>
              <a:rPr lang="en" sz="2000" i="1">
                <a:solidFill>
                  <a:srgbClr val="737373"/>
                </a:solidFill>
                <a:latin typeface="Open Sans"/>
                <a:ea typeface="Open Sans"/>
                <a:cs typeface="Open Sans"/>
                <a:sym typeface="Open Sans"/>
              </a:rPr>
              <a:t>As a Community Manager, I want to be able to login to the supporting systems, so that I can update wiki pages and create/view player issues.</a:t>
            </a:r>
            <a:endParaRPr sz="2000" i="1">
              <a:solidFill>
                <a:srgbClr val="737373"/>
              </a:solidFill>
              <a:latin typeface="Open Sans"/>
              <a:ea typeface="Open Sans"/>
              <a:cs typeface="Open Sans"/>
              <a:sym typeface="Open Sans"/>
            </a:endParaRPr>
          </a:p>
        </p:txBody>
      </p:sp>
    </p:spTree>
    <p:extLst>
      <p:ext uri="{BB962C8B-B14F-4D97-AF65-F5344CB8AC3E}">
        <p14:creationId xmlns:p14="http://schemas.microsoft.com/office/powerpoint/2010/main" val="2471256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4"/>
          <p:cNvSpPr txBox="1">
            <a:spLocks noGrp="1"/>
          </p:cNvSpPr>
          <p:nvPr>
            <p:ph type="title"/>
          </p:nvPr>
        </p:nvSpPr>
        <p:spPr>
          <a:xfrm>
            <a:off x="1231667" y="717183"/>
            <a:ext cx="9744200" cy="717200"/>
          </a:xfrm>
          <a:prstGeom prst="rect">
            <a:avLst/>
          </a:prstGeom>
        </p:spPr>
        <p:txBody>
          <a:bodyPr spcFirstLastPara="1" vert="horz" wrap="square" lIns="60950" tIns="60950" rIns="60950" bIns="60950" rtlCol="0" anchor="t" anchorCtr="0">
            <a:noAutofit/>
          </a:bodyPr>
          <a:lstStyle/>
          <a:p>
            <a:r>
              <a:rPr lang="en"/>
              <a:t>2b. Writing User Stories - JV1</a:t>
            </a:r>
            <a:endParaRPr/>
          </a:p>
        </p:txBody>
      </p:sp>
      <p:sp>
        <p:nvSpPr>
          <p:cNvPr id="207" name="Google Shape;207;p44"/>
          <p:cNvSpPr txBox="1"/>
          <p:nvPr/>
        </p:nvSpPr>
        <p:spPr>
          <a:xfrm>
            <a:off x="1231667" y="1578250"/>
            <a:ext cx="9577400" cy="4542800"/>
          </a:xfrm>
          <a:prstGeom prst="rect">
            <a:avLst/>
          </a:prstGeom>
          <a:noFill/>
          <a:ln>
            <a:noFill/>
          </a:ln>
        </p:spPr>
        <p:txBody>
          <a:bodyPr spcFirstLastPara="1" wrap="square" lIns="60950" tIns="60950" rIns="60950" bIns="60950" anchor="t" anchorCtr="0">
            <a:noAutofit/>
          </a:bodyPr>
          <a:lstStyle/>
          <a:p>
            <a:pPr>
              <a:lnSpc>
                <a:spcPct val="115000"/>
              </a:lnSpc>
            </a:pPr>
            <a:r>
              <a:rPr lang="en" sz="2000" i="1">
                <a:solidFill>
                  <a:srgbClr val="737373"/>
                </a:solidFill>
                <a:latin typeface="Open Sans"/>
                <a:ea typeface="Open Sans"/>
                <a:cs typeface="Open Sans"/>
                <a:sym typeface="Open Sans"/>
              </a:rPr>
              <a:t>Monitoring Visibilty</a:t>
            </a:r>
            <a:endParaRPr sz="2000" i="1">
              <a:solidFill>
                <a:srgbClr val="737373"/>
              </a:solidFill>
              <a:latin typeface="Open Sans"/>
              <a:ea typeface="Open Sans"/>
              <a:cs typeface="Open Sans"/>
              <a:sym typeface="Open Sans"/>
            </a:endParaRPr>
          </a:p>
          <a:p>
            <a:pPr>
              <a:lnSpc>
                <a:spcPct val="115000"/>
              </a:lnSpc>
              <a:spcBef>
                <a:spcPts val="1067"/>
              </a:spcBef>
              <a:spcAft>
                <a:spcPts val="1067"/>
              </a:spcAft>
            </a:pPr>
            <a:r>
              <a:rPr lang="en" sz="2000" b="1" i="1">
                <a:solidFill>
                  <a:srgbClr val="737373"/>
                </a:solidFill>
                <a:latin typeface="Open Sans"/>
                <a:ea typeface="Open Sans"/>
                <a:cs typeface="Open Sans"/>
                <a:sym typeface="Open Sans"/>
              </a:rPr>
              <a:t>As a</a:t>
            </a:r>
            <a:r>
              <a:rPr lang="en" sz="2000" i="1">
                <a:solidFill>
                  <a:srgbClr val="737373"/>
                </a:solidFill>
                <a:latin typeface="Open Sans"/>
                <a:ea typeface="Open Sans"/>
                <a:cs typeface="Open Sans"/>
                <a:sym typeface="Open Sans"/>
              </a:rPr>
              <a:t> Cloud Engineer, </a:t>
            </a:r>
            <a:r>
              <a:rPr lang="en" sz="2000" b="1" i="1">
                <a:solidFill>
                  <a:srgbClr val="737373"/>
                </a:solidFill>
                <a:latin typeface="Open Sans"/>
                <a:ea typeface="Open Sans"/>
                <a:cs typeface="Open Sans"/>
                <a:sym typeface="Open Sans"/>
              </a:rPr>
              <a:t>I want to</a:t>
            </a:r>
            <a:r>
              <a:rPr lang="en" sz="2000" i="1">
                <a:solidFill>
                  <a:srgbClr val="737373"/>
                </a:solidFill>
                <a:latin typeface="Open Sans"/>
                <a:ea typeface="Open Sans"/>
                <a:cs typeface="Open Sans"/>
                <a:sym typeface="Open Sans"/>
              </a:rPr>
              <a:t> view how many instances are running of any cloud product, </a:t>
            </a:r>
            <a:r>
              <a:rPr lang="en" sz="2000" b="1" i="1">
                <a:solidFill>
                  <a:srgbClr val="737373"/>
                </a:solidFill>
                <a:latin typeface="Open Sans"/>
                <a:ea typeface="Open Sans"/>
                <a:cs typeface="Open Sans"/>
                <a:sym typeface="Open Sans"/>
              </a:rPr>
              <a:t>so that</a:t>
            </a:r>
            <a:r>
              <a:rPr lang="en" sz="2000" i="1">
                <a:solidFill>
                  <a:srgbClr val="737373"/>
                </a:solidFill>
                <a:latin typeface="Open Sans"/>
                <a:ea typeface="Open Sans"/>
                <a:cs typeface="Open Sans"/>
                <a:sym typeface="Open Sans"/>
              </a:rPr>
              <a:t> I know if I need to adjust machine type.</a:t>
            </a:r>
            <a:endParaRPr sz="2000" i="1">
              <a:solidFill>
                <a:srgbClr val="737373"/>
              </a:solidFill>
              <a:latin typeface="Open Sans"/>
              <a:ea typeface="Open Sans"/>
              <a:cs typeface="Open Sans"/>
              <a:sym typeface="Open Sans"/>
            </a:endParaRPr>
          </a:p>
        </p:txBody>
      </p:sp>
    </p:spTree>
    <p:extLst>
      <p:ext uri="{BB962C8B-B14F-4D97-AF65-F5344CB8AC3E}">
        <p14:creationId xmlns:p14="http://schemas.microsoft.com/office/powerpoint/2010/main" val="1819666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45"/>
          <p:cNvSpPr txBox="1">
            <a:spLocks noGrp="1"/>
          </p:cNvSpPr>
          <p:nvPr>
            <p:ph type="title"/>
          </p:nvPr>
        </p:nvSpPr>
        <p:spPr>
          <a:xfrm>
            <a:off x="1231667" y="717183"/>
            <a:ext cx="9744200" cy="717200"/>
          </a:xfrm>
          <a:prstGeom prst="rect">
            <a:avLst/>
          </a:prstGeom>
        </p:spPr>
        <p:txBody>
          <a:bodyPr spcFirstLastPara="1" vert="horz" wrap="square" lIns="60950" tIns="60950" rIns="60950" bIns="60950" rtlCol="0" anchor="t" anchorCtr="0">
            <a:noAutofit/>
          </a:bodyPr>
          <a:lstStyle/>
          <a:p>
            <a:r>
              <a:rPr lang="en"/>
              <a:t>2b. Writing User Stories - JV2</a:t>
            </a:r>
            <a:endParaRPr/>
          </a:p>
        </p:txBody>
      </p:sp>
      <p:sp>
        <p:nvSpPr>
          <p:cNvPr id="213" name="Google Shape;213;p45"/>
          <p:cNvSpPr txBox="1"/>
          <p:nvPr/>
        </p:nvSpPr>
        <p:spPr>
          <a:xfrm>
            <a:off x="1231667" y="1578250"/>
            <a:ext cx="9577400" cy="4542800"/>
          </a:xfrm>
          <a:prstGeom prst="rect">
            <a:avLst/>
          </a:prstGeom>
          <a:noFill/>
          <a:ln>
            <a:noFill/>
          </a:ln>
        </p:spPr>
        <p:txBody>
          <a:bodyPr spcFirstLastPara="1" wrap="square" lIns="60950" tIns="60950" rIns="60950" bIns="60950" anchor="t" anchorCtr="0">
            <a:noAutofit/>
          </a:bodyPr>
          <a:lstStyle/>
          <a:p>
            <a:pPr>
              <a:lnSpc>
                <a:spcPct val="115000"/>
              </a:lnSpc>
            </a:pPr>
            <a:r>
              <a:rPr lang="en" sz="2000" i="1">
                <a:solidFill>
                  <a:srgbClr val="737373"/>
                </a:solidFill>
                <a:latin typeface="Open Sans"/>
                <a:ea typeface="Open Sans"/>
                <a:cs typeface="Open Sans"/>
                <a:sym typeface="Open Sans"/>
              </a:rPr>
              <a:t>Cloud Engineer SPI</a:t>
            </a:r>
            <a:endParaRPr sz="2000" i="1">
              <a:solidFill>
                <a:srgbClr val="737373"/>
              </a:solidFill>
              <a:latin typeface="Open Sans"/>
              <a:ea typeface="Open Sans"/>
              <a:cs typeface="Open Sans"/>
              <a:sym typeface="Open Sans"/>
            </a:endParaRPr>
          </a:p>
          <a:p>
            <a:pPr>
              <a:lnSpc>
                <a:spcPct val="115000"/>
              </a:lnSpc>
              <a:spcBef>
                <a:spcPts val="1067"/>
              </a:spcBef>
              <a:spcAft>
                <a:spcPts val="1067"/>
              </a:spcAft>
            </a:pPr>
            <a:r>
              <a:rPr lang="en" sz="2000" b="1" i="1">
                <a:solidFill>
                  <a:srgbClr val="737373"/>
                </a:solidFill>
                <a:latin typeface="Open Sans"/>
                <a:ea typeface="Open Sans"/>
                <a:cs typeface="Open Sans"/>
                <a:sym typeface="Open Sans"/>
              </a:rPr>
              <a:t>As a</a:t>
            </a:r>
            <a:r>
              <a:rPr lang="en" sz="2000" i="1">
                <a:solidFill>
                  <a:srgbClr val="737373"/>
                </a:solidFill>
                <a:latin typeface="Open Sans"/>
                <a:ea typeface="Open Sans"/>
                <a:cs typeface="Open Sans"/>
                <a:sym typeface="Open Sans"/>
              </a:rPr>
              <a:t> Cloud Engineer, </a:t>
            </a:r>
            <a:r>
              <a:rPr lang="en" sz="2000" b="1" i="1">
                <a:solidFill>
                  <a:srgbClr val="737373"/>
                </a:solidFill>
                <a:latin typeface="Open Sans"/>
                <a:ea typeface="Open Sans"/>
                <a:cs typeface="Open Sans"/>
                <a:sym typeface="Open Sans"/>
              </a:rPr>
              <a:t>I want to</a:t>
            </a:r>
            <a:r>
              <a:rPr lang="en" sz="2000" i="1">
                <a:solidFill>
                  <a:srgbClr val="737373"/>
                </a:solidFill>
                <a:latin typeface="Open Sans"/>
                <a:ea typeface="Open Sans"/>
                <a:cs typeface="Open Sans"/>
                <a:sym typeface="Open Sans"/>
              </a:rPr>
              <a:t> review logs, </a:t>
            </a:r>
            <a:r>
              <a:rPr lang="en" sz="2000" b="1" i="1">
                <a:solidFill>
                  <a:srgbClr val="737373"/>
                </a:solidFill>
                <a:latin typeface="Open Sans"/>
                <a:ea typeface="Open Sans"/>
                <a:cs typeface="Open Sans"/>
                <a:sym typeface="Open Sans"/>
              </a:rPr>
              <a:t>so that</a:t>
            </a:r>
            <a:r>
              <a:rPr lang="en" sz="2000" i="1">
                <a:solidFill>
                  <a:srgbClr val="737373"/>
                </a:solidFill>
                <a:latin typeface="Open Sans"/>
                <a:ea typeface="Open Sans"/>
                <a:cs typeface="Open Sans"/>
                <a:sym typeface="Open Sans"/>
              </a:rPr>
              <a:t> if application errors occur I can notify developers.</a:t>
            </a:r>
            <a:endParaRPr sz="2000" i="1">
              <a:solidFill>
                <a:srgbClr val="737373"/>
              </a:solidFill>
              <a:latin typeface="Open Sans"/>
              <a:ea typeface="Open Sans"/>
              <a:cs typeface="Open Sans"/>
              <a:sym typeface="Open Sans"/>
            </a:endParaRPr>
          </a:p>
        </p:txBody>
      </p:sp>
    </p:spTree>
    <p:extLst>
      <p:ext uri="{BB962C8B-B14F-4D97-AF65-F5344CB8AC3E}">
        <p14:creationId xmlns:p14="http://schemas.microsoft.com/office/powerpoint/2010/main" val="938050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46"/>
          <p:cNvSpPr txBox="1">
            <a:spLocks noGrp="1"/>
          </p:cNvSpPr>
          <p:nvPr>
            <p:ph type="title"/>
          </p:nvPr>
        </p:nvSpPr>
        <p:spPr>
          <a:xfrm>
            <a:off x="1231667" y="717183"/>
            <a:ext cx="9744200" cy="717200"/>
          </a:xfrm>
          <a:prstGeom prst="rect">
            <a:avLst/>
          </a:prstGeom>
        </p:spPr>
        <p:txBody>
          <a:bodyPr spcFirstLastPara="1" vert="horz" wrap="square" lIns="60950" tIns="60950" rIns="60950" bIns="60950" rtlCol="0" anchor="t" anchorCtr="0">
            <a:noAutofit/>
          </a:bodyPr>
          <a:lstStyle/>
          <a:p>
            <a:r>
              <a:rPr lang="en"/>
              <a:t>2b. Writing User Stories</a:t>
            </a:r>
            <a:endParaRPr/>
          </a:p>
        </p:txBody>
      </p:sp>
      <p:sp>
        <p:nvSpPr>
          <p:cNvPr id="219" name="Google Shape;219;p46"/>
          <p:cNvSpPr txBox="1"/>
          <p:nvPr/>
        </p:nvSpPr>
        <p:spPr>
          <a:xfrm>
            <a:off x="1231667" y="1578250"/>
            <a:ext cx="9577400" cy="4542800"/>
          </a:xfrm>
          <a:prstGeom prst="rect">
            <a:avLst/>
          </a:prstGeom>
          <a:noFill/>
          <a:ln>
            <a:noFill/>
          </a:ln>
        </p:spPr>
        <p:txBody>
          <a:bodyPr spcFirstLastPara="1" wrap="square" lIns="60950" tIns="60950" rIns="60950" bIns="60950" anchor="t" anchorCtr="0">
            <a:noAutofit/>
          </a:bodyPr>
          <a:lstStyle/>
          <a:p>
            <a:pPr>
              <a:lnSpc>
                <a:spcPct val="115000"/>
              </a:lnSpc>
            </a:pPr>
            <a:r>
              <a:rPr lang="en" sz="2000" i="1">
                <a:solidFill>
                  <a:srgbClr val="737373"/>
                </a:solidFill>
                <a:latin typeface="Open Sans"/>
                <a:ea typeface="Open Sans"/>
                <a:cs typeface="Open Sans"/>
                <a:sym typeface="Open Sans"/>
              </a:rPr>
              <a:t>Investor KPI</a:t>
            </a:r>
            <a:endParaRPr sz="2000" i="1">
              <a:solidFill>
                <a:srgbClr val="737373"/>
              </a:solidFill>
              <a:latin typeface="Open Sans"/>
              <a:ea typeface="Open Sans"/>
              <a:cs typeface="Open Sans"/>
              <a:sym typeface="Open Sans"/>
            </a:endParaRPr>
          </a:p>
          <a:p>
            <a:pPr>
              <a:lnSpc>
                <a:spcPct val="115000"/>
              </a:lnSpc>
              <a:spcBef>
                <a:spcPts val="1067"/>
              </a:spcBef>
            </a:pPr>
            <a:r>
              <a:rPr lang="en" sz="2000" b="1" i="1">
                <a:solidFill>
                  <a:srgbClr val="737373"/>
                </a:solidFill>
                <a:latin typeface="Open Sans"/>
                <a:ea typeface="Open Sans"/>
                <a:cs typeface="Open Sans"/>
                <a:sym typeface="Open Sans"/>
              </a:rPr>
              <a:t>As a</a:t>
            </a:r>
            <a:r>
              <a:rPr lang="en" sz="2000" i="1">
                <a:solidFill>
                  <a:srgbClr val="737373"/>
                </a:solidFill>
                <a:latin typeface="Open Sans"/>
                <a:ea typeface="Open Sans"/>
                <a:cs typeface="Open Sans"/>
                <a:sym typeface="Open Sans"/>
              </a:rPr>
              <a:t>n investor I need to determine key performance indicators so that I can evaluate the speed and stability of the game.</a:t>
            </a:r>
            <a:endParaRPr sz="2000" i="1">
              <a:solidFill>
                <a:srgbClr val="737373"/>
              </a:solidFill>
              <a:latin typeface="Open Sans"/>
              <a:ea typeface="Open Sans"/>
              <a:cs typeface="Open Sans"/>
              <a:sym typeface="Open Sans"/>
            </a:endParaRPr>
          </a:p>
          <a:p>
            <a:pPr>
              <a:lnSpc>
                <a:spcPct val="115000"/>
              </a:lnSpc>
              <a:spcBef>
                <a:spcPts val="1067"/>
              </a:spcBef>
            </a:pPr>
            <a:r>
              <a:rPr lang="en" sz="2000" i="1">
                <a:solidFill>
                  <a:srgbClr val="737373"/>
                </a:solidFill>
                <a:latin typeface="Open Sans"/>
                <a:ea typeface="Open Sans"/>
                <a:cs typeface="Open Sans"/>
                <a:sym typeface="Open Sans"/>
              </a:rPr>
              <a:t>Cloud Engineer</a:t>
            </a:r>
            <a:endParaRPr sz="2000" i="1">
              <a:solidFill>
                <a:srgbClr val="737373"/>
              </a:solidFill>
              <a:latin typeface="Open Sans"/>
              <a:ea typeface="Open Sans"/>
              <a:cs typeface="Open Sans"/>
              <a:sym typeface="Open Sans"/>
            </a:endParaRPr>
          </a:p>
          <a:p>
            <a:pPr>
              <a:lnSpc>
                <a:spcPct val="115000"/>
              </a:lnSpc>
              <a:spcBef>
                <a:spcPts val="1067"/>
              </a:spcBef>
            </a:pPr>
            <a:r>
              <a:rPr lang="en" sz="2000" i="1">
                <a:solidFill>
                  <a:srgbClr val="737373"/>
                </a:solidFill>
                <a:latin typeface="Open Sans"/>
                <a:ea typeface="Open Sans"/>
                <a:cs typeface="Open Sans"/>
                <a:sym typeface="Open Sans"/>
              </a:rPr>
              <a:t>As a cloud engineer, I want the game backend platform to scale up or down based on activity, so that it requires less maintenance.</a:t>
            </a:r>
            <a:endParaRPr sz="2000" i="1">
              <a:solidFill>
                <a:srgbClr val="737373"/>
              </a:solidFill>
              <a:latin typeface="Open Sans"/>
              <a:ea typeface="Open Sans"/>
              <a:cs typeface="Open Sans"/>
              <a:sym typeface="Open Sans"/>
            </a:endParaRPr>
          </a:p>
          <a:p>
            <a:pPr>
              <a:lnSpc>
                <a:spcPct val="115000"/>
              </a:lnSpc>
              <a:spcBef>
                <a:spcPts val="1067"/>
              </a:spcBef>
            </a:pPr>
            <a:r>
              <a:rPr lang="en" sz="2000" i="1">
                <a:solidFill>
                  <a:srgbClr val="737373"/>
                </a:solidFill>
                <a:latin typeface="Open Sans"/>
                <a:ea typeface="Open Sans"/>
                <a:cs typeface="Open Sans"/>
                <a:sym typeface="Open Sans"/>
              </a:rPr>
              <a:t>Historical Data</a:t>
            </a:r>
            <a:endParaRPr sz="2000" i="1">
              <a:solidFill>
                <a:srgbClr val="737373"/>
              </a:solidFill>
              <a:latin typeface="Open Sans"/>
              <a:ea typeface="Open Sans"/>
              <a:cs typeface="Open Sans"/>
              <a:sym typeface="Open Sans"/>
            </a:endParaRPr>
          </a:p>
          <a:p>
            <a:pPr>
              <a:lnSpc>
                <a:spcPct val="115000"/>
              </a:lnSpc>
              <a:spcBef>
                <a:spcPts val="1067"/>
              </a:spcBef>
              <a:spcAft>
                <a:spcPts val="1067"/>
              </a:spcAft>
            </a:pPr>
            <a:r>
              <a:rPr lang="en" sz="2000" i="1">
                <a:solidFill>
                  <a:srgbClr val="737373"/>
                </a:solidFill>
                <a:latin typeface="Open Sans"/>
                <a:ea typeface="Open Sans"/>
                <a:cs typeface="Open Sans"/>
                <a:sym typeface="Open Sans"/>
              </a:rPr>
              <a:t>As an investor, I need to have historical data on game activity stored, so that I can analyze it.</a:t>
            </a:r>
            <a:endParaRPr sz="2000" i="1">
              <a:solidFill>
                <a:srgbClr val="737373"/>
              </a:solidFill>
              <a:latin typeface="Open Sans"/>
              <a:ea typeface="Open Sans"/>
              <a:cs typeface="Open Sans"/>
              <a:sym typeface="Open Sans"/>
            </a:endParaRPr>
          </a:p>
        </p:txBody>
      </p:sp>
    </p:spTree>
    <p:extLst>
      <p:ext uri="{BB962C8B-B14F-4D97-AF65-F5344CB8AC3E}">
        <p14:creationId xmlns:p14="http://schemas.microsoft.com/office/powerpoint/2010/main" val="1937656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7"/>
          <p:cNvSpPr txBox="1">
            <a:spLocks noGrp="1"/>
          </p:cNvSpPr>
          <p:nvPr>
            <p:ph type="title"/>
          </p:nvPr>
        </p:nvSpPr>
        <p:spPr>
          <a:xfrm>
            <a:off x="1231667" y="717183"/>
            <a:ext cx="9744200" cy="717200"/>
          </a:xfrm>
          <a:prstGeom prst="rect">
            <a:avLst/>
          </a:prstGeom>
        </p:spPr>
        <p:txBody>
          <a:bodyPr spcFirstLastPara="1" vert="horz" wrap="square" lIns="60950" tIns="60950" rIns="60950" bIns="60950" rtlCol="0" anchor="t" anchorCtr="0">
            <a:noAutofit/>
          </a:bodyPr>
          <a:lstStyle/>
          <a:p>
            <a:r>
              <a:rPr lang="en"/>
              <a:t>2b. Writing User Stories</a:t>
            </a:r>
            <a:endParaRPr/>
          </a:p>
        </p:txBody>
      </p:sp>
      <p:sp>
        <p:nvSpPr>
          <p:cNvPr id="225" name="Google Shape;225;p47"/>
          <p:cNvSpPr txBox="1"/>
          <p:nvPr/>
        </p:nvSpPr>
        <p:spPr>
          <a:xfrm>
            <a:off x="1231667" y="1578250"/>
            <a:ext cx="9577400" cy="4542800"/>
          </a:xfrm>
          <a:prstGeom prst="rect">
            <a:avLst/>
          </a:prstGeom>
          <a:noFill/>
          <a:ln>
            <a:noFill/>
          </a:ln>
        </p:spPr>
        <p:txBody>
          <a:bodyPr spcFirstLastPara="1" wrap="square" lIns="60950" tIns="60950" rIns="60950" bIns="60950" anchor="t" anchorCtr="0">
            <a:noAutofit/>
          </a:bodyPr>
          <a:lstStyle/>
          <a:p>
            <a:pPr>
              <a:lnSpc>
                <a:spcPct val="115000"/>
              </a:lnSpc>
            </a:pPr>
            <a:r>
              <a:rPr lang="en" sz="2000" i="1">
                <a:solidFill>
                  <a:srgbClr val="737373"/>
                </a:solidFill>
                <a:latin typeface="Open Sans"/>
                <a:ea typeface="Open Sans"/>
                <a:cs typeface="Open Sans"/>
                <a:sym typeface="Open Sans"/>
              </a:rPr>
              <a:t>Game Reliability</a:t>
            </a:r>
            <a:endParaRPr sz="2000" i="1">
              <a:solidFill>
                <a:srgbClr val="737373"/>
              </a:solidFill>
              <a:latin typeface="Open Sans"/>
              <a:ea typeface="Open Sans"/>
              <a:cs typeface="Open Sans"/>
              <a:sym typeface="Open Sans"/>
            </a:endParaRPr>
          </a:p>
          <a:p>
            <a:pPr>
              <a:lnSpc>
                <a:spcPct val="115000"/>
              </a:lnSpc>
              <a:spcBef>
                <a:spcPts val="1067"/>
              </a:spcBef>
            </a:pPr>
            <a:r>
              <a:rPr lang="en" sz="2000" b="1" i="1">
                <a:solidFill>
                  <a:srgbClr val="737373"/>
                </a:solidFill>
                <a:latin typeface="Open Sans"/>
                <a:ea typeface="Open Sans"/>
                <a:cs typeface="Open Sans"/>
                <a:sym typeface="Open Sans"/>
              </a:rPr>
              <a:t>As a</a:t>
            </a:r>
            <a:r>
              <a:rPr lang="en" sz="2000" i="1">
                <a:solidFill>
                  <a:srgbClr val="737373"/>
                </a:solidFill>
                <a:latin typeface="Open Sans"/>
                <a:ea typeface="Open Sans"/>
                <a:cs typeface="Open Sans"/>
                <a:sym typeface="Open Sans"/>
              </a:rPr>
              <a:t> game player I want to have popular games available on my mobile phone that are reliable so that I can have them available when I want to play.</a:t>
            </a:r>
            <a:endParaRPr sz="2000" i="1">
              <a:solidFill>
                <a:srgbClr val="737373"/>
              </a:solidFill>
              <a:latin typeface="Open Sans"/>
              <a:ea typeface="Open Sans"/>
              <a:cs typeface="Open Sans"/>
              <a:sym typeface="Open Sans"/>
            </a:endParaRPr>
          </a:p>
          <a:p>
            <a:pPr>
              <a:lnSpc>
                <a:spcPct val="115000"/>
              </a:lnSpc>
              <a:spcBef>
                <a:spcPts val="1067"/>
              </a:spcBef>
            </a:pPr>
            <a:r>
              <a:rPr lang="en" sz="2000" i="1">
                <a:solidFill>
                  <a:srgbClr val="737373"/>
                </a:solidFill>
                <a:latin typeface="Open Sans"/>
                <a:ea typeface="Open Sans"/>
                <a:cs typeface="Open Sans"/>
                <a:sym typeface="Open Sans"/>
              </a:rPr>
              <a:t>Player Response Time</a:t>
            </a:r>
            <a:endParaRPr sz="2000" i="1">
              <a:solidFill>
                <a:srgbClr val="737373"/>
              </a:solidFill>
              <a:latin typeface="Open Sans"/>
              <a:ea typeface="Open Sans"/>
              <a:cs typeface="Open Sans"/>
              <a:sym typeface="Open Sans"/>
            </a:endParaRPr>
          </a:p>
          <a:p>
            <a:pPr>
              <a:lnSpc>
                <a:spcPct val="115000"/>
              </a:lnSpc>
              <a:spcBef>
                <a:spcPts val="1067"/>
              </a:spcBef>
            </a:pPr>
            <a:r>
              <a:rPr lang="en" sz="2000" b="1" i="1">
                <a:solidFill>
                  <a:srgbClr val="737373"/>
                </a:solidFill>
                <a:latin typeface="Open Sans"/>
                <a:ea typeface="Open Sans"/>
                <a:cs typeface="Open Sans"/>
                <a:sym typeface="Open Sans"/>
              </a:rPr>
              <a:t>As a</a:t>
            </a:r>
            <a:r>
              <a:rPr lang="en" sz="2000" i="1">
                <a:solidFill>
                  <a:srgbClr val="737373"/>
                </a:solidFill>
                <a:latin typeface="Open Sans"/>
                <a:ea typeface="Open Sans"/>
                <a:cs typeface="Open Sans"/>
                <a:sym typeface="Open Sans"/>
              </a:rPr>
              <a:t> game player I want to have popular games available on my mobile phone that have fast response time so that I am not waiting.</a:t>
            </a:r>
            <a:endParaRPr sz="2000" i="1">
              <a:solidFill>
                <a:srgbClr val="737373"/>
              </a:solidFill>
              <a:latin typeface="Open Sans"/>
              <a:ea typeface="Open Sans"/>
              <a:cs typeface="Open Sans"/>
              <a:sym typeface="Open Sans"/>
            </a:endParaRPr>
          </a:p>
          <a:p>
            <a:pPr>
              <a:lnSpc>
                <a:spcPct val="115000"/>
              </a:lnSpc>
              <a:spcBef>
                <a:spcPts val="1067"/>
              </a:spcBef>
            </a:pPr>
            <a:r>
              <a:rPr lang="en" sz="2000" i="1">
                <a:solidFill>
                  <a:srgbClr val="737373"/>
                </a:solidFill>
                <a:latin typeface="Open Sans"/>
                <a:ea typeface="Open Sans"/>
                <a:cs typeface="Open Sans"/>
                <a:sym typeface="Open Sans"/>
              </a:rPr>
              <a:t>Player Security</a:t>
            </a:r>
            <a:endParaRPr sz="2000" i="1">
              <a:solidFill>
                <a:srgbClr val="737373"/>
              </a:solidFill>
              <a:latin typeface="Open Sans"/>
              <a:ea typeface="Open Sans"/>
              <a:cs typeface="Open Sans"/>
              <a:sym typeface="Open Sans"/>
            </a:endParaRPr>
          </a:p>
          <a:p>
            <a:pPr>
              <a:lnSpc>
                <a:spcPct val="115000"/>
              </a:lnSpc>
              <a:spcBef>
                <a:spcPts val="1067"/>
              </a:spcBef>
              <a:spcAft>
                <a:spcPts val="1067"/>
              </a:spcAft>
            </a:pPr>
            <a:r>
              <a:rPr lang="en" sz="2000" b="1" i="1">
                <a:solidFill>
                  <a:srgbClr val="737373"/>
                </a:solidFill>
                <a:latin typeface="Open Sans"/>
                <a:ea typeface="Open Sans"/>
                <a:cs typeface="Open Sans"/>
                <a:sym typeface="Open Sans"/>
              </a:rPr>
              <a:t>As a</a:t>
            </a:r>
            <a:r>
              <a:rPr lang="en" sz="2000" i="1">
                <a:solidFill>
                  <a:srgbClr val="737373"/>
                </a:solidFill>
                <a:latin typeface="Open Sans"/>
                <a:ea typeface="Open Sans"/>
                <a:cs typeface="Open Sans"/>
                <a:sym typeface="Open Sans"/>
              </a:rPr>
              <a:t> game player I want to play games that are secure so that my phone does not get hacked.</a:t>
            </a:r>
            <a:endParaRPr sz="2000" i="1">
              <a:solidFill>
                <a:srgbClr val="737373"/>
              </a:solidFill>
              <a:latin typeface="Open Sans"/>
              <a:ea typeface="Open Sans"/>
              <a:cs typeface="Open Sans"/>
              <a:sym typeface="Open Sans"/>
            </a:endParaRPr>
          </a:p>
        </p:txBody>
      </p:sp>
    </p:spTree>
    <p:extLst>
      <p:ext uri="{BB962C8B-B14F-4D97-AF65-F5344CB8AC3E}">
        <p14:creationId xmlns:p14="http://schemas.microsoft.com/office/powerpoint/2010/main" val="4294137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0"/>
          <p:cNvSpPr txBox="1">
            <a:spLocks noGrp="1"/>
          </p:cNvSpPr>
          <p:nvPr>
            <p:ph type="title"/>
          </p:nvPr>
        </p:nvSpPr>
        <p:spPr>
          <a:xfrm>
            <a:off x="1231667" y="717183"/>
            <a:ext cx="9744200" cy="717200"/>
          </a:xfrm>
          <a:prstGeom prst="rect">
            <a:avLst/>
          </a:prstGeom>
        </p:spPr>
        <p:txBody>
          <a:bodyPr spcFirstLastPara="1" vert="horz" wrap="square" lIns="60950" tIns="60950" rIns="60950" bIns="60950" rtlCol="0" anchor="t" anchorCtr="0">
            <a:noAutofit/>
          </a:bodyPr>
          <a:lstStyle/>
          <a:p>
            <a:r>
              <a:rPr lang="en"/>
              <a:t>Player - User Persona</a:t>
            </a:r>
            <a:endParaRPr/>
          </a:p>
        </p:txBody>
      </p:sp>
      <p:sp>
        <p:nvSpPr>
          <p:cNvPr id="123" name="Google Shape;123;p30"/>
          <p:cNvSpPr txBox="1"/>
          <p:nvPr/>
        </p:nvSpPr>
        <p:spPr>
          <a:xfrm>
            <a:off x="1231667" y="1559917"/>
            <a:ext cx="10007200" cy="4151600"/>
          </a:xfrm>
          <a:prstGeom prst="rect">
            <a:avLst/>
          </a:prstGeom>
          <a:noFill/>
          <a:ln>
            <a:noFill/>
          </a:ln>
        </p:spPr>
        <p:txBody>
          <a:bodyPr spcFirstLastPara="1" wrap="square" lIns="60950" tIns="60950" rIns="60950" bIns="60950" anchor="t" anchorCtr="0">
            <a:noAutofit/>
          </a:bodyPr>
          <a:lstStyle/>
          <a:p>
            <a:pPr>
              <a:lnSpc>
                <a:spcPct val="115000"/>
              </a:lnSpc>
            </a:pPr>
            <a:endParaRPr sz="2000">
              <a:solidFill>
                <a:srgbClr val="737373"/>
              </a:solidFill>
              <a:latin typeface="Roboto"/>
              <a:ea typeface="Roboto"/>
              <a:cs typeface="Roboto"/>
              <a:sym typeface="Roboto"/>
            </a:endParaRPr>
          </a:p>
          <a:p>
            <a:pPr>
              <a:lnSpc>
                <a:spcPct val="115000"/>
              </a:lnSpc>
              <a:spcBef>
                <a:spcPts val="1067"/>
              </a:spcBef>
              <a:spcAft>
                <a:spcPts val="1067"/>
              </a:spcAft>
            </a:pPr>
            <a:r>
              <a:rPr lang="en" sz="2000" i="1">
                <a:solidFill>
                  <a:srgbClr val="737373"/>
                </a:solidFill>
                <a:latin typeface="Open Sans"/>
                <a:ea typeface="Open Sans"/>
                <a:cs typeface="Open Sans"/>
                <a:sym typeface="Open Sans"/>
              </a:rPr>
              <a:t>Carl enjoys playing online multi-player games on his mobile phone. Carl is impatient so if the game is down or slow he will stop playing or switch to another game.</a:t>
            </a:r>
            <a:endParaRPr sz="2000" i="1">
              <a:solidFill>
                <a:srgbClr val="737373"/>
              </a:solidFill>
              <a:latin typeface="Open Sans"/>
              <a:ea typeface="Open Sans"/>
              <a:cs typeface="Open Sans"/>
              <a:sym typeface="Open Sans"/>
            </a:endParaRPr>
          </a:p>
        </p:txBody>
      </p:sp>
    </p:spTree>
    <p:extLst>
      <p:ext uri="{BB962C8B-B14F-4D97-AF65-F5344CB8AC3E}">
        <p14:creationId xmlns:p14="http://schemas.microsoft.com/office/powerpoint/2010/main" val="1593272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1231667" y="717183"/>
            <a:ext cx="9744200" cy="717200"/>
          </a:xfrm>
          <a:prstGeom prst="rect">
            <a:avLst/>
          </a:prstGeom>
        </p:spPr>
        <p:txBody>
          <a:bodyPr spcFirstLastPara="1" vert="horz" wrap="square" lIns="60950" tIns="60950" rIns="60950" bIns="60950" rtlCol="0" anchor="t" anchorCtr="0">
            <a:noAutofit/>
          </a:bodyPr>
          <a:lstStyle/>
          <a:p>
            <a:r>
              <a:rPr lang="en"/>
              <a:t>2a. Mike the QA Engineer - KG1</a:t>
            </a:r>
            <a:endParaRPr/>
          </a:p>
        </p:txBody>
      </p:sp>
      <p:sp>
        <p:nvSpPr>
          <p:cNvPr id="129" name="Google Shape;129;p31"/>
          <p:cNvSpPr txBox="1"/>
          <p:nvPr/>
        </p:nvSpPr>
        <p:spPr>
          <a:xfrm>
            <a:off x="1231667" y="1559917"/>
            <a:ext cx="10007200" cy="4151600"/>
          </a:xfrm>
          <a:prstGeom prst="rect">
            <a:avLst/>
          </a:prstGeom>
          <a:noFill/>
          <a:ln>
            <a:noFill/>
          </a:ln>
        </p:spPr>
        <p:txBody>
          <a:bodyPr spcFirstLastPara="1" wrap="square" lIns="60950" tIns="60950" rIns="60950" bIns="60950" anchor="t" anchorCtr="0">
            <a:noAutofit/>
          </a:bodyPr>
          <a:lstStyle/>
          <a:p>
            <a:pPr>
              <a:lnSpc>
                <a:spcPct val="115000"/>
              </a:lnSpc>
              <a:spcAft>
                <a:spcPts val="1067"/>
              </a:spcAft>
            </a:pPr>
            <a:r>
              <a:rPr lang="en" sz="2000" i="1">
                <a:solidFill>
                  <a:srgbClr val="737373"/>
                </a:solidFill>
                <a:latin typeface="Open Sans"/>
                <a:ea typeface="Open Sans"/>
                <a:cs typeface="Open Sans"/>
                <a:sym typeface="Open Sans"/>
              </a:rPr>
              <a:t>Mike is a QA Engineer who accesses the game from players perspective.  Mike will also need to login to the backend to check logs and report bugs.  Mike writes automation tasks to do some of this work.</a:t>
            </a:r>
            <a:endParaRPr sz="2000" i="1">
              <a:solidFill>
                <a:srgbClr val="737373"/>
              </a:solidFill>
              <a:latin typeface="Open Sans"/>
              <a:ea typeface="Open Sans"/>
              <a:cs typeface="Open Sans"/>
              <a:sym typeface="Open Sans"/>
            </a:endParaRPr>
          </a:p>
        </p:txBody>
      </p:sp>
    </p:spTree>
    <p:extLst>
      <p:ext uri="{BB962C8B-B14F-4D97-AF65-F5344CB8AC3E}">
        <p14:creationId xmlns:p14="http://schemas.microsoft.com/office/powerpoint/2010/main" val="3923035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2"/>
          <p:cNvSpPr txBox="1">
            <a:spLocks noGrp="1"/>
          </p:cNvSpPr>
          <p:nvPr>
            <p:ph type="title"/>
          </p:nvPr>
        </p:nvSpPr>
        <p:spPr>
          <a:xfrm>
            <a:off x="1231667" y="717183"/>
            <a:ext cx="9744200" cy="717200"/>
          </a:xfrm>
          <a:prstGeom prst="rect">
            <a:avLst/>
          </a:prstGeom>
        </p:spPr>
        <p:txBody>
          <a:bodyPr spcFirstLastPara="1" vert="horz" wrap="square" lIns="60950" tIns="60950" rIns="60950" bIns="60950" rtlCol="0" anchor="t" anchorCtr="0">
            <a:noAutofit/>
          </a:bodyPr>
          <a:lstStyle/>
          <a:p>
            <a:r>
              <a:rPr lang="en"/>
              <a:t>2a. Jess the Community Manager - KG2</a:t>
            </a:r>
            <a:endParaRPr/>
          </a:p>
        </p:txBody>
      </p:sp>
      <p:sp>
        <p:nvSpPr>
          <p:cNvPr id="135" name="Google Shape;135;p32"/>
          <p:cNvSpPr txBox="1"/>
          <p:nvPr/>
        </p:nvSpPr>
        <p:spPr>
          <a:xfrm>
            <a:off x="1231667" y="1559917"/>
            <a:ext cx="10007200" cy="4151600"/>
          </a:xfrm>
          <a:prstGeom prst="rect">
            <a:avLst/>
          </a:prstGeom>
          <a:noFill/>
          <a:ln>
            <a:noFill/>
          </a:ln>
        </p:spPr>
        <p:txBody>
          <a:bodyPr spcFirstLastPara="1" wrap="square" lIns="60950" tIns="60950" rIns="60950" bIns="60950" anchor="t" anchorCtr="0">
            <a:noAutofit/>
          </a:bodyPr>
          <a:lstStyle/>
          <a:p>
            <a:pPr>
              <a:lnSpc>
                <a:spcPct val="115000"/>
              </a:lnSpc>
              <a:spcAft>
                <a:spcPts val="1067"/>
              </a:spcAft>
            </a:pPr>
            <a:r>
              <a:rPr lang="en" sz="2000" i="1">
                <a:solidFill>
                  <a:srgbClr val="737373"/>
                </a:solidFill>
                <a:latin typeface="Open Sans"/>
                <a:ea typeface="Open Sans"/>
                <a:cs typeface="Open Sans"/>
                <a:sym typeface="Open Sans"/>
              </a:rPr>
              <a:t>Jess is the Community manager at Mountkirk games.  Jess is a direct contact to the players and voices their concerns to the company.  Jess will login to the system to update wiki pages and create/view tickets on player issues.</a:t>
            </a:r>
            <a:endParaRPr sz="2000" i="1">
              <a:solidFill>
                <a:srgbClr val="737373"/>
              </a:solidFill>
              <a:latin typeface="Open Sans"/>
              <a:ea typeface="Open Sans"/>
              <a:cs typeface="Open Sans"/>
              <a:sym typeface="Open Sans"/>
            </a:endParaRPr>
          </a:p>
        </p:txBody>
      </p:sp>
    </p:spTree>
    <p:extLst>
      <p:ext uri="{BB962C8B-B14F-4D97-AF65-F5344CB8AC3E}">
        <p14:creationId xmlns:p14="http://schemas.microsoft.com/office/powerpoint/2010/main" val="3575926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33"/>
          <p:cNvSpPr txBox="1">
            <a:spLocks noGrp="1"/>
          </p:cNvSpPr>
          <p:nvPr>
            <p:ph type="title"/>
          </p:nvPr>
        </p:nvSpPr>
        <p:spPr>
          <a:xfrm>
            <a:off x="1231667" y="717183"/>
            <a:ext cx="9744200" cy="717200"/>
          </a:xfrm>
          <a:prstGeom prst="rect">
            <a:avLst/>
          </a:prstGeom>
        </p:spPr>
        <p:txBody>
          <a:bodyPr spcFirstLastPara="1" vert="horz" wrap="square" lIns="60950" tIns="60950" rIns="60950" bIns="60950" rtlCol="0" anchor="t" anchorCtr="0">
            <a:noAutofit/>
          </a:bodyPr>
          <a:lstStyle/>
          <a:p>
            <a:r>
              <a:rPr lang="en"/>
              <a:t>2a. Writing User Personas - Player</a:t>
            </a:r>
            <a:endParaRPr/>
          </a:p>
        </p:txBody>
      </p:sp>
      <p:sp>
        <p:nvSpPr>
          <p:cNvPr id="141" name="Google Shape;141;p33"/>
          <p:cNvSpPr txBox="1"/>
          <p:nvPr/>
        </p:nvSpPr>
        <p:spPr>
          <a:xfrm>
            <a:off x="1231667" y="1559917"/>
            <a:ext cx="10007200" cy="4151600"/>
          </a:xfrm>
          <a:prstGeom prst="rect">
            <a:avLst/>
          </a:prstGeom>
          <a:noFill/>
          <a:ln>
            <a:noFill/>
          </a:ln>
        </p:spPr>
        <p:txBody>
          <a:bodyPr spcFirstLastPara="1" wrap="square" lIns="60950" tIns="60950" rIns="60950" bIns="60950" anchor="t" anchorCtr="0">
            <a:noAutofit/>
          </a:bodyPr>
          <a:lstStyle/>
          <a:p>
            <a:pPr>
              <a:lnSpc>
                <a:spcPct val="115000"/>
              </a:lnSpc>
              <a:spcAft>
                <a:spcPts val="1067"/>
              </a:spcAft>
            </a:pPr>
            <a:r>
              <a:rPr lang="en" sz="2000">
                <a:solidFill>
                  <a:srgbClr val="737373"/>
                </a:solidFill>
                <a:latin typeface="Roboto"/>
                <a:ea typeface="Roboto"/>
                <a:cs typeface="Roboto"/>
                <a:sym typeface="Roboto"/>
              </a:rPr>
              <a:t>I’m a young dad. I work hard at the factory. Came back home after a shift. Spend some time with my family. Say goodnight to my daughter and wife. And then I want to play some games to relax. I’ve heard that Mountkirk developed a cool game and I want to play it.</a:t>
            </a:r>
            <a:endParaRPr sz="2000" i="1">
              <a:solidFill>
                <a:srgbClr val="737373"/>
              </a:solidFill>
              <a:latin typeface="Open Sans"/>
              <a:ea typeface="Open Sans"/>
              <a:cs typeface="Open Sans"/>
              <a:sym typeface="Open Sans"/>
            </a:endParaRPr>
          </a:p>
        </p:txBody>
      </p:sp>
    </p:spTree>
    <p:extLst>
      <p:ext uri="{BB962C8B-B14F-4D97-AF65-F5344CB8AC3E}">
        <p14:creationId xmlns:p14="http://schemas.microsoft.com/office/powerpoint/2010/main" val="1188650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4"/>
          <p:cNvSpPr txBox="1"/>
          <p:nvPr/>
        </p:nvSpPr>
        <p:spPr>
          <a:xfrm>
            <a:off x="1231667" y="1210850"/>
            <a:ext cx="10007200" cy="4151600"/>
          </a:xfrm>
          <a:prstGeom prst="rect">
            <a:avLst/>
          </a:prstGeom>
          <a:noFill/>
          <a:ln>
            <a:noFill/>
          </a:ln>
        </p:spPr>
        <p:txBody>
          <a:bodyPr spcFirstLastPara="1" wrap="square" lIns="60950" tIns="60950" rIns="60950" bIns="60950" anchor="t" anchorCtr="0">
            <a:noAutofit/>
          </a:bodyPr>
          <a:lstStyle/>
          <a:p>
            <a:pPr>
              <a:lnSpc>
                <a:spcPct val="115000"/>
              </a:lnSpc>
              <a:spcAft>
                <a:spcPts val="1067"/>
              </a:spcAft>
            </a:pPr>
            <a:r>
              <a:rPr lang="en" sz="2000">
                <a:solidFill>
                  <a:srgbClr val="737373"/>
                </a:solidFill>
                <a:latin typeface="Roboto"/>
                <a:ea typeface="Roboto"/>
                <a:cs typeface="Roboto"/>
                <a:sym typeface="Roboto"/>
              </a:rPr>
              <a:t>Jack is a cloud engineer for Mountkirk games. He is responsible for making sure the infrastructure is working properly and resources are always available to provide a seamless experience for players. He requires a single dashboard to understand how resources are being used and provide alerting when capacity is reached.</a:t>
            </a:r>
            <a:endParaRPr sz="2000" i="1">
              <a:solidFill>
                <a:srgbClr val="737373"/>
              </a:solidFill>
              <a:latin typeface="Open Sans"/>
              <a:ea typeface="Open Sans"/>
              <a:cs typeface="Open Sans"/>
              <a:sym typeface="Open Sans"/>
            </a:endParaRPr>
          </a:p>
        </p:txBody>
      </p:sp>
      <p:sp>
        <p:nvSpPr>
          <p:cNvPr id="147" name="Google Shape;147;p34"/>
          <p:cNvSpPr txBox="1">
            <a:spLocks noGrp="1"/>
          </p:cNvSpPr>
          <p:nvPr>
            <p:ph type="title"/>
          </p:nvPr>
        </p:nvSpPr>
        <p:spPr>
          <a:xfrm>
            <a:off x="1223900" y="667317"/>
            <a:ext cx="9744200" cy="717200"/>
          </a:xfrm>
          <a:prstGeom prst="rect">
            <a:avLst/>
          </a:prstGeom>
        </p:spPr>
        <p:txBody>
          <a:bodyPr spcFirstLastPara="1" vert="horz" wrap="square" lIns="60950" tIns="60950" rIns="60950" bIns="60950" rtlCol="0" anchor="t" anchorCtr="0">
            <a:noAutofit/>
          </a:bodyPr>
          <a:lstStyle/>
          <a:p>
            <a:r>
              <a:rPr lang="en"/>
              <a:t>2a. Jack - Cloud Engineer- JV1</a:t>
            </a:r>
            <a:endParaRPr/>
          </a:p>
        </p:txBody>
      </p:sp>
    </p:spTree>
    <p:extLst>
      <p:ext uri="{BB962C8B-B14F-4D97-AF65-F5344CB8AC3E}">
        <p14:creationId xmlns:p14="http://schemas.microsoft.com/office/powerpoint/2010/main" val="1268695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5"/>
          <p:cNvSpPr txBox="1">
            <a:spLocks noGrp="1"/>
          </p:cNvSpPr>
          <p:nvPr>
            <p:ph type="title"/>
          </p:nvPr>
        </p:nvSpPr>
        <p:spPr>
          <a:xfrm>
            <a:off x="1231667" y="717183"/>
            <a:ext cx="9744200" cy="717200"/>
          </a:xfrm>
          <a:prstGeom prst="rect">
            <a:avLst/>
          </a:prstGeom>
        </p:spPr>
        <p:txBody>
          <a:bodyPr spcFirstLastPara="1" vert="horz" wrap="square" lIns="60950" tIns="60950" rIns="60950" bIns="60950" rtlCol="0" anchor="t" anchorCtr="0">
            <a:noAutofit/>
          </a:bodyPr>
          <a:lstStyle/>
          <a:p>
            <a:r>
              <a:rPr lang="en"/>
              <a:t>User Persona - Investor</a:t>
            </a:r>
            <a:endParaRPr/>
          </a:p>
        </p:txBody>
      </p:sp>
      <p:sp>
        <p:nvSpPr>
          <p:cNvPr id="153" name="Google Shape;153;p35"/>
          <p:cNvSpPr txBox="1"/>
          <p:nvPr/>
        </p:nvSpPr>
        <p:spPr>
          <a:xfrm>
            <a:off x="1028700" y="1562100"/>
            <a:ext cx="10655600" cy="2871400"/>
          </a:xfrm>
          <a:prstGeom prst="rect">
            <a:avLst/>
          </a:prstGeom>
          <a:noFill/>
          <a:ln>
            <a:noFill/>
          </a:ln>
        </p:spPr>
        <p:txBody>
          <a:bodyPr spcFirstLastPara="1" wrap="square" lIns="60950" tIns="60950" rIns="60950" bIns="60950" anchor="t" anchorCtr="0">
            <a:noAutofit/>
          </a:bodyPr>
          <a:lstStyle/>
          <a:p>
            <a:pPr marL="304815" indent="304815"/>
            <a:r>
              <a:rPr lang="en" sz="2000" i="1">
                <a:solidFill>
                  <a:srgbClr val="737373"/>
                </a:solidFill>
                <a:latin typeface="Open Sans"/>
                <a:ea typeface="Open Sans"/>
                <a:cs typeface="Open Sans"/>
                <a:sym typeface="Open Sans"/>
              </a:rPr>
              <a:t>Carrie is one of the investor in Mountkirk Games who wants to increase the global footprint of the company so as to gain popularity and stay competitive in the market. She wants to improve the uptime of the game expanding their user base (players). She also wants to increase the efficiency of their usage of cloud resources such as scaling their global audience, application servers, storage and analytics tools and reduce unnecessary delays to their customers to improve the game’s reputation. She wants more key performance indicators (KPIs) to evaluate the speed and stability of the game, as well as other metrics that provide deeper insight into usage patterns so they can adapt the game to target users.</a:t>
            </a:r>
            <a:endParaRPr sz="1933"/>
          </a:p>
        </p:txBody>
      </p:sp>
    </p:spTree>
    <p:extLst>
      <p:ext uri="{BB962C8B-B14F-4D97-AF65-F5344CB8AC3E}">
        <p14:creationId xmlns:p14="http://schemas.microsoft.com/office/powerpoint/2010/main" val="3001584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6"/>
          <p:cNvSpPr txBox="1">
            <a:spLocks noGrp="1"/>
          </p:cNvSpPr>
          <p:nvPr>
            <p:ph type="title"/>
          </p:nvPr>
        </p:nvSpPr>
        <p:spPr>
          <a:xfrm>
            <a:off x="1231667" y="717183"/>
            <a:ext cx="9744200" cy="717200"/>
          </a:xfrm>
          <a:prstGeom prst="rect">
            <a:avLst/>
          </a:prstGeom>
        </p:spPr>
        <p:txBody>
          <a:bodyPr spcFirstLastPara="1" vert="horz" wrap="square" lIns="60950" tIns="60950" rIns="60950" bIns="60950" rtlCol="0" anchor="t" anchorCtr="0">
            <a:noAutofit/>
          </a:bodyPr>
          <a:lstStyle/>
          <a:p>
            <a:r>
              <a:rPr lang="en"/>
              <a:t>User Persona - Advertiser</a:t>
            </a:r>
            <a:endParaRPr/>
          </a:p>
        </p:txBody>
      </p:sp>
      <p:sp>
        <p:nvSpPr>
          <p:cNvPr id="159" name="Google Shape;159;p36"/>
          <p:cNvSpPr txBox="1"/>
          <p:nvPr/>
        </p:nvSpPr>
        <p:spPr>
          <a:xfrm>
            <a:off x="1028700" y="1562100"/>
            <a:ext cx="10655600" cy="2871400"/>
          </a:xfrm>
          <a:prstGeom prst="rect">
            <a:avLst/>
          </a:prstGeom>
          <a:noFill/>
          <a:ln>
            <a:noFill/>
          </a:ln>
        </p:spPr>
        <p:txBody>
          <a:bodyPr spcFirstLastPara="1" wrap="square" lIns="60950" tIns="60950" rIns="60950" bIns="60950" anchor="t" anchorCtr="0">
            <a:noAutofit/>
          </a:bodyPr>
          <a:lstStyle/>
          <a:p>
            <a:pPr marL="304815" indent="304815"/>
            <a:r>
              <a:rPr lang="en" sz="2000" i="1">
                <a:solidFill>
                  <a:srgbClr val="737373"/>
                </a:solidFill>
                <a:latin typeface="Open Sans"/>
                <a:ea typeface="Open Sans"/>
                <a:cs typeface="Open Sans"/>
                <a:sym typeface="Open Sans"/>
              </a:rPr>
              <a:t>Karl is one of the advertiser in Mountkirk Games who expects a diverse and growing audience they can reach to increase the popularity of their product. He is also interested in in-game advertising which has a more prominent place in their strategies.</a:t>
            </a:r>
            <a:endParaRPr sz="1933"/>
          </a:p>
          <a:p>
            <a:pPr marL="304815" indent="304815"/>
            <a:endParaRPr sz="1933"/>
          </a:p>
          <a:p>
            <a:pPr marL="304815" indent="304815"/>
            <a:endParaRPr sz="1933"/>
          </a:p>
        </p:txBody>
      </p:sp>
    </p:spTree>
    <p:extLst>
      <p:ext uri="{BB962C8B-B14F-4D97-AF65-F5344CB8AC3E}">
        <p14:creationId xmlns:p14="http://schemas.microsoft.com/office/powerpoint/2010/main" val="3690113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7"/>
          <p:cNvSpPr txBox="1">
            <a:spLocks noGrp="1"/>
          </p:cNvSpPr>
          <p:nvPr>
            <p:ph type="title"/>
          </p:nvPr>
        </p:nvSpPr>
        <p:spPr>
          <a:xfrm>
            <a:off x="1231667" y="717183"/>
            <a:ext cx="9744200" cy="717200"/>
          </a:xfrm>
          <a:prstGeom prst="rect">
            <a:avLst/>
          </a:prstGeom>
        </p:spPr>
        <p:txBody>
          <a:bodyPr spcFirstLastPara="1" vert="horz" wrap="square" lIns="60950" tIns="60950" rIns="60950" bIns="60950" rtlCol="0" anchor="t" anchorCtr="0">
            <a:noAutofit/>
          </a:bodyPr>
          <a:lstStyle/>
          <a:p>
            <a:r>
              <a:rPr lang="en"/>
              <a:t>2b. Writing User Stories</a:t>
            </a:r>
            <a:endParaRPr/>
          </a:p>
        </p:txBody>
      </p:sp>
      <p:sp>
        <p:nvSpPr>
          <p:cNvPr id="165" name="Google Shape;165;p37"/>
          <p:cNvSpPr txBox="1"/>
          <p:nvPr/>
        </p:nvSpPr>
        <p:spPr>
          <a:xfrm>
            <a:off x="1231667" y="1578250"/>
            <a:ext cx="9577400" cy="4542800"/>
          </a:xfrm>
          <a:prstGeom prst="rect">
            <a:avLst/>
          </a:prstGeom>
          <a:noFill/>
          <a:ln>
            <a:noFill/>
          </a:ln>
        </p:spPr>
        <p:txBody>
          <a:bodyPr spcFirstLastPara="1" wrap="square" lIns="60950" tIns="60950" rIns="60950" bIns="60950" anchor="t" anchorCtr="0">
            <a:noAutofit/>
          </a:bodyPr>
          <a:lstStyle/>
          <a:p>
            <a:pPr>
              <a:lnSpc>
                <a:spcPct val="115000"/>
              </a:lnSpc>
            </a:pPr>
            <a:r>
              <a:rPr lang="en" sz="2000">
                <a:solidFill>
                  <a:srgbClr val="737373"/>
                </a:solidFill>
                <a:latin typeface="Roboto"/>
                <a:ea typeface="Roboto"/>
                <a:cs typeface="Roboto"/>
                <a:sym typeface="Roboto"/>
              </a:rPr>
              <a:t>Each team member should create three user stories for the roles you defined earlier.</a:t>
            </a:r>
            <a:endParaRPr sz="2000">
              <a:solidFill>
                <a:srgbClr val="737373"/>
              </a:solidFill>
              <a:latin typeface="Roboto"/>
              <a:ea typeface="Roboto"/>
              <a:cs typeface="Roboto"/>
              <a:sym typeface="Roboto"/>
            </a:endParaRPr>
          </a:p>
          <a:p>
            <a:pPr>
              <a:lnSpc>
                <a:spcPct val="115000"/>
              </a:lnSpc>
              <a:spcBef>
                <a:spcPts val="1067"/>
              </a:spcBef>
            </a:pPr>
            <a:r>
              <a:rPr lang="en" sz="2000">
                <a:solidFill>
                  <a:srgbClr val="737373"/>
                </a:solidFill>
                <a:latin typeface="Roboto"/>
                <a:ea typeface="Roboto"/>
                <a:cs typeface="Roboto"/>
                <a:sym typeface="Roboto"/>
              </a:rPr>
              <a:t>Create a new slide for each user story.</a:t>
            </a:r>
            <a:endParaRPr sz="2000">
              <a:solidFill>
                <a:srgbClr val="737373"/>
              </a:solidFill>
              <a:latin typeface="Roboto"/>
              <a:ea typeface="Roboto"/>
              <a:cs typeface="Roboto"/>
              <a:sym typeface="Roboto"/>
            </a:endParaRPr>
          </a:p>
          <a:p>
            <a:pPr>
              <a:lnSpc>
                <a:spcPct val="115000"/>
              </a:lnSpc>
              <a:spcBef>
                <a:spcPts val="1067"/>
              </a:spcBef>
            </a:pPr>
            <a:r>
              <a:rPr lang="en" sz="2000">
                <a:solidFill>
                  <a:srgbClr val="737373"/>
                </a:solidFill>
                <a:latin typeface="Roboto"/>
                <a:ea typeface="Roboto"/>
                <a:cs typeface="Roboto"/>
                <a:sym typeface="Roboto"/>
              </a:rPr>
              <a:t>Example user story:</a:t>
            </a:r>
            <a:endParaRPr sz="2000">
              <a:solidFill>
                <a:srgbClr val="737373"/>
              </a:solidFill>
              <a:latin typeface="Roboto"/>
              <a:ea typeface="Roboto"/>
              <a:cs typeface="Roboto"/>
              <a:sym typeface="Roboto"/>
            </a:endParaRPr>
          </a:p>
          <a:p>
            <a:pPr>
              <a:lnSpc>
                <a:spcPct val="115000"/>
              </a:lnSpc>
              <a:spcBef>
                <a:spcPts val="1067"/>
              </a:spcBef>
            </a:pPr>
            <a:r>
              <a:rPr lang="en" sz="2000" i="1">
                <a:solidFill>
                  <a:srgbClr val="737373"/>
                </a:solidFill>
                <a:latin typeface="Open Sans"/>
                <a:ea typeface="Open Sans"/>
                <a:cs typeface="Open Sans"/>
                <a:sym typeface="Open Sans"/>
              </a:rPr>
              <a:t>Balance Inquiry</a:t>
            </a:r>
            <a:endParaRPr sz="2000" i="1">
              <a:solidFill>
                <a:srgbClr val="737373"/>
              </a:solidFill>
              <a:latin typeface="Open Sans"/>
              <a:ea typeface="Open Sans"/>
              <a:cs typeface="Open Sans"/>
              <a:sym typeface="Open Sans"/>
            </a:endParaRPr>
          </a:p>
          <a:p>
            <a:pPr>
              <a:lnSpc>
                <a:spcPct val="115000"/>
              </a:lnSpc>
              <a:spcBef>
                <a:spcPts val="1067"/>
              </a:spcBef>
              <a:spcAft>
                <a:spcPts val="1067"/>
              </a:spcAft>
            </a:pPr>
            <a:r>
              <a:rPr lang="en" sz="2000" b="1" i="1">
                <a:solidFill>
                  <a:srgbClr val="737373"/>
                </a:solidFill>
                <a:latin typeface="Open Sans"/>
                <a:ea typeface="Open Sans"/>
                <a:cs typeface="Open Sans"/>
                <a:sym typeface="Open Sans"/>
              </a:rPr>
              <a:t>As a</a:t>
            </a:r>
            <a:r>
              <a:rPr lang="en" sz="2000" i="1">
                <a:solidFill>
                  <a:srgbClr val="737373"/>
                </a:solidFill>
                <a:latin typeface="Open Sans"/>
                <a:ea typeface="Open Sans"/>
                <a:cs typeface="Open Sans"/>
                <a:sym typeface="Open Sans"/>
              </a:rPr>
              <a:t> checking account holder, </a:t>
            </a:r>
            <a:r>
              <a:rPr lang="en" sz="2000" b="1" i="1">
                <a:solidFill>
                  <a:srgbClr val="737373"/>
                </a:solidFill>
                <a:latin typeface="Open Sans"/>
                <a:ea typeface="Open Sans"/>
                <a:cs typeface="Open Sans"/>
                <a:sym typeface="Open Sans"/>
              </a:rPr>
              <a:t>I want to</a:t>
            </a:r>
            <a:r>
              <a:rPr lang="en" sz="2000" i="1">
                <a:solidFill>
                  <a:srgbClr val="737373"/>
                </a:solidFill>
                <a:latin typeface="Open Sans"/>
                <a:ea typeface="Open Sans"/>
                <a:cs typeface="Open Sans"/>
                <a:sym typeface="Open Sans"/>
              </a:rPr>
              <a:t> check my available balance at any time of day, </a:t>
            </a:r>
            <a:r>
              <a:rPr lang="en" sz="2000" b="1" i="1">
                <a:solidFill>
                  <a:srgbClr val="737373"/>
                </a:solidFill>
                <a:latin typeface="Open Sans"/>
                <a:ea typeface="Open Sans"/>
                <a:cs typeface="Open Sans"/>
                <a:sym typeface="Open Sans"/>
              </a:rPr>
              <a:t>so that</a:t>
            </a:r>
            <a:r>
              <a:rPr lang="en" sz="2000" i="1">
                <a:solidFill>
                  <a:srgbClr val="737373"/>
                </a:solidFill>
                <a:latin typeface="Open Sans"/>
                <a:ea typeface="Open Sans"/>
                <a:cs typeface="Open Sans"/>
                <a:sym typeface="Open Sans"/>
              </a:rPr>
              <a:t> I am sure not to overdraw my account.</a:t>
            </a:r>
            <a:endParaRPr sz="2000" i="1">
              <a:solidFill>
                <a:srgbClr val="737373"/>
              </a:solidFill>
              <a:latin typeface="Open Sans"/>
              <a:ea typeface="Open Sans"/>
              <a:cs typeface="Open Sans"/>
              <a:sym typeface="Open Sans"/>
            </a:endParaRPr>
          </a:p>
        </p:txBody>
      </p:sp>
    </p:spTree>
    <p:extLst>
      <p:ext uri="{BB962C8B-B14F-4D97-AF65-F5344CB8AC3E}">
        <p14:creationId xmlns:p14="http://schemas.microsoft.com/office/powerpoint/2010/main" val="3796184324"/>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1</TotalTime>
  <Words>1029</Words>
  <Application>Microsoft Office PowerPoint</Application>
  <PresentationFormat>Widescreen</PresentationFormat>
  <Paragraphs>64</Paragraphs>
  <Slides>19</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Calibri</vt:lpstr>
      <vt:lpstr>Corbel</vt:lpstr>
      <vt:lpstr>Google Sans</vt:lpstr>
      <vt:lpstr>Open Sans</vt:lpstr>
      <vt:lpstr>Roboto</vt:lpstr>
      <vt:lpstr>Wingdings 2</vt:lpstr>
      <vt:lpstr>Frame</vt:lpstr>
      <vt:lpstr>User Personas and Stories</vt:lpstr>
      <vt:lpstr>Player - User Persona</vt:lpstr>
      <vt:lpstr>2a. Mike the QA Engineer - KG1</vt:lpstr>
      <vt:lpstr>2a. Jess the Community Manager - KG2</vt:lpstr>
      <vt:lpstr>2a. Writing User Personas - Player</vt:lpstr>
      <vt:lpstr>2a. Jack - Cloud Engineer- JV1</vt:lpstr>
      <vt:lpstr>User Persona - Investor</vt:lpstr>
      <vt:lpstr>User Persona - Advertiser</vt:lpstr>
      <vt:lpstr>2b. Writing User Stories</vt:lpstr>
      <vt:lpstr>User Story - Investor</vt:lpstr>
      <vt:lpstr>User Story - Investor</vt:lpstr>
      <vt:lpstr>User Story - Investor</vt:lpstr>
      <vt:lpstr>User Story - Advertiser</vt:lpstr>
      <vt:lpstr>User Story - Advertiser</vt:lpstr>
      <vt:lpstr>2b. Writing User Stories -- KCG</vt:lpstr>
      <vt:lpstr>2b. Writing User Stories - JV1</vt:lpstr>
      <vt:lpstr>2b. Writing User Stories - JV2</vt:lpstr>
      <vt:lpstr>2b. Writing User Stories</vt:lpstr>
      <vt:lpstr>2b. Writing User Stories</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Personas and Stories</dc:title>
  <dc:creator>Chandra Bose, Vignesh (Cognizant)</dc:creator>
  <cp:lastModifiedBy>Chandra Bose, Vignesh (Cognizant)</cp:lastModifiedBy>
  <cp:revision>1</cp:revision>
  <dcterms:created xsi:type="dcterms:W3CDTF">2020-08-13T22:02:53Z</dcterms:created>
  <dcterms:modified xsi:type="dcterms:W3CDTF">2020-08-13T22:04:39Z</dcterms:modified>
</cp:coreProperties>
</file>