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1.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8"/>
  </p:notesMasterIdLst>
  <p:sldIdLst>
    <p:sldId id="258" r:id="rId3"/>
    <p:sldId id="259" r:id="rId4"/>
    <p:sldId id="260" r:id="rId5"/>
    <p:sldId id="261" r:id="rId6"/>
    <p:sldId id="262" r:id="rId7"/>
    <p:sldId id="263" r:id="rId8"/>
    <p:sldId id="264" r:id="rId9"/>
    <p:sldId id="265" r:id="rId10"/>
    <p:sldId id="266" r:id="rId11"/>
    <p:sldId id="267" r:id="rId12"/>
    <p:sldId id="268"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8" r:id="rId37"/>
  </p:sldIdLst>
  <p:sldSz cx="18288000" cy="10287000"/>
  <p:notesSz cx="6858000" cy="9144000"/>
  <p:embeddedFontLst>
    <p:embeddedFont>
      <p:font typeface="Open Sans" panose="020B0604020202020204" charset="0"/>
      <p:regular r:id="rId39"/>
      <p:bold r:id="rId40"/>
      <p:italic r:id="rId41"/>
      <p:boldItalic r:id="rId42"/>
    </p:embeddedFont>
    <p:embeddedFont>
      <p:font typeface="Nunito" panose="020B0604020202020204" charset="0"/>
      <p:regular r:id="rId43"/>
      <p:bold r:id="rId44"/>
      <p:italic r:id="rId45"/>
      <p:boldItalic r:id="rId46"/>
    </p:embeddedFont>
    <p:embeddedFont>
      <p:font typeface="Google Sans" panose="020B0604020202020204" charset="0"/>
      <p:regular r:id="rId47"/>
      <p:bold r:id="rId48"/>
      <p:italic r:id="rId49"/>
      <p:boldItalic r:id="rId50"/>
    </p:embeddedFont>
    <p:embeddedFont>
      <p:font typeface="Consolas" panose="020B0609020204030204" pitchFamily="49" charset="0"/>
      <p:regular r:id="rId51"/>
      <p:bold r:id="rId52"/>
      <p:italic r:id="rId53"/>
      <p:boldItalic r:id="rId54"/>
    </p:embeddedFont>
    <p:embeddedFont>
      <p:font typeface="Roboto" panose="020B060402020202020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oe Saenz" initials="" lastIdx="11" clrIdx="0"/>
  <p:cmAuthor id="1" name="Kevin Cho" initials="" lastIdx="4" clrIdx="1"/>
  <p:cmAuthor id="2" name="Daud Muhudin" initials="" lastIdx="3"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CE1C234-363E-4668-8691-3FD1E73D0BE4}">
  <a:tblStyle styleId="{DCE1C234-363E-4668-8691-3FD1E73D0BE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6" d="100"/>
          <a:sy n="46" d="100"/>
        </p:scale>
        <p:origin x="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font" Target="fonts/font20.fntdata"/><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8" Type="http://schemas.openxmlformats.org/officeDocument/2006/relationships/slide" Target="slides/slide6.xml"/><Relationship Id="rId51" Type="http://schemas.openxmlformats.org/officeDocument/2006/relationships/font" Target="fonts/font13.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font" Target="fonts/font3.fntdata"/><Relationship Id="rId54" Type="http://schemas.openxmlformats.org/officeDocument/2006/relationships/font" Target="fonts/font16.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1.fntdata"/><Relationship Id="rId57" Type="http://schemas.openxmlformats.org/officeDocument/2006/relationships/font" Target="fonts/font19.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8-13T19:13:21.359" idx="3">
    <p:pos x="6000" y="0"/>
    <p:text>Having products available SLO</p:text>
  </p:cm>
  <p:cm authorId="0" dt="2020-08-13T19:14:28.984" idx="9">
    <p:pos x="6000" y="0"/>
    <p:text>Do you all use any other platforms to communicate with?</p:text>
  </p:cm>
  <p:cm authorId="0" dt="2020-08-13T19:19:00.726" idx="10">
    <p:pos x="6000" y="0"/>
    <p:text>https://teams.microsoft.com/l/meetup-join/19%3ameeting_MWJhMjRkZWQtMTBhMS00NDEwLTlmOTktYWEyMDM3Y2FkYjFj%40thread.skype/0?context=%7b%22Tid%22%3a%22231dd9cd-ddc7-4fba-ae78-9f4ac3c912e7%22%2c%22Oid%22%3a%220025f1e9-c857-4aeb-92c7-91cc47fb89c7%22%7d
If we want to meet here to chat we can. So we are able to have both meetings open</p:text>
  </p:cm>
  <p:cm authorId="0" dt="2020-08-13T19:19:24.819" idx="8">
    <p:pos x="6000" y="0"/>
    <p:text>Got the Stories and added them here among the 3 slides.
Thoughts on the SLO and SLI's?</p:text>
  </p:cm>
  <p:cm authorId="0" dt="2020-08-13T19:19:24.819" idx="11">
    <p:pos x="6000" y="0"/>
    <p:text>May be easier to communicate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9042212463_2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9042212463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9042212463_2_2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9042212463_2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9042212463_5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9042212463_5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9042212463_5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9042212463_5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042212463_5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9042212463_5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9042212463_5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9042212463_5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9042212463_5_6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9042212463_5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9042212463_5_7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9042212463_5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9042212463_5_7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9042212463_5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7bdf755f7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7bdf755f7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9042212463_5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9042212463_5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bdf755f79_0_3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bdf755f7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9042212463_5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9042212463_5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76bf27b93b_0_9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76bf27b93b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7bdf755f79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7bdf755f79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9042212463_2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9042212463_2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9042212463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9042212463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7bdf755f79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7bdf755f79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7bdf755f79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7bdf755f79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7bdf755f79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7bdf755f79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7bdf755f7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7bdf755f7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76bf27b93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76bf27b93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bdf755f79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bdf755f79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6e6120f31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6e6120f3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7bdf755f79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7bdf755f79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7bdf755f79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7bdf755f79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7bdf755f79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7bdf755f79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7bdf755f79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7bdf755f79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558285f1d5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558285f1d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9042212463_2_1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9042212463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9042212463_2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904221246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9042212463_5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9042212463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9042212463_5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9042212463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9042212463_5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9042212463_5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7bdf755f79_0_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7bdf755f79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ue Video Info">
  <p:cSld name="Blank_1_1">
    <p:bg>
      <p:bgPr>
        <a:noFill/>
        <a:effectLst/>
      </p:bgPr>
    </p:bg>
    <p:spTree>
      <p:nvGrpSpPr>
        <p:cNvPr id="1" name="Shape 7"/>
        <p:cNvGrpSpPr/>
        <p:nvPr/>
      </p:nvGrpSpPr>
      <p:grpSpPr>
        <a:xfrm>
          <a:off x="0" y="0"/>
          <a:ext cx="0" cy="0"/>
          <a:chOff x="0" y="0"/>
          <a:chExt cx="0" cy="0"/>
        </a:xfrm>
      </p:grpSpPr>
      <p:sp>
        <p:nvSpPr>
          <p:cNvPr id="8" name="Google Shape;8;p2"/>
          <p:cNvSpPr/>
          <p:nvPr/>
        </p:nvSpPr>
        <p:spPr>
          <a:xfrm>
            <a:off x="-18300" y="-95250"/>
            <a:ext cx="18400800" cy="10496400"/>
          </a:xfrm>
          <a:prstGeom prst="rect">
            <a:avLst/>
          </a:prstGeom>
          <a:solidFill>
            <a:schemeClr val="accent5"/>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9" name="Google Shape;9;p2"/>
          <p:cNvSpPr txBox="1">
            <a:spLocks noGrp="1"/>
          </p:cNvSpPr>
          <p:nvPr>
            <p:ph type="title"/>
          </p:nvPr>
        </p:nvSpPr>
        <p:spPr>
          <a:xfrm>
            <a:off x="958500" y="2729700"/>
            <a:ext cx="16447200" cy="4827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4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Blue Video Info">
  <p:cSld name="Blank_1_1">
    <p:bg>
      <p:bgPr>
        <a:noFill/>
        <a:effectLst/>
      </p:bgPr>
    </p:bg>
    <p:spTree>
      <p:nvGrpSpPr>
        <p:cNvPr id="1" name="Shape 46"/>
        <p:cNvGrpSpPr/>
        <p:nvPr/>
      </p:nvGrpSpPr>
      <p:grpSpPr>
        <a:xfrm>
          <a:off x="0" y="0"/>
          <a:ext cx="0" cy="0"/>
          <a:chOff x="0" y="0"/>
          <a:chExt cx="0" cy="0"/>
        </a:xfrm>
      </p:grpSpPr>
      <p:sp>
        <p:nvSpPr>
          <p:cNvPr id="47" name="Google Shape;47;p13"/>
          <p:cNvSpPr/>
          <p:nvPr/>
        </p:nvSpPr>
        <p:spPr>
          <a:xfrm>
            <a:off x="-18300" y="-95250"/>
            <a:ext cx="18400800" cy="10496400"/>
          </a:xfrm>
          <a:prstGeom prst="rect">
            <a:avLst/>
          </a:prstGeom>
          <a:solidFill>
            <a:schemeClr val="accent5"/>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48" name="Google Shape;48;p13"/>
          <p:cNvSpPr txBox="1">
            <a:spLocks noGrp="1"/>
          </p:cNvSpPr>
          <p:nvPr>
            <p:ph type="title"/>
          </p:nvPr>
        </p:nvSpPr>
        <p:spPr>
          <a:xfrm>
            <a:off x="958500" y="2729700"/>
            <a:ext cx="16447200" cy="4827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4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afe Zone Blank">
  <p:cSld name="Image Slide">
    <p:spTree>
      <p:nvGrpSpPr>
        <p:cNvPr id="1" name="Shape 4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afe Zone with title">
  <p:cSld name="Image Slide_4">
    <p:spTree>
      <p:nvGrpSpPr>
        <p:cNvPr id="1" name="Shape 50"/>
        <p:cNvGrpSpPr/>
        <p:nvPr/>
      </p:nvGrpSpPr>
      <p:grpSpPr>
        <a:xfrm>
          <a:off x="0" y="0"/>
          <a:ext cx="0" cy="0"/>
          <a:chOff x="0" y="0"/>
          <a:chExt cx="0" cy="0"/>
        </a:xfrm>
      </p:grpSpPr>
      <p:sp>
        <p:nvSpPr>
          <p:cNvPr id="51" name="Google Shape;51;p15"/>
          <p:cNvSpPr txBox="1">
            <a:spLocks noGrp="1"/>
          </p:cNvSpPr>
          <p:nvPr>
            <p:ph type="title"/>
          </p:nvPr>
        </p:nvSpPr>
        <p:spPr>
          <a:xfrm>
            <a:off x="1847500" y="1075775"/>
            <a:ext cx="14616300" cy="1075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de snippet">
  <p:cSld name="Image Slide_4_2">
    <p:spTree>
      <p:nvGrpSpPr>
        <p:cNvPr id="1" name="Shape 52"/>
        <p:cNvGrpSpPr/>
        <p:nvPr/>
      </p:nvGrpSpPr>
      <p:grpSpPr>
        <a:xfrm>
          <a:off x="0" y="0"/>
          <a:ext cx="0" cy="0"/>
          <a:chOff x="0" y="0"/>
          <a:chExt cx="0" cy="0"/>
        </a:xfrm>
      </p:grpSpPr>
      <p:sp>
        <p:nvSpPr>
          <p:cNvPr id="53" name="Google Shape;53;p16"/>
          <p:cNvSpPr txBox="1">
            <a:spLocks noGrp="1"/>
          </p:cNvSpPr>
          <p:nvPr>
            <p:ph type="title"/>
          </p:nvPr>
        </p:nvSpPr>
        <p:spPr>
          <a:xfrm>
            <a:off x="1847500" y="1075775"/>
            <a:ext cx="14616300" cy="1075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a:endParaRPr/>
          </a:p>
        </p:txBody>
      </p:sp>
      <p:sp>
        <p:nvSpPr>
          <p:cNvPr id="54" name="Google Shape;54;p16"/>
          <p:cNvSpPr txBox="1">
            <a:spLocks noGrp="1"/>
          </p:cNvSpPr>
          <p:nvPr>
            <p:ph type="subTitle" idx="1"/>
          </p:nvPr>
        </p:nvSpPr>
        <p:spPr>
          <a:xfrm>
            <a:off x="1969575" y="2332725"/>
            <a:ext cx="7073400" cy="6689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None/>
              <a:defRPr>
                <a:latin typeface="Consolas"/>
                <a:ea typeface="Consolas"/>
                <a:cs typeface="Consolas"/>
                <a:sym typeface="Consola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5" name="Google Shape;55;p16"/>
          <p:cNvSpPr txBox="1">
            <a:spLocks noGrp="1"/>
          </p:cNvSpPr>
          <p:nvPr>
            <p:ph type="subTitle" idx="2"/>
          </p:nvPr>
        </p:nvSpPr>
        <p:spPr>
          <a:xfrm>
            <a:off x="9690325" y="2739250"/>
            <a:ext cx="6381300" cy="28071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b="1">
                <a:latin typeface="Consolas"/>
                <a:ea typeface="Consolas"/>
                <a:cs typeface="Consolas"/>
                <a:sym typeface="Consola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afe Zone with title &amp; bullets">
  <p:cSld name="Image Slide_4_1">
    <p:spTree>
      <p:nvGrpSpPr>
        <p:cNvPr id="1" name="Shape 56"/>
        <p:cNvGrpSpPr/>
        <p:nvPr/>
      </p:nvGrpSpPr>
      <p:grpSpPr>
        <a:xfrm>
          <a:off x="0" y="0"/>
          <a:ext cx="0" cy="0"/>
          <a:chOff x="0" y="0"/>
          <a:chExt cx="0" cy="0"/>
        </a:xfrm>
      </p:grpSpPr>
      <p:sp>
        <p:nvSpPr>
          <p:cNvPr id="57" name="Google Shape;57;p17"/>
          <p:cNvSpPr txBox="1">
            <a:spLocks noGrp="1"/>
          </p:cNvSpPr>
          <p:nvPr>
            <p:ph type="title"/>
          </p:nvPr>
        </p:nvSpPr>
        <p:spPr>
          <a:xfrm>
            <a:off x="1847500" y="1075775"/>
            <a:ext cx="14616300" cy="1075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a:endParaRPr/>
          </a:p>
        </p:txBody>
      </p:sp>
      <p:sp>
        <p:nvSpPr>
          <p:cNvPr id="58" name="Google Shape;58;p17"/>
          <p:cNvSpPr txBox="1">
            <a:spLocks noGrp="1"/>
          </p:cNvSpPr>
          <p:nvPr>
            <p:ph type="body" idx="1"/>
          </p:nvPr>
        </p:nvSpPr>
        <p:spPr>
          <a:xfrm>
            <a:off x="1847500" y="2267675"/>
            <a:ext cx="11950200" cy="5706300"/>
          </a:xfrm>
          <a:prstGeom prst="rect">
            <a:avLst/>
          </a:prstGeom>
          <a:noFill/>
          <a:ln>
            <a:noFill/>
          </a:ln>
        </p:spPr>
        <p:txBody>
          <a:bodyPr spcFirstLastPara="1" wrap="square" lIns="91425" tIns="91425" rIns="91425" bIns="91425" anchor="t" anchorCtr="0">
            <a:noAutofit/>
          </a:bodyPr>
          <a:lstStyle>
            <a:lvl1pPr marL="457200" lvl="0" indent="-457200" rtl="0">
              <a:lnSpc>
                <a:spcPct val="100000"/>
              </a:lnSpc>
              <a:spcBef>
                <a:spcPts val="0"/>
              </a:spcBef>
              <a:spcAft>
                <a:spcPts val="0"/>
              </a:spcAft>
              <a:buClr>
                <a:srgbClr val="434343"/>
              </a:buClr>
              <a:buSzPts val="3600"/>
              <a:buChar char="●"/>
              <a:defRPr sz="3600">
                <a:solidFill>
                  <a:srgbClr val="434343"/>
                </a:solidFill>
              </a:defRPr>
            </a:lvl1pPr>
            <a:lvl2pPr marL="914400" lvl="1" indent="-457200" rtl="0">
              <a:lnSpc>
                <a:spcPct val="100000"/>
              </a:lnSpc>
              <a:spcBef>
                <a:spcPts val="1000"/>
              </a:spcBef>
              <a:spcAft>
                <a:spcPts val="0"/>
              </a:spcAft>
              <a:buClr>
                <a:srgbClr val="434343"/>
              </a:buClr>
              <a:buSzPts val="3600"/>
              <a:buChar char="○"/>
              <a:defRPr sz="3600">
                <a:solidFill>
                  <a:srgbClr val="434343"/>
                </a:solidFill>
              </a:defRPr>
            </a:lvl2pPr>
            <a:lvl3pPr marL="1371600" lvl="2" indent="-457200" rtl="0">
              <a:lnSpc>
                <a:spcPct val="100000"/>
              </a:lnSpc>
              <a:spcBef>
                <a:spcPts val="1000"/>
              </a:spcBef>
              <a:spcAft>
                <a:spcPts val="0"/>
              </a:spcAft>
              <a:buClr>
                <a:srgbClr val="434343"/>
              </a:buClr>
              <a:buSzPts val="3600"/>
              <a:buChar char="■"/>
              <a:defRPr sz="3600">
                <a:solidFill>
                  <a:srgbClr val="434343"/>
                </a:solidFill>
              </a:defRPr>
            </a:lvl3pPr>
            <a:lvl4pPr marL="1828800" lvl="3" indent="-457200" rtl="0">
              <a:lnSpc>
                <a:spcPct val="100000"/>
              </a:lnSpc>
              <a:spcBef>
                <a:spcPts val="1000"/>
              </a:spcBef>
              <a:spcAft>
                <a:spcPts val="0"/>
              </a:spcAft>
              <a:buClr>
                <a:srgbClr val="434343"/>
              </a:buClr>
              <a:buSzPts val="3600"/>
              <a:buChar char="●"/>
              <a:defRPr sz="3600">
                <a:solidFill>
                  <a:srgbClr val="434343"/>
                </a:solidFill>
              </a:defRPr>
            </a:lvl4pPr>
            <a:lvl5pPr marL="2286000" lvl="4" indent="-457200" rtl="0">
              <a:lnSpc>
                <a:spcPct val="100000"/>
              </a:lnSpc>
              <a:spcBef>
                <a:spcPts val="1000"/>
              </a:spcBef>
              <a:spcAft>
                <a:spcPts val="0"/>
              </a:spcAft>
              <a:buClr>
                <a:srgbClr val="434343"/>
              </a:buClr>
              <a:buSzPts val="3600"/>
              <a:buChar char="○"/>
              <a:defRPr sz="3600">
                <a:solidFill>
                  <a:srgbClr val="434343"/>
                </a:solidFill>
              </a:defRPr>
            </a:lvl5pPr>
            <a:lvl6pPr marL="2743200" lvl="5" indent="-457200" rtl="0">
              <a:lnSpc>
                <a:spcPct val="100000"/>
              </a:lnSpc>
              <a:spcBef>
                <a:spcPts val="1000"/>
              </a:spcBef>
              <a:spcAft>
                <a:spcPts val="0"/>
              </a:spcAft>
              <a:buClr>
                <a:srgbClr val="434343"/>
              </a:buClr>
              <a:buSzPts val="3600"/>
              <a:buChar char="■"/>
              <a:defRPr sz="3600">
                <a:solidFill>
                  <a:srgbClr val="434343"/>
                </a:solidFill>
              </a:defRPr>
            </a:lvl6pPr>
            <a:lvl7pPr marL="3200400" lvl="6" indent="-457200" rtl="0">
              <a:lnSpc>
                <a:spcPct val="100000"/>
              </a:lnSpc>
              <a:spcBef>
                <a:spcPts val="1000"/>
              </a:spcBef>
              <a:spcAft>
                <a:spcPts val="0"/>
              </a:spcAft>
              <a:buClr>
                <a:srgbClr val="434343"/>
              </a:buClr>
              <a:buSzPts val="3600"/>
              <a:buChar char="●"/>
              <a:defRPr sz="3600">
                <a:solidFill>
                  <a:srgbClr val="434343"/>
                </a:solidFill>
              </a:defRPr>
            </a:lvl7pPr>
            <a:lvl8pPr marL="3657600" lvl="7" indent="-457200" rtl="0">
              <a:lnSpc>
                <a:spcPct val="100000"/>
              </a:lnSpc>
              <a:spcBef>
                <a:spcPts val="1000"/>
              </a:spcBef>
              <a:spcAft>
                <a:spcPts val="0"/>
              </a:spcAft>
              <a:buClr>
                <a:srgbClr val="434343"/>
              </a:buClr>
              <a:buSzPts val="3600"/>
              <a:buChar char="○"/>
              <a:defRPr sz="3600">
                <a:solidFill>
                  <a:srgbClr val="434343"/>
                </a:solidFill>
              </a:defRPr>
            </a:lvl8pPr>
            <a:lvl9pPr marL="4114800" lvl="8" indent="-457200" rtl="0">
              <a:lnSpc>
                <a:spcPct val="100000"/>
              </a:lnSpc>
              <a:spcBef>
                <a:spcPts val="1000"/>
              </a:spcBef>
              <a:spcAft>
                <a:spcPts val="1000"/>
              </a:spcAft>
              <a:buClr>
                <a:srgbClr val="434343"/>
              </a:buClr>
              <a:buSzPts val="3600"/>
              <a:buChar char="■"/>
              <a:defRPr sz="3600">
                <a:solidFill>
                  <a:srgbClr val="434343"/>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Agenda">
  <p:cSld name="Image Slide_3">
    <p:spTree>
      <p:nvGrpSpPr>
        <p:cNvPr id="1" name="Shape 59"/>
        <p:cNvGrpSpPr/>
        <p:nvPr/>
      </p:nvGrpSpPr>
      <p:grpSpPr>
        <a:xfrm>
          <a:off x="0" y="0"/>
          <a:ext cx="0" cy="0"/>
          <a:chOff x="0" y="0"/>
          <a:chExt cx="0" cy="0"/>
        </a:xfrm>
      </p:grpSpPr>
      <p:sp>
        <p:nvSpPr>
          <p:cNvPr id="60" name="Google Shape;60;p18"/>
          <p:cNvSpPr txBox="1">
            <a:spLocks noGrp="1"/>
          </p:cNvSpPr>
          <p:nvPr>
            <p:ph type="title"/>
          </p:nvPr>
        </p:nvSpPr>
        <p:spPr>
          <a:xfrm>
            <a:off x="1847500" y="1075775"/>
            <a:ext cx="14639700" cy="1075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70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61" name="Google Shape;61;p18"/>
          <p:cNvCxnSpPr/>
          <p:nvPr/>
        </p:nvCxnSpPr>
        <p:spPr>
          <a:xfrm>
            <a:off x="1901952" y="2369960"/>
            <a:ext cx="7091400" cy="0"/>
          </a:xfrm>
          <a:prstGeom prst="straightConnector1">
            <a:avLst/>
          </a:prstGeom>
          <a:noFill/>
          <a:ln w="28575" cap="flat" cmpd="sng">
            <a:solidFill>
              <a:srgbClr val="3C4043"/>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p:cSld name="Image Slide_2">
    <p:spTree>
      <p:nvGrpSpPr>
        <p:cNvPr id="1" name="Shape 62"/>
        <p:cNvGrpSpPr/>
        <p:nvPr/>
      </p:nvGrpSpPr>
      <p:grpSpPr>
        <a:xfrm>
          <a:off x="0" y="0"/>
          <a:ext cx="0" cy="0"/>
          <a:chOff x="0" y="0"/>
          <a:chExt cx="0" cy="0"/>
        </a:xfrm>
      </p:grpSpPr>
      <p:pic>
        <p:nvPicPr>
          <p:cNvPr id="63" name="Google Shape;63;p19"/>
          <p:cNvPicPr preferRelativeResize="0"/>
          <p:nvPr/>
        </p:nvPicPr>
        <p:blipFill>
          <a:blip r:embed="rId2">
            <a:alphaModFix/>
          </a:blip>
          <a:stretch>
            <a:fillRect/>
          </a:stretch>
        </p:blipFill>
        <p:spPr>
          <a:xfrm>
            <a:off x="991050" y="1828800"/>
            <a:ext cx="8680651" cy="2215375"/>
          </a:xfrm>
          <a:prstGeom prst="rect">
            <a:avLst/>
          </a:prstGeom>
          <a:noFill/>
          <a:ln>
            <a:noFill/>
          </a:ln>
        </p:spPr>
      </p:pic>
      <p:cxnSp>
        <p:nvCxnSpPr>
          <p:cNvPr id="64" name="Google Shape;64;p19"/>
          <p:cNvCxnSpPr/>
          <p:nvPr/>
        </p:nvCxnSpPr>
        <p:spPr>
          <a:xfrm>
            <a:off x="1901952" y="3657600"/>
            <a:ext cx="7156200" cy="0"/>
          </a:xfrm>
          <a:prstGeom prst="straightConnector1">
            <a:avLst/>
          </a:prstGeom>
          <a:noFill/>
          <a:ln w="28575" cap="flat" cmpd="sng">
            <a:solidFill>
              <a:srgbClr val="666666"/>
            </a:solidFill>
            <a:prstDash val="solid"/>
            <a:round/>
            <a:headEnd type="none" w="med" len="med"/>
            <a:tailEnd type="none" w="med" len="med"/>
          </a:ln>
        </p:spPr>
      </p:cxnSp>
      <p:sp>
        <p:nvSpPr>
          <p:cNvPr id="65" name="Google Shape;65;p19"/>
          <p:cNvSpPr txBox="1">
            <a:spLocks noGrp="1"/>
          </p:cNvSpPr>
          <p:nvPr>
            <p:ph type="subTitle" idx="1"/>
          </p:nvPr>
        </p:nvSpPr>
        <p:spPr>
          <a:xfrm>
            <a:off x="1901950" y="3735575"/>
            <a:ext cx="7156200" cy="121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6" name="Google Shape;66;p19"/>
          <p:cNvSpPr/>
          <p:nvPr/>
        </p:nvSpPr>
        <p:spPr>
          <a:xfrm>
            <a:off x="887500" y="9265025"/>
            <a:ext cx="2918100" cy="5379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Lab intro">
  <p:cSld name="Image Slide_2_1">
    <p:spTree>
      <p:nvGrpSpPr>
        <p:cNvPr id="1" name="Shape 67"/>
        <p:cNvGrpSpPr/>
        <p:nvPr/>
      </p:nvGrpSpPr>
      <p:grpSpPr>
        <a:xfrm>
          <a:off x="0" y="0"/>
          <a:ext cx="0" cy="0"/>
          <a:chOff x="0" y="0"/>
          <a:chExt cx="0" cy="0"/>
        </a:xfrm>
      </p:grpSpPr>
      <p:pic>
        <p:nvPicPr>
          <p:cNvPr id="68" name="Google Shape;68;p20"/>
          <p:cNvPicPr preferRelativeResize="0"/>
          <p:nvPr/>
        </p:nvPicPr>
        <p:blipFill rotWithShape="1">
          <a:blip r:embed="rId2">
            <a:alphaModFix/>
          </a:blip>
          <a:srcRect r="72622"/>
          <a:stretch/>
        </p:blipFill>
        <p:spPr>
          <a:xfrm>
            <a:off x="991050" y="1828800"/>
            <a:ext cx="2376552" cy="2215375"/>
          </a:xfrm>
          <a:prstGeom prst="rect">
            <a:avLst/>
          </a:prstGeom>
          <a:noFill/>
          <a:ln>
            <a:noFill/>
          </a:ln>
        </p:spPr>
      </p:pic>
      <p:cxnSp>
        <p:nvCxnSpPr>
          <p:cNvPr id="69" name="Google Shape;69;p20"/>
          <p:cNvCxnSpPr/>
          <p:nvPr/>
        </p:nvCxnSpPr>
        <p:spPr>
          <a:xfrm>
            <a:off x="1901952" y="3657600"/>
            <a:ext cx="7156200" cy="0"/>
          </a:xfrm>
          <a:prstGeom prst="straightConnector1">
            <a:avLst/>
          </a:prstGeom>
          <a:noFill/>
          <a:ln w="28575" cap="flat" cmpd="sng">
            <a:solidFill>
              <a:srgbClr val="666666"/>
            </a:solidFill>
            <a:prstDash val="solid"/>
            <a:round/>
            <a:headEnd type="none" w="med" len="med"/>
            <a:tailEnd type="none" w="med" len="med"/>
          </a:ln>
        </p:spPr>
      </p:cxnSp>
      <p:sp>
        <p:nvSpPr>
          <p:cNvPr id="70" name="Google Shape;70;p20"/>
          <p:cNvSpPr txBox="1">
            <a:spLocks noGrp="1"/>
          </p:cNvSpPr>
          <p:nvPr>
            <p:ph type="subTitle" idx="1"/>
          </p:nvPr>
        </p:nvSpPr>
        <p:spPr>
          <a:xfrm>
            <a:off x="1901950" y="3735575"/>
            <a:ext cx="7156200" cy="121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1" name="Google Shape;71;p20"/>
          <p:cNvSpPr txBox="1">
            <a:spLocks noGrp="1"/>
          </p:cNvSpPr>
          <p:nvPr>
            <p:ph type="title"/>
          </p:nvPr>
        </p:nvSpPr>
        <p:spPr>
          <a:xfrm>
            <a:off x="3297450" y="2198300"/>
            <a:ext cx="14569500" cy="1432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9600">
                <a:solidFill>
                  <a:srgbClr val="3C40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2" name="Google Shape;72;p20"/>
          <p:cNvSpPr/>
          <p:nvPr/>
        </p:nvSpPr>
        <p:spPr>
          <a:xfrm>
            <a:off x="887500" y="9265025"/>
            <a:ext cx="2918100" cy="5379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nstructions Only - Green ILT-only slide">
  <p:cSld name="CUSTOM">
    <p:spTree>
      <p:nvGrpSpPr>
        <p:cNvPr id="1" name="Shape 73"/>
        <p:cNvGrpSpPr/>
        <p:nvPr/>
      </p:nvGrpSpPr>
      <p:grpSpPr>
        <a:xfrm>
          <a:off x="0" y="0"/>
          <a:ext cx="0" cy="0"/>
          <a:chOff x="0" y="0"/>
          <a:chExt cx="0" cy="0"/>
        </a:xfrm>
      </p:grpSpPr>
      <p:sp>
        <p:nvSpPr>
          <p:cNvPr id="74" name="Google Shape;74;p21"/>
          <p:cNvSpPr/>
          <p:nvPr/>
        </p:nvSpPr>
        <p:spPr>
          <a:xfrm>
            <a:off x="-18300" y="-95250"/>
            <a:ext cx="18400800" cy="10496400"/>
          </a:xfrm>
          <a:prstGeom prst="rect">
            <a:avLst/>
          </a:prstGeom>
          <a:solidFill>
            <a:schemeClr val="dk2"/>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75" name="Google Shape;75;p21"/>
          <p:cNvSpPr txBox="1">
            <a:spLocks noGrp="1"/>
          </p:cNvSpPr>
          <p:nvPr>
            <p:ph type="title"/>
          </p:nvPr>
        </p:nvSpPr>
        <p:spPr>
          <a:xfrm>
            <a:off x="1607700" y="4199550"/>
            <a:ext cx="15148800" cy="18879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8000">
                <a:solidFill>
                  <a:schemeClr val="accent1"/>
                </a:solidFill>
                <a:latin typeface="Google Sans"/>
                <a:ea typeface="Google Sans"/>
                <a:cs typeface="Google Sans"/>
                <a:sym typeface="Google Sans"/>
              </a:defRPr>
            </a:lvl1pPr>
            <a:lvl2pPr lvl="1" algn="ctr" rtl="0">
              <a:spcBef>
                <a:spcPts val="0"/>
              </a:spcBef>
              <a:spcAft>
                <a:spcPts val="0"/>
              </a:spcAft>
              <a:buNone/>
              <a:defRPr>
                <a:solidFill>
                  <a:schemeClr val="accent1"/>
                </a:solidFill>
              </a:defRPr>
            </a:lvl2pPr>
            <a:lvl3pPr lvl="2" algn="ctr" rtl="0">
              <a:spcBef>
                <a:spcPts val="0"/>
              </a:spcBef>
              <a:spcAft>
                <a:spcPts val="0"/>
              </a:spcAft>
              <a:buNone/>
              <a:defRPr>
                <a:solidFill>
                  <a:schemeClr val="accent1"/>
                </a:solidFill>
              </a:defRPr>
            </a:lvl3pPr>
            <a:lvl4pPr lvl="3" algn="ctr" rtl="0">
              <a:spcBef>
                <a:spcPts val="0"/>
              </a:spcBef>
              <a:spcAft>
                <a:spcPts val="0"/>
              </a:spcAft>
              <a:buNone/>
              <a:defRPr>
                <a:solidFill>
                  <a:schemeClr val="accent1"/>
                </a:solidFill>
              </a:defRPr>
            </a:lvl4pPr>
            <a:lvl5pPr lvl="4" algn="ctr" rtl="0">
              <a:spcBef>
                <a:spcPts val="0"/>
              </a:spcBef>
              <a:spcAft>
                <a:spcPts val="0"/>
              </a:spcAft>
              <a:buNone/>
              <a:defRPr>
                <a:solidFill>
                  <a:schemeClr val="accent1"/>
                </a:solidFill>
              </a:defRPr>
            </a:lvl5pPr>
            <a:lvl6pPr lvl="5" algn="ctr" rtl="0">
              <a:spcBef>
                <a:spcPts val="0"/>
              </a:spcBef>
              <a:spcAft>
                <a:spcPts val="0"/>
              </a:spcAft>
              <a:buNone/>
              <a:defRPr>
                <a:solidFill>
                  <a:schemeClr val="accent1"/>
                </a:solidFill>
              </a:defRPr>
            </a:lvl6pPr>
            <a:lvl7pPr lvl="6" algn="ctr" rtl="0">
              <a:spcBef>
                <a:spcPts val="0"/>
              </a:spcBef>
              <a:spcAft>
                <a:spcPts val="0"/>
              </a:spcAft>
              <a:buNone/>
              <a:defRPr>
                <a:solidFill>
                  <a:schemeClr val="accent1"/>
                </a:solidFill>
              </a:defRPr>
            </a:lvl7pPr>
            <a:lvl8pPr lvl="7" algn="ctr" rtl="0">
              <a:spcBef>
                <a:spcPts val="0"/>
              </a:spcBef>
              <a:spcAft>
                <a:spcPts val="0"/>
              </a:spcAft>
              <a:buNone/>
              <a:defRPr>
                <a:solidFill>
                  <a:schemeClr val="accent1"/>
                </a:solidFill>
              </a:defRPr>
            </a:lvl8pPr>
            <a:lvl9pPr lvl="8" algn="ctr" rtl="0">
              <a:spcBef>
                <a:spcPts val="0"/>
              </a:spcBef>
              <a:spcAft>
                <a:spcPts val="0"/>
              </a:spcAft>
              <a:buNone/>
              <a:defRPr>
                <a:solidFill>
                  <a:schemeClr val="accent1"/>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White Background">
  <p:cSld name="CUSTOM_1">
    <p:spTree>
      <p:nvGrpSpPr>
        <p:cNvPr id="1" name="Shape 76"/>
        <p:cNvGrpSpPr/>
        <p:nvPr/>
      </p:nvGrpSpPr>
      <p:grpSpPr>
        <a:xfrm>
          <a:off x="0" y="0"/>
          <a:ext cx="0" cy="0"/>
          <a:chOff x="0" y="0"/>
          <a:chExt cx="0" cy="0"/>
        </a:xfrm>
      </p:grpSpPr>
      <p:sp>
        <p:nvSpPr>
          <p:cNvPr id="77" name="Google Shape;77;p22"/>
          <p:cNvSpPr/>
          <p:nvPr/>
        </p:nvSpPr>
        <p:spPr>
          <a:xfrm>
            <a:off x="-18300" y="0"/>
            <a:ext cx="18400800" cy="10496400"/>
          </a:xfrm>
          <a:prstGeom prst="rect">
            <a:avLst/>
          </a:prstGeom>
          <a:solidFill>
            <a:srgbClr val="FFFFFF"/>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afe Zone Blank">
  <p:cSld name="Image Slide">
    <p:spTree>
      <p:nvGrpSpPr>
        <p:cNvPr id="1" name="Shape 10"/>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 Title ">
  <p:cSld name="OBJECT_2_2">
    <p:spTree>
      <p:nvGrpSpPr>
        <p:cNvPr id="1" name="Shape 78"/>
        <p:cNvGrpSpPr/>
        <p:nvPr/>
      </p:nvGrpSpPr>
      <p:grpSpPr>
        <a:xfrm>
          <a:off x="0" y="0"/>
          <a:ext cx="0" cy="0"/>
          <a:chOff x="0" y="0"/>
          <a:chExt cx="0" cy="0"/>
        </a:xfrm>
      </p:grpSpPr>
      <p:sp>
        <p:nvSpPr>
          <p:cNvPr id="79" name="Google Shape;79;p23"/>
          <p:cNvSpPr txBox="1">
            <a:spLocks noGrp="1"/>
          </p:cNvSpPr>
          <p:nvPr>
            <p:ph type="title"/>
          </p:nvPr>
        </p:nvSpPr>
        <p:spPr>
          <a:xfrm>
            <a:off x="782150" y="326200"/>
            <a:ext cx="15926400" cy="1158600"/>
          </a:xfrm>
          <a:prstGeom prst="rect">
            <a:avLst/>
          </a:prstGeom>
          <a:noFill/>
          <a:ln>
            <a:noFill/>
          </a:ln>
        </p:spPr>
        <p:txBody>
          <a:bodyPr spcFirstLastPara="1" wrap="square" lIns="91425" tIns="91425" rIns="91425" bIns="91425" anchor="t" anchorCtr="0">
            <a:noAutofit/>
          </a:bodyPr>
          <a:lstStyle>
            <a:lvl1pPr marL="0" marR="0" lvl="0" indent="0" algn="l" rtl="0">
              <a:lnSpc>
                <a:spcPct val="115000"/>
              </a:lnSpc>
              <a:spcBef>
                <a:spcPts val="0"/>
              </a:spcBef>
              <a:spcAft>
                <a:spcPts val="0"/>
              </a:spcAft>
              <a:buClr>
                <a:srgbClr val="545454"/>
              </a:buClr>
              <a:buSzPts val="1400"/>
              <a:buFont typeface="Roboto"/>
              <a:buNone/>
              <a:defRPr b="0" i="0" u="none" strike="noStrike" cap="none">
                <a:solidFill>
                  <a:srgbClr val="545454"/>
                </a:solidFill>
                <a:latin typeface="Roboto"/>
                <a:ea typeface="Roboto"/>
                <a:cs typeface="Roboto"/>
                <a:sym typeface="Roboto"/>
              </a:defRPr>
            </a:lvl1pPr>
            <a:lvl2pPr lvl="1" indent="0" rtl="0">
              <a:lnSpc>
                <a:spcPct val="115000"/>
              </a:lnSpc>
              <a:spcBef>
                <a:spcPts val="0"/>
              </a:spcBef>
              <a:spcAft>
                <a:spcPts val="0"/>
              </a:spcAft>
              <a:buSzPts val="1400"/>
              <a:buNone/>
              <a:defRPr/>
            </a:lvl2pPr>
            <a:lvl3pPr lvl="2" indent="0" rtl="0">
              <a:lnSpc>
                <a:spcPct val="115000"/>
              </a:lnSpc>
              <a:spcBef>
                <a:spcPts val="0"/>
              </a:spcBef>
              <a:spcAft>
                <a:spcPts val="0"/>
              </a:spcAft>
              <a:buSzPts val="1400"/>
              <a:buNone/>
              <a:defRPr/>
            </a:lvl3pPr>
            <a:lvl4pPr lvl="3" indent="0" rtl="0">
              <a:lnSpc>
                <a:spcPct val="115000"/>
              </a:lnSpc>
              <a:spcBef>
                <a:spcPts val="0"/>
              </a:spcBef>
              <a:spcAft>
                <a:spcPts val="0"/>
              </a:spcAft>
              <a:buSzPts val="1400"/>
              <a:buNone/>
              <a:defRPr/>
            </a:lvl4pPr>
            <a:lvl5pPr lvl="4" indent="0" rtl="0">
              <a:lnSpc>
                <a:spcPct val="115000"/>
              </a:lnSpc>
              <a:spcBef>
                <a:spcPts val="0"/>
              </a:spcBef>
              <a:spcAft>
                <a:spcPts val="0"/>
              </a:spcAft>
              <a:buSzPts val="1400"/>
              <a:buNone/>
              <a:defRPr/>
            </a:lvl5pPr>
            <a:lvl6pPr lvl="5" indent="0" rtl="0">
              <a:lnSpc>
                <a:spcPct val="115000"/>
              </a:lnSpc>
              <a:spcBef>
                <a:spcPts val="0"/>
              </a:spcBef>
              <a:spcAft>
                <a:spcPts val="0"/>
              </a:spcAft>
              <a:buSzPts val="1400"/>
              <a:buNone/>
              <a:defRPr/>
            </a:lvl6pPr>
            <a:lvl7pPr lvl="6" indent="0" rtl="0">
              <a:lnSpc>
                <a:spcPct val="115000"/>
              </a:lnSpc>
              <a:spcBef>
                <a:spcPts val="0"/>
              </a:spcBef>
              <a:spcAft>
                <a:spcPts val="0"/>
              </a:spcAft>
              <a:buSzPts val="1400"/>
              <a:buNone/>
              <a:defRPr/>
            </a:lvl7pPr>
            <a:lvl8pPr lvl="7" indent="0" rtl="0">
              <a:lnSpc>
                <a:spcPct val="115000"/>
              </a:lnSpc>
              <a:spcBef>
                <a:spcPts val="0"/>
              </a:spcBef>
              <a:spcAft>
                <a:spcPts val="0"/>
              </a:spcAft>
              <a:buSzPts val="1400"/>
              <a:buNone/>
              <a:defRPr/>
            </a:lvl8pPr>
            <a:lvl9pPr lvl="8" indent="0" rtl="0">
              <a:lnSpc>
                <a:spcPct val="115000"/>
              </a:lnSpc>
              <a:spcBef>
                <a:spcPts val="0"/>
              </a:spcBef>
              <a:spcAft>
                <a:spcPts val="0"/>
              </a:spcAft>
              <a:buSzPts val="1400"/>
              <a:buNone/>
              <a:defRPr/>
            </a:lvl9pPr>
          </a:lstStyle>
          <a:p>
            <a:endParaRPr/>
          </a:p>
        </p:txBody>
      </p:sp>
      <p:sp>
        <p:nvSpPr>
          <p:cNvPr id="80" name="Google Shape;80;p23"/>
          <p:cNvSpPr txBox="1">
            <a:spLocks noGrp="1"/>
          </p:cNvSpPr>
          <p:nvPr>
            <p:ph type="sldNum" idx="12"/>
          </p:nvPr>
        </p:nvSpPr>
        <p:spPr>
          <a:xfrm>
            <a:off x="17053000" y="0"/>
            <a:ext cx="1097400" cy="5472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2">
  <p:cSld name="1_Header slide - light_1_1_1">
    <p:spTree>
      <p:nvGrpSpPr>
        <p:cNvPr id="1" name="Shape 81"/>
        <p:cNvGrpSpPr/>
        <p:nvPr/>
      </p:nvGrpSpPr>
      <p:grpSpPr>
        <a:xfrm>
          <a:off x="0" y="0"/>
          <a:ext cx="0" cy="0"/>
          <a:chOff x="0" y="0"/>
          <a:chExt cx="0" cy="0"/>
        </a:xfrm>
      </p:grpSpPr>
      <p:pic>
        <p:nvPicPr>
          <p:cNvPr id="82" name="Google Shape;82;p24"/>
          <p:cNvPicPr preferRelativeResize="0"/>
          <p:nvPr/>
        </p:nvPicPr>
        <p:blipFill>
          <a:blip r:embed="rId2">
            <a:alphaModFix/>
          </a:blip>
          <a:stretch>
            <a:fillRect/>
          </a:stretch>
        </p:blipFill>
        <p:spPr>
          <a:xfrm>
            <a:off x="16883650" y="9331675"/>
            <a:ext cx="512299" cy="5122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afe Zone with title">
  <p:cSld name="Image Slide_4">
    <p:spTree>
      <p:nvGrpSpPr>
        <p:cNvPr id="1" name="Shape 11"/>
        <p:cNvGrpSpPr/>
        <p:nvPr/>
      </p:nvGrpSpPr>
      <p:grpSpPr>
        <a:xfrm>
          <a:off x="0" y="0"/>
          <a:ext cx="0" cy="0"/>
          <a:chOff x="0" y="0"/>
          <a:chExt cx="0" cy="0"/>
        </a:xfrm>
      </p:grpSpPr>
      <p:sp>
        <p:nvSpPr>
          <p:cNvPr id="12" name="Google Shape;12;p4"/>
          <p:cNvSpPr txBox="1">
            <a:spLocks noGrp="1"/>
          </p:cNvSpPr>
          <p:nvPr>
            <p:ph type="title"/>
          </p:nvPr>
        </p:nvSpPr>
        <p:spPr>
          <a:xfrm>
            <a:off x="1847500" y="1075775"/>
            <a:ext cx="14616300" cy="1075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de snippet">
  <p:cSld name="Image Slide_4_2">
    <p:spTree>
      <p:nvGrpSpPr>
        <p:cNvPr id="1" name="Shape 13"/>
        <p:cNvGrpSpPr/>
        <p:nvPr/>
      </p:nvGrpSpPr>
      <p:grpSpPr>
        <a:xfrm>
          <a:off x="0" y="0"/>
          <a:ext cx="0" cy="0"/>
          <a:chOff x="0" y="0"/>
          <a:chExt cx="0" cy="0"/>
        </a:xfrm>
      </p:grpSpPr>
      <p:sp>
        <p:nvSpPr>
          <p:cNvPr id="14" name="Google Shape;14;p5"/>
          <p:cNvSpPr txBox="1">
            <a:spLocks noGrp="1"/>
          </p:cNvSpPr>
          <p:nvPr>
            <p:ph type="title"/>
          </p:nvPr>
        </p:nvSpPr>
        <p:spPr>
          <a:xfrm>
            <a:off x="1847500" y="1075775"/>
            <a:ext cx="14616300" cy="1075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a:endParaRPr/>
          </a:p>
        </p:txBody>
      </p:sp>
      <p:sp>
        <p:nvSpPr>
          <p:cNvPr id="15" name="Google Shape;15;p5"/>
          <p:cNvSpPr txBox="1">
            <a:spLocks noGrp="1"/>
          </p:cNvSpPr>
          <p:nvPr>
            <p:ph type="subTitle" idx="1"/>
          </p:nvPr>
        </p:nvSpPr>
        <p:spPr>
          <a:xfrm>
            <a:off x="1969575" y="2332725"/>
            <a:ext cx="7073400" cy="6689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None/>
              <a:defRPr>
                <a:latin typeface="Consolas"/>
                <a:ea typeface="Consolas"/>
                <a:cs typeface="Consolas"/>
                <a:sym typeface="Consolas"/>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16" name="Google Shape;16;p5"/>
          <p:cNvSpPr txBox="1">
            <a:spLocks noGrp="1"/>
          </p:cNvSpPr>
          <p:nvPr>
            <p:ph type="subTitle" idx="2"/>
          </p:nvPr>
        </p:nvSpPr>
        <p:spPr>
          <a:xfrm>
            <a:off x="9690325" y="2739250"/>
            <a:ext cx="6381300" cy="28071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600" b="1">
                <a:latin typeface="Consolas"/>
                <a:ea typeface="Consolas"/>
                <a:cs typeface="Consolas"/>
                <a:sym typeface="Consolas"/>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afe Zone with title &amp; bullets">
  <p:cSld name="Image Slide_4_1">
    <p:spTree>
      <p:nvGrpSpPr>
        <p:cNvPr id="1" name="Shape 17"/>
        <p:cNvGrpSpPr/>
        <p:nvPr/>
      </p:nvGrpSpPr>
      <p:grpSpPr>
        <a:xfrm>
          <a:off x="0" y="0"/>
          <a:ext cx="0" cy="0"/>
          <a:chOff x="0" y="0"/>
          <a:chExt cx="0" cy="0"/>
        </a:xfrm>
      </p:grpSpPr>
      <p:sp>
        <p:nvSpPr>
          <p:cNvPr id="18" name="Google Shape;18;p6"/>
          <p:cNvSpPr txBox="1">
            <a:spLocks noGrp="1"/>
          </p:cNvSpPr>
          <p:nvPr>
            <p:ph type="title"/>
          </p:nvPr>
        </p:nvSpPr>
        <p:spPr>
          <a:xfrm>
            <a:off x="1847500" y="1075775"/>
            <a:ext cx="14616300" cy="1075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a:endParaRPr/>
          </a:p>
        </p:txBody>
      </p:sp>
      <p:sp>
        <p:nvSpPr>
          <p:cNvPr id="19" name="Google Shape;19;p6"/>
          <p:cNvSpPr txBox="1">
            <a:spLocks noGrp="1"/>
          </p:cNvSpPr>
          <p:nvPr>
            <p:ph type="body" idx="1"/>
          </p:nvPr>
        </p:nvSpPr>
        <p:spPr>
          <a:xfrm>
            <a:off x="1847500" y="2267675"/>
            <a:ext cx="11950200" cy="5706300"/>
          </a:xfrm>
          <a:prstGeom prst="rect">
            <a:avLst/>
          </a:prstGeom>
          <a:noFill/>
          <a:ln>
            <a:noFill/>
          </a:ln>
        </p:spPr>
        <p:txBody>
          <a:bodyPr spcFirstLastPara="1" wrap="square" lIns="91425" tIns="91425" rIns="91425" bIns="91425" anchor="t" anchorCtr="0">
            <a:noAutofit/>
          </a:bodyPr>
          <a:lstStyle>
            <a:lvl1pPr marL="457200" lvl="0" indent="-457200" rtl="0">
              <a:lnSpc>
                <a:spcPct val="100000"/>
              </a:lnSpc>
              <a:spcBef>
                <a:spcPts val="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1pPr>
            <a:lvl2pPr marL="914400" lvl="1" indent="-4572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2pPr>
            <a:lvl3pPr marL="1371600" lvl="2" indent="-4572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3pPr>
            <a:lvl4pPr marL="1828800" lvl="3" indent="-4572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4pPr>
            <a:lvl5pPr marL="2286000" lvl="4" indent="-4572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5pPr>
            <a:lvl6pPr marL="2743200" lvl="5" indent="-4572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6pPr>
            <a:lvl7pPr marL="3200400" lvl="6" indent="-4572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7pPr>
            <a:lvl8pPr marL="3657600" lvl="7" indent="-4572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8pPr>
            <a:lvl9pPr marL="4114800" lvl="8" indent="-457200" rtl="0">
              <a:lnSpc>
                <a:spcPct val="100000"/>
              </a:lnSpc>
              <a:spcBef>
                <a:spcPts val="1000"/>
              </a:spcBef>
              <a:spcAft>
                <a:spcPts val="1000"/>
              </a:spcAft>
              <a:buClr>
                <a:srgbClr val="434343"/>
              </a:buClr>
              <a:buSzPts val="3600"/>
              <a:buFont typeface="Google Sans"/>
              <a:buChar char="■"/>
              <a:defRPr sz="3600">
                <a:solidFill>
                  <a:srgbClr val="434343"/>
                </a:solidFill>
                <a:latin typeface="Google Sans"/>
                <a:ea typeface="Google Sans"/>
                <a:cs typeface="Google Sans"/>
                <a:sym typeface="Google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genda">
  <p:cSld name="Image Slide_3">
    <p:spTree>
      <p:nvGrpSpPr>
        <p:cNvPr id="1" name="Shape 20"/>
        <p:cNvGrpSpPr/>
        <p:nvPr/>
      </p:nvGrpSpPr>
      <p:grpSpPr>
        <a:xfrm>
          <a:off x="0" y="0"/>
          <a:ext cx="0" cy="0"/>
          <a:chOff x="0" y="0"/>
          <a:chExt cx="0" cy="0"/>
        </a:xfrm>
      </p:grpSpPr>
      <p:sp>
        <p:nvSpPr>
          <p:cNvPr id="21" name="Google Shape;21;p7"/>
          <p:cNvSpPr txBox="1">
            <a:spLocks noGrp="1"/>
          </p:cNvSpPr>
          <p:nvPr>
            <p:ph type="title"/>
          </p:nvPr>
        </p:nvSpPr>
        <p:spPr>
          <a:xfrm>
            <a:off x="1847500" y="1075775"/>
            <a:ext cx="14639700" cy="1075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70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22" name="Google Shape;22;p7"/>
          <p:cNvCxnSpPr/>
          <p:nvPr/>
        </p:nvCxnSpPr>
        <p:spPr>
          <a:xfrm>
            <a:off x="1901952" y="2369960"/>
            <a:ext cx="7091400" cy="0"/>
          </a:xfrm>
          <a:prstGeom prst="straightConnector1">
            <a:avLst/>
          </a:prstGeom>
          <a:noFill/>
          <a:ln w="28575" cap="flat" cmpd="sng">
            <a:solidFill>
              <a:srgbClr val="3C4043"/>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ab intro">
  <p:cSld name="Image Slide_2_1">
    <p:spTree>
      <p:nvGrpSpPr>
        <p:cNvPr id="1" name="Shape 28"/>
        <p:cNvGrpSpPr/>
        <p:nvPr/>
      </p:nvGrpSpPr>
      <p:grpSpPr>
        <a:xfrm>
          <a:off x="0" y="0"/>
          <a:ext cx="0" cy="0"/>
          <a:chOff x="0" y="0"/>
          <a:chExt cx="0" cy="0"/>
        </a:xfrm>
      </p:grpSpPr>
      <p:cxnSp>
        <p:nvCxnSpPr>
          <p:cNvPr id="29" name="Google Shape;29;p9"/>
          <p:cNvCxnSpPr/>
          <p:nvPr/>
        </p:nvCxnSpPr>
        <p:spPr>
          <a:xfrm>
            <a:off x="1901952" y="3657600"/>
            <a:ext cx="7156200" cy="0"/>
          </a:xfrm>
          <a:prstGeom prst="straightConnector1">
            <a:avLst/>
          </a:prstGeom>
          <a:noFill/>
          <a:ln w="28575" cap="flat" cmpd="sng">
            <a:solidFill>
              <a:srgbClr val="666666"/>
            </a:solidFill>
            <a:prstDash val="solid"/>
            <a:round/>
            <a:headEnd type="none" w="med" len="med"/>
            <a:tailEnd type="none" w="med" len="med"/>
          </a:ln>
        </p:spPr>
      </p:cxnSp>
      <p:sp>
        <p:nvSpPr>
          <p:cNvPr id="30" name="Google Shape;30;p9"/>
          <p:cNvSpPr txBox="1">
            <a:spLocks noGrp="1"/>
          </p:cNvSpPr>
          <p:nvPr>
            <p:ph type="subTitle" idx="1"/>
          </p:nvPr>
        </p:nvSpPr>
        <p:spPr>
          <a:xfrm>
            <a:off x="1901950" y="3735575"/>
            <a:ext cx="7156200" cy="121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1" name="Google Shape;31;p9"/>
          <p:cNvSpPr txBox="1">
            <a:spLocks noGrp="1"/>
          </p:cNvSpPr>
          <p:nvPr>
            <p:ph type="title"/>
          </p:nvPr>
        </p:nvSpPr>
        <p:spPr>
          <a:xfrm>
            <a:off x="1859250" y="2198300"/>
            <a:ext cx="14569500" cy="1432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9600">
                <a:solidFill>
                  <a:srgbClr val="3C40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2" name="Google Shape;32;p9"/>
          <p:cNvSpPr/>
          <p:nvPr/>
        </p:nvSpPr>
        <p:spPr>
          <a:xfrm>
            <a:off x="887500" y="9265025"/>
            <a:ext cx="2918100" cy="5379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structions Only - Green ILT-only slide">
  <p:cSld name="CUSTOM">
    <p:spTree>
      <p:nvGrpSpPr>
        <p:cNvPr id="1" name="Shape 33"/>
        <p:cNvGrpSpPr/>
        <p:nvPr/>
      </p:nvGrpSpPr>
      <p:grpSpPr>
        <a:xfrm>
          <a:off x="0" y="0"/>
          <a:ext cx="0" cy="0"/>
          <a:chOff x="0" y="0"/>
          <a:chExt cx="0" cy="0"/>
        </a:xfrm>
      </p:grpSpPr>
      <p:sp>
        <p:nvSpPr>
          <p:cNvPr id="34" name="Google Shape;34;p10"/>
          <p:cNvSpPr/>
          <p:nvPr/>
        </p:nvSpPr>
        <p:spPr>
          <a:xfrm>
            <a:off x="-18300" y="-95250"/>
            <a:ext cx="18400800" cy="10496400"/>
          </a:xfrm>
          <a:prstGeom prst="rect">
            <a:avLst/>
          </a:prstGeom>
          <a:solidFill>
            <a:schemeClr val="dk2"/>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35" name="Google Shape;35;p10"/>
          <p:cNvSpPr txBox="1">
            <a:spLocks noGrp="1"/>
          </p:cNvSpPr>
          <p:nvPr>
            <p:ph type="title"/>
          </p:nvPr>
        </p:nvSpPr>
        <p:spPr>
          <a:xfrm>
            <a:off x="1607700" y="4199550"/>
            <a:ext cx="15148800" cy="18879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8000">
                <a:solidFill>
                  <a:schemeClr val="accent1"/>
                </a:solidFill>
                <a:latin typeface="Google Sans"/>
                <a:ea typeface="Google Sans"/>
                <a:cs typeface="Google Sans"/>
                <a:sym typeface="Google Sans"/>
              </a:defRPr>
            </a:lvl1pPr>
            <a:lvl2pPr lvl="1" algn="ctr" rtl="0">
              <a:spcBef>
                <a:spcPts val="0"/>
              </a:spcBef>
              <a:spcAft>
                <a:spcPts val="0"/>
              </a:spcAft>
              <a:buNone/>
              <a:defRPr>
                <a:solidFill>
                  <a:schemeClr val="accent1"/>
                </a:solidFill>
              </a:defRPr>
            </a:lvl2pPr>
            <a:lvl3pPr lvl="2" algn="ctr" rtl="0">
              <a:spcBef>
                <a:spcPts val="0"/>
              </a:spcBef>
              <a:spcAft>
                <a:spcPts val="0"/>
              </a:spcAft>
              <a:buNone/>
              <a:defRPr>
                <a:solidFill>
                  <a:schemeClr val="accent1"/>
                </a:solidFill>
              </a:defRPr>
            </a:lvl3pPr>
            <a:lvl4pPr lvl="3" algn="ctr" rtl="0">
              <a:spcBef>
                <a:spcPts val="0"/>
              </a:spcBef>
              <a:spcAft>
                <a:spcPts val="0"/>
              </a:spcAft>
              <a:buNone/>
              <a:defRPr>
                <a:solidFill>
                  <a:schemeClr val="accent1"/>
                </a:solidFill>
              </a:defRPr>
            </a:lvl4pPr>
            <a:lvl5pPr lvl="4" algn="ctr" rtl="0">
              <a:spcBef>
                <a:spcPts val="0"/>
              </a:spcBef>
              <a:spcAft>
                <a:spcPts val="0"/>
              </a:spcAft>
              <a:buNone/>
              <a:defRPr>
                <a:solidFill>
                  <a:schemeClr val="accent1"/>
                </a:solidFill>
              </a:defRPr>
            </a:lvl5pPr>
            <a:lvl6pPr lvl="5" algn="ctr" rtl="0">
              <a:spcBef>
                <a:spcPts val="0"/>
              </a:spcBef>
              <a:spcAft>
                <a:spcPts val="0"/>
              </a:spcAft>
              <a:buNone/>
              <a:defRPr>
                <a:solidFill>
                  <a:schemeClr val="accent1"/>
                </a:solidFill>
              </a:defRPr>
            </a:lvl6pPr>
            <a:lvl7pPr lvl="6" algn="ctr" rtl="0">
              <a:spcBef>
                <a:spcPts val="0"/>
              </a:spcBef>
              <a:spcAft>
                <a:spcPts val="0"/>
              </a:spcAft>
              <a:buNone/>
              <a:defRPr>
                <a:solidFill>
                  <a:schemeClr val="accent1"/>
                </a:solidFill>
              </a:defRPr>
            </a:lvl7pPr>
            <a:lvl8pPr lvl="7" algn="ctr" rtl="0">
              <a:spcBef>
                <a:spcPts val="0"/>
              </a:spcBef>
              <a:spcAft>
                <a:spcPts val="0"/>
              </a:spcAft>
              <a:buNone/>
              <a:defRPr>
                <a:solidFill>
                  <a:schemeClr val="accent1"/>
                </a:solidFill>
              </a:defRPr>
            </a:lvl8pPr>
            <a:lvl9pPr lvl="8" algn="ctr" rtl="0">
              <a:spcBef>
                <a:spcPts val="0"/>
              </a:spcBef>
              <a:spcAft>
                <a:spcPts val="0"/>
              </a:spcAft>
              <a:buNone/>
              <a:defRPr>
                <a:solidFill>
                  <a:schemeClr val="accent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White Background">
  <p:cSld name="CUSTOM_1">
    <p:spTree>
      <p:nvGrpSpPr>
        <p:cNvPr id="1" name="Shape 36"/>
        <p:cNvGrpSpPr/>
        <p:nvPr/>
      </p:nvGrpSpPr>
      <p:grpSpPr>
        <a:xfrm>
          <a:off x="0" y="0"/>
          <a:ext cx="0" cy="0"/>
          <a:chOff x="0" y="0"/>
          <a:chExt cx="0" cy="0"/>
        </a:xfrm>
      </p:grpSpPr>
      <p:sp>
        <p:nvSpPr>
          <p:cNvPr id="37" name="Google Shape;37;p11"/>
          <p:cNvSpPr/>
          <p:nvPr/>
        </p:nvSpPr>
        <p:spPr>
          <a:xfrm>
            <a:off x="125" y="-125"/>
            <a:ext cx="18288000" cy="10287000"/>
          </a:xfrm>
          <a:prstGeom prst="rect">
            <a:avLst/>
          </a:prstGeom>
          <a:solidFill>
            <a:srgbClr val="FFFFFF"/>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38" name="Google Shape;38;p11"/>
          <p:cNvSpPr txBox="1">
            <a:spLocks noGrp="1"/>
          </p:cNvSpPr>
          <p:nvPr>
            <p:ph type="title"/>
          </p:nvPr>
        </p:nvSpPr>
        <p:spPr>
          <a:xfrm>
            <a:off x="1847500" y="1075775"/>
            <a:ext cx="14616300" cy="1075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a:endParaRPr/>
          </a:p>
        </p:txBody>
      </p:sp>
      <p:pic>
        <p:nvPicPr>
          <p:cNvPr id="39" name="Google Shape;39;p11"/>
          <p:cNvPicPr preferRelativeResize="0"/>
          <p:nvPr/>
        </p:nvPicPr>
        <p:blipFill rotWithShape="1">
          <a:blip r:embed="rId2">
            <a:alphaModFix/>
          </a:blip>
          <a:srcRect r="-21669"/>
          <a:stretch/>
        </p:blipFill>
        <p:spPr>
          <a:xfrm>
            <a:off x="1010600" y="9256050"/>
            <a:ext cx="3223152" cy="50702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1.png"/><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oogle">
    <p:bg>
      <p:bgPr>
        <a:no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1">
            <a:alphaModFix/>
          </a:blip>
          <a:srcRect r="-21669"/>
          <a:stretch/>
        </p:blipFill>
        <p:spPr>
          <a:xfrm>
            <a:off x="1010600" y="9256050"/>
            <a:ext cx="3223152" cy="5070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google">
    <p:bg>
      <p:bgPr>
        <a:noFill/>
        <a:effectLst/>
      </p:bgPr>
    </p:bg>
    <p:spTree>
      <p:nvGrpSpPr>
        <p:cNvPr id="1" name="Shape 40"/>
        <p:cNvGrpSpPr/>
        <p:nvPr/>
      </p:nvGrpSpPr>
      <p:grpSpPr>
        <a:xfrm>
          <a:off x="0" y="0"/>
          <a:ext cx="0" cy="0"/>
          <a:chOff x="0" y="0"/>
          <a:chExt cx="0" cy="0"/>
        </a:xfrm>
      </p:grpSpPr>
      <p:pic>
        <p:nvPicPr>
          <p:cNvPr id="41" name="Google Shape;41;p12"/>
          <p:cNvPicPr preferRelativeResize="0"/>
          <p:nvPr/>
        </p:nvPicPr>
        <p:blipFill>
          <a:blip r:embed="rId14">
            <a:alphaModFix/>
          </a:blip>
          <a:stretch>
            <a:fillRect/>
          </a:stretch>
        </p:blipFill>
        <p:spPr>
          <a:xfrm>
            <a:off x="0" y="0"/>
            <a:ext cx="18288000" cy="10287000"/>
          </a:xfrm>
          <a:prstGeom prst="rect">
            <a:avLst/>
          </a:prstGeom>
          <a:noFill/>
          <a:ln>
            <a:noFill/>
          </a:ln>
        </p:spPr>
      </p:pic>
      <p:sp>
        <p:nvSpPr>
          <p:cNvPr id="42" name="Google Shape;42;p12"/>
          <p:cNvSpPr txBox="1"/>
          <p:nvPr/>
        </p:nvSpPr>
        <p:spPr>
          <a:xfrm>
            <a:off x="490400" y="8552850"/>
            <a:ext cx="1225800" cy="450000"/>
          </a:xfrm>
          <a:prstGeom prst="rect">
            <a:avLst/>
          </a:prstGeom>
          <a:noFill/>
          <a:ln>
            <a:noFill/>
          </a:ln>
        </p:spPr>
        <p:txBody>
          <a:bodyPr spcFirstLastPara="1" wrap="square" lIns="91450" tIns="91450" rIns="91450" bIns="91450" anchor="t" anchorCtr="0">
            <a:noAutofit/>
          </a:bodyPr>
          <a:lstStyle/>
          <a:p>
            <a:pPr marL="0" lvl="0" indent="0" algn="r" rtl="0">
              <a:spcBef>
                <a:spcPts val="0"/>
              </a:spcBef>
              <a:spcAft>
                <a:spcPts val="0"/>
              </a:spcAft>
              <a:buNone/>
            </a:pPr>
            <a:r>
              <a:rPr lang="en" sz="1400">
                <a:solidFill>
                  <a:srgbClr val="EA4335"/>
                </a:solidFill>
                <a:latin typeface="Google Sans"/>
                <a:ea typeface="Google Sans"/>
                <a:cs typeface="Google Sans"/>
                <a:sym typeface="Google Sans"/>
              </a:rPr>
              <a:t>  Title Safe &gt;  </a:t>
            </a:r>
            <a:endParaRPr sz="1400"/>
          </a:p>
        </p:txBody>
      </p:sp>
      <p:sp>
        <p:nvSpPr>
          <p:cNvPr id="43" name="Google Shape;43;p12"/>
          <p:cNvSpPr txBox="1"/>
          <p:nvPr/>
        </p:nvSpPr>
        <p:spPr>
          <a:xfrm>
            <a:off x="858200" y="7957950"/>
            <a:ext cx="1368600" cy="450000"/>
          </a:xfrm>
          <a:prstGeom prst="rect">
            <a:avLst/>
          </a:prstGeom>
          <a:noFill/>
          <a:ln>
            <a:noFill/>
          </a:ln>
        </p:spPr>
        <p:txBody>
          <a:bodyPr spcFirstLastPara="1" wrap="square" lIns="91450" tIns="91450" rIns="91450" bIns="91450" anchor="t" anchorCtr="0">
            <a:noAutofit/>
          </a:bodyPr>
          <a:lstStyle/>
          <a:p>
            <a:pPr marL="0" lvl="0" indent="0" algn="l" rtl="0">
              <a:spcBef>
                <a:spcPts val="0"/>
              </a:spcBef>
              <a:spcAft>
                <a:spcPts val="0"/>
              </a:spcAft>
              <a:buNone/>
            </a:pPr>
            <a:r>
              <a:rPr lang="en" sz="1400">
                <a:solidFill>
                  <a:srgbClr val="EA4335"/>
                </a:solidFill>
                <a:latin typeface="Google Sans"/>
                <a:ea typeface="Google Sans"/>
                <a:cs typeface="Google Sans"/>
                <a:sym typeface="Google Sans"/>
              </a:rPr>
              <a:t> &lt; Action Safe </a:t>
            </a:r>
            <a:endParaRPr sz="1400"/>
          </a:p>
        </p:txBody>
      </p:sp>
      <p:pic>
        <p:nvPicPr>
          <p:cNvPr id="44" name="Google Shape;44;p12"/>
          <p:cNvPicPr preferRelativeResize="0"/>
          <p:nvPr/>
        </p:nvPicPr>
        <p:blipFill rotWithShape="1">
          <a:blip r:embed="rId15">
            <a:alphaModFix/>
          </a:blip>
          <a:srcRect r="-21669"/>
          <a:stretch/>
        </p:blipFill>
        <p:spPr>
          <a:xfrm>
            <a:off x="1010600" y="9256050"/>
            <a:ext cx="3223152" cy="507026"/>
          </a:xfrm>
          <a:prstGeom prst="rect">
            <a:avLst/>
          </a:prstGeom>
          <a:noFill/>
          <a:ln>
            <a:noFill/>
          </a:ln>
        </p:spPr>
      </p:pic>
      <p:cxnSp>
        <p:nvCxnSpPr>
          <p:cNvPr id="45" name="Google Shape;45;p12"/>
          <p:cNvCxnSpPr/>
          <p:nvPr/>
        </p:nvCxnSpPr>
        <p:spPr>
          <a:xfrm>
            <a:off x="9133375" y="1083600"/>
            <a:ext cx="0" cy="8119800"/>
          </a:xfrm>
          <a:prstGeom prst="straightConnector1">
            <a:avLst/>
          </a:prstGeom>
          <a:noFill/>
          <a:ln w="9525" cap="flat" cmpd="sng">
            <a:solidFill>
              <a:schemeClr val="accent5"/>
            </a:solidFill>
            <a:prstDash val="dot"/>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9.xml"/><Relationship Id="rId6" Type="http://schemas.openxmlformats.org/officeDocument/2006/relationships/image" Target="../media/image14.png"/><Relationship Id="rId5" Type="http://schemas.openxmlformats.org/officeDocument/2006/relationships/image" Target="../media/image17.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A86E8"/>
        </a:solidFill>
        <a:effectLst/>
      </p:bgPr>
    </p:bg>
    <p:spTree>
      <p:nvGrpSpPr>
        <p:cNvPr id="1" name="Shape 102"/>
        <p:cNvGrpSpPr/>
        <p:nvPr/>
      </p:nvGrpSpPr>
      <p:grpSpPr>
        <a:xfrm>
          <a:off x="0" y="0"/>
          <a:ext cx="0" cy="0"/>
          <a:chOff x="0" y="0"/>
          <a:chExt cx="0" cy="0"/>
        </a:xfrm>
      </p:grpSpPr>
      <p:pic>
        <p:nvPicPr>
          <p:cNvPr id="103" name="Google Shape;103;p27" descr="Shopalot: We have everything you will ever need to buy"/>
          <p:cNvPicPr preferRelativeResize="0"/>
          <p:nvPr/>
        </p:nvPicPr>
        <p:blipFill>
          <a:blip r:embed="rId3">
            <a:alphaModFix/>
          </a:blip>
          <a:stretch>
            <a:fillRect/>
          </a:stretch>
        </p:blipFill>
        <p:spPr>
          <a:xfrm>
            <a:off x="1415825" y="1393709"/>
            <a:ext cx="14519575" cy="4669025"/>
          </a:xfrm>
          <a:prstGeom prst="rect">
            <a:avLst/>
          </a:prstGeom>
          <a:noFill/>
          <a:ln>
            <a:noFill/>
          </a:ln>
        </p:spPr>
      </p:pic>
      <p:sp>
        <p:nvSpPr>
          <p:cNvPr id="104" name="Google Shape;104;p27"/>
          <p:cNvSpPr txBox="1"/>
          <p:nvPr/>
        </p:nvSpPr>
        <p:spPr>
          <a:xfrm>
            <a:off x="1438275" y="6814875"/>
            <a:ext cx="14519700" cy="146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300">
                <a:latin typeface="Nunito"/>
                <a:ea typeface="Nunito"/>
                <a:cs typeface="Nunito"/>
                <a:sym typeface="Nunito"/>
              </a:rPr>
              <a:t>We have everything you will ever need to buy.</a:t>
            </a:r>
            <a:endParaRPr sz="5300">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6"/>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2b. Customer User Stories</a:t>
            </a:r>
            <a:endParaRPr/>
          </a:p>
        </p:txBody>
      </p:sp>
      <p:sp>
        <p:nvSpPr>
          <p:cNvPr id="158" name="Google Shape;158;p36"/>
          <p:cNvSpPr txBox="1"/>
          <p:nvPr/>
        </p:nvSpPr>
        <p:spPr>
          <a:xfrm>
            <a:off x="1847500" y="2367375"/>
            <a:ext cx="14366100" cy="6814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000" i="1">
                <a:solidFill>
                  <a:srgbClr val="737373"/>
                </a:solidFill>
                <a:latin typeface="Open Sans"/>
                <a:ea typeface="Open Sans"/>
                <a:cs typeface="Open Sans"/>
                <a:sym typeface="Open Sans"/>
              </a:rPr>
              <a:t>Household Items</a:t>
            </a:r>
            <a:endParaRPr sz="3000" i="1">
              <a:solidFill>
                <a:srgbClr val="737373"/>
              </a:solidFill>
              <a:latin typeface="Open Sans"/>
              <a:ea typeface="Open Sans"/>
              <a:cs typeface="Open Sans"/>
              <a:sym typeface="Open Sans"/>
            </a:endParaRPr>
          </a:p>
          <a:p>
            <a:pPr marL="0" lvl="0" indent="0" algn="l" rtl="0">
              <a:lnSpc>
                <a:spcPct val="115000"/>
              </a:lnSpc>
              <a:spcBef>
                <a:spcPts val="1600"/>
              </a:spcBef>
              <a:spcAft>
                <a:spcPts val="1600"/>
              </a:spcAft>
              <a:buNone/>
            </a:pPr>
            <a:r>
              <a:rPr lang="en" sz="3000" b="1" i="1">
                <a:solidFill>
                  <a:srgbClr val="737373"/>
                </a:solidFill>
                <a:latin typeface="Open Sans"/>
                <a:ea typeface="Open Sans"/>
                <a:cs typeface="Open Sans"/>
                <a:sym typeface="Open Sans"/>
              </a:rPr>
              <a:t>As a</a:t>
            </a:r>
            <a:r>
              <a:rPr lang="en" sz="3000" i="1">
                <a:solidFill>
                  <a:srgbClr val="737373"/>
                </a:solidFill>
                <a:latin typeface="Open Sans"/>
                <a:ea typeface="Open Sans"/>
                <a:cs typeface="Open Sans"/>
                <a:sym typeface="Open Sans"/>
              </a:rPr>
              <a:t> working mom with 3 young kids, </a:t>
            </a:r>
            <a:r>
              <a:rPr lang="en" sz="3000" b="1" i="1">
                <a:solidFill>
                  <a:srgbClr val="737373"/>
                </a:solidFill>
                <a:latin typeface="Open Sans"/>
                <a:ea typeface="Open Sans"/>
                <a:cs typeface="Open Sans"/>
                <a:sym typeface="Open Sans"/>
              </a:rPr>
              <a:t>I want to</a:t>
            </a:r>
            <a:r>
              <a:rPr lang="en" sz="3000" i="1">
                <a:solidFill>
                  <a:srgbClr val="737373"/>
                </a:solidFill>
                <a:latin typeface="Open Sans"/>
                <a:ea typeface="Open Sans"/>
                <a:cs typeface="Open Sans"/>
                <a:sym typeface="Open Sans"/>
              </a:rPr>
              <a:t> buy reliable and trusted household items that my family uses everyday with one-day shipping </a:t>
            </a:r>
            <a:r>
              <a:rPr lang="en" sz="3000" b="1" i="1">
                <a:solidFill>
                  <a:srgbClr val="737373"/>
                </a:solidFill>
                <a:latin typeface="Open Sans"/>
                <a:ea typeface="Open Sans"/>
                <a:cs typeface="Open Sans"/>
                <a:sym typeface="Open Sans"/>
              </a:rPr>
              <a:t>so that</a:t>
            </a:r>
            <a:r>
              <a:rPr lang="en" sz="3000" i="1">
                <a:solidFill>
                  <a:srgbClr val="737373"/>
                </a:solidFill>
                <a:latin typeface="Open Sans"/>
                <a:ea typeface="Open Sans"/>
                <a:cs typeface="Open Sans"/>
                <a:sym typeface="Open Sans"/>
              </a:rPr>
              <a:t> I don’t have to go to a store with 3 kids. </a:t>
            </a:r>
            <a:endParaRPr sz="3000" i="1">
              <a:solidFill>
                <a:srgbClr val="737373"/>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7"/>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2b. Store Manager </a:t>
            </a:r>
            <a:r>
              <a:rPr lang="en" dirty="0" smtClean="0"/>
              <a:t>Stories</a:t>
            </a:r>
            <a:endParaRPr dirty="0"/>
          </a:p>
        </p:txBody>
      </p:sp>
      <p:sp>
        <p:nvSpPr>
          <p:cNvPr id="164" name="Google Shape;164;p37"/>
          <p:cNvSpPr txBox="1"/>
          <p:nvPr/>
        </p:nvSpPr>
        <p:spPr>
          <a:xfrm>
            <a:off x="1847500" y="2367375"/>
            <a:ext cx="14366100" cy="6814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000" i="1" dirty="0" smtClean="0">
                <a:solidFill>
                  <a:srgbClr val="737373"/>
                </a:solidFill>
                <a:latin typeface="Open Sans"/>
                <a:ea typeface="Open Sans"/>
                <a:cs typeface="Open Sans"/>
                <a:sym typeface="Open Sans"/>
              </a:rPr>
              <a:t>Supply </a:t>
            </a:r>
            <a:r>
              <a:rPr lang="en" sz="3000" i="1" dirty="0">
                <a:solidFill>
                  <a:srgbClr val="737373"/>
                </a:solidFill>
                <a:latin typeface="Open Sans"/>
                <a:ea typeface="Open Sans"/>
                <a:cs typeface="Open Sans"/>
                <a:sym typeface="Open Sans"/>
              </a:rPr>
              <a:t>available</a:t>
            </a:r>
            <a:endParaRPr sz="3000" i="1" dirty="0">
              <a:solidFill>
                <a:srgbClr val="737373"/>
              </a:solidFill>
              <a:latin typeface="Open Sans"/>
              <a:ea typeface="Open Sans"/>
              <a:cs typeface="Open Sans"/>
              <a:sym typeface="Open Sans"/>
            </a:endParaRPr>
          </a:p>
          <a:p>
            <a:pPr marL="0" lvl="0" indent="0" algn="l" rtl="0">
              <a:lnSpc>
                <a:spcPct val="115000"/>
              </a:lnSpc>
              <a:spcBef>
                <a:spcPts val="1600"/>
              </a:spcBef>
              <a:spcAft>
                <a:spcPts val="1600"/>
              </a:spcAft>
              <a:buNone/>
            </a:pPr>
            <a:r>
              <a:rPr lang="en" sz="3000" b="1" i="1" dirty="0">
                <a:solidFill>
                  <a:srgbClr val="737373"/>
                </a:solidFill>
                <a:latin typeface="Open Sans"/>
                <a:ea typeface="Open Sans"/>
                <a:cs typeface="Open Sans"/>
                <a:sym typeface="Open Sans"/>
              </a:rPr>
              <a:t>As a</a:t>
            </a:r>
            <a:r>
              <a:rPr lang="en" sz="3000" i="1" dirty="0">
                <a:solidFill>
                  <a:srgbClr val="737373"/>
                </a:solidFill>
                <a:latin typeface="Open Sans"/>
                <a:ea typeface="Open Sans"/>
                <a:cs typeface="Open Sans"/>
                <a:sym typeface="Open Sans"/>
              </a:rPr>
              <a:t> store manager, </a:t>
            </a:r>
            <a:r>
              <a:rPr lang="en" sz="3000" b="1" i="1" dirty="0">
                <a:solidFill>
                  <a:srgbClr val="737373"/>
                </a:solidFill>
                <a:latin typeface="Open Sans"/>
                <a:ea typeface="Open Sans"/>
                <a:cs typeface="Open Sans"/>
                <a:sym typeface="Open Sans"/>
              </a:rPr>
              <a:t>I want to</a:t>
            </a:r>
            <a:r>
              <a:rPr lang="en" sz="3000" i="1" dirty="0">
                <a:solidFill>
                  <a:srgbClr val="737373"/>
                </a:solidFill>
                <a:latin typeface="Open Sans"/>
                <a:ea typeface="Open Sans"/>
                <a:cs typeface="Open Sans"/>
                <a:sym typeface="Open Sans"/>
              </a:rPr>
              <a:t> buy in bulk for my store, </a:t>
            </a:r>
            <a:r>
              <a:rPr lang="en" sz="3000" b="1" i="1" dirty="0">
                <a:solidFill>
                  <a:srgbClr val="737373"/>
                </a:solidFill>
                <a:latin typeface="Open Sans"/>
                <a:ea typeface="Open Sans"/>
                <a:cs typeface="Open Sans"/>
                <a:sym typeface="Open Sans"/>
              </a:rPr>
              <a:t>so that</a:t>
            </a:r>
            <a:r>
              <a:rPr lang="en" sz="3000" i="1" dirty="0">
                <a:solidFill>
                  <a:srgbClr val="737373"/>
                </a:solidFill>
                <a:latin typeface="Open Sans"/>
                <a:ea typeface="Open Sans"/>
                <a:cs typeface="Open Sans"/>
                <a:sym typeface="Open Sans"/>
              </a:rPr>
              <a:t> I can save and have supply available for my customers.</a:t>
            </a:r>
            <a:endParaRPr sz="3000" dirty="0">
              <a:solidFill>
                <a:srgbClr val="737373"/>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43"/>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2b. Email Manager </a:t>
            </a:r>
            <a:r>
              <a:rPr lang="en" dirty="0" smtClean="0"/>
              <a:t>Stories 1 of 3</a:t>
            </a:r>
            <a:endParaRPr dirty="0"/>
          </a:p>
        </p:txBody>
      </p:sp>
      <p:sp>
        <p:nvSpPr>
          <p:cNvPr id="200" name="Google Shape;200;p43"/>
          <p:cNvSpPr txBox="1"/>
          <p:nvPr/>
        </p:nvSpPr>
        <p:spPr>
          <a:xfrm>
            <a:off x="1847500" y="2367375"/>
            <a:ext cx="14366100" cy="6814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000" i="1">
                <a:solidFill>
                  <a:srgbClr val="737373"/>
                </a:solidFill>
                <a:latin typeface="Open Sans"/>
                <a:ea typeface="Open Sans"/>
                <a:cs typeface="Open Sans"/>
                <a:sym typeface="Open Sans"/>
              </a:rPr>
              <a:t>Campaign management</a:t>
            </a:r>
            <a:endParaRPr sz="3000" i="1">
              <a:solidFill>
                <a:srgbClr val="737373"/>
              </a:solidFill>
              <a:latin typeface="Open Sans"/>
              <a:ea typeface="Open Sans"/>
              <a:cs typeface="Open Sans"/>
              <a:sym typeface="Open Sans"/>
            </a:endParaRPr>
          </a:p>
          <a:p>
            <a:pPr marL="0" lvl="0" indent="0" algn="l" rtl="0">
              <a:lnSpc>
                <a:spcPct val="115000"/>
              </a:lnSpc>
              <a:spcBef>
                <a:spcPts val="1600"/>
              </a:spcBef>
              <a:spcAft>
                <a:spcPts val="1600"/>
              </a:spcAft>
              <a:buNone/>
            </a:pPr>
            <a:r>
              <a:rPr lang="en" sz="3000" b="1" i="1">
                <a:solidFill>
                  <a:srgbClr val="737373"/>
                </a:solidFill>
                <a:latin typeface="Open Sans"/>
                <a:ea typeface="Open Sans"/>
                <a:cs typeface="Open Sans"/>
                <a:sym typeface="Open Sans"/>
              </a:rPr>
              <a:t>As a</a:t>
            </a:r>
            <a:r>
              <a:rPr lang="en" sz="3000" i="1">
                <a:solidFill>
                  <a:srgbClr val="737373"/>
                </a:solidFill>
                <a:latin typeface="Open Sans"/>
                <a:ea typeface="Open Sans"/>
                <a:cs typeface="Open Sans"/>
                <a:sym typeface="Open Sans"/>
              </a:rPr>
              <a:t> email manager, </a:t>
            </a:r>
            <a:r>
              <a:rPr lang="en" sz="3000" b="1" i="1">
                <a:solidFill>
                  <a:srgbClr val="737373"/>
                </a:solidFill>
                <a:latin typeface="Open Sans"/>
                <a:ea typeface="Open Sans"/>
                <a:cs typeface="Open Sans"/>
                <a:sym typeface="Open Sans"/>
              </a:rPr>
              <a:t>I want to</a:t>
            </a:r>
            <a:r>
              <a:rPr lang="en" sz="3000" i="1">
                <a:solidFill>
                  <a:srgbClr val="737373"/>
                </a:solidFill>
                <a:latin typeface="Open Sans"/>
                <a:ea typeface="Open Sans"/>
                <a:cs typeface="Open Sans"/>
                <a:sym typeface="Open Sans"/>
              </a:rPr>
              <a:t> be able to manage and monitor promotion campaign resources like customer data, </a:t>
            </a:r>
            <a:r>
              <a:rPr lang="en" sz="3000" b="1" i="1">
                <a:solidFill>
                  <a:srgbClr val="737373"/>
                </a:solidFill>
                <a:latin typeface="Open Sans"/>
                <a:ea typeface="Open Sans"/>
                <a:cs typeface="Open Sans"/>
                <a:sym typeface="Open Sans"/>
              </a:rPr>
              <a:t>so that</a:t>
            </a:r>
            <a:r>
              <a:rPr lang="en" sz="3000" i="1">
                <a:solidFill>
                  <a:srgbClr val="737373"/>
                </a:solidFill>
                <a:latin typeface="Open Sans"/>
                <a:ea typeface="Open Sans"/>
                <a:cs typeface="Open Sans"/>
                <a:sym typeface="Open Sans"/>
              </a:rPr>
              <a:t> I am able to effectively observe and adjust promotional campaign directions and data.</a:t>
            </a:r>
            <a:endParaRPr sz="3000" i="1">
              <a:solidFill>
                <a:srgbClr val="73737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44"/>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2b. Email Manager </a:t>
            </a:r>
            <a:r>
              <a:rPr lang="en" dirty="0" smtClean="0"/>
              <a:t>Stories 2 of 3</a:t>
            </a:r>
            <a:endParaRPr dirty="0"/>
          </a:p>
        </p:txBody>
      </p:sp>
      <p:sp>
        <p:nvSpPr>
          <p:cNvPr id="206" name="Google Shape;206;p44"/>
          <p:cNvSpPr txBox="1"/>
          <p:nvPr/>
        </p:nvSpPr>
        <p:spPr>
          <a:xfrm>
            <a:off x="1847500" y="2367375"/>
            <a:ext cx="14366100" cy="6814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000" i="1">
                <a:solidFill>
                  <a:srgbClr val="737373"/>
                </a:solidFill>
                <a:latin typeface="Open Sans"/>
                <a:ea typeface="Open Sans"/>
                <a:cs typeface="Open Sans"/>
                <a:sym typeface="Open Sans"/>
              </a:rPr>
              <a:t>Promotion composition</a:t>
            </a:r>
            <a:endParaRPr sz="3000" i="1">
              <a:solidFill>
                <a:srgbClr val="737373"/>
              </a:solidFill>
              <a:latin typeface="Open Sans"/>
              <a:ea typeface="Open Sans"/>
              <a:cs typeface="Open Sans"/>
              <a:sym typeface="Open Sans"/>
            </a:endParaRPr>
          </a:p>
          <a:p>
            <a:pPr marL="0" lvl="0" indent="0" algn="l" rtl="0">
              <a:lnSpc>
                <a:spcPct val="115000"/>
              </a:lnSpc>
              <a:spcBef>
                <a:spcPts val="1600"/>
              </a:spcBef>
              <a:spcAft>
                <a:spcPts val="1600"/>
              </a:spcAft>
              <a:buNone/>
            </a:pPr>
            <a:r>
              <a:rPr lang="en" sz="3000" b="1" i="1">
                <a:solidFill>
                  <a:srgbClr val="737373"/>
                </a:solidFill>
                <a:latin typeface="Open Sans"/>
                <a:ea typeface="Open Sans"/>
                <a:cs typeface="Open Sans"/>
                <a:sym typeface="Open Sans"/>
              </a:rPr>
              <a:t>As a</a:t>
            </a:r>
            <a:r>
              <a:rPr lang="en" sz="3000" i="1">
                <a:solidFill>
                  <a:srgbClr val="737373"/>
                </a:solidFill>
                <a:latin typeface="Open Sans"/>
                <a:ea typeface="Open Sans"/>
                <a:cs typeface="Open Sans"/>
                <a:sym typeface="Open Sans"/>
              </a:rPr>
              <a:t> email manager, </a:t>
            </a:r>
            <a:r>
              <a:rPr lang="en" sz="3000" b="1" i="1">
                <a:solidFill>
                  <a:srgbClr val="737373"/>
                </a:solidFill>
                <a:latin typeface="Open Sans"/>
                <a:ea typeface="Open Sans"/>
                <a:cs typeface="Open Sans"/>
                <a:sym typeface="Open Sans"/>
              </a:rPr>
              <a:t>I want to</a:t>
            </a:r>
            <a:r>
              <a:rPr lang="en" sz="3000" i="1">
                <a:solidFill>
                  <a:srgbClr val="737373"/>
                </a:solidFill>
                <a:latin typeface="Open Sans"/>
                <a:ea typeface="Open Sans"/>
                <a:cs typeface="Open Sans"/>
                <a:sym typeface="Open Sans"/>
              </a:rPr>
              <a:t> be able to create promotion materials, </a:t>
            </a:r>
            <a:r>
              <a:rPr lang="en" sz="3000" b="1" i="1">
                <a:solidFill>
                  <a:srgbClr val="737373"/>
                </a:solidFill>
                <a:latin typeface="Open Sans"/>
                <a:ea typeface="Open Sans"/>
                <a:cs typeface="Open Sans"/>
                <a:sym typeface="Open Sans"/>
              </a:rPr>
              <a:t>so that</a:t>
            </a:r>
            <a:r>
              <a:rPr lang="en" sz="3000" i="1">
                <a:solidFill>
                  <a:srgbClr val="737373"/>
                </a:solidFill>
                <a:latin typeface="Open Sans"/>
                <a:ea typeface="Open Sans"/>
                <a:cs typeface="Open Sans"/>
                <a:sym typeface="Open Sans"/>
              </a:rPr>
              <a:t> I am able to send/share with Management and customers once approved.</a:t>
            </a:r>
            <a:endParaRPr sz="3000" i="1">
              <a:solidFill>
                <a:srgbClr val="737373"/>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45"/>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2b. Email </a:t>
            </a:r>
            <a:r>
              <a:rPr lang="en"/>
              <a:t>Manager </a:t>
            </a:r>
            <a:r>
              <a:rPr lang="en" smtClean="0"/>
              <a:t>Stories 3 of 3</a:t>
            </a:r>
            <a:endParaRPr dirty="0"/>
          </a:p>
        </p:txBody>
      </p:sp>
      <p:sp>
        <p:nvSpPr>
          <p:cNvPr id="212" name="Google Shape;212;p45"/>
          <p:cNvSpPr txBox="1"/>
          <p:nvPr/>
        </p:nvSpPr>
        <p:spPr>
          <a:xfrm>
            <a:off x="1847500" y="2367375"/>
            <a:ext cx="14366100" cy="6814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000" i="1">
                <a:solidFill>
                  <a:srgbClr val="737373"/>
                </a:solidFill>
                <a:latin typeface="Open Sans"/>
                <a:ea typeface="Open Sans"/>
                <a:cs typeface="Open Sans"/>
                <a:sym typeface="Open Sans"/>
              </a:rPr>
              <a:t>Campaign Testing</a:t>
            </a:r>
            <a:endParaRPr sz="3000" i="1">
              <a:solidFill>
                <a:srgbClr val="737373"/>
              </a:solidFill>
              <a:latin typeface="Open Sans"/>
              <a:ea typeface="Open Sans"/>
              <a:cs typeface="Open Sans"/>
              <a:sym typeface="Open Sans"/>
            </a:endParaRPr>
          </a:p>
          <a:p>
            <a:pPr marL="0" lvl="0" indent="0" algn="l" rtl="0">
              <a:lnSpc>
                <a:spcPct val="115000"/>
              </a:lnSpc>
              <a:spcBef>
                <a:spcPts val="1600"/>
              </a:spcBef>
              <a:spcAft>
                <a:spcPts val="1600"/>
              </a:spcAft>
              <a:buNone/>
            </a:pPr>
            <a:r>
              <a:rPr lang="en" sz="3000" b="1" i="1">
                <a:solidFill>
                  <a:srgbClr val="737373"/>
                </a:solidFill>
                <a:latin typeface="Open Sans"/>
                <a:ea typeface="Open Sans"/>
                <a:cs typeface="Open Sans"/>
                <a:sym typeface="Open Sans"/>
              </a:rPr>
              <a:t>As a</a:t>
            </a:r>
            <a:r>
              <a:rPr lang="en" sz="3000" i="1">
                <a:solidFill>
                  <a:srgbClr val="737373"/>
                </a:solidFill>
                <a:latin typeface="Open Sans"/>
                <a:ea typeface="Open Sans"/>
                <a:cs typeface="Open Sans"/>
                <a:sym typeface="Open Sans"/>
              </a:rPr>
              <a:t> email manager, </a:t>
            </a:r>
            <a:r>
              <a:rPr lang="en" sz="3000" b="1" i="1">
                <a:solidFill>
                  <a:srgbClr val="737373"/>
                </a:solidFill>
                <a:latin typeface="Open Sans"/>
                <a:ea typeface="Open Sans"/>
                <a:cs typeface="Open Sans"/>
                <a:sym typeface="Open Sans"/>
              </a:rPr>
              <a:t>I want to</a:t>
            </a:r>
            <a:r>
              <a:rPr lang="en" sz="3000" i="1">
                <a:solidFill>
                  <a:srgbClr val="737373"/>
                </a:solidFill>
                <a:latin typeface="Open Sans"/>
                <a:ea typeface="Open Sans"/>
                <a:cs typeface="Open Sans"/>
                <a:sym typeface="Open Sans"/>
              </a:rPr>
              <a:t> be able to perform promotion tests, </a:t>
            </a:r>
            <a:r>
              <a:rPr lang="en" sz="3000" b="1" i="1">
                <a:solidFill>
                  <a:srgbClr val="737373"/>
                </a:solidFill>
                <a:latin typeface="Open Sans"/>
                <a:ea typeface="Open Sans"/>
                <a:cs typeface="Open Sans"/>
                <a:sym typeface="Open Sans"/>
              </a:rPr>
              <a:t>so that</a:t>
            </a:r>
            <a:r>
              <a:rPr lang="en" sz="3000" i="1">
                <a:solidFill>
                  <a:srgbClr val="737373"/>
                </a:solidFill>
                <a:latin typeface="Open Sans"/>
                <a:ea typeface="Open Sans"/>
                <a:cs typeface="Open Sans"/>
                <a:sym typeface="Open Sans"/>
              </a:rPr>
              <a:t> I am able to provide feedback to management and also contribute to decisions for changes needed or observed.</a:t>
            </a:r>
            <a:endParaRPr sz="3000" i="1">
              <a:solidFill>
                <a:srgbClr val="737373"/>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6"/>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2b. Promotion Manager Stories 1 of 3</a:t>
            </a:r>
            <a:endParaRPr/>
          </a:p>
        </p:txBody>
      </p:sp>
      <p:sp>
        <p:nvSpPr>
          <p:cNvPr id="218" name="Google Shape;218;p46"/>
          <p:cNvSpPr txBox="1"/>
          <p:nvPr/>
        </p:nvSpPr>
        <p:spPr>
          <a:xfrm>
            <a:off x="1847500" y="2367375"/>
            <a:ext cx="14366100" cy="6814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000" i="1">
                <a:solidFill>
                  <a:srgbClr val="737373"/>
                </a:solidFill>
                <a:latin typeface="Open Sans"/>
                <a:ea typeface="Open Sans"/>
                <a:cs typeface="Open Sans"/>
                <a:sym typeface="Open Sans"/>
              </a:rPr>
              <a:t>Promotion Management</a:t>
            </a:r>
            <a:endParaRPr sz="3000" i="1">
              <a:solidFill>
                <a:srgbClr val="737373"/>
              </a:solidFill>
              <a:latin typeface="Open Sans"/>
              <a:ea typeface="Open Sans"/>
              <a:cs typeface="Open Sans"/>
              <a:sym typeface="Open Sans"/>
            </a:endParaRPr>
          </a:p>
          <a:p>
            <a:pPr marL="0" lvl="0" indent="0" algn="l" rtl="0">
              <a:lnSpc>
                <a:spcPct val="115000"/>
              </a:lnSpc>
              <a:spcBef>
                <a:spcPts val="1600"/>
              </a:spcBef>
              <a:spcAft>
                <a:spcPts val="1600"/>
              </a:spcAft>
              <a:buNone/>
            </a:pPr>
            <a:r>
              <a:rPr lang="en" sz="3000" b="1" i="1">
                <a:solidFill>
                  <a:srgbClr val="737373"/>
                </a:solidFill>
                <a:latin typeface="Open Sans"/>
                <a:ea typeface="Open Sans"/>
                <a:cs typeface="Open Sans"/>
                <a:sym typeface="Open Sans"/>
              </a:rPr>
              <a:t>As a Promotion manager user, I want to be able to view, update, and start/stop promotions</a:t>
            </a:r>
            <a:r>
              <a:rPr lang="en" sz="3000" i="1">
                <a:solidFill>
                  <a:srgbClr val="737373"/>
                </a:solidFill>
                <a:latin typeface="Open Sans"/>
                <a:ea typeface="Open Sans"/>
                <a:cs typeface="Open Sans"/>
                <a:sym typeface="Open Sans"/>
              </a:rPr>
              <a:t>, </a:t>
            </a:r>
            <a:r>
              <a:rPr lang="en" sz="3000" b="1" i="1">
                <a:solidFill>
                  <a:srgbClr val="737373"/>
                </a:solidFill>
                <a:latin typeface="Open Sans"/>
                <a:ea typeface="Open Sans"/>
                <a:cs typeface="Open Sans"/>
                <a:sym typeface="Open Sans"/>
              </a:rPr>
              <a:t>so that</a:t>
            </a:r>
            <a:r>
              <a:rPr lang="en" sz="3000" i="1">
                <a:solidFill>
                  <a:srgbClr val="737373"/>
                </a:solidFill>
                <a:latin typeface="Open Sans"/>
                <a:ea typeface="Open Sans"/>
                <a:cs typeface="Open Sans"/>
                <a:sym typeface="Open Sans"/>
              </a:rPr>
              <a:t> I am able to maximize promotion life, exposure, and accuracy.</a:t>
            </a:r>
            <a:endParaRPr sz="3000" i="1">
              <a:solidFill>
                <a:srgbClr val="737373"/>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7"/>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2b. Promotion Manager Stories 2 of 3</a:t>
            </a:r>
            <a:endParaRPr/>
          </a:p>
        </p:txBody>
      </p:sp>
      <p:sp>
        <p:nvSpPr>
          <p:cNvPr id="224" name="Google Shape;224;p47"/>
          <p:cNvSpPr txBox="1"/>
          <p:nvPr/>
        </p:nvSpPr>
        <p:spPr>
          <a:xfrm>
            <a:off x="1847500" y="2367375"/>
            <a:ext cx="14366100" cy="6814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000" i="1">
                <a:solidFill>
                  <a:srgbClr val="737373"/>
                </a:solidFill>
                <a:latin typeface="Open Sans"/>
                <a:ea typeface="Open Sans"/>
                <a:cs typeface="Open Sans"/>
                <a:sym typeface="Open Sans"/>
              </a:rPr>
              <a:t>Promotion Review and Approval</a:t>
            </a:r>
            <a:endParaRPr sz="3000" i="1">
              <a:solidFill>
                <a:srgbClr val="737373"/>
              </a:solidFill>
              <a:latin typeface="Open Sans"/>
              <a:ea typeface="Open Sans"/>
              <a:cs typeface="Open Sans"/>
              <a:sym typeface="Open Sans"/>
            </a:endParaRPr>
          </a:p>
          <a:p>
            <a:pPr marL="0" lvl="0" indent="0" algn="l" rtl="0">
              <a:lnSpc>
                <a:spcPct val="115000"/>
              </a:lnSpc>
              <a:spcBef>
                <a:spcPts val="1600"/>
              </a:spcBef>
              <a:spcAft>
                <a:spcPts val="1600"/>
              </a:spcAft>
              <a:buNone/>
            </a:pPr>
            <a:r>
              <a:rPr lang="en" sz="3000" b="1" i="1">
                <a:solidFill>
                  <a:srgbClr val="737373"/>
                </a:solidFill>
                <a:latin typeface="Open Sans"/>
                <a:ea typeface="Open Sans"/>
                <a:cs typeface="Open Sans"/>
                <a:sym typeface="Open Sans"/>
              </a:rPr>
              <a:t>As a</a:t>
            </a:r>
            <a:r>
              <a:rPr lang="en" sz="3000" i="1">
                <a:solidFill>
                  <a:srgbClr val="737373"/>
                </a:solidFill>
                <a:latin typeface="Open Sans"/>
                <a:ea typeface="Open Sans"/>
                <a:cs typeface="Open Sans"/>
                <a:sym typeface="Open Sans"/>
              </a:rPr>
              <a:t> Promotion manager user, </a:t>
            </a:r>
            <a:r>
              <a:rPr lang="en" sz="3000" b="1" i="1">
                <a:solidFill>
                  <a:srgbClr val="737373"/>
                </a:solidFill>
                <a:latin typeface="Open Sans"/>
                <a:ea typeface="Open Sans"/>
                <a:cs typeface="Open Sans"/>
                <a:sym typeface="Open Sans"/>
              </a:rPr>
              <a:t>I want to</a:t>
            </a:r>
            <a:r>
              <a:rPr lang="en" sz="3000" i="1">
                <a:solidFill>
                  <a:srgbClr val="737373"/>
                </a:solidFill>
                <a:latin typeface="Open Sans"/>
                <a:ea typeface="Open Sans"/>
                <a:cs typeface="Open Sans"/>
                <a:sym typeface="Open Sans"/>
              </a:rPr>
              <a:t> be able to view proposed promotions and details for the company, </a:t>
            </a:r>
            <a:r>
              <a:rPr lang="en" sz="3000" b="1" i="1">
                <a:solidFill>
                  <a:srgbClr val="737373"/>
                </a:solidFill>
                <a:latin typeface="Open Sans"/>
                <a:ea typeface="Open Sans"/>
                <a:cs typeface="Open Sans"/>
                <a:sym typeface="Open Sans"/>
              </a:rPr>
              <a:t>so that</a:t>
            </a:r>
            <a:r>
              <a:rPr lang="en" sz="3000" i="1">
                <a:solidFill>
                  <a:srgbClr val="737373"/>
                </a:solidFill>
                <a:latin typeface="Open Sans"/>
                <a:ea typeface="Open Sans"/>
                <a:cs typeface="Open Sans"/>
                <a:sym typeface="Open Sans"/>
              </a:rPr>
              <a:t> I am able to provide feedback and reject or approve to implement.</a:t>
            </a:r>
            <a:endParaRPr sz="3000" i="1">
              <a:solidFill>
                <a:srgbClr val="73737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8"/>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2b. Promotion Manager Stories 3 of 3</a:t>
            </a:r>
            <a:endParaRPr/>
          </a:p>
        </p:txBody>
      </p:sp>
      <p:sp>
        <p:nvSpPr>
          <p:cNvPr id="230" name="Google Shape;230;p48"/>
          <p:cNvSpPr txBox="1"/>
          <p:nvPr/>
        </p:nvSpPr>
        <p:spPr>
          <a:xfrm>
            <a:off x="1847500" y="2367375"/>
            <a:ext cx="14366100" cy="6814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000" i="1">
                <a:solidFill>
                  <a:srgbClr val="737373"/>
                </a:solidFill>
                <a:latin typeface="Open Sans"/>
                <a:ea typeface="Open Sans"/>
                <a:cs typeface="Open Sans"/>
                <a:sym typeface="Open Sans"/>
              </a:rPr>
              <a:t>Promotion Metrics Monitoring</a:t>
            </a:r>
            <a:endParaRPr sz="3000" i="1">
              <a:solidFill>
                <a:srgbClr val="737373"/>
              </a:solidFill>
              <a:latin typeface="Open Sans"/>
              <a:ea typeface="Open Sans"/>
              <a:cs typeface="Open Sans"/>
              <a:sym typeface="Open Sans"/>
            </a:endParaRPr>
          </a:p>
          <a:p>
            <a:pPr marL="0" lvl="0" indent="0" algn="l" rtl="0">
              <a:lnSpc>
                <a:spcPct val="115000"/>
              </a:lnSpc>
              <a:spcBef>
                <a:spcPts val="1600"/>
              </a:spcBef>
              <a:spcAft>
                <a:spcPts val="1600"/>
              </a:spcAft>
              <a:buNone/>
            </a:pPr>
            <a:r>
              <a:rPr lang="en" sz="3000" b="1" i="1">
                <a:solidFill>
                  <a:srgbClr val="737373"/>
                </a:solidFill>
                <a:latin typeface="Open Sans"/>
                <a:ea typeface="Open Sans"/>
                <a:cs typeface="Open Sans"/>
                <a:sym typeface="Open Sans"/>
              </a:rPr>
              <a:t>As a</a:t>
            </a:r>
            <a:r>
              <a:rPr lang="en" sz="3000" i="1">
                <a:solidFill>
                  <a:srgbClr val="737373"/>
                </a:solidFill>
                <a:latin typeface="Open Sans"/>
                <a:ea typeface="Open Sans"/>
                <a:cs typeface="Open Sans"/>
                <a:sym typeface="Open Sans"/>
              </a:rPr>
              <a:t> Promotion manager user, </a:t>
            </a:r>
            <a:r>
              <a:rPr lang="en" sz="3000" b="1" i="1">
                <a:solidFill>
                  <a:srgbClr val="737373"/>
                </a:solidFill>
                <a:latin typeface="Open Sans"/>
                <a:ea typeface="Open Sans"/>
                <a:cs typeface="Open Sans"/>
                <a:sym typeface="Open Sans"/>
              </a:rPr>
              <a:t>I want to</a:t>
            </a:r>
            <a:r>
              <a:rPr lang="en" sz="3000" i="1">
                <a:solidFill>
                  <a:srgbClr val="737373"/>
                </a:solidFill>
                <a:latin typeface="Open Sans"/>
                <a:ea typeface="Open Sans"/>
                <a:cs typeface="Open Sans"/>
                <a:sym typeface="Open Sans"/>
              </a:rPr>
              <a:t> be able to view various metrics of a promotion, </a:t>
            </a:r>
            <a:r>
              <a:rPr lang="en" sz="3000" b="1" i="1">
                <a:solidFill>
                  <a:srgbClr val="737373"/>
                </a:solidFill>
                <a:latin typeface="Open Sans"/>
                <a:ea typeface="Open Sans"/>
                <a:cs typeface="Open Sans"/>
                <a:sym typeface="Open Sans"/>
              </a:rPr>
              <a:t>so that</a:t>
            </a:r>
            <a:r>
              <a:rPr lang="en" sz="3000" i="1">
                <a:solidFill>
                  <a:srgbClr val="737373"/>
                </a:solidFill>
                <a:latin typeface="Open Sans"/>
                <a:ea typeface="Open Sans"/>
                <a:cs typeface="Open Sans"/>
                <a:sym typeface="Open Sans"/>
              </a:rPr>
              <a:t> I can extrapolate additional actions and reports.</a:t>
            </a:r>
            <a:endParaRPr sz="3000" i="1">
              <a:solidFill>
                <a:srgbClr val="737373"/>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9"/>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 Defining SLIs and SLOs</a:t>
            </a:r>
            <a:endParaRPr/>
          </a:p>
        </p:txBody>
      </p:sp>
      <p:graphicFrame>
        <p:nvGraphicFramePr>
          <p:cNvPr id="236" name="Google Shape;236;p49"/>
          <p:cNvGraphicFramePr/>
          <p:nvPr/>
        </p:nvGraphicFramePr>
        <p:xfrm>
          <a:off x="1847500" y="3163850"/>
          <a:ext cx="15751800" cy="4983330"/>
        </p:xfrm>
        <a:graphic>
          <a:graphicData uri="http://schemas.openxmlformats.org/drawingml/2006/table">
            <a:tbl>
              <a:tblPr>
                <a:noFill/>
                <a:tableStyleId>{DCE1C234-363E-4668-8691-3FD1E73D0BE4}</a:tableStyleId>
              </a:tblPr>
              <a:tblGrid>
                <a:gridCol w="2578125">
                  <a:extLst>
                    <a:ext uri="{9D8B030D-6E8A-4147-A177-3AD203B41FA5}">
                      <a16:colId xmlns:a16="http://schemas.microsoft.com/office/drawing/2014/main" val="20000"/>
                    </a:ext>
                  </a:extLst>
                </a:gridCol>
                <a:gridCol w="4873425">
                  <a:extLst>
                    <a:ext uri="{9D8B030D-6E8A-4147-A177-3AD203B41FA5}">
                      <a16:colId xmlns:a16="http://schemas.microsoft.com/office/drawing/2014/main" val="20001"/>
                    </a:ext>
                  </a:extLst>
                </a:gridCol>
                <a:gridCol w="830025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User Story</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SLO</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SLI</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381000">
                <a:tc>
                  <a:txBody>
                    <a:bodyPr/>
                    <a:lstStyle/>
                    <a:p>
                      <a:pPr marL="0" lvl="0" indent="0" algn="l" rtl="0">
                        <a:lnSpc>
                          <a:spcPct val="115000"/>
                        </a:lnSpc>
                        <a:spcBef>
                          <a:spcPts val="0"/>
                        </a:spcBef>
                        <a:spcAft>
                          <a:spcPts val="1600"/>
                        </a:spcAft>
                        <a:buNone/>
                      </a:pPr>
                      <a:r>
                        <a:rPr lang="en" sz="3000" i="1">
                          <a:solidFill>
                            <a:srgbClr val="737373"/>
                          </a:solidFill>
                          <a:latin typeface="Open Sans"/>
                          <a:ea typeface="Open Sans"/>
                          <a:cs typeface="Open Sans"/>
                          <a:sym typeface="Open Sans"/>
                        </a:rPr>
                        <a:t>Construction Supply</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3000" i="1">
                          <a:latin typeface="Google Sans"/>
                          <a:ea typeface="Google Sans"/>
                          <a:cs typeface="Google Sans"/>
                          <a:sym typeface="Google Sans"/>
                        </a:rPr>
                        <a:t>Available 99.95%</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3000" i="1">
                          <a:latin typeface="Google Sans"/>
                          <a:ea typeface="Google Sans"/>
                          <a:cs typeface="Google Sans"/>
                          <a:sym typeface="Google Sans"/>
                        </a:rPr>
                        <a:t>Fraction of 200 vs 500 HTTP responses from API endpoint measured per day</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lnSpc>
                          <a:spcPct val="115000"/>
                        </a:lnSpc>
                        <a:spcBef>
                          <a:spcPts val="0"/>
                        </a:spcBef>
                        <a:spcAft>
                          <a:spcPts val="1600"/>
                        </a:spcAft>
                        <a:buNone/>
                      </a:pPr>
                      <a:r>
                        <a:rPr lang="en" sz="3000" i="1">
                          <a:solidFill>
                            <a:srgbClr val="737373"/>
                          </a:solidFill>
                          <a:latin typeface="Open Sans"/>
                          <a:ea typeface="Open Sans"/>
                          <a:cs typeface="Open Sans"/>
                          <a:sym typeface="Open Sans"/>
                        </a:rPr>
                        <a:t>Household Items</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 sz="3000" i="1">
                          <a:latin typeface="Google Sans"/>
                          <a:ea typeface="Google Sans"/>
                          <a:cs typeface="Google Sans"/>
                          <a:sym typeface="Google Sans"/>
                        </a:rPr>
                        <a:t>Available 99.95%</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 sz="3000" i="1">
                          <a:latin typeface="Google Sans"/>
                          <a:ea typeface="Google Sans"/>
                          <a:cs typeface="Google Sans"/>
                          <a:sym typeface="Google Sans"/>
                        </a:rPr>
                        <a:t>Fraction of 200 vs 500 HTTP responses from API endpoint measured per day</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2"/>
                  </a:ext>
                </a:extLst>
              </a:tr>
              <a:tr h="396200">
                <a:tc>
                  <a:txBody>
                    <a:bodyPr/>
                    <a:lstStyle/>
                    <a:p>
                      <a:pPr marL="0" lvl="0" indent="0" algn="l" rtl="0">
                        <a:lnSpc>
                          <a:spcPct val="115000"/>
                        </a:lnSpc>
                        <a:spcBef>
                          <a:spcPts val="0"/>
                        </a:spcBef>
                        <a:spcAft>
                          <a:spcPts val="1600"/>
                        </a:spcAft>
                        <a:buNone/>
                      </a:pPr>
                      <a:r>
                        <a:rPr lang="en" sz="3000" i="1">
                          <a:solidFill>
                            <a:srgbClr val="737373"/>
                          </a:solidFill>
                          <a:latin typeface="Open Sans"/>
                          <a:ea typeface="Open Sans"/>
                          <a:cs typeface="Open Sans"/>
                          <a:sym typeface="Open Sans"/>
                        </a:rPr>
                        <a:t>supply available</a:t>
                      </a: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3000">
                          <a:latin typeface="Google Sans"/>
                          <a:ea typeface="Google Sans"/>
                          <a:cs typeface="Google Sans"/>
                          <a:sym typeface="Google Sans"/>
                        </a:rPr>
                        <a:t>Available 99.95%</a:t>
                      </a: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3000">
                          <a:latin typeface="Google Sans"/>
                          <a:ea typeface="Google Sans"/>
                          <a:cs typeface="Google Sans"/>
                          <a:sym typeface="Google Sans"/>
                        </a:rPr>
                        <a:t>Fraction of 200 vs 500 HTTP responses from API endpoint measured per day</a:t>
                      </a: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50"/>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 Defining SLIs and SLOs</a:t>
            </a:r>
            <a:endParaRPr/>
          </a:p>
        </p:txBody>
      </p:sp>
      <p:graphicFrame>
        <p:nvGraphicFramePr>
          <p:cNvPr id="243" name="Google Shape;243;p50"/>
          <p:cNvGraphicFramePr/>
          <p:nvPr/>
        </p:nvGraphicFramePr>
        <p:xfrm>
          <a:off x="1847500" y="3163850"/>
          <a:ext cx="15751800" cy="4983330"/>
        </p:xfrm>
        <a:graphic>
          <a:graphicData uri="http://schemas.openxmlformats.org/drawingml/2006/table">
            <a:tbl>
              <a:tblPr>
                <a:noFill/>
                <a:tableStyleId>{DCE1C234-363E-4668-8691-3FD1E73D0BE4}</a:tableStyleId>
              </a:tblPr>
              <a:tblGrid>
                <a:gridCol w="2578125">
                  <a:extLst>
                    <a:ext uri="{9D8B030D-6E8A-4147-A177-3AD203B41FA5}">
                      <a16:colId xmlns:a16="http://schemas.microsoft.com/office/drawing/2014/main" val="20000"/>
                    </a:ext>
                  </a:extLst>
                </a:gridCol>
                <a:gridCol w="4873425">
                  <a:extLst>
                    <a:ext uri="{9D8B030D-6E8A-4147-A177-3AD203B41FA5}">
                      <a16:colId xmlns:a16="http://schemas.microsoft.com/office/drawing/2014/main" val="20001"/>
                    </a:ext>
                  </a:extLst>
                </a:gridCol>
                <a:gridCol w="830025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User Story</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SLO</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SLI</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381000">
                <a:tc>
                  <a:txBody>
                    <a:bodyPr/>
                    <a:lstStyle/>
                    <a:p>
                      <a:pPr marL="0" lvl="0" indent="0" algn="l" rtl="0">
                        <a:lnSpc>
                          <a:spcPct val="115000"/>
                        </a:lnSpc>
                        <a:spcBef>
                          <a:spcPts val="0"/>
                        </a:spcBef>
                        <a:spcAft>
                          <a:spcPts val="1600"/>
                        </a:spcAft>
                        <a:buNone/>
                      </a:pPr>
                      <a:r>
                        <a:rPr lang="en" sz="3000" i="1">
                          <a:solidFill>
                            <a:srgbClr val="737373"/>
                          </a:solidFill>
                          <a:latin typeface="Open Sans"/>
                          <a:ea typeface="Open Sans"/>
                          <a:cs typeface="Open Sans"/>
                          <a:sym typeface="Open Sans"/>
                        </a:rPr>
                        <a:t>Campaign management</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3000" i="1">
                          <a:latin typeface="Google Sans"/>
                          <a:ea typeface="Google Sans"/>
                          <a:cs typeface="Google Sans"/>
                          <a:sym typeface="Google Sans"/>
                        </a:rPr>
                        <a:t>Available 99.95%</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3000" i="1">
                          <a:latin typeface="Google Sans"/>
                          <a:ea typeface="Google Sans"/>
                          <a:cs typeface="Google Sans"/>
                          <a:sym typeface="Google Sans"/>
                        </a:rPr>
                        <a:t>Fraction of 200 vs 500 HTTP responses from API endpoint measured per day</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lnSpc>
                          <a:spcPct val="115000"/>
                        </a:lnSpc>
                        <a:spcBef>
                          <a:spcPts val="0"/>
                        </a:spcBef>
                        <a:spcAft>
                          <a:spcPts val="1600"/>
                        </a:spcAft>
                        <a:buNone/>
                      </a:pPr>
                      <a:r>
                        <a:rPr lang="en" sz="3000" i="1">
                          <a:solidFill>
                            <a:srgbClr val="737373"/>
                          </a:solidFill>
                          <a:latin typeface="Open Sans"/>
                          <a:ea typeface="Open Sans"/>
                          <a:cs typeface="Open Sans"/>
                          <a:sym typeface="Open Sans"/>
                        </a:rPr>
                        <a:t>Promotion composition</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 sz="3000" i="1">
                          <a:latin typeface="Google Sans"/>
                          <a:ea typeface="Google Sans"/>
                          <a:cs typeface="Google Sans"/>
                          <a:sym typeface="Google Sans"/>
                        </a:rPr>
                        <a:t>Available 99.95%</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 sz="3000" i="1">
                          <a:latin typeface="Google Sans"/>
                          <a:ea typeface="Google Sans"/>
                          <a:cs typeface="Google Sans"/>
                          <a:sym typeface="Google Sans"/>
                        </a:rPr>
                        <a:t>Fraction of 200 vs 500 HTTP responses from API endpoint measured per day</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2"/>
                  </a:ext>
                </a:extLst>
              </a:tr>
              <a:tr h="396200">
                <a:tc>
                  <a:txBody>
                    <a:bodyPr/>
                    <a:lstStyle/>
                    <a:p>
                      <a:pPr marL="0" lvl="0" indent="0" algn="l" rtl="0">
                        <a:lnSpc>
                          <a:spcPct val="115000"/>
                        </a:lnSpc>
                        <a:spcBef>
                          <a:spcPts val="0"/>
                        </a:spcBef>
                        <a:spcAft>
                          <a:spcPts val="1600"/>
                        </a:spcAft>
                        <a:buNone/>
                      </a:pPr>
                      <a:r>
                        <a:rPr lang="en" sz="3000" i="1">
                          <a:solidFill>
                            <a:srgbClr val="737373"/>
                          </a:solidFill>
                          <a:latin typeface="Open Sans"/>
                          <a:ea typeface="Open Sans"/>
                          <a:cs typeface="Open Sans"/>
                          <a:sym typeface="Open Sans"/>
                        </a:rPr>
                        <a:t>Campaign Testing</a:t>
                      </a: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3000">
                          <a:latin typeface="Google Sans"/>
                          <a:ea typeface="Google Sans"/>
                          <a:cs typeface="Google Sans"/>
                          <a:sym typeface="Google Sans"/>
                        </a:rPr>
                        <a:t>Available 99.95%</a:t>
                      </a: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3000">
                          <a:latin typeface="Google Sans"/>
                          <a:ea typeface="Google Sans"/>
                          <a:cs typeface="Google Sans"/>
                          <a:sym typeface="Google Sans"/>
                        </a:rPr>
                        <a:t>Fraction of 200 vs 500 HTTP responses from API endpoint measured per day</a:t>
                      </a: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8"/>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1b. Shopalot</a:t>
            </a:r>
            <a:endParaRPr dirty="0"/>
          </a:p>
        </p:txBody>
      </p:sp>
      <p:sp>
        <p:nvSpPr>
          <p:cNvPr id="110" name="Google Shape;110;p28"/>
          <p:cNvSpPr txBox="1"/>
          <p:nvPr/>
        </p:nvSpPr>
        <p:spPr>
          <a:xfrm>
            <a:off x="1847500" y="2554850"/>
            <a:ext cx="14304600" cy="631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200" dirty="0">
                <a:solidFill>
                  <a:srgbClr val="737373"/>
                </a:solidFill>
                <a:latin typeface="Roboto"/>
                <a:ea typeface="Roboto"/>
                <a:cs typeface="Roboto"/>
                <a:sym typeface="Roboto"/>
              </a:rPr>
              <a:t>Brief description:</a:t>
            </a:r>
            <a:br>
              <a:rPr lang="en" sz="2200" dirty="0">
                <a:solidFill>
                  <a:srgbClr val="737373"/>
                </a:solidFill>
                <a:latin typeface="Roboto"/>
                <a:ea typeface="Roboto"/>
                <a:cs typeface="Roboto"/>
                <a:sym typeface="Roboto"/>
              </a:rPr>
            </a:br>
            <a:r>
              <a:rPr lang="en" sz="2200" dirty="0">
                <a:solidFill>
                  <a:srgbClr val="737373"/>
                </a:solidFill>
                <a:latin typeface="Roboto"/>
                <a:ea typeface="Roboto"/>
                <a:cs typeface="Roboto"/>
                <a:sym typeface="Roboto"/>
              </a:rPr>
              <a:t>Shopalot is a global shopping site that wants to build a scalable e-commerce to server global customers.</a:t>
            </a:r>
            <a:endParaRPr sz="2200" dirty="0">
              <a:solidFill>
                <a:srgbClr val="737373"/>
              </a:solidFill>
              <a:latin typeface="Roboto"/>
              <a:ea typeface="Roboto"/>
              <a:cs typeface="Roboto"/>
              <a:sym typeface="Roboto"/>
            </a:endParaRPr>
          </a:p>
          <a:p>
            <a:pPr marL="0" lvl="0" indent="0" algn="l" rtl="0">
              <a:lnSpc>
                <a:spcPct val="115000"/>
              </a:lnSpc>
              <a:spcBef>
                <a:spcPts val="1600"/>
              </a:spcBef>
              <a:spcAft>
                <a:spcPts val="0"/>
              </a:spcAft>
              <a:buNone/>
            </a:pPr>
            <a:r>
              <a:rPr lang="en" sz="2200" dirty="0">
                <a:solidFill>
                  <a:srgbClr val="737373"/>
                </a:solidFill>
                <a:latin typeface="Roboto"/>
                <a:ea typeface="Roboto"/>
                <a:cs typeface="Roboto"/>
                <a:sym typeface="Roboto"/>
              </a:rPr>
              <a:t>List a few main features:</a:t>
            </a:r>
            <a:endParaRPr sz="2200" dirty="0">
              <a:solidFill>
                <a:srgbClr val="737373"/>
              </a:solidFill>
              <a:latin typeface="Roboto"/>
              <a:ea typeface="Roboto"/>
              <a:cs typeface="Roboto"/>
              <a:sym typeface="Roboto"/>
            </a:endParaRPr>
          </a:p>
          <a:p>
            <a:pPr marL="457200" lvl="0" indent="-368300" algn="l" rtl="0">
              <a:lnSpc>
                <a:spcPct val="115000"/>
              </a:lnSpc>
              <a:spcBef>
                <a:spcPts val="1600"/>
              </a:spcBef>
              <a:spcAft>
                <a:spcPts val="0"/>
              </a:spcAft>
              <a:buClr>
                <a:srgbClr val="737373"/>
              </a:buClr>
              <a:buSzPts val="2200"/>
              <a:buFont typeface="Roboto"/>
              <a:buChar char="●"/>
            </a:pPr>
            <a:r>
              <a:rPr lang="en" sz="2200" dirty="0">
                <a:solidFill>
                  <a:srgbClr val="737373"/>
                </a:solidFill>
                <a:latin typeface="Roboto"/>
                <a:ea typeface="Roboto"/>
                <a:cs typeface="Roboto"/>
                <a:sym typeface="Roboto"/>
              </a:rPr>
              <a:t>Shoppers can search products, add them to a shopping cart, and buy them through various payment processing services.</a:t>
            </a:r>
            <a:endParaRPr sz="2200" dirty="0">
              <a:solidFill>
                <a:srgbClr val="737373"/>
              </a:solidFill>
              <a:latin typeface="Roboto"/>
              <a:ea typeface="Roboto"/>
              <a:cs typeface="Roboto"/>
              <a:sym typeface="Roboto"/>
            </a:endParaRPr>
          </a:p>
          <a:p>
            <a:pPr marL="457200" lvl="0" indent="-368300" algn="l" rtl="0">
              <a:lnSpc>
                <a:spcPct val="115000"/>
              </a:lnSpc>
              <a:spcBef>
                <a:spcPts val="0"/>
              </a:spcBef>
              <a:spcAft>
                <a:spcPts val="0"/>
              </a:spcAft>
              <a:buClr>
                <a:srgbClr val="737373"/>
              </a:buClr>
              <a:buSzPts val="2200"/>
              <a:buFont typeface="Roboto"/>
              <a:buChar char="●"/>
            </a:pPr>
            <a:r>
              <a:rPr lang="en" sz="2200" dirty="0">
                <a:solidFill>
                  <a:srgbClr val="737373"/>
                </a:solidFill>
                <a:latin typeface="Roboto"/>
                <a:ea typeface="Roboto"/>
                <a:cs typeface="Roboto"/>
                <a:sym typeface="Roboto"/>
              </a:rPr>
              <a:t>Fulfillment and delivery tracking</a:t>
            </a:r>
            <a:endParaRPr sz="2200" dirty="0">
              <a:solidFill>
                <a:srgbClr val="737373"/>
              </a:solidFill>
              <a:latin typeface="Roboto"/>
              <a:ea typeface="Roboto"/>
              <a:cs typeface="Roboto"/>
              <a:sym typeface="Roboto"/>
            </a:endParaRPr>
          </a:p>
          <a:p>
            <a:pPr marL="457200" lvl="0" indent="-368300" algn="l" rtl="0">
              <a:lnSpc>
                <a:spcPct val="115000"/>
              </a:lnSpc>
              <a:spcBef>
                <a:spcPts val="0"/>
              </a:spcBef>
              <a:spcAft>
                <a:spcPts val="0"/>
              </a:spcAft>
              <a:buClr>
                <a:srgbClr val="737373"/>
              </a:buClr>
              <a:buSzPts val="2200"/>
              <a:buFont typeface="Roboto"/>
              <a:buChar char="●"/>
            </a:pPr>
            <a:r>
              <a:rPr lang="en" sz="2200" dirty="0">
                <a:solidFill>
                  <a:srgbClr val="737373"/>
                </a:solidFill>
                <a:latin typeface="Roboto"/>
                <a:ea typeface="Roboto"/>
                <a:cs typeface="Roboto"/>
                <a:sym typeface="Roboto"/>
              </a:rPr>
              <a:t>Email marketing integration</a:t>
            </a:r>
            <a:endParaRPr sz="2200" dirty="0">
              <a:solidFill>
                <a:srgbClr val="737373"/>
              </a:solidFill>
              <a:latin typeface="Roboto"/>
              <a:ea typeface="Roboto"/>
              <a:cs typeface="Roboto"/>
              <a:sym typeface="Roboto"/>
            </a:endParaRPr>
          </a:p>
          <a:p>
            <a:pPr marL="457200" lvl="0" indent="-368300" algn="l" rtl="0">
              <a:lnSpc>
                <a:spcPct val="115000"/>
              </a:lnSpc>
              <a:spcBef>
                <a:spcPts val="0"/>
              </a:spcBef>
              <a:spcAft>
                <a:spcPts val="0"/>
              </a:spcAft>
              <a:buClr>
                <a:srgbClr val="737373"/>
              </a:buClr>
              <a:buSzPts val="2200"/>
              <a:buFont typeface="Roboto"/>
              <a:buChar char="●"/>
            </a:pPr>
            <a:r>
              <a:rPr lang="en" sz="2200" dirty="0">
                <a:solidFill>
                  <a:srgbClr val="737373"/>
                </a:solidFill>
                <a:latin typeface="Roboto"/>
                <a:ea typeface="Roboto"/>
                <a:cs typeface="Roboto"/>
                <a:sym typeface="Roboto"/>
              </a:rPr>
              <a:t>Promotion and discount code tool</a:t>
            </a:r>
            <a:endParaRPr sz="2200" dirty="0">
              <a:solidFill>
                <a:srgbClr val="737373"/>
              </a:solidFill>
              <a:latin typeface="Roboto"/>
              <a:ea typeface="Roboto"/>
              <a:cs typeface="Roboto"/>
              <a:sym typeface="Roboto"/>
            </a:endParaRPr>
          </a:p>
          <a:p>
            <a:pPr marL="457200" lvl="0" indent="-368300" algn="l" rtl="0">
              <a:lnSpc>
                <a:spcPct val="115000"/>
              </a:lnSpc>
              <a:spcBef>
                <a:spcPts val="0"/>
              </a:spcBef>
              <a:spcAft>
                <a:spcPts val="0"/>
              </a:spcAft>
              <a:buClr>
                <a:srgbClr val="737373"/>
              </a:buClr>
              <a:buSzPts val="2200"/>
              <a:buFont typeface="Roboto"/>
              <a:buChar char="●"/>
            </a:pPr>
            <a:r>
              <a:rPr lang="en" sz="2200" dirty="0">
                <a:solidFill>
                  <a:srgbClr val="737373"/>
                </a:solidFill>
                <a:latin typeface="Roboto"/>
                <a:ea typeface="Roboto"/>
                <a:cs typeface="Roboto"/>
                <a:sym typeface="Roboto"/>
              </a:rPr>
              <a:t>Search &amp; recommendation engine</a:t>
            </a:r>
            <a:endParaRPr sz="2200" dirty="0">
              <a:solidFill>
                <a:srgbClr val="737373"/>
              </a:solidFill>
              <a:latin typeface="Roboto"/>
              <a:ea typeface="Roboto"/>
              <a:cs typeface="Roboto"/>
              <a:sym typeface="Roboto"/>
            </a:endParaRPr>
          </a:p>
          <a:p>
            <a:pPr marL="0" lvl="0" indent="0" algn="l" rtl="0">
              <a:lnSpc>
                <a:spcPct val="115000"/>
              </a:lnSpc>
              <a:spcBef>
                <a:spcPts val="1600"/>
              </a:spcBef>
              <a:spcAft>
                <a:spcPts val="0"/>
              </a:spcAft>
              <a:buNone/>
            </a:pPr>
            <a:r>
              <a:rPr lang="en" sz="2200" dirty="0">
                <a:solidFill>
                  <a:srgbClr val="737373"/>
                </a:solidFill>
                <a:latin typeface="Roboto"/>
                <a:ea typeface="Roboto"/>
                <a:cs typeface="Roboto"/>
                <a:sym typeface="Roboto"/>
              </a:rPr>
              <a:t>List roles of typical users:</a:t>
            </a:r>
            <a:endParaRPr sz="2200" dirty="0">
              <a:solidFill>
                <a:srgbClr val="737373"/>
              </a:solidFill>
              <a:latin typeface="Roboto"/>
              <a:ea typeface="Roboto"/>
              <a:cs typeface="Roboto"/>
              <a:sym typeface="Roboto"/>
            </a:endParaRPr>
          </a:p>
          <a:p>
            <a:pPr marL="457200" lvl="0" indent="-368300" algn="l" rtl="0">
              <a:lnSpc>
                <a:spcPct val="115000"/>
              </a:lnSpc>
              <a:spcBef>
                <a:spcPts val="1600"/>
              </a:spcBef>
              <a:spcAft>
                <a:spcPts val="0"/>
              </a:spcAft>
              <a:buClr>
                <a:srgbClr val="737373"/>
              </a:buClr>
              <a:buSzPts val="2200"/>
              <a:buFont typeface="Roboto"/>
              <a:buChar char="●"/>
            </a:pPr>
            <a:r>
              <a:rPr lang="en" sz="2200" dirty="0">
                <a:solidFill>
                  <a:srgbClr val="737373"/>
                </a:solidFill>
                <a:latin typeface="Roboto"/>
                <a:ea typeface="Roboto"/>
                <a:cs typeface="Roboto"/>
                <a:sym typeface="Roboto"/>
              </a:rPr>
              <a:t>Shopping customer</a:t>
            </a:r>
            <a:endParaRPr sz="2200" dirty="0">
              <a:solidFill>
                <a:srgbClr val="737373"/>
              </a:solidFill>
              <a:latin typeface="Roboto"/>
              <a:ea typeface="Roboto"/>
              <a:cs typeface="Roboto"/>
              <a:sym typeface="Roboto"/>
            </a:endParaRPr>
          </a:p>
          <a:p>
            <a:pPr marL="457200" lvl="0" indent="-368300" algn="l" rtl="0">
              <a:lnSpc>
                <a:spcPct val="115000"/>
              </a:lnSpc>
              <a:spcBef>
                <a:spcPts val="0"/>
              </a:spcBef>
              <a:spcAft>
                <a:spcPts val="0"/>
              </a:spcAft>
              <a:buClr>
                <a:srgbClr val="737373"/>
              </a:buClr>
              <a:buSzPts val="2200"/>
              <a:buFont typeface="Roboto"/>
              <a:buChar char="●"/>
            </a:pPr>
            <a:r>
              <a:rPr lang="en" sz="2200" dirty="0">
                <a:solidFill>
                  <a:srgbClr val="737373"/>
                </a:solidFill>
                <a:latin typeface="Roboto"/>
                <a:ea typeface="Roboto"/>
                <a:cs typeface="Roboto"/>
                <a:sym typeface="Roboto"/>
              </a:rPr>
              <a:t>Store Manager(s)/Content Manager(s)</a:t>
            </a:r>
            <a:endParaRPr sz="2200" dirty="0">
              <a:solidFill>
                <a:srgbClr val="737373"/>
              </a:solidFill>
              <a:latin typeface="Roboto"/>
              <a:ea typeface="Roboto"/>
              <a:cs typeface="Roboto"/>
              <a:sym typeface="Roboto"/>
            </a:endParaRPr>
          </a:p>
          <a:p>
            <a:pPr marL="457200" lvl="0" indent="-368300" algn="l" rtl="0">
              <a:lnSpc>
                <a:spcPct val="115000"/>
              </a:lnSpc>
              <a:spcBef>
                <a:spcPts val="0"/>
              </a:spcBef>
              <a:spcAft>
                <a:spcPts val="0"/>
              </a:spcAft>
              <a:buClr>
                <a:srgbClr val="737373"/>
              </a:buClr>
              <a:buSzPts val="2200"/>
              <a:buFont typeface="Roboto"/>
              <a:buChar char="●"/>
            </a:pPr>
            <a:r>
              <a:rPr lang="en" sz="2200" dirty="0">
                <a:solidFill>
                  <a:srgbClr val="737373"/>
                </a:solidFill>
                <a:latin typeface="Roboto"/>
                <a:ea typeface="Roboto"/>
                <a:cs typeface="Roboto"/>
                <a:sym typeface="Roboto"/>
              </a:rPr>
              <a:t>Email/Promotion Manager(s)</a:t>
            </a:r>
            <a:endParaRPr sz="2200" dirty="0">
              <a:solidFill>
                <a:srgbClr val="737373"/>
              </a:solidFill>
              <a:latin typeface="Roboto"/>
              <a:ea typeface="Roboto"/>
              <a:cs typeface="Roboto"/>
              <a:sym typeface="Roboto"/>
            </a:endParaRPr>
          </a:p>
          <a:p>
            <a:pPr marL="0" lvl="0" indent="0" algn="l" rtl="0">
              <a:lnSpc>
                <a:spcPct val="115000"/>
              </a:lnSpc>
              <a:spcBef>
                <a:spcPts val="1600"/>
              </a:spcBef>
              <a:spcAft>
                <a:spcPts val="1600"/>
              </a:spcAft>
              <a:buNone/>
            </a:pPr>
            <a:endParaRPr sz="2200" dirty="0">
              <a:solidFill>
                <a:srgbClr val="737373"/>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51"/>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 Defining SLIs and SLOs</a:t>
            </a:r>
            <a:endParaRPr/>
          </a:p>
        </p:txBody>
      </p:sp>
      <p:graphicFrame>
        <p:nvGraphicFramePr>
          <p:cNvPr id="250" name="Google Shape;250;p51"/>
          <p:cNvGraphicFramePr/>
          <p:nvPr/>
        </p:nvGraphicFramePr>
        <p:xfrm>
          <a:off x="1847500" y="3163850"/>
          <a:ext cx="15751800" cy="5010762"/>
        </p:xfrm>
        <a:graphic>
          <a:graphicData uri="http://schemas.openxmlformats.org/drawingml/2006/table">
            <a:tbl>
              <a:tblPr>
                <a:noFill/>
                <a:tableStyleId>{DCE1C234-363E-4668-8691-3FD1E73D0BE4}</a:tableStyleId>
              </a:tblPr>
              <a:tblGrid>
                <a:gridCol w="2578125">
                  <a:extLst>
                    <a:ext uri="{9D8B030D-6E8A-4147-A177-3AD203B41FA5}">
                      <a16:colId xmlns:a16="http://schemas.microsoft.com/office/drawing/2014/main" val="20000"/>
                    </a:ext>
                  </a:extLst>
                </a:gridCol>
                <a:gridCol w="4873425">
                  <a:extLst>
                    <a:ext uri="{9D8B030D-6E8A-4147-A177-3AD203B41FA5}">
                      <a16:colId xmlns:a16="http://schemas.microsoft.com/office/drawing/2014/main" val="20001"/>
                    </a:ext>
                  </a:extLst>
                </a:gridCol>
                <a:gridCol w="830025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sz="2400" b="1">
                          <a:solidFill>
                            <a:srgbClr val="FFFFFF"/>
                          </a:solidFill>
                          <a:latin typeface="Google Sans"/>
                          <a:ea typeface="Google Sans"/>
                          <a:cs typeface="Google Sans"/>
                          <a:sym typeface="Google Sans"/>
                        </a:rPr>
                        <a:t>User Story</a:t>
                      </a:r>
                      <a:endParaRPr sz="24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2400" b="1">
                          <a:solidFill>
                            <a:srgbClr val="FFFFFF"/>
                          </a:solidFill>
                          <a:latin typeface="Google Sans"/>
                          <a:ea typeface="Google Sans"/>
                          <a:cs typeface="Google Sans"/>
                          <a:sym typeface="Google Sans"/>
                        </a:rPr>
                        <a:t>SLO</a:t>
                      </a:r>
                      <a:endParaRPr sz="24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2400" b="1">
                          <a:solidFill>
                            <a:srgbClr val="FFFFFF"/>
                          </a:solidFill>
                          <a:latin typeface="Google Sans"/>
                          <a:ea typeface="Google Sans"/>
                          <a:cs typeface="Google Sans"/>
                          <a:sym typeface="Google Sans"/>
                        </a:rPr>
                        <a:t>SLI</a:t>
                      </a:r>
                      <a:endParaRPr sz="24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381000">
                <a:tc>
                  <a:txBody>
                    <a:bodyPr/>
                    <a:lstStyle/>
                    <a:p>
                      <a:pPr marL="0" lvl="0" indent="0" algn="l" rtl="0">
                        <a:lnSpc>
                          <a:spcPct val="115000"/>
                        </a:lnSpc>
                        <a:spcBef>
                          <a:spcPts val="0"/>
                        </a:spcBef>
                        <a:spcAft>
                          <a:spcPts val="1600"/>
                        </a:spcAft>
                        <a:buNone/>
                      </a:pPr>
                      <a:r>
                        <a:rPr lang="en" sz="2400" i="1">
                          <a:solidFill>
                            <a:srgbClr val="737373"/>
                          </a:solidFill>
                          <a:latin typeface="Open Sans"/>
                          <a:ea typeface="Open Sans"/>
                          <a:cs typeface="Open Sans"/>
                          <a:sym typeface="Open Sans"/>
                        </a:rPr>
                        <a:t>Promotion Management</a:t>
                      </a:r>
                      <a:endParaRPr sz="24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400" i="1">
                          <a:latin typeface="Google Sans"/>
                          <a:ea typeface="Google Sans"/>
                          <a:cs typeface="Google Sans"/>
                          <a:sym typeface="Google Sans"/>
                        </a:rPr>
                        <a:t>Available 99.95%</a:t>
                      </a:r>
                      <a:endParaRPr sz="24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400" i="1">
                          <a:latin typeface="Google Sans"/>
                          <a:ea typeface="Google Sans"/>
                          <a:cs typeface="Google Sans"/>
                          <a:sym typeface="Google Sans"/>
                        </a:rPr>
                        <a:t>Fraction of 200 vs 500 HTTP responses from API endpoint measured per day</a:t>
                      </a:r>
                      <a:endParaRPr sz="24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lnSpc>
                          <a:spcPct val="115000"/>
                        </a:lnSpc>
                        <a:spcBef>
                          <a:spcPts val="0"/>
                        </a:spcBef>
                        <a:spcAft>
                          <a:spcPts val="1600"/>
                        </a:spcAft>
                        <a:buNone/>
                      </a:pPr>
                      <a:r>
                        <a:rPr lang="en" sz="2400" i="1">
                          <a:solidFill>
                            <a:srgbClr val="737373"/>
                          </a:solidFill>
                          <a:latin typeface="Open Sans"/>
                          <a:ea typeface="Open Sans"/>
                          <a:cs typeface="Open Sans"/>
                          <a:sym typeface="Open Sans"/>
                        </a:rPr>
                        <a:t>Promotion Review and Approval</a:t>
                      </a:r>
                      <a:endParaRPr sz="24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 sz="2400" i="1">
                          <a:latin typeface="Google Sans"/>
                          <a:ea typeface="Google Sans"/>
                          <a:cs typeface="Google Sans"/>
                          <a:sym typeface="Google Sans"/>
                        </a:rPr>
                        <a:t>Available 99.95%</a:t>
                      </a:r>
                      <a:endParaRPr sz="24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 sz="2400" i="1">
                          <a:latin typeface="Google Sans"/>
                          <a:ea typeface="Google Sans"/>
                          <a:cs typeface="Google Sans"/>
                          <a:sym typeface="Google Sans"/>
                        </a:rPr>
                        <a:t>Fraction of 200 vs 500 HTTP responses from API endpoint measured per day</a:t>
                      </a:r>
                      <a:endParaRPr sz="24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2"/>
                  </a:ext>
                </a:extLst>
              </a:tr>
              <a:tr h="396200">
                <a:tc>
                  <a:txBody>
                    <a:bodyPr/>
                    <a:lstStyle/>
                    <a:p>
                      <a:pPr marL="0" lvl="0" indent="0" algn="l" rtl="0">
                        <a:lnSpc>
                          <a:spcPct val="115000"/>
                        </a:lnSpc>
                        <a:spcBef>
                          <a:spcPts val="0"/>
                        </a:spcBef>
                        <a:spcAft>
                          <a:spcPts val="1600"/>
                        </a:spcAft>
                        <a:buNone/>
                      </a:pPr>
                      <a:r>
                        <a:rPr lang="en" sz="2400" i="1">
                          <a:solidFill>
                            <a:srgbClr val="737373"/>
                          </a:solidFill>
                          <a:latin typeface="Open Sans"/>
                          <a:ea typeface="Open Sans"/>
                          <a:cs typeface="Open Sans"/>
                          <a:sym typeface="Open Sans"/>
                        </a:rPr>
                        <a:t>Promotion Metrics Monitoring</a:t>
                      </a:r>
                      <a:endParaRPr sz="24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400" i="1">
                          <a:latin typeface="Google Sans"/>
                          <a:ea typeface="Google Sans"/>
                          <a:cs typeface="Google Sans"/>
                          <a:sym typeface="Google Sans"/>
                        </a:rPr>
                        <a:t>Available 99.95%</a:t>
                      </a:r>
                      <a:endParaRPr sz="24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400">
                          <a:latin typeface="Google Sans"/>
                          <a:ea typeface="Google Sans"/>
                          <a:cs typeface="Google Sans"/>
                          <a:sym typeface="Google Sans"/>
                        </a:rPr>
                        <a:t>Fraction of 200 vs 500 HTTP responses from API endpoint measured per day</a:t>
                      </a:r>
                      <a:endParaRPr sz="24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endParaRPr sz="24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4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4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52"/>
          <p:cNvSpPr/>
          <p:nvPr/>
        </p:nvSpPr>
        <p:spPr>
          <a:xfrm rot="485">
            <a:off x="13676413" y="1404505"/>
            <a:ext cx="2126400" cy="29649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2"/>
          <p:cNvSpPr txBox="1">
            <a:spLocks noGrp="1"/>
          </p:cNvSpPr>
          <p:nvPr>
            <p:ph type="title"/>
          </p:nvPr>
        </p:nvSpPr>
        <p:spPr>
          <a:xfrm>
            <a:off x="1847500" y="313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4. Design Microservices for Your Application</a:t>
            </a:r>
            <a:endParaRPr/>
          </a:p>
        </p:txBody>
      </p:sp>
      <p:grpSp>
        <p:nvGrpSpPr>
          <p:cNvPr id="258" name="Google Shape;258;p52"/>
          <p:cNvGrpSpPr/>
          <p:nvPr/>
        </p:nvGrpSpPr>
        <p:grpSpPr>
          <a:xfrm>
            <a:off x="472853" y="2836715"/>
            <a:ext cx="2253822" cy="1535154"/>
            <a:chOff x="9791700" y="4000500"/>
            <a:chExt cx="2628977" cy="1790685"/>
          </a:xfrm>
        </p:grpSpPr>
        <p:sp>
          <p:nvSpPr>
            <p:cNvPr id="259" name="Google Shape;259;p52"/>
            <p:cNvSpPr/>
            <p:nvPr/>
          </p:nvSpPr>
          <p:spPr>
            <a:xfrm>
              <a:off x="9940577" y="4132785"/>
              <a:ext cx="2480100" cy="16584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2"/>
            <p:cNvSpPr/>
            <p:nvPr/>
          </p:nvSpPr>
          <p:spPr>
            <a:xfrm>
              <a:off x="9791700" y="4000500"/>
              <a:ext cx="2480100" cy="1658400"/>
            </a:xfrm>
            <a:prstGeom prst="rect">
              <a:avLst/>
            </a:prstGeom>
            <a:solidFill>
              <a:srgbClr val="FFFFFF"/>
            </a:solidFill>
            <a:ln w="381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Google Shape;261;p52"/>
          <p:cNvSpPr/>
          <p:nvPr/>
        </p:nvSpPr>
        <p:spPr>
          <a:xfrm>
            <a:off x="645876" y="3033098"/>
            <a:ext cx="1780200" cy="10287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rgbClr val="FFFFFF"/>
                </a:solidFill>
                <a:latin typeface="Roboto"/>
                <a:ea typeface="Roboto"/>
                <a:cs typeface="Roboto"/>
                <a:sym typeface="Roboto"/>
              </a:rPr>
              <a:t>Web</a:t>
            </a:r>
            <a:endParaRPr sz="2800">
              <a:solidFill>
                <a:srgbClr val="FFFFFF"/>
              </a:solidFill>
              <a:latin typeface="Roboto"/>
              <a:ea typeface="Roboto"/>
              <a:cs typeface="Roboto"/>
              <a:sym typeface="Roboto"/>
            </a:endParaRPr>
          </a:p>
          <a:p>
            <a:pPr marL="0" lvl="0" indent="0" algn="ctr" rtl="0">
              <a:spcBef>
                <a:spcPts val="0"/>
              </a:spcBef>
              <a:spcAft>
                <a:spcPts val="0"/>
              </a:spcAft>
              <a:buNone/>
            </a:pPr>
            <a:r>
              <a:rPr lang="en" sz="2800">
                <a:solidFill>
                  <a:srgbClr val="FFFFFF"/>
                </a:solidFill>
                <a:latin typeface="Roboto"/>
                <a:ea typeface="Roboto"/>
                <a:cs typeface="Roboto"/>
                <a:sym typeface="Roboto"/>
              </a:rPr>
              <a:t>UI</a:t>
            </a:r>
            <a:endParaRPr sz="2800">
              <a:solidFill>
                <a:srgbClr val="FFFFFF"/>
              </a:solidFill>
              <a:latin typeface="Roboto"/>
              <a:ea typeface="Roboto"/>
              <a:cs typeface="Roboto"/>
              <a:sym typeface="Roboto"/>
            </a:endParaRPr>
          </a:p>
        </p:txBody>
      </p:sp>
      <p:grpSp>
        <p:nvGrpSpPr>
          <p:cNvPr id="262" name="Google Shape;262;p52"/>
          <p:cNvGrpSpPr/>
          <p:nvPr/>
        </p:nvGrpSpPr>
        <p:grpSpPr>
          <a:xfrm>
            <a:off x="485265" y="4862404"/>
            <a:ext cx="2253822" cy="1535154"/>
            <a:chOff x="9791700" y="4000500"/>
            <a:chExt cx="2628977" cy="1790685"/>
          </a:xfrm>
        </p:grpSpPr>
        <p:sp>
          <p:nvSpPr>
            <p:cNvPr id="263" name="Google Shape;263;p52"/>
            <p:cNvSpPr/>
            <p:nvPr/>
          </p:nvSpPr>
          <p:spPr>
            <a:xfrm>
              <a:off x="9940577" y="4132785"/>
              <a:ext cx="2480100" cy="16584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2"/>
            <p:cNvSpPr/>
            <p:nvPr/>
          </p:nvSpPr>
          <p:spPr>
            <a:xfrm>
              <a:off x="9791700" y="4000500"/>
              <a:ext cx="2480100" cy="1658400"/>
            </a:xfrm>
            <a:prstGeom prst="rect">
              <a:avLst/>
            </a:prstGeom>
            <a:solidFill>
              <a:srgbClr val="FFFFFF"/>
            </a:solidFill>
            <a:ln w="381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 name="Google Shape;265;p52"/>
          <p:cNvSpPr/>
          <p:nvPr/>
        </p:nvSpPr>
        <p:spPr>
          <a:xfrm>
            <a:off x="658289" y="5058788"/>
            <a:ext cx="1780200" cy="10287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rgbClr val="FFFFFF"/>
                </a:solidFill>
                <a:latin typeface="Roboto"/>
                <a:ea typeface="Roboto"/>
                <a:cs typeface="Roboto"/>
                <a:sym typeface="Roboto"/>
              </a:rPr>
              <a:t>Mobile</a:t>
            </a:r>
            <a:endParaRPr sz="2800">
              <a:solidFill>
                <a:srgbClr val="FFFFFF"/>
              </a:solidFill>
              <a:latin typeface="Roboto"/>
              <a:ea typeface="Roboto"/>
              <a:cs typeface="Roboto"/>
              <a:sym typeface="Roboto"/>
            </a:endParaRPr>
          </a:p>
          <a:p>
            <a:pPr marL="0" lvl="0" indent="0" algn="ctr" rtl="0">
              <a:spcBef>
                <a:spcPts val="0"/>
              </a:spcBef>
              <a:spcAft>
                <a:spcPts val="0"/>
              </a:spcAft>
              <a:buNone/>
            </a:pPr>
            <a:r>
              <a:rPr lang="en" sz="2800">
                <a:solidFill>
                  <a:srgbClr val="FFFFFF"/>
                </a:solidFill>
                <a:latin typeface="Roboto"/>
                <a:ea typeface="Roboto"/>
                <a:cs typeface="Roboto"/>
                <a:sym typeface="Roboto"/>
              </a:rPr>
              <a:t>UI</a:t>
            </a:r>
            <a:endParaRPr sz="2800">
              <a:solidFill>
                <a:srgbClr val="FFFFFF"/>
              </a:solidFill>
              <a:latin typeface="Roboto"/>
              <a:ea typeface="Roboto"/>
              <a:cs typeface="Roboto"/>
              <a:sym typeface="Roboto"/>
            </a:endParaRPr>
          </a:p>
        </p:txBody>
      </p:sp>
      <p:grpSp>
        <p:nvGrpSpPr>
          <p:cNvPr id="266" name="Google Shape;266;p52"/>
          <p:cNvGrpSpPr/>
          <p:nvPr/>
        </p:nvGrpSpPr>
        <p:grpSpPr>
          <a:xfrm>
            <a:off x="3104015" y="6282031"/>
            <a:ext cx="2253822" cy="1535154"/>
            <a:chOff x="9791700" y="4000500"/>
            <a:chExt cx="2628977" cy="1790685"/>
          </a:xfrm>
        </p:grpSpPr>
        <p:sp>
          <p:nvSpPr>
            <p:cNvPr id="267" name="Google Shape;267;p52"/>
            <p:cNvSpPr/>
            <p:nvPr/>
          </p:nvSpPr>
          <p:spPr>
            <a:xfrm>
              <a:off x="9940577" y="4132785"/>
              <a:ext cx="2480100" cy="16584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2"/>
            <p:cNvSpPr/>
            <p:nvPr/>
          </p:nvSpPr>
          <p:spPr>
            <a:xfrm>
              <a:off x="9791700" y="4000500"/>
              <a:ext cx="2480100" cy="1658400"/>
            </a:xfrm>
            <a:prstGeom prst="rect">
              <a:avLst/>
            </a:prstGeom>
            <a:solidFill>
              <a:srgbClr val="FFFFFF"/>
            </a:solidFill>
            <a:ln w="381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52"/>
          <p:cNvSpPr/>
          <p:nvPr/>
        </p:nvSpPr>
        <p:spPr>
          <a:xfrm>
            <a:off x="3277039" y="6478415"/>
            <a:ext cx="1780200" cy="10287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rgbClr val="FFFFFF"/>
                </a:solidFill>
                <a:latin typeface="Roboto"/>
                <a:ea typeface="Roboto"/>
                <a:cs typeface="Roboto"/>
                <a:sym typeface="Roboto"/>
              </a:rPr>
              <a:t>Auth</a:t>
            </a:r>
            <a:endParaRPr sz="2800">
              <a:solidFill>
                <a:srgbClr val="FFFFFF"/>
              </a:solidFill>
              <a:latin typeface="Roboto"/>
              <a:ea typeface="Roboto"/>
              <a:cs typeface="Roboto"/>
              <a:sym typeface="Roboto"/>
            </a:endParaRPr>
          </a:p>
          <a:p>
            <a:pPr marL="0" lvl="0" indent="0" algn="ctr" rtl="0">
              <a:spcBef>
                <a:spcPts val="0"/>
              </a:spcBef>
              <a:spcAft>
                <a:spcPts val="0"/>
              </a:spcAft>
              <a:buNone/>
            </a:pPr>
            <a:r>
              <a:rPr lang="en" sz="2800">
                <a:solidFill>
                  <a:srgbClr val="FFFFFF"/>
                </a:solidFill>
                <a:latin typeface="Roboto"/>
                <a:ea typeface="Roboto"/>
                <a:cs typeface="Roboto"/>
                <a:sym typeface="Roboto"/>
              </a:rPr>
              <a:t>Service</a:t>
            </a:r>
            <a:endParaRPr sz="2800">
              <a:solidFill>
                <a:srgbClr val="FFFFFF"/>
              </a:solidFill>
              <a:latin typeface="Roboto"/>
              <a:ea typeface="Roboto"/>
              <a:cs typeface="Roboto"/>
              <a:sym typeface="Roboto"/>
            </a:endParaRPr>
          </a:p>
        </p:txBody>
      </p:sp>
      <p:sp>
        <p:nvSpPr>
          <p:cNvPr id="270" name="Google Shape;270;p52"/>
          <p:cNvSpPr/>
          <p:nvPr/>
        </p:nvSpPr>
        <p:spPr>
          <a:xfrm>
            <a:off x="6353650" y="2391749"/>
            <a:ext cx="2610900" cy="28539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2"/>
          <p:cNvSpPr/>
          <p:nvPr/>
        </p:nvSpPr>
        <p:spPr>
          <a:xfrm>
            <a:off x="6310734" y="2293388"/>
            <a:ext cx="2483100" cy="2853900"/>
          </a:xfrm>
          <a:prstGeom prst="rect">
            <a:avLst/>
          </a:prstGeom>
          <a:solidFill>
            <a:srgbClr val="FFFFFF"/>
          </a:solidFill>
          <a:ln w="381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2"/>
          <p:cNvSpPr/>
          <p:nvPr/>
        </p:nvSpPr>
        <p:spPr>
          <a:xfrm>
            <a:off x="6512958" y="2514026"/>
            <a:ext cx="2078700" cy="10287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rgbClr val="FFFFFF"/>
                </a:solidFill>
                <a:latin typeface="Roboto"/>
                <a:ea typeface="Roboto"/>
                <a:cs typeface="Roboto"/>
                <a:sym typeface="Roboto"/>
              </a:rPr>
              <a:t>Products</a:t>
            </a:r>
            <a:endParaRPr sz="2800">
              <a:solidFill>
                <a:srgbClr val="FFFFFF"/>
              </a:solidFill>
              <a:latin typeface="Roboto"/>
              <a:ea typeface="Roboto"/>
              <a:cs typeface="Roboto"/>
              <a:sym typeface="Roboto"/>
            </a:endParaRPr>
          </a:p>
          <a:p>
            <a:pPr marL="0" lvl="0" indent="0" algn="ctr" rtl="0">
              <a:spcBef>
                <a:spcPts val="0"/>
              </a:spcBef>
              <a:spcAft>
                <a:spcPts val="0"/>
              </a:spcAft>
              <a:buNone/>
            </a:pPr>
            <a:r>
              <a:rPr lang="en" sz="2800">
                <a:solidFill>
                  <a:srgbClr val="FFFFFF"/>
                </a:solidFill>
                <a:latin typeface="Roboto"/>
                <a:ea typeface="Roboto"/>
                <a:cs typeface="Roboto"/>
                <a:sym typeface="Roboto"/>
              </a:rPr>
              <a:t>Service</a:t>
            </a:r>
            <a:endParaRPr sz="2800">
              <a:solidFill>
                <a:srgbClr val="FFFFFF"/>
              </a:solidFill>
              <a:latin typeface="Roboto"/>
              <a:ea typeface="Roboto"/>
              <a:cs typeface="Roboto"/>
              <a:sym typeface="Roboto"/>
            </a:endParaRPr>
          </a:p>
        </p:txBody>
      </p:sp>
      <p:sp>
        <p:nvSpPr>
          <p:cNvPr id="273" name="Google Shape;273;p52"/>
          <p:cNvSpPr/>
          <p:nvPr/>
        </p:nvSpPr>
        <p:spPr>
          <a:xfrm>
            <a:off x="10540373" y="3140368"/>
            <a:ext cx="2342400" cy="29649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2"/>
          <p:cNvSpPr/>
          <p:nvPr/>
        </p:nvSpPr>
        <p:spPr>
          <a:xfrm>
            <a:off x="10399771" y="2998775"/>
            <a:ext cx="2342400" cy="2964900"/>
          </a:xfrm>
          <a:prstGeom prst="rect">
            <a:avLst/>
          </a:prstGeom>
          <a:solidFill>
            <a:srgbClr val="FFFFFF"/>
          </a:solidFill>
          <a:ln w="381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2"/>
          <p:cNvSpPr/>
          <p:nvPr/>
        </p:nvSpPr>
        <p:spPr>
          <a:xfrm>
            <a:off x="10590308" y="3195139"/>
            <a:ext cx="1961100" cy="10287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rgbClr val="FFFFFF"/>
                </a:solidFill>
                <a:latin typeface="Roboto"/>
                <a:ea typeface="Roboto"/>
                <a:cs typeface="Roboto"/>
                <a:sym typeface="Roboto"/>
              </a:rPr>
              <a:t>Accounts</a:t>
            </a:r>
            <a:endParaRPr sz="2800">
              <a:solidFill>
                <a:srgbClr val="FFFFFF"/>
              </a:solidFill>
              <a:latin typeface="Roboto"/>
              <a:ea typeface="Roboto"/>
              <a:cs typeface="Roboto"/>
              <a:sym typeface="Roboto"/>
            </a:endParaRPr>
          </a:p>
          <a:p>
            <a:pPr marL="0" lvl="0" indent="0" algn="ctr" rtl="0">
              <a:spcBef>
                <a:spcPts val="0"/>
              </a:spcBef>
              <a:spcAft>
                <a:spcPts val="0"/>
              </a:spcAft>
              <a:buNone/>
            </a:pPr>
            <a:r>
              <a:rPr lang="en" sz="2800">
                <a:solidFill>
                  <a:srgbClr val="FFFFFF"/>
                </a:solidFill>
                <a:latin typeface="Roboto"/>
                <a:ea typeface="Roboto"/>
                <a:cs typeface="Roboto"/>
                <a:sym typeface="Roboto"/>
              </a:rPr>
              <a:t>Service</a:t>
            </a:r>
            <a:endParaRPr sz="2800">
              <a:solidFill>
                <a:srgbClr val="FFFFFF"/>
              </a:solidFill>
              <a:latin typeface="Roboto"/>
              <a:ea typeface="Roboto"/>
              <a:cs typeface="Roboto"/>
              <a:sym typeface="Roboto"/>
            </a:endParaRPr>
          </a:p>
        </p:txBody>
      </p:sp>
      <p:sp>
        <p:nvSpPr>
          <p:cNvPr id="276" name="Google Shape;276;p52"/>
          <p:cNvSpPr/>
          <p:nvPr/>
        </p:nvSpPr>
        <p:spPr>
          <a:xfrm>
            <a:off x="10695296" y="4379813"/>
            <a:ext cx="1535167" cy="1469896"/>
          </a:xfrm>
          <a:prstGeom prst="flowChartMagneticDisk">
            <a:avLst/>
          </a:prstGeom>
          <a:solidFill>
            <a:srgbClr val="EA4335"/>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FFFFFF"/>
                </a:solidFill>
                <a:latin typeface="Roboto"/>
                <a:ea typeface="Roboto"/>
                <a:cs typeface="Roboto"/>
                <a:sym typeface="Roboto"/>
              </a:rPr>
              <a:t>Accounts</a:t>
            </a:r>
            <a:endParaRPr sz="2400">
              <a:solidFill>
                <a:srgbClr val="FFFFFF"/>
              </a:solidFill>
              <a:latin typeface="Roboto"/>
              <a:ea typeface="Roboto"/>
              <a:cs typeface="Roboto"/>
              <a:sym typeface="Roboto"/>
            </a:endParaRPr>
          </a:p>
          <a:p>
            <a:pPr marL="0" lvl="0" indent="0" algn="ctr" rtl="0">
              <a:spcBef>
                <a:spcPts val="0"/>
              </a:spcBef>
              <a:spcAft>
                <a:spcPts val="0"/>
              </a:spcAft>
              <a:buNone/>
            </a:pPr>
            <a:r>
              <a:rPr lang="en" sz="2400">
                <a:solidFill>
                  <a:srgbClr val="FFFFFF"/>
                </a:solidFill>
                <a:latin typeface="Roboto"/>
                <a:ea typeface="Roboto"/>
                <a:cs typeface="Roboto"/>
                <a:sym typeface="Roboto"/>
              </a:rPr>
              <a:t>Database</a:t>
            </a:r>
            <a:endParaRPr sz="2400">
              <a:solidFill>
                <a:srgbClr val="FFFFFF"/>
              </a:solidFill>
              <a:latin typeface="Roboto"/>
              <a:ea typeface="Roboto"/>
              <a:cs typeface="Roboto"/>
              <a:sym typeface="Roboto"/>
            </a:endParaRPr>
          </a:p>
        </p:txBody>
      </p:sp>
      <p:sp>
        <p:nvSpPr>
          <p:cNvPr id="277" name="Google Shape;277;p52"/>
          <p:cNvSpPr/>
          <p:nvPr/>
        </p:nvSpPr>
        <p:spPr>
          <a:xfrm>
            <a:off x="6417525" y="5575713"/>
            <a:ext cx="2483100" cy="29649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2"/>
          <p:cNvSpPr/>
          <p:nvPr/>
        </p:nvSpPr>
        <p:spPr>
          <a:xfrm>
            <a:off x="6289873" y="5434113"/>
            <a:ext cx="2483100" cy="2964900"/>
          </a:xfrm>
          <a:prstGeom prst="rect">
            <a:avLst/>
          </a:prstGeom>
          <a:solidFill>
            <a:srgbClr val="FFFFFF"/>
          </a:solidFill>
          <a:ln w="381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2"/>
          <p:cNvSpPr/>
          <p:nvPr/>
        </p:nvSpPr>
        <p:spPr>
          <a:xfrm>
            <a:off x="6462850" y="5630488"/>
            <a:ext cx="1961400" cy="10287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rgbClr val="FFFFFF"/>
                </a:solidFill>
                <a:latin typeface="Roboto"/>
                <a:ea typeface="Roboto"/>
                <a:cs typeface="Roboto"/>
                <a:sym typeface="Roboto"/>
              </a:rPr>
              <a:t>Customer</a:t>
            </a:r>
            <a:endParaRPr sz="2800">
              <a:solidFill>
                <a:srgbClr val="FFFFFF"/>
              </a:solidFill>
              <a:latin typeface="Roboto"/>
              <a:ea typeface="Roboto"/>
              <a:cs typeface="Roboto"/>
              <a:sym typeface="Roboto"/>
            </a:endParaRPr>
          </a:p>
          <a:p>
            <a:pPr marL="0" lvl="0" indent="0" algn="ctr" rtl="0">
              <a:spcBef>
                <a:spcPts val="0"/>
              </a:spcBef>
              <a:spcAft>
                <a:spcPts val="0"/>
              </a:spcAft>
              <a:buNone/>
            </a:pPr>
            <a:r>
              <a:rPr lang="en" sz="2800">
                <a:solidFill>
                  <a:srgbClr val="FFFFFF"/>
                </a:solidFill>
                <a:latin typeface="Roboto"/>
                <a:ea typeface="Roboto"/>
                <a:cs typeface="Roboto"/>
                <a:sym typeface="Roboto"/>
              </a:rPr>
              <a:t>Service</a:t>
            </a:r>
            <a:endParaRPr sz="2800">
              <a:solidFill>
                <a:srgbClr val="FFFFFF"/>
              </a:solidFill>
              <a:latin typeface="Roboto"/>
              <a:ea typeface="Roboto"/>
              <a:cs typeface="Roboto"/>
              <a:sym typeface="Roboto"/>
            </a:endParaRPr>
          </a:p>
        </p:txBody>
      </p:sp>
      <p:sp>
        <p:nvSpPr>
          <p:cNvPr id="280" name="Google Shape;280;p52"/>
          <p:cNvSpPr/>
          <p:nvPr/>
        </p:nvSpPr>
        <p:spPr>
          <a:xfrm>
            <a:off x="6661599" y="6815151"/>
            <a:ext cx="1535167" cy="1469896"/>
          </a:xfrm>
          <a:prstGeom prst="flowChartMagneticDisk">
            <a:avLst/>
          </a:prstGeom>
          <a:solidFill>
            <a:srgbClr val="EA4335"/>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rgbClr val="FFFFFF"/>
                </a:solidFill>
                <a:latin typeface="Roboto"/>
                <a:ea typeface="Roboto"/>
                <a:cs typeface="Roboto"/>
                <a:sym typeface="Roboto"/>
              </a:rPr>
              <a:t>Customer</a:t>
            </a:r>
            <a:endParaRPr sz="2200">
              <a:solidFill>
                <a:srgbClr val="FFFFFF"/>
              </a:solidFill>
              <a:latin typeface="Roboto"/>
              <a:ea typeface="Roboto"/>
              <a:cs typeface="Roboto"/>
              <a:sym typeface="Roboto"/>
            </a:endParaRPr>
          </a:p>
          <a:p>
            <a:pPr marL="0" lvl="0" indent="0" algn="ctr" rtl="0">
              <a:spcBef>
                <a:spcPts val="0"/>
              </a:spcBef>
              <a:spcAft>
                <a:spcPts val="0"/>
              </a:spcAft>
              <a:buNone/>
            </a:pPr>
            <a:r>
              <a:rPr lang="en" sz="2200">
                <a:solidFill>
                  <a:srgbClr val="FFFFFF"/>
                </a:solidFill>
                <a:latin typeface="Roboto"/>
                <a:ea typeface="Roboto"/>
                <a:cs typeface="Roboto"/>
                <a:sym typeface="Roboto"/>
              </a:rPr>
              <a:t>Database*</a:t>
            </a:r>
            <a:endParaRPr sz="2200">
              <a:solidFill>
                <a:srgbClr val="FFFFFF"/>
              </a:solidFill>
              <a:latin typeface="Roboto"/>
              <a:ea typeface="Roboto"/>
              <a:cs typeface="Roboto"/>
              <a:sym typeface="Roboto"/>
            </a:endParaRPr>
          </a:p>
        </p:txBody>
      </p:sp>
      <p:cxnSp>
        <p:nvCxnSpPr>
          <p:cNvPr id="281" name="Google Shape;281;p52"/>
          <p:cNvCxnSpPr>
            <a:stCxn id="260" idx="3"/>
            <a:endCxn id="268" idx="0"/>
          </p:cNvCxnSpPr>
          <p:nvPr/>
        </p:nvCxnSpPr>
        <p:spPr>
          <a:xfrm>
            <a:off x="2599043" y="3547588"/>
            <a:ext cx="1568100" cy="2734500"/>
          </a:xfrm>
          <a:prstGeom prst="straightConnector1">
            <a:avLst/>
          </a:prstGeom>
          <a:noFill/>
          <a:ln w="28575" cap="flat" cmpd="sng">
            <a:solidFill>
              <a:srgbClr val="000000"/>
            </a:solidFill>
            <a:prstDash val="solid"/>
            <a:round/>
            <a:headEnd type="none" w="med" len="med"/>
            <a:tailEnd type="triangle" w="med" len="med"/>
          </a:ln>
        </p:spPr>
      </p:cxnSp>
      <p:cxnSp>
        <p:nvCxnSpPr>
          <p:cNvPr id="282" name="Google Shape;282;p52"/>
          <p:cNvCxnSpPr>
            <a:stCxn id="264" idx="3"/>
            <a:endCxn id="268" idx="0"/>
          </p:cNvCxnSpPr>
          <p:nvPr/>
        </p:nvCxnSpPr>
        <p:spPr>
          <a:xfrm>
            <a:off x="2611455" y="5573278"/>
            <a:ext cx="1555800" cy="708900"/>
          </a:xfrm>
          <a:prstGeom prst="straightConnector1">
            <a:avLst/>
          </a:prstGeom>
          <a:noFill/>
          <a:ln w="28575" cap="flat" cmpd="sng">
            <a:solidFill>
              <a:srgbClr val="000000"/>
            </a:solidFill>
            <a:prstDash val="solid"/>
            <a:round/>
            <a:headEnd type="none" w="med" len="med"/>
            <a:tailEnd type="triangle" w="med" len="med"/>
          </a:ln>
        </p:spPr>
      </p:cxnSp>
      <p:cxnSp>
        <p:nvCxnSpPr>
          <p:cNvPr id="283" name="Google Shape;283;p52"/>
          <p:cNvCxnSpPr>
            <a:stCxn id="260" idx="3"/>
            <a:endCxn id="271" idx="1"/>
          </p:cNvCxnSpPr>
          <p:nvPr/>
        </p:nvCxnSpPr>
        <p:spPr>
          <a:xfrm>
            <a:off x="2599043" y="3547588"/>
            <a:ext cx="3711600" cy="172800"/>
          </a:xfrm>
          <a:prstGeom prst="straightConnector1">
            <a:avLst/>
          </a:prstGeom>
          <a:noFill/>
          <a:ln w="28575" cap="flat" cmpd="sng">
            <a:solidFill>
              <a:srgbClr val="000000"/>
            </a:solidFill>
            <a:prstDash val="solid"/>
            <a:round/>
            <a:headEnd type="none" w="med" len="med"/>
            <a:tailEnd type="triangle" w="med" len="med"/>
          </a:ln>
        </p:spPr>
      </p:cxnSp>
      <p:cxnSp>
        <p:nvCxnSpPr>
          <p:cNvPr id="284" name="Google Shape;284;p52"/>
          <p:cNvCxnSpPr/>
          <p:nvPr/>
        </p:nvCxnSpPr>
        <p:spPr>
          <a:xfrm rot="10800000" flipH="1">
            <a:off x="2738973" y="5482075"/>
            <a:ext cx="3553800" cy="204600"/>
          </a:xfrm>
          <a:prstGeom prst="straightConnector1">
            <a:avLst/>
          </a:prstGeom>
          <a:noFill/>
          <a:ln w="28575" cap="flat" cmpd="sng">
            <a:solidFill>
              <a:srgbClr val="000000"/>
            </a:solidFill>
            <a:prstDash val="solid"/>
            <a:round/>
            <a:headEnd type="none" w="med" len="med"/>
            <a:tailEnd type="triangle" w="med" len="med"/>
          </a:ln>
        </p:spPr>
      </p:cxnSp>
      <p:cxnSp>
        <p:nvCxnSpPr>
          <p:cNvPr id="285" name="Google Shape;285;p52"/>
          <p:cNvCxnSpPr>
            <a:stCxn id="271" idx="3"/>
            <a:endCxn id="274" idx="1"/>
          </p:cNvCxnSpPr>
          <p:nvPr/>
        </p:nvCxnSpPr>
        <p:spPr>
          <a:xfrm>
            <a:off x="8793834" y="3720338"/>
            <a:ext cx="1605900" cy="760800"/>
          </a:xfrm>
          <a:prstGeom prst="straightConnector1">
            <a:avLst/>
          </a:prstGeom>
          <a:noFill/>
          <a:ln w="28575" cap="flat" cmpd="sng">
            <a:solidFill>
              <a:srgbClr val="000000"/>
            </a:solidFill>
            <a:prstDash val="solid"/>
            <a:round/>
            <a:headEnd type="none" w="med" len="med"/>
            <a:tailEnd type="stealth" w="med" len="med"/>
          </a:ln>
        </p:spPr>
      </p:cxnSp>
      <p:grpSp>
        <p:nvGrpSpPr>
          <p:cNvPr id="286" name="Google Shape;286;p52"/>
          <p:cNvGrpSpPr/>
          <p:nvPr/>
        </p:nvGrpSpPr>
        <p:grpSpPr>
          <a:xfrm>
            <a:off x="13574286" y="5031426"/>
            <a:ext cx="2483069" cy="3386544"/>
            <a:chOff x="9791700" y="4000500"/>
            <a:chExt cx="2628977" cy="1790685"/>
          </a:xfrm>
        </p:grpSpPr>
        <p:sp>
          <p:nvSpPr>
            <p:cNvPr id="287" name="Google Shape;287;p52"/>
            <p:cNvSpPr/>
            <p:nvPr/>
          </p:nvSpPr>
          <p:spPr>
            <a:xfrm>
              <a:off x="9940577" y="4132785"/>
              <a:ext cx="2480100" cy="16584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2"/>
            <p:cNvSpPr/>
            <p:nvPr/>
          </p:nvSpPr>
          <p:spPr>
            <a:xfrm>
              <a:off x="9791700" y="4000500"/>
              <a:ext cx="2480100" cy="1658400"/>
            </a:xfrm>
            <a:prstGeom prst="rect">
              <a:avLst/>
            </a:prstGeom>
            <a:solidFill>
              <a:srgbClr val="FFFFFF"/>
            </a:solidFill>
            <a:ln w="381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 name="Google Shape;289;p52"/>
          <p:cNvSpPr/>
          <p:nvPr/>
        </p:nvSpPr>
        <p:spPr>
          <a:xfrm>
            <a:off x="13773897" y="5236813"/>
            <a:ext cx="1961100" cy="10287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rgbClr val="FFFFFF"/>
                </a:solidFill>
                <a:latin typeface="Roboto"/>
                <a:ea typeface="Roboto"/>
                <a:cs typeface="Roboto"/>
                <a:sym typeface="Roboto"/>
              </a:rPr>
              <a:t>Management</a:t>
            </a:r>
            <a:r>
              <a:rPr lang="en" sz="2800">
                <a:solidFill>
                  <a:srgbClr val="FFFFFF"/>
                </a:solidFill>
                <a:latin typeface="Roboto"/>
                <a:ea typeface="Roboto"/>
                <a:cs typeface="Roboto"/>
                <a:sym typeface="Roboto"/>
              </a:rPr>
              <a:t> Services</a:t>
            </a:r>
            <a:endParaRPr sz="2800">
              <a:solidFill>
                <a:srgbClr val="FFFFFF"/>
              </a:solidFill>
              <a:latin typeface="Roboto"/>
              <a:ea typeface="Roboto"/>
              <a:cs typeface="Roboto"/>
              <a:sym typeface="Roboto"/>
            </a:endParaRPr>
          </a:p>
        </p:txBody>
      </p:sp>
      <p:sp>
        <p:nvSpPr>
          <p:cNvPr id="290" name="Google Shape;290;p52"/>
          <p:cNvSpPr/>
          <p:nvPr/>
        </p:nvSpPr>
        <p:spPr>
          <a:xfrm>
            <a:off x="13579534" y="1298439"/>
            <a:ext cx="2126400" cy="2964900"/>
          </a:xfrm>
          <a:prstGeom prst="rect">
            <a:avLst/>
          </a:prstGeom>
          <a:solidFill>
            <a:srgbClr val="FFFFFF"/>
          </a:solidFill>
          <a:ln w="381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2"/>
          <p:cNvSpPr/>
          <p:nvPr/>
        </p:nvSpPr>
        <p:spPr>
          <a:xfrm>
            <a:off x="13752495" y="1494802"/>
            <a:ext cx="1780200" cy="10287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rgbClr val="FFFFFF"/>
                </a:solidFill>
                <a:latin typeface="Roboto"/>
                <a:ea typeface="Roboto"/>
                <a:cs typeface="Roboto"/>
                <a:sym typeface="Roboto"/>
              </a:rPr>
              <a:t>Analytics</a:t>
            </a:r>
            <a:endParaRPr sz="2800">
              <a:solidFill>
                <a:srgbClr val="FFFFFF"/>
              </a:solidFill>
              <a:latin typeface="Roboto"/>
              <a:ea typeface="Roboto"/>
              <a:cs typeface="Roboto"/>
              <a:sym typeface="Roboto"/>
            </a:endParaRPr>
          </a:p>
          <a:p>
            <a:pPr marL="0" lvl="0" indent="0" algn="ctr" rtl="0">
              <a:spcBef>
                <a:spcPts val="0"/>
              </a:spcBef>
              <a:spcAft>
                <a:spcPts val="0"/>
              </a:spcAft>
              <a:buNone/>
            </a:pPr>
            <a:r>
              <a:rPr lang="en" sz="2800">
                <a:solidFill>
                  <a:srgbClr val="FFFFFF"/>
                </a:solidFill>
                <a:latin typeface="Roboto"/>
                <a:ea typeface="Roboto"/>
                <a:cs typeface="Roboto"/>
                <a:sym typeface="Roboto"/>
              </a:rPr>
              <a:t>Service</a:t>
            </a:r>
            <a:endParaRPr sz="2800">
              <a:solidFill>
                <a:srgbClr val="FFFFFF"/>
              </a:solidFill>
              <a:latin typeface="Roboto"/>
              <a:ea typeface="Roboto"/>
              <a:cs typeface="Roboto"/>
              <a:sym typeface="Roboto"/>
            </a:endParaRPr>
          </a:p>
        </p:txBody>
      </p:sp>
      <p:sp>
        <p:nvSpPr>
          <p:cNvPr id="292" name="Google Shape;292;p52"/>
          <p:cNvSpPr/>
          <p:nvPr/>
        </p:nvSpPr>
        <p:spPr>
          <a:xfrm>
            <a:off x="13875047" y="2679488"/>
            <a:ext cx="1657650" cy="1469875"/>
          </a:xfrm>
          <a:prstGeom prst="flowChartMagneticDisk">
            <a:avLst/>
          </a:prstGeom>
          <a:solidFill>
            <a:srgbClr val="EA4335"/>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rgbClr val="FFFFFF"/>
                </a:solidFill>
                <a:latin typeface="Roboto"/>
                <a:ea typeface="Roboto"/>
                <a:cs typeface="Roboto"/>
                <a:sym typeface="Roboto"/>
              </a:rPr>
              <a:t>Analytics Database</a:t>
            </a:r>
            <a:endParaRPr sz="2200">
              <a:solidFill>
                <a:srgbClr val="FFFFFF"/>
              </a:solidFill>
              <a:latin typeface="Roboto"/>
              <a:ea typeface="Roboto"/>
              <a:cs typeface="Roboto"/>
              <a:sym typeface="Roboto"/>
            </a:endParaRPr>
          </a:p>
        </p:txBody>
      </p:sp>
      <p:cxnSp>
        <p:nvCxnSpPr>
          <p:cNvPr id="293" name="Google Shape;293;p52"/>
          <p:cNvCxnSpPr>
            <a:stCxn id="278" idx="3"/>
          </p:cNvCxnSpPr>
          <p:nvPr/>
        </p:nvCxnSpPr>
        <p:spPr>
          <a:xfrm rot="10800000" flipH="1">
            <a:off x="8772973" y="4435563"/>
            <a:ext cx="1617300" cy="2481000"/>
          </a:xfrm>
          <a:prstGeom prst="straightConnector1">
            <a:avLst/>
          </a:prstGeom>
          <a:noFill/>
          <a:ln w="28575" cap="flat" cmpd="sng">
            <a:solidFill>
              <a:srgbClr val="000000"/>
            </a:solidFill>
            <a:prstDash val="solid"/>
            <a:round/>
            <a:headEnd type="none" w="med" len="med"/>
            <a:tailEnd type="stealth" w="med" len="med"/>
          </a:ln>
        </p:spPr>
      </p:cxnSp>
      <p:cxnSp>
        <p:nvCxnSpPr>
          <p:cNvPr id="294" name="Google Shape;294;p52"/>
          <p:cNvCxnSpPr>
            <a:stCxn id="288" idx="0"/>
            <a:endCxn id="290" idx="2"/>
          </p:cNvCxnSpPr>
          <p:nvPr/>
        </p:nvCxnSpPr>
        <p:spPr>
          <a:xfrm rot="10800000">
            <a:off x="14642613" y="4263426"/>
            <a:ext cx="102900" cy="768000"/>
          </a:xfrm>
          <a:prstGeom prst="straightConnector1">
            <a:avLst/>
          </a:prstGeom>
          <a:noFill/>
          <a:ln w="28575" cap="flat" cmpd="sng">
            <a:solidFill>
              <a:srgbClr val="000000"/>
            </a:solidFill>
            <a:prstDash val="solid"/>
            <a:round/>
            <a:headEnd type="none" w="med" len="med"/>
            <a:tailEnd type="stealth" w="med" len="med"/>
          </a:ln>
        </p:spPr>
      </p:cxnSp>
      <p:sp>
        <p:nvSpPr>
          <p:cNvPr id="295" name="Google Shape;295;p52"/>
          <p:cNvSpPr/>
          <p:nvPr/>
        </p:nvSpPr>
        <p:spPr>
          <a:xfrm>
            <a:off x="6720882" y="3593176"/>
            <a:ext cx="1535167" cy="1469896"/>
          </a:xfrm>
          <a:prstGeom prst="flowChartMagneticDisk">
            <a:avLst/>
          </a:prstGeom>
          <a:solidFill>
            <a:srgbClr val="EA4335"/>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rgbClr val="FFFFFF"/>
                </a:solidFill>
                <a:latin typeface="Roboto"/>
                <a:ea typeface="Roboto"/>
                <a:cs typeface="Roboto"/>
                <a:sym typeface="Roboto"/>
              </a:rPr>
              <a:t>Product</a:t>
            </a:r>
            <a:endParaRPr sz="2200">
              <a:solidFill>
                <a:srgbClr val="FFFFFF"/>
              </a:solidFill>
              <a:latin typeface="Roboto"/>
              <a:ea typeface="Roboto"/>
              <a:cs typeface="Roboto"/>
              <a:sym typeface="Roboto"/>
            </a:endParaRPr>
          </a:p>
          <a:p>
            <a:pPr marL="0" lvl="0" indent="0" algn="ctr" rtl="0">
              <a:spcBef>
                <a:spcPts val="0"/>
              </a:spcBef>
              <a:spcAft>
                <a:spcPts val="0"/>
              </a:spcAft>
              <a:buNone/>
            </a:pPr>
            <a:r>
              <a:rPr lang="en" sz="2200">
                <a:solidFill>
                  <a:srgbClr val="FFFFFF"/>
                </a:solidFill>
                <a:latin typeface="Roboto"/>
                <a:ea typeface="Roboto"/>
                <a:cs typeface="Roboto"/>
                <a:sym typeface="Roboto"/>
              </a:rPr>
              <a:t>Database*</a:t>
            </a:r>
            <a:endParaRPr sz="2200">
              <a:solidFill>
                <a:srgbClr val="FFFFFF"/>
              </a:solidFill>
              <a:latin typeface="Roboto"/>
              <a:ea typeface="Roboto"/>
              <a:cs typeface="Roboto"/>
              <a:sym typeface="Roboto"/>
            </a:endParaRPr>
          </a:p>
        </p:txBody>
      </p:sp>
      <p:sp>
        <p:nvSpPr>
          <p:cNvPr id="296" name="Google Shape;296;p52"/>
          <p:cNvSpPr/>
          <p:nvPr/>
        </p:nvSpPr>
        <p:spPr>
          <a:xfrm>
            <a:off x="10452460" y="7101450"/>
            <a:ext cx="2483100" cy="29649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2"/>
          <p:cNvSpPr/>
          <p:nvPr/>
        </p:nvSpPr>
        <p:spPr>
          <a:xfrm>
            <a:off x="10324808" y="6959850"/>
            <a:ext cx="2483100" cy="2964900"/>
          </a:xfrm>
          <a:prstGeom prst="rect">
            <a:avLst/>
          </a:prstGeom>
          <a:solidFill>
            <a:srgbClr val="FFFFFF"/>
          </a:solidFill>
          <a:ln w="381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2"/>
          <p:cNvSpPr/>
          <p:nvPr/>
        </p:nvSpPr>
        <p:spPr>
          <a:xfrm>
            <a:off x="10497785" y="7156225"/>
            <a:ext cx="1961400" cy="10287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rgbClr val="FFFFFF"/>
                </a:solidFill>
                <a:latin typeface="Roboto"/>
                <a:ea typeface="Roboto"/>
                <a:cs typeface="Roboto"/>
                <a:sym typeface="Roboto"/>
              </a:rPr>
              <a:t>Fulfillment</a:t>
            </a:r>
            <a:endParaRPr sz="2800">
              <a:solidFill>
                <a:srgbClr val="FFFFFF"/>
              </a:solidFill>
              <a:latin typeface="Roboto"/>
              <a:ea typeface="Roboto"/>
              <a:cs typeface="Roboto"/>
              <a:sym typeface="Roboto"/>
            </a:endParaRPr>
          </a:p>
          <a:p>
            <a:pPr marL="0" lvl="0" indent="0" algn="ctr" rtl="0">
              <a:spcBef>
                <a:spcPts val="0"/>
              </a:spcBef>
              <a:spcAft>
                <a:spcPts val="0"/>
              </a:spcAft>
              <a:buNone/>
            </a:pPr>
            <a:r>
              <a:rPr lang="en" sz="2800">
                <a:solidFill>
                  <a:srgbClr val="FFFFFF"/>
                </a:solidFill>
                <a:latin typeface="Roboto"/>
                <a:ea typeface="Roboto"/>
                <a:cs typeface="Roboto"/>
                <a:sym typeface="Roboto"/>
              </a:rPr>
              <a:t>Service</a:t>
            </a:r>
            <a:endParaRPr sz="2800">
              <a:solidFill>
                <a:srgbClr val="FFFFFF"/>
              </a:solidFill>
              <a:latin typeface="Roboto"/>
              <a:ea typeface="Roboto"/>
              <a:cs typeface="Roboto"/>
              <a:sym typeface="Roboto"/>
            </a:endParaRPr>
          </a:p>
        </p:txBody>
      </p:sp>
      <p:sp>
        <p:nvSpPr>
          <p:cNvPr id="299" name="Google Shape;299;p52"/>
          <p:cNvSpPr/>
          <p:nvPr/>
        </p:nvSpPr>
        <p:spPr>
          <a:xfrm>
            <a:off x="10696533" y="8340888"/>
            <a:ext cx="1535167" cy="1469896"/>
          </a:xfrm>
          <a:prstGeom prst="flowChartMagneticDisk">
            <a:avLst/>
          </a:prstGeom>
          <a:solidFill>
            <a:srgbClr val="EA4335"/>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rgbClr val="FFFFFF"/>
                </a:solidFill>
                <a:latin typeface="Roboto"/>
                <a:ea typeface="Roboto"/>
                <a:cs typeface="Roboto"/>
                <a:sym typeface="Roboto"/>
              </a:rPr>
              <a:t>Order</a:t>
            </a:r>
            <a:endParaRPr sz="2200">
              <a:solidFill>
                <a:srgbClr val="FFFFFF"/>
              </a:solidFill>
              <a:latin typeface="Roboto"/>
              <a:ea typeface="Roboto"/>
              <a:cs typeface="Roboto"/>
              <a:sym typeface="Roboto"/>
            </a:endParaRPr>
          </a:p>
          <a:p>
            <a:pPr marL="0" lvl="0" indent="0" algn="ctr" rtl="0">
              <a:spcBef>
                <a:spcPts val="0"/>
              </a:spcBef>
              <a:spcAft>
                <a:spcPts val="0"/>
              </a:spcAft>
              <a:buNone/>
            </a:pPr>
            <a:r>
              <a:rPr lang="en" sz="2200">
                <a:solidFill>
                  <a:srgbClr val="FFFFFF"/>
                </a:solidFill>
                <a:latin typeface="Roboto"/>
                <a:ea typeface="Roboto"/>
                <a:cs typeface="Roboto"/>
                <a:sym typeface="Roboto"/>
              </a:rPr>
              <a:t>Database*</a:t>
            </a:r>
            <a:endParaRPr sz="2200">
              <a:solidFill>
                <a:srgbClr val="FFFFFF"/>
              </a:solidFill>
              <a:latin typeface="Roboto"/>
              <a:ea typeface="Roboto"/>
              <a:cs typeface="Roboto"/>
              <a:sym typeface="Roboto"/>
            </a:endParaRPr>
          </a:p>
        </p:txBody>
      </p:sp>
      <p:cxnSp>
        <p:nvCxnSpPr>
          <p:cNvPr id="300" name="Google Shape;300;p52"/>
          <p:cNvCxnSpPr>
            <a:stCxn id="271" idx="3"/>
            <a:endCxn id="297" idx="1"/>
          </p:cNvCxnSpPr>
          <p:nvPr/>
        </p:nvCxnSpPr>
        <p:spPr>
          <a:xfrm>
            <a:off x="8793834" y="3720338"/>
            <a:ext cx="1530900" cy="4722000"/>
          </a:xfrm>
          <a:prstGeom prst="straightConnector1">
            <a:avLst/>
          </a:prstGeom>
          <a:noFill/>
          <a:ln w="28575" cap="flat" cmpd="sng">
            <a:solidFill>
              <a:srgbClr val="000000"/>
            </a:solidFill>
            <a:prstDash val="solid"/>
            <a:round/>
            <a:headEnd type="none" w="med" len="med"/>
            <a:tailEnd type="stealth" w="med" len="med"/>
          </a:ln>
        </p:spPr>
      </p:cxnSp>
      <p:cxnSp>
        <p:nvCxnSpPr>
          <p:cNvPr id="301" name="Google Shape;301;p52"/>
          <p:cNvCxnSpPr>
            <a:stCxn id="278" idx="3"/>
            <a:endCxn id="297" idx="1"/>
          </p:cNvCxnSpPr>
          <p:nvPr/>
        </p:nvCxnSpPr>
        <p:spPr>
          <a:xfrm>
            <a:off x="8772973" y="6916563"/>
            <a:ext cx="1551900" cy="1525800"/>
          </a:xfrm>
          <a:prstGeom prst="straightConnector1">
            <a:avLst/>
          </a:prstGeom>
          <a:noFill/>
          <a:ln w="28575" cap="flat" cmpd="sng">
            <a:solidFill>
              <a:srgbClr val="000000"/>
            </a:solidFill>
            <a:prstDash val="solid"/>
            <a:round/>
            <a:headEnd type="none" w="med" len="med"/>
            <a:tailEnd type="stealth" w="med" len="med"/>
          </a:ln>
        </p:spPr>
      </p:cxnSp>
      <p:cxnSp>
        <p:nvCxnSpPr>
          <p:cNvPr id="302" name="Google Shape;302;p52"/>
          <p:cNvCxnSpPr>
            <a:endCxn id="290" idx="1"/>
          </p:cNvCxnSpPr>
          <p:nvPr/>
        </p:nvCxnSpPr>
        <p:spPr>
          <a:xfrm rot="10800000" flipH="1">
            <a:off x="12807934" y="2780889"/>
            <a:ext cx="771600" cy="6042300"/>
          </a:xfrm>
          <a:prstGeom prst="straightConnector1">
            <a:avLst/>
          </a:prstGeom>
          <a:noFill/>
          <a:ln w="28575" cap="flat" cmpd="sng">
            <a:solidFill>
              <a:srgbClr val="000000"/>
            </a:solidFill>
            <a:prstDash val="solid"/>
            <a:round/>
            <a:headEnd type="none" w="med" len="med"/>
            <a:tailEnd type="stealth" w="med" len="med"/>
          </a:ln>
        </p:spPr>
      </p:cxnSp>
      <p:cxnSp>
        <p:nvCxnSpPr>
          <p:cNvPr id="303" name="Google Shape;303;p52"/>
          <p:cNvCxnSpPr>
            <a:stCxn id="298" idx="0"/>
            <a:endCxn id="276" idx="3"/>
          </p:cNvCxnSpPr>
          <p:nvPr/>
        </p:nvCxnSpPr>
        <p:spPr>
          <a:xfrm rot="10800000">
            <a:off x="11462885" y="5849725"/>
            <a:ext cx="15600" cy="1306500"/>
          </a:xfrm>
          <a:prstGeom prst="straightConnector1">
            <a:avLst/>
          </a:prstGeom>
          <a:noFill/>
          <a:ln w="28575" cap="flat" cmpd="sng">
            <a:solidFill>
              <a:srgbClr val="000000"/>
            </a:solidFill>
            <a:prstDash val="solid"/>
            <a:round/>
            <a:headEnd type="none" w="med" len="med"/>
            <a:tailEnd type="stealth" w="med" len="med"/>
          </a:ln>
        </p:spPr>
      </p:cxnSp>
      <p:sp>
        <p:nvSpPr>
          <p:cNvPr id="304" name="Google Shape;304;p52"/>
          <p:cNvSpPr/>
          <p:nvPr/>
        </p:nvSpPr>
        <p:spPr>
          <a:xfrm>
            <a:off x="13986997" y="6575588"/>
            <a:ext cx="1657650" cy="1469875"/>
          </a:xfrm>
          <a:prstGeom prst="flowChartMagneticDisk">
            <a:avLst/>
          </a:prstGeom>
          <a:solidFill>
            <a:srgbClr val="EA4335"/>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rgbClr val="FFFFFF"/>
                </a:solidFill>
                <a:latin typeface="Roboto"/>
                <a:ea typeface="Roboto"/>
                <a:cs typeface="Roboto"/>
                <a:sym typeface="Roboto"/>
              </a:rPr>
              <a:t>Promotion Database*</a:t>
            </a:r>
            <a:endParaRPr sz="2200">
              <a:solidFill>
                <a:srgbClr val="FFFFFF"/>
              </a:solidFill>
              <a:latin typeface="Roboto"/>
              <a:ea typeface="Roboto"/>
              <a:cs typeface="Roboto"/>
              <a:sym typeface="Roboto"/>
            </a:endParaRPr>
          </a:p>
        </p:txBody>
      </p:sp>
      <p:cxnSp>
        <p:nvCxnSpPr>
          <p:cNvPr id="305" name="Google Shape;305;p52"/>
          <p:cNvCxnSpPr/>
          <p:nvPr/>
        </p:nvCxnSpPr>
        <p:spPr>
          <a:xfrm flipH="1">
            <a:off x="12807908" y="8203800"/>
            <a:ext cx="2161800" cy="619500"/>
          </a:xfrm>
          <a:prstGeom prst="straightConnector1">
            <a:avLst/>
          </a:prstGeom>
          <a:noFill/>
          <a:ln w="28575" cap="flat" cmpd="sng">
            <a:solidFill>
              <a:srgbClr val="000000"/>
            </a:solidFill>
            <a:prstDash val="solid"/>
            <a:round/>
            <a:headEnd type="none" w="med" len="med"/>
            <a:tailEnd type="stealth" w="med" len="med"/>
          </a:ln>
        </p:spPr>
      </p:cxnSp>
      <p:cxnSp>
        <p:nvCxnSpPr>
          <p:cNvPr id="306" name="Google Shape;306;p52"/>
          <p:cNvCxnSpPr>
            <a:stCxn id="290" idx="3"/>
            <a:endCxn id="307" idx="1"/>
          </p:cNvCxnSpPr>
          <p:nvPr/>
        </p:nvCxnSpPr>
        <p:spPr>
          <a:xfrm rot="10800000" flipH="1">
            <a:off x="15705934" y="2009289"/>
            <a:ext cx="577200" cy="771600"/>
          </a:xfrm>
          <a:prstGeom prst="straightConnector1">
            <a:avLst/>
          </a:prstGeom>
          <a:noFill/>
          <a:ln w="28575" cap="flat" cmpd="sng">
            <a:solidFill>
              <a:srgbClr val="000000"/>
            </a:solidFill>
            <a:prstDash val="solid"/>
            <a:round/>
            <a:headEnd type="none" w="med" len="med"/>
            <a:tailEnd type="stealth" w="med" len="med"/>
          </a:ln>
        </p:spPr>
      </p:cxnSp>
      <p:sp>
        <p:nvSpPr>
          <p:cNvPr id="307" name="Google Shape;307;p52"/>
          <p:cNvSpPr/>
          <p:nvPr/>
        </p:nvSpPr>
        <p:spPr>
          <a:xfrm>
            <a:off x="16283070" y="1494802"/>
            <a:ext cx="1780200" cy="10287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rgbClr val="FFFFFF"/>
                </a:solidFill>
                <a:latin typeface="Roboto"/>
                <a:ea typeface="Roboto"/>
                <a:cs typeface="Roboto"/>
                <a:sym typeface="Roboto"/>
              </a:rPr>
              <a:t>Analytics</a:t>
            </a:r>
            <a:endParaRPr sz="1900">
              <a:solidFill>
                <a:srgbClr val="FFFFFF"/>
              </a:solidFill>
              <a:latin typeface="Roboto"/>
              <a:ea typeface="Roboto"/>
              <a:cs typeface="Roboto"/>
              <a:sym typeface="Roboto"/>
            </a:endParaRPr>
          </a:p>
          <a:p>
            <a:pPr marL="0" lvl="0" indent="0" algn="ctr" rtl="0">
              <a:spcBef>
                <a:spcPts val="0"/>
              </a:spcBef>
              <a:spcAft>
                <a:spcPts val="0"/>
              </a:spcAft>
              <a:buNone/>
            </a:pPr>
            <a:r>
              <a:rPr lang="en" sz="1900">
                <a:solidFill>
                  <a:srgbClr val="FFFFFF"/>
                </a:solidFill>
                <a:latin typeface="Roboto"/>
                <a:ea typeface="Roboto"/>
                <a:cs typeface="Roboto"/>
                <a:sym typeface="Roboto"/>
              </a:rPr>
              <a:t>Sources</a:t>
            </a:r>
            <a:endParaRPr sz="1900">
              <a:solidFill>
                <a:srgbClr val="FFFFFF"/>
              </a:solidFill>
              <a:latin typeface="Roboto"/>
              <a:ea typeface="Roboto"/>
              <a:cs typeface="Roboto"/>
              <a:sym typeface="Roboto"/>
            </a:endParaRPr>
          </a:p>
          <a:p>
            <a:pPr marL="0" lvl="0" indent="0" algn="ctr" rtl="0">
              <a:spcBef>
                <a:spcPts val="0"/>
              </a:spcBef>
              <a:spcAft>
                <a:spcPts val="0"/>
              </a:spcAft>
              <a:buNone/>
            </a:pPr>
            <a:r>
              <a:rPr lang="en" sz="1900">
                <a:solidFill>
                  <a:srgbClr val="FFFFFF"/>
                </a:solidFill>
                <a:latin typeface="Roboto"/>
                <a:ea typeface="Roboto"/>
                <a:cs typeface="Roboto"/>
                <a:sym typeface="Roboto"/>
              </a:rPr>
              <a:t>*</a:t>
            </a:r>
            <a:endParaRPr sz="1900">
              <a:solidFill>
                <a:srgbClr val="FFFFFF"/>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3"/>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 Designing REST APIs</a:t>
            </a:r>
            <a:endParaRPr/>
          </a:p>
        </p:txBody>
      </p:sp>
      <p:graphicFrame>
        <p:nvGraphicFramePr>
          <p:cNvPr id="314" name="Google Shape;314;p53"/>
          <p:cNvGraphicFramePr/>
          <p:nvPr/>
        </p:nvGraphicFramePr>
        <p:xfrm>
          <a:off x="1847500" y="3132125"/>
          <a:ext cx="14888100" cy="2377350"/>
        </p:xfrm>
        <a:graphic>
          <a:graphicData uri="http://schemas.openxmlformats.org/drawingml/2006/table">
            <a:tbl>
              <a:tblPr>
                <a:noFill/>
                <a:tableStyleId>{DCE1C234-363E-4668-8691-3FD1E73D0BE4}</a:tableStyleId>
              </a:tblPr>
              <a:tblGrid>
                <a:gridCol w="3819775">
                  <a:extLst>
                    <a:ext uri="{9D8B030D-6E8A-4147-A177-3AD203B41FA5}">
                      <a16:colId xmlns:a16="http://schemas.microsoft.com/office/drawing/2014/main" val="20000"/>
                    </a:ext>
                  </a:extLst>
                </a:gridCol>
                <a:gridCol w="5663100">
                  <a:extLst>
                    <a:ext uri="{9D8B030D-6E8A-4147-A177-3AD203B41FA5}">
                      <a16:colId xmlns:a16="http://schemas.microsoft.com/office/drawing/2014/main" val="20001"/>
                    </a:ext>
                  </a:extLst>
                </a:gridCol>
                <a:gridCol w="5405225">
                  <a:extLst>
                    <a:ext uri="{9D8B030D-6E8A-4147-A177-3AD203B41FA5}">
                      <a16:colId xmlns:a16="http://schemas.microsoft.com/office/drawing/2014/main" val="20002"/>
                    </a:ext>
                  </a:extLst>
                </a:gridCol>
              </a:tblGrid>
              <a:tr h="0">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Service name</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Collections</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Methods</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3000">
                          <a:latin typeface="Google Sans"/>
                          <a:ea typeface="Google Sans"/>
                          <a:cs typeface="Google Sans"/>
                          <a:sym typeface="Google Sans"/>
                        </a:rPr>
                        <a:t>Analytics Service</a:t>
                      </a: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3000">
                          <a:latin typeface="Google Sans"/>
                          <a:ea typeface="Google Sans"/>
                          <a:cs typeface="Google Sans"/>
                          <a:sym typeface="Google Sans"/>
                        </a:rPr>
                        <a:t>Analysis buckets</a:t>
                      </a: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3000">
                          <a:latin typeface="Google Sans"/>
                          <a:ea typeface="Google Sans"/>
                          <a:cs typeface="Google Sans"/>
                          <a:sym typeface="Google Sans"/>
                        </a:rPr>
                        <a:t>create, update, get, report</a:t>
                      </a: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2900">
                          <a:latin typeface="Google Sans"/>
                          <a:ea typeface="Google Sans"/>
                          <a:cs typeface="Google Sans"/>
                          <a:sym typeface="Google Sans"/>
                        </a:rPr>
                        <a:t>Management Service</a:t>
                      </a:r>
                      <a:endParaRPr sz="29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 sz="3000">
                          <a:latin typeface="Google Sans"/>
                          <a:ea typeface="Google Sans"/>
                          <a:cs typeface="Google Sans"/>
                          <a:sym typeface="Google Sans"/>
                        </a:rPr>
                        <a:t>Transactions of resources</a:t>
                      </a: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 sz="3000">
                          <a:latin typeface="Google Sans"/>
                          <a:ea typeface="Google Sans"/>
                          <a:cs typeface="Google Sans"/>
                          <a:sym typeface="Google Sans"/>
                        </a:rPr>
                        <a:t>add, review, remove, start, stop</a:t>
                      </a: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4"/>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 Designing REST APIs</a:t>
            </a:r>
            <a:endParaRPr/>
          </a:p>
        </p:txBody>
      </p:sp>
      <p:graphicFrame>
        <p:nvGraphicFramePr>
          <p:cNvPr id="321" name="Google Shape;321;p54"/>
          <p:cNvGraphicFramePr/>
          <p:nvPr/>
        </p:nvGraphicFramePr>
        <p:xfrm>
          <a:off x="1847500" y="3132125"/>
          <a:ext cx="14888100" cy="4754790"/>
        </p:xfrm>
        <a:graphic>
          <a:graphicData uri="http://schemas.openxmlformats.org/drawingml/2006/table">
            <a:tbl>
              <a:tblPr>
                <a:noFill/>
                <a:tableStyleId>{DCE1C234-363E-4668-8691-3FD1E73D0BE4}</a:tableStyleId>
              </a:tblPr>
              <a:tblGrid>
                <a:gridCol w="3819775">
                  <a:extLst>
                    <a:ext uri="{9D8B030D-6E8A-4147-A177-3AD203B41FA5}">
                      <a16:colId xmlns:a16="http://schemas.microsoft.com/office/drawing/2014/main" val="20000"/>
                    </a:ext>
                  </a:extLst>
                </a:gridCol>
                <a:gridCol w="5663100">
                  <a:extLst>
                    <a:ext uri="{9D8B030D-6E8A-4147-A177-3AD203B41FA5}">
                      <a16:colId xmlns:a16="http://schemas.microsoft.com/office/drawing/2014/main" val="20001"/>
                    </a:ext>
                  </a:extLst>
                </a:gridCol>
                <a:gridCol w="5405225">
                  <a:extLst>
                    <a:ext uri="{9D8B030D-6E8A-4147-A177-3AD203B41FA5}">
                      <a16:colId xmlns:a16="http://schemas.microsoft.com/office/drawing/2014/main" val="20002"/>
                    </a:ext>
                  </a:extLst>
                </a:gridCol>
              </a:tblGrid>
              <a:tr h="0">
                <a:tc>
                  <a:txBody>
                    <a:bodyPr/>
                    <a:lstStyle/>
                    <a:p>
                      <a:pPr marL="0" lvl="0" indent="0" algn="ctr" rtl="0">
                        <a:spcBef>
                          <a:spcPts val="0"/>
                        </a:spcBef>
                        <a:spcAft>
                          <a:spcPts val="0"/>
                        </a:spcAft>
                        <a:buNone/>
                      </a:pPr>
                      <a:r>
                        <a:rPr lang="en" sz="2300" b="1">
                          <a:solidFill>
                            <a:srgbClr val="FFFFFF"/>
                          </a:solidFill>
                          <a:latin typeface="Google Sans"/>
                          <a:ea typeface="Google Sans"/>
                          <a:cs typeface="Google Sans"/>
                          <a:sym typeface="Google Sans"/>
                        </a:rPr>
                        <a:t>Service name</a:t>
                      </a:r>
                      <a:endParaRPr sz="23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2300" b="1">
                          <a:solidFill>
                            <a:srgbClr val="FFFFFF"/>
                          </a:solidFill>
                          <a:latin typeface="Google Sans"/>
                          <a:ea typeface="Google Sans"/>
                          <a:cs typeface="Google Sans"/>
                          <a:sym typeface="Google Sans"/>
                        </a:rPr>
                        <a:t>Collections</a:t>
                      </a:r>
                      <a:endParaRPr sz="23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2300" b="1">
                          <a:solidFill>
                            <a:srgbClr val="FFFFFF"/>
                          </a:solidFill>
                          <a:latin typeface="Google Sans"/>
                          <a:ea typeface="Google Sans"/>
                          <a:cs typeface="Google Sans"/>
                          <a:sym typeface="Google Sans"/>
                        </a:rPr>
                        <a:t>Methods</a:t>
                      </a:r>
                      <a:endParaRPr sz="23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2300">
                          <a:latin typeface="Google Sans"/>
                          <a:ea typeface="Google Sans"/>
                          <a:cs typeface="Google Sans"/>
                          <a:sym typeface="Google Sans"/>
                        </a:rPr>
                        <a:t>Product Service</a:t>
                      </a:r>
                      <a:endParaRPr sz="23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 sz="2300">
                          <a:latin typeface="Google Sans"/>
                          <a:ea typeface="Google Sans"/>
                          <a:cs typeface="Google Sans"/>
                          <a:sym typeface="Google Sans"/>
                        </a:rPr>
                        <a:t>Products</a:t>
                      </a:r>
                      <a:endParaRPr sz="23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 sz="2300">
                          <a:latin typeface="Google Sans"/>
                          <a:ea typeface="Google Sans"/>
                          <a:cs typeface="Google Sans"/>
                          <a:sym typeface="Google Sans"/>
                        </a:rPr>
                        <a:t>List</a:t>
                      </a:r>
                      <a:endParaRPr sz="2300">
                        <a:latin typeface="Google Sans"/>
                        <a:ea typeface="Google Sans"/>
                        <a:cs typeface="Google Sans"/>
                        <a:sym typeface="Google Sans"/>
                      </a:endParaRPr>
                    </a:p>
                    <a:p>
                      <a:pPr marL="0" lvl="0" indent="0" algn="l" rtl="0">
                        <a:spcBef>
                          <a:spcPts val="0"/>
                        </a:spcBef>
                        <a:spcAft>
                          <a:spcPts val="0"/>
                        </a:spcAft>
                        <a:buNone/>
                      </a:pPr>
                      <a:r>
                        <a:rPr lang="en" sz="2300">
                          <a:latin typeface="Google Sans"/>
                          <a:ea typeface="Google Sans"/>
                          <a:cs typeface="Google Sans"/>
                          <a:sym typeface="Google Sans"/>
                        </a:rPr>
                        <a:t>Search</a:t>
                      </a:r>
                      <a:br>
                        <a:rPr lang="en" sz="2300">
                          <a:latin typeface="Google Sans"/>
                          <a:ea typeface="Google Sans"/>
                          <a:cs typeface="Google Sans"/>
                          <a:sym typeface="Google Sans"/>
                        </a:rPr>
                      </a:br>
                      <a:r>
                        <a:rPr lang="en" sz="2300">
                          <a:latin typeface="Google Sans"/>
                          <a:ea typeface="Google Sans"/>
                          <a:cs typeface="Google Sans"/>
                          <a:sym typeface="Google Sans"/>
                        </a:rPr>
                        <a:t>Add</a:t>
                      </a:r>
                      <a:br>
                        <a:rPr lang="en" sz="2300">
                          <a:latin typeface="Google Sans"/>
                          <a:ea typeface="Google Sans"/>
                          <a:cs typeface="Google Sans"/>
                          <a:sym typeface="Google Sans"/>
                        </a:rPr>
                      </a:br>
                      <a:r>
                        <a:rPr lang="en" sz="2300">
                          <a:latin typeface="Google Sans"/>
                          <a:ea typeface="Google Sans"/>
                          <a:cs typeface="Google Sans"/>
                          <a:sym typeface="Google Sans"/>
                        </a:rPr>
                        <a:t>Update</a:t>
                      </a:r>
                      <a:endParaRPr sz="2300">
                        <a:latin typeface="Google Sans"/>
                        <a:ea typeface="Google Sans"/>
                        <a:cs typeface="Google Sans"/>
                        <a:sym typeface="Google Sans"/>
                      </a:endParaRPr>
                    </a:p>
                    <a:p>
                      <a:pPr marL="0" lvl="0" indent="0" algn="l" rtl="0">
                        <a:spcBef>
                          <a:spcPts val="0"/>
                        </a:spcBef>
                        <a:spcAft>
                          <a:spcPts val="0"/>
                        </a:spcAft>
                        <a:buNone/>
                      </a:pPr>
                      <a:r>
                        <a:rPr lang="en" sz="2300">
                          <a:latin typeface="Google Sans"/>
                          <a:ea typeface="Google Sans"/>
                          <a:cs typeface="Google Sans"/>
                          <a:sym typeface="Google Sans"/>
                        </a:rPr>
                        <a:t>Archive</a:t>
                      </a:r>
                      <a:endParaRPr sz="2300">
                        <a:latin typeface="Google Sans"/>
                        <a:ea typeface="Google Sans"/>
                        <a:cs typeface="Google Sans"/>
                        <a:sym typeface="Google Sans"/>
                      </a:endParaRPr>
                    </a:p>
                    <a:p>
                      <a:pPr marL="0" lvl="0" indent="0" algn="l" rtl="0">
                        <a:spcBef>
                          <a:spcPts val="0"/>
                        </a:spcBef>
                        <a:spcAft>
                          <a:spcPts val="0"/>
                        </a:spcAft>
                        <a:buNone/>
                      </a:pPr>
                      <a:r>
                        <a:rPr lang="en" sz="2300">
                          <a:latin typeface="Google Sans"/>
                          <a:ea typeface="Google Sans"/>
                          <a:cs typeface="Google Sans"/>
                          <a:sym typeface="Google Sans"/>
                        </a:rPr>
                        <a:t>GetInventoryLevel*</a:t>
                      </a:r>
                      <a:endParaRPr sz="2300">
                        <a:latin typeface="Google Sans"/>
                        <a:ea typeface="Google Sans"/>
                        <a:cs typeface="Google Sans"/>
                        <a:sym typeface="Google Sans"/>
                      </a:endParaRPr>
                    </a:p>
                    <a:p>
                      <a:pPr marL="0" lvl="0" indent="0" algn="l" rtl="0">
                        <a:spcBef>
                          <a:spcPts val="0"/>
                        </a:spcBef>
                        <a:spcAft>
                          <a:spcPts val="0"/>
                        </a:spcAft>
                        <a:buNone/>
                      </a:pPr>
                      <a:r>
                        <a:rPr lang="en" sz="2300">
                          <a:latin typeface="Google Sans"/>
                          <a:ea typeface="Google Sans"/>
                          <a:cs typeface="Google Sans"/>
                          <a:sym typeface="Google Sans"/>
                        </a:rPr>
                        <a:t>UpdateInventoryLevel*</a:t>
                      </a:r>
                      <a:endParaRPr sz="23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2300">
                          <a:latin typeface="Google Sans"/>
                          <a:ea typeface="Google Sans"/>
                          <a:cs typeface="Google Sans"/>
                          <a:sym typeface="Google Sans"/>
                        </a:rPr>
                        <a:t>Accounts</a:t>
                      </a:r>
                      <a:endParaRPr sz="2300">
                        <a:latin typeface="Google Sans"/>
                        <a:ea typeface="Google Sans"/>
                        <a:cs typeface="Google Sans"/>
                        <a:sym typeface="Google Sans"/>
                      </a:endParaRPr>
                    </a:p>
                    <a:p>
                      <a:pPr marL="0" lvl="0" indent="0" algn="l" rtl="0">
                        <a:spcBef>
                          <a:spcPts val="0"/>
                        </a:spcBef>
                        <a:spcAft>
                          <a:spcPts val="0"/>
                        </a:spcAft>
                        <a:buNone/>
                      </a:pPr>
                      <a:r>
                        <a:rPr lang="en" sz="2300">
                          <a:latin typeface="Google Sans"/>
                          <a:ea typeface="Google Sans"/>
                          <a:cs typeface="Google Sans"/>
                          <a:sym typeface="Google Sans"/>
                        </a:rPr>
                        <a:t>Service</a:t>
                      </a:r>
                      <a:endParaRPr sz="23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300">
                          <a:latin typeface="Google Sans"/>
                          <a:ea typeface="Google Sans"/>
                          <a:cs typeface="Google Sans"/>
                          <a:sym typeface="Google Sans"/>
                        </a:rPr>
                        <a:t>Item</a:t>
                      </a:r>
                      <a:endParaRPr sz="23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300">
                          <a:latin typeface="Google Sans"/>
                          <a:ea typeface="Google Sans"/>
                          <a:cs typeface="Google Sans"/>
                          <a:sym typeface="Google Sans"/>
                        </a:rPr>
                        <a:t>Search</a:t>
                      </a:r>
                      <a:endParaRPr sz="2300">
                        <a:latin typeface="Google Sans"/>
                        <a:ea typeface="Google Sans"/>
                        <a:cs typeface="Google Sans"/>
                        <a:sym typeface="Google Sans"/>
                      </a:endParaRPr>
                    </a:p>
                    <a:p>
                      <a:pPr marL="0" lvl="0" indent="0" algn="l" rtl="0">
                        <a:spcBef>
                          <a:spcPts val="0"/>
                        </a:spcBef>
                        <a:spcAft>
                          <a:spcPts val="0"/>
                        </a:spcAft>
                        <a:buNone/>
                      </a:pPr>
                      <a:r>
                        <a:rPr lang="en" sz="2300">
                          <a:latin typeface="Google Sans"/>
                          <a:ea typeface="Google Sans"/>
                          <a:cs typeface="Google Sans"/>
                          <a:sym typeface="Google Sans"/>
                        </a:rPr>
                        <a:t>Add</a:t>
                      </a:r>
                      <a:endParaRPr sz="2300">
                        <a:latin typeface="Google Sans"/>
                        <a:ea typeface="Google Sans"/>
                        <a:cs typeface="Google Sans"/>
                        <a:sym typeface="Google Sans"/>
                      </a:endParaRPr>
                    </a:p>
                    <a:p>
                      <a:pPr marL="0" lvl="0" indent="0" algn="l" rtl="0">
                        <a:spcBef>
                          <a:spcPts val="0"/>
                        </a:spcBef>
                        <a:spcAft>
                          <a:spcPts val="0"/>
                        </a:spcAft>
                        <a:buNone/>
                      </a:pPr>
                      <a:r>
                        <a:rPr lang="en" sz="2300">
                          <a:latin typeface="Google Sans"/>
                          <a:ea typeface="Google Sans"/>
                          <a:cs typeface="Google Sans"/>
                          <a:sym typeface="Google Sans"/>
                        </a:rPr>
                        <a:t>Get</a:t>
                      </a:r>
                      <a:endParaRPr sz="2300">
                        <a:latin typeface="Google Sans"/>
                        <a:ea typeface="Google Sans"/>
                        <a:cs typeface="Google Sans"/>
                        <a:sym typeface="Google Sans"/>
                      </a:endParaRPr>
                    </a:p>
                    <a:p>
                      <a:pPr marL="0" lvl="0" indent="0" algn="l" rtl="0">
                        <a:spcBef>
                          <a:spcPts val="0"/>
                        </a:spcBef>
                        <a:spcAft>
                          <a:spcPts val="0"/>
                        </a:spcAft>
                        <a:buNone/>
                      </a:pPr>
                      <a:r>
                        <a:rPr lang="en" sz="2300">
                          <a:latin typeface="Google Sans"/>
                          <a:ea typeface="Google Sans"/>
                          <a:cs typeface="Google Sans"/>
                          <a:sym typeface="Google Sans"/>
                        </a:rPr>
                        <a:t>Remove</a:t>
                      </a:r>
                      <a:endParaRPr sz="23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55"/>
          <p:cNvSpPr txBox="1">
            <a:spLocks noGrp="1"/>
          </p:cNvSpPr>
          <p:nvPr>
            <p:ph type="title"/>
          </p:nvPr>
        </p:nvSpPr>
        <p:spPr>
          <a:xfrm>
            <a:off x="1835850" y="5984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 Designing REST APIs</a:t>
            </a:r>
            <a:endParaRPr/>
          </a:p>
        </p:txBody>
      </p:sp>
      <p:graphicFrame>
        <p:nvGraphicFramePr>
          <p:cNvPr id="328" name="Google Shape;328;p55"/>
          <p:cNvGraphicFramePr/>
          <p:nvPr/>
        </p:nvGraphicFramePr>
        <p:xfrm>
          <a:off x="1598050" y="2327425"/>
          <a:ext cx="14195575" cy="6243150"/>
        </p:xfrm>
        <a:graphic>
          <a:graphicData uri="http://schemas.openxmlformats.org/drawingml/2006/table">
            <a:tbl>
              <a:tblPr>
                <a:noFill/>
                <a:tableStyleId>{DCE1C234-363E-4668-8691-3FD1E73D0BE4}</a:tableStyleId>
              </a:tblPr>
              <a:tblGrid>
                <a:gridCol w="3642100">
                  <a:extLst>
                    <a:ext uri="{9D8B030D-6E8A-4147-A177-3AD203B41FA5}">
                      <a16:colId xmlns:a16="http://schemas.microsoft.com/office/drawing/2014/main" val="20000"/>
                    </a:ext>
                  </a:extLst>
                </a:gridCol>
                <a:gridCol w="5399675">
                  <a:extLst>
                    <a:ext uri="{9D8B030D-6E8A-4147-A177-3AD203B41FA5}">
                      <a16:colId xmlns:a16="http://schemas.microsoft.com/office/drawing/2014/main" val="20001"/>
                    </a:ext>
                  </a:extLst>
                </a:gridCol>
                <a:gridCol w="5153800">
                  <a:extLst>
                    <a:ext uri="{9D8B030D-6E8A-4147-A177-3AD203B41FA5}">
                      <a16:colId xmlns:a16="http://schemas.microsoft.com/office/drawing/2014/main" val="20002"/>
                    </a:ext>
                  </a:extLst>
                </a:gridCol>
              </a:tblGrid>
              <a:tr h="475925">
                <a:tc>
                  <a:txBody>
                    <a:bodyPr/>
                    <a:lstStyle/>
                    <a:p>
                      <a:pPr marL="0" lvl="0" indent="0" algn="ctr" rtl="0">
                        <a:spcBef>
                          <a:spcPts val="0"/>
                        </a:spcBef>
                        <a:spcAft>
                          <a:spcPts val="0"/>
                        </a:spcAft>
                        <a:buNone/>
                      </a:pPr>
                      <a:r>
                        <a:rPr lang="en" sz="2000" b="1">
                          <a:solidFill>
                            <a:srgbClr val="FFFFFF"/>
                          </a:solidFill>
                          <a:latin typeface="Google Sans"/>
                          <a:ea typeface="Google Sans"/>
                          <a:cs typeface="Google Sans"/>
                          <a:sym typeface="Google Sans"/>
                        </a:rPr>
                        <a:t>Service name</a:t>
                      </a:r>
                      <a:endParaRPr sz="2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2000" b="1">
                          <a:solidFill>
                            <a:srgbClr val="FFFFFF"/>
                          </a:solidFill>
                          <a:latin typeface="Google Sans"/>
                          <a:ea typeface="Google Sans"/>
                          <a:cs typeface="Google Sans"/>
                          <a:sym typeface="Google Sans"/>
                        </a:rPr>
                        <a:t>Collections</a:t>
                      </a:r>
                      <a:endParaRPr sz="2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2000" b="1">
                          <a:solidFill>
                            <a:srgbClr val="FFFFFF"/>
                          </a:solidFill>
                          <a:latin typeface="Google Sans"/>
                          <a:ea typeface="Google Sans"/>
                          <a:cs typeface="Google Sans"/>
                          <a:sym typeface="Google Sans"/>
                        </a:rPr>
                        <a:t>Methods</a:t>
                      </a:r>
                      <a:endParaRPr sz="2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1658625">
                <a:tc>
                  <a:txBody>
                    <a:bodyPr/>
                    <a:lstStyle/>
                    <a:p>
                      <a:pPr marL="0" lvl="0" indent="0" algn="l" rtl="0">
                        <a:spcBef>
                          <a:spcPts val="0"/>
                        </a:spcBef>
                        <a:spcAft>
                          <a:spcPts val="0"/>
                        </a:spcAft>
                        <a:buNone/>
                      </a:pPr>
                      <a:r>
                        <a:rPr lang="en" sz="2000">
                          <a:latin typeface="Google Sans"/>
                          <a:ea typeface="Google Sans"/>
                          <a:cs typeface="Google Sans"/>
                          <a:sym typeface="Google Sans"/>
                        </a:rPr>
                        <a:t>Order Services</a:t>
                      </a:r>
                      <a:endParaRPr sz="2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1700">
                          <a:latin typeface="Google Sans"/>
                          <a:ea typeface="Google Sans"/>
                          <a:cs typeface="Google Sans"/>
                          <a:sym typeface="Google Sans"/>
                        </a:rPr>
                        <a:t>shopping cart</a:t>
                      </a:r>
                      <a:endParaRPr sz="17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1700">
                          <a:latin typeface="Google Sans"/>
                          <a:ea typeface="Google Sans"/>
                          <a:cs typeface="Google Sans"/>
                          <a:sym typeface="Google Sans"/>
                        </a:rPr>
                        <a:t>Add</a:t>
                      </a:r>
                      <a:endParaRPr sz="1700">
                        <a:latin typeface="Google Sans"/>
                        <a:ea typeface="Google Sans"/>
                        <a:cs typeface="Google Sans"/>
                        <a:sym typeface="Google Sans"/>
                      </a:endParaRPr>
                    </a:p>
                    <a:p>
                      <a:pPr marL="0" lvl="0" indent="0" algn="l" rtl="0">
                        <a:spcBef>
                          <a:spcPts val="0"/>
                        </a:spcBef>
                        <a:spcAft>
                          <a:spcPts val="0"/>
                        </a:spcAft>
                        <a:buNone/>
                      </a:pPr>
                      <a:r>
                        <a:rPr lang="en" sz="1700">
                          <a:latin typeface="Google Sans"/>
                          <a:ea typeface="Google Sans"/>
                          <a:cs typeface="Google Sans"/>
                          <a:sym typeface="Google Sans"/>
                        </a:rPr>
                        <a:t>Delete</a:t>
                      </a:r>
                      <a:endParaRPr sz="1700">
                        <a:latin typeface="Google Sans"/>
                        <a:ea typeface="Google Sans"/>
                        <a:cs typeface="Google Sans"/>
                        <a:sym typeface="Google Sans"/>
                      </a:endParaRPr>
                    </a:p>
                    <a:p>
                      <a:pPr marL="0" lvl="0" indent="0" algn="l" rtl="0">
                        <a:spcBef>
                          <a:spcPts val="0"/>
                        </a:spcBef>
                        <a:spcAft>
                          <a:spcPts val="0"/>
                        </a:spcAft>
                        <a:buNone/>
                      </a:pPr>
                      <a:r>
                        <a:rPr lang="en" sz="1700">
                          <a:latin typeface="Google Sans"/>
                          <a:ea typeface="Google Sans"/>
                          <a:cs typeface="Google Sans"/>
                          <a:sym typeface="Google Sans"/>
                        </a:rPr>
                        <a:t>Update</a:t>
                      </a:r>
                      <a:endParaRPr sz="1700">
                        <a:latin typeface="Google Sans"/>
                        <a:ea typeface="Google Sans"/>
                        <a:cs typeface="Google Sans"/>
                        <a:sym typeface="Google Sans"/>
                      </a:endParaRPr>
                    </a:p>
                    <a:p>
                      <a:pPr marL="0" lvl="0" indent="0" algn="l" rtl="0">
                        <a:spcBef>
                          <a:spcPts val="0"/>
                        </a:spcBef>
                        <a:spcAft>
                          <a:spcPts val="0"/>
                        </a:spcAft>
                        <a:buNone/>
                      </a:pPr>
                      <a:r>
                        <a:rPr lang="en" sz="1700">
                          <a:latin typeface="Google Sans"/>
                          <a:ea typeface="Google Sans"/>
                          <a:cs typeface="Google Sans"/>
                          <a:sym typeface="Google Sans"/>
                        </a:rPr>
                        <a:t>Buy</a:t>
                      </a:r>
                      <a:endParaRPr sz="1700">
                        <a:latin typeface="Google Sans"/>
                        <a:ea typeface="Google Sans"/>
                        <a:cs typeface="Google Sans"/>
                        <a:sym typeface="Google Sans"/>
                      </a:endParaRPr>
                    </a:p>
                    <a:p>
                      <a:pPr marL="0" lvl="0" indent="0" algn="l" rtl="0">
                        <a:spcBef>
                          <a:spcPts val="0"/>
                        </a:spcBef>
                        <a:spcAft>
                          <a:spcPts val="0"/>
                        </a:spcAft>
                        <a:buNone/>
                      </a:pPr>
                      <a:endParaRPr sz="17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1658625">
                <a:tc>
                  <a:txBody>
                    <a:bodyPr/>
                    <a:lstStyle/>
                    <a:p>
                      <a:pPr marL="0" lvl="0" indent="0" algn="l" rtl="0">
                        <a:spcBef>
                          <a:spcPts val="0"/>
                        </a:spcBef>
                        <a:spcAft>
                          <a:spcPts val="0"/>
                        </a:spcAft>
                        <a:buNone/>
                      </a:pPr>
                      <a:endParaRPr sz="2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000">
                          <a:latin typeface="Google Sans"/>
                          <a:ea typeface="Google Sans"/>
                          <a:cs typeface="Google Sans"/>
                          <a:sym typeface="Google Sans"/>
                        </a:rPr>
                        <a:t>order</a:t>
                      </a:r>
                      <a:endParaRPr sz="2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1700">
                          <a:latin typeface="Google Sans"/>
                          <a:ea typeface="Google Sans"/>
                          <a:cs typeface="Google Sans"/>
                          <a:sym typeface="Google Sans"/>
                        </a:rPr>
                        <a:t>Create</a:t>
                      </a:r>
                      <a:endParaRPr sz="1700">
                        <a:latin typeface="Google Sans"/>
                        <a:ea typeface="Google Sans"/>
                        <a:cs typeface="Google Sans"/>
                        <a:sym typeface="Google Sans"/>
                      </a:endParaRPr>
                    </a:p>
                    <a:p>
                      <a:pPr marL="0" lvl="0" indent="0" algn="l" rtl="0">
                        <a:spcBef>
                          <a:spcPts val="0"/>
                        </a:spcBef>
                        <a:spcAft>
                          <a:spcPts val="0"/>
                        </a:spcAft>
                        <a:buNone/>
                      </a:pPr>
                      <a:r>
                        <a:rPr lang="en" sz="1700">
                          <a:latin typeface="Google Sans"/>
                          <a:ea typeface="Google Sans"/>
                          <a:cs typeface="Google Sans"/>
                          <a:sym typeface="Google Sans"/>
                        </a:rPr>
                        <a:t>Update</a:t>
                      </a:r>
                      <a:endParaRPr sz="1700">
                        <a:latin typeface="Google Sans"/>
                        <a:ea typeface="Google Sans"/>
                        <a:cs typeface="Google Sans"/>
                        <a:sym typeface="Google Sans"/>
                      </a:endParaRPr>
                    </a:p>
                    <a:p>
                      <a:pPr marL="0" lvl="0" indent="0" algn="l" rtl="0">
                        <a:spcBef>
                          <a:spcPts val="0"/>
                        </a:spcBef>
                        <a:spcAft>
                          <a:spcPts val="0"/>
                        </a:spcAft>
                        <a:buNone/>
                      </a:pPr>
                      <a:r>
                        <a:rPr lang="en" sz="1700">
                          <a:latin typeface="Google Sans"/>
                          <a:ea typeface="Google Sans"/>
                          <a:cs typeface="Google Sans"/>
                          <a:sym typeface="Google Sans"/>
                        </a:rPr>
                        <a:t>Delete</a:t>
                      </a:r>
                      <a:endParaRPr sz="1700">
                        <a:latin typeface="Google Sans"/>
                        <a:ea typeface="Google Sans"/>
                        <a:cs typeface="Google Sans"/>
                        <a:sym typeface="Google Sans"/>
                      </a:endParaRPr>
                    </a:p>
                    <a:p>
                      <a:pPr marL="0" lvl="0" indent="0" algn="l" rtl="0">
                        <a:spcBef>
                          <a:spcPts val="0"/>
                        </a:spcBef>
                        <a:spcAft>
                          <a:spcPts val="0"/>
                        </a:spcAft>
                        <a:buNone/>
                      </a:pPr>
                      <a:r>
                        <a:rPr lang="en" sz="1700">
                          <a:latin typeface="Google Sans"/>
                          <a:ea typeface="Google Sans"/>
                          <a:cs typeface="Google Sans"/>
                          <a:sym typeface="Google Sans"/>
                        </a:rPr>
                        <a:t>Status</a:t>
                      </a:r>
                      <a:endParaRPr sz="1700">
                        <a:latin typeface="Google Sans"/>
                        <a:ea typeface="Google Sans"/>
                        <a:cs typeface="Google Sans"/>
                        <a:sym typeface="Google Sans"/>
                      </a:endParaRPr>
                    </a:p>
                    <a:p>
                      <a:pPr marL="0" lvl="0" indent="0" algn="l" rtl="0">
                        <a:spcBef>
                          <a:spcPts val="0"/>
                        </a:spcBef>
                        <a:spcAft>
                          <a:spcPts val="0"/>
                        </a:spcAft>
                        <a:buNone/>
                      </a:pPr>
                      <a:r>
                        <a:rPr lang="en" sz="1700">
                          <a:latin typeface="Google Sans"/>
                          <a:ea typeface="Google Sans"/>
                          <a:cs typeface="Google Sans"/>
                          <a:sym typeface="Google Sans"/>
                        </a:rPr>
                        <a:t>Pay</a:t>
                      </a:r>
                      <a:endParaRPr sz="17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475925">
                <a:tc>
                  <a:txBody>
                    <a:bodyPr/>
                    <a:lstStyle/>
                    <a:p>
                      <a:pPr marL="0" lvl="0" indent="0" algn="l" rtl="0">
                        <a:spcBef>
                          <a:spcPts val="0"/>
                        </a:spcBef>
                        <a:spcAft>
                          <a:spcPts val="0"/>
                        </a:spcAft>
                        <a:buNone/>
                      </a:pPr>
                      <a:r>
                        <a:rPr lang="en" sz="2000">
                          <a:latin typeface="Google Sans"/>
                          <a:ea typeface="Google Sans"/>
                          <a:cs typeface="Google Sans"/>
                          <a:sym typeface="Google Sans"/>
                        </a:rPr>
                        <a:t>Fulfillment Services</a:t>
                      </a:r>
                      <a:endParaRPr sz="2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 sz="2000">
                          <a:latin typeface="Google Sans"/>
                          <a:ea typeface="Google Sans"/>
                          <a:cs typeface="Google Sans"/>
                          <a:sym typeface="Google Sans"/>
                        </a:rPr>
                        <a:t>order</a:t>
                      </a:r>
                      <a:endParaRPr sz="2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 sz="2000">
                          <a:latin typeface="Google Sans"/>
                          <a:ea typeface="Google Sans"/>
                          <a:cs typeface="Google Sans"/>
                          <a:sym typeface="Google Sans"/>
                        </a:rPr>
                        <a:t>Status</a:t>
                      </a:r>
                      <a:endParaRPr sz="2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3"/>
                  </a:ext>
                </a:extLst>
              </a:tr>
              <a:tr h="475925">
                <a:tc>
                  <a:txBody>
                    <a:bodyPr/>
                    <a:lstStyle/>
                    <a:p>
                      <a:pPr marL="0" lvl="0" indent="0" algn="l" rtl="0">
                        <a:spcBef>
                          <a:spcPts val="0"/>
                        </a:spcBef>
                        <a:spcAft>
                          <a:spcPts val="0"/>
                        </a:spcAft>
                        <a:buNone/>
                      </a:pPr>
                      <a:endParaRPr sz="2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r h="475925">
                <a:tc>
                  <a:txBody>
                    <a:bodyPr/>
                    <a:lstStyle/>
                    <a:p>
                      <a:pPr marL="0" lvl="0" indent="0" algn="l" rtl="0">
                        <a:spcBef>
                          <a:spcPts val="0"/>
                        </a:spcBef>
                        <a:spcAft>
                          <a:spcPts val="0"/>
                        </a:spcAft>
                        <a:buNone/>
                      </a:pPr>
                      <a:endParaRPr sz="2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5"/>
                  </a:ext>
                </a:extLst>
              </a:tr>
              <a:tr h="475925">
                <a:tc>
                  <a:txBody>
                    <a:bodyPr/>
                    <a:lstStyle/>
                    <a:p>
                      <a:pPr marL="0" lvl="0" indent="0" algn="l" rtl="0">
                        <a:spcBef>
                          <a:spcPts val="0"/>
                        </a:spcBef>
                        <a:spcAft>
                          <a:spcPts val="0"/>
                        </a:spcAft>
                        <a:buNone/>
                      </a:pPr>
                      <a:endParaRPr sz="2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475925">
                <a:tc>
                  <a:txBody>
                    <a:bodyPr/>
                    <a:lstStyle/>
                    <a:p>
                      <a:pPr marL="0" lvl="0" indent="0" algn="l" rtl="0">
                        <a:spcBef>
                          <a:spcPts val="0"/>
                        </a:spcBef>
                        <a:spcAft>
                          <a:spcPts val="0"/>
                        </a:spcAft>
                        <a:buNone/>
                      </a:pPr>
                      <a:endParaRPr sz="2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6"/>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6. Defining Storage Characteristics</a:t>
            </a:r>
            <a:endParaRPr/>
          </a:p>
        </p:txBody>
      </p:sp>
      <p:graphicFrame>
        <p:nvGraphicFramePr>
          <p:cNvPr id="335" name="Google Shape;335;p56"/>
          <p:cNvGraphicFramePr/>
          <p:nvPr/>
        </p:nvGraphicFramePr>
        <p:xfrm>
          <a:off x="-15735700" y="2390382"/>
          <a:ext cx="13004825" cy="6206577"/>
        </p:xfrm>
        <a:graphic>
          <a:graphicData uri="http://schemas.openxmlformats.org/drawingml/2006/table">
            <a:tbl>
              <a:tblPr>
                <a:noFill/>
                <a:tableStyleId>{DCE1C234-363E-4668-8691-3FD1E73D0BE4}</a:tableStyleId>
              </a:tblPr>
              <a:tblGrid>
                <a:gridCol w="2273525">
                  <a:extLst>
                    <a:ext uri="{9D8B030D-6E8A-4147-A177-3AD203B41FA5}">
                      <a16:colId xmlns:a16="http://schemas.microsoft.com/office/drawing/2014/main" val="20000"/>
                    </a:ext>
                  </a:extLst>
                </a:gridCol>
                <a:gridCol w="2289075">
                  <a:extLst>
                    <a:ext uri="{9D8B030D-6E8A-4147-A177-3AD203B41FA5}">
                      <a16:colId xmlns:a16="http://schemas.microsoft.com/office/drawing/2014/main" val="20001"/>
                    </a:ext>
                  </a:extLst>
                </a:gridCol>
                <a:gridCol w="2447675">
                  <a:extLst>
                    <a:ext uri="{9D8B030D-6E8A-4147-A177-3AD203B41FA5}">
                      <a16:colId xmlns:a16="http://schemas.microsoft.com/office/drawing/2014/main" val="20002"/>
                    </a:ext>
                  </a:extLst>
                </a:gridCol>
                <a:gridCol w="1998200">
                  <a:extLst>
                    <a:ext uri="{9D8B030D-6E8A-4147-A177-3AD203B41FA5}">
                      <a16:colId xmlns:a16="http://schemas.microsoft.com/office/drawing/2014/main" val="20003"/>
                    </a:ext>
                  </a:extLst>
                </a:gridCol>
                <a:gridCol w="2173750">
                  <a:extLst>
                    <a:ext uri="{9D8B030D-6E8A-4147-A177-3AD203B41FA5}">
                      <a16:colId xmlns:a16="http://schemas.microsoft.com/office/drawing/2014/main" val="20004"/>
                    </a:ext>
                  </a:extLst>
                </a:gridCol>
                <a:gridCol w="1822600">
                  <a:extLst>
                    <a:ext uri="{9D8B030D-6E8A-4147-A177-3AD203B41FA5}">
                      <a16:colId xmlns:a16="http://schemas.microsoft.com/office/drawing/2014/main" val="20005"/>
                    </a:ext>
                  </a:extLst>
                </a:gridCol>
              </a:tblGrid>
              <a:tr h="1047750">
                <a:tc>
                  <a:txBody>
                    <a:bodyPr/>
                    <a:lstStyle/>
                    <a:p>
                      <a:pPr marL="0" lvl="0" indent="0" algn="ctr" rtl="0">
                        <a:spcBef>
                          <a:spcPts val="0"/>
                        </a:spcBef>
                        <a:spcAft>
                          <a:spcPts val="0"/>
                        </a:spcAft>
                        <a:buNone/>
                      </a:pPr>
                      <a:r>
                        <a:rPr lang="en" sz="3000" b="1">
                          <a:latin typeface="Roboto"/>
                          <a:ea typeface="Roboto"/>
                          <a:cs typeface="Roboto"/>
                          <a:sym typeface="Roboto"/>
                        </a:rPr>
                        <a:t>Service</a:t>
                      </a:r>
                      <a:endParaRPr sz="3000" b="1">
                        <a:latin typeface="Roboto"/>
                        <a:ea typeface="Roboto"/>
                        <a:cs typeface="Roboto"/>
                        <a:sym typeface="Roboto"/>
                      </a:endParaRPr>
                    </a:p>
                  </a:txBody>
                  <a:tcPr marL="91425" marR="91425" marT="91425" marB="91425">
                    <a:lnB w="9525" cap="flat" cmpd="sng">
                      <a:solidFill>
                        <a:srgbClr val="000000"/>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Clr>
                          <a:srgbClr val="4285F4"/>
                        </a:buClr>
                        <a:buSzPts val="1100"/>
                        <a:buFont typeface="Arial"/>
                        <a:buNone/>
                      </a:pPr>
                      <a:r>
                        <a:rPr lang="en" sz="3000" b="1">
                          <a:latin typeface="Roboto"/>
                          <a:ea typeface="Roboto"/>
                          <a:cs typeface="Roboto"/>
                          <a:sym typeface="Roboto"/>
                        </a:rPr>
                        <a:t>Structured or Unstructured</a:t>
                      </a:r>
                      <a:endParaRPr sz="3000" b="1"/>
                    </a:p>
                  </a:txBody>
                  <a:tcPr marL="91425" marR="91425" marT="91425" marB="91425">
                    <a:lnR w="9525" cap="flat" cmpd="sng">
                      <a:solidFill>
                        <a:srgbClr val="9E9E9E"/>
                      </a:solidFill>
                      <a:prstDash val="solid"/>
                      <a:round/>
                      <a:headEnd type="none" w="sm" len="sm"/>
                      <a:tailEnd type="none" w="sm" len="sm"/>
                    </a:lnR>
                    <a:lnB w="9525" cap="flat" cmpd="sng">
                      <a:solidFill>
                        <a:srgbClr val="000000"/>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 sz="3000" b="1">
                          <a:latin typeface="Roboto"/>
                          <a:ea typeface="Roboto"/>
                          <a:cs typeface="Roboto"/>
                          <a:sym typeface="Roboto"/>
                        </a:rPr>
                        <a:t>SQL or NoSQL</a:t>
                      </a:r>
                      <a:endParaRPr sz="30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 sz="3000" b="1">
                          <a:latin typeface="Roboto"/>
                          <a:ea typeface="Roboto"/>
                          <a:cs typeface="Roboto"/>
                          <a:sym typeface="Roboto"/>
                        </a:rPr>
                        <a:t>Strong or Eventual Consistency</a:t>
                      </a:r>
                      <a:endParaRPr sz="30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 sz="3000" b="1">
                          <a:latin typeface="Roboto"/>
                          <a:ea typeface="Roboto"/>
                          <a:cs typeface="Roboto"/>
                          <a:sym typeface="Roboto"/>
                        </a:rPr>
                        <a:t>Amount of Data (MB, GB, TB, PB, ExB)</a:t>
                      </a:r>
                      <a:endParaRPr sz="30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B w="9525" cap="flat" cmpd="sng">
                      <a:solidFill>
                        <a:srgbClr val="000000"/>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 sz="3000" b="1">
                          <a:latin typeface="Roboto"/>
                          <a:ea typeface="Roboto"/>
                          <a:cs typeface="Roboto"/>
                          <a:sym typeface="Roboto"/>
                        </a:rPr>
                        <a:t>Read only or Read/Write</a:t>
                      </a:r>
                      <a:endParaRPr sz="3000" b="1">
                        <a:latin typeface="Roboto"/>
                        <a:ea typeface="Roboto"/>
                        <a:cs typeface="Roboto"/>
                        <a:sym typeface="Roboto"/>
                      </a:endParaRPr>
                    </a:p>
                  </a:txBody>
                  <a:tcPr marL="91425" marR="91425" marT="91425" marB="91425">
                    <a:lnB w="952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969800">
                <a:tc>
                  <a:txBody>
                    <a:bodyPr/>
                    <a:lstStyle/>
                    <a:p>
                      <a:pPr marL="0" lvl="0" indent="0" algn="l" rtl="0">
                        <a:lnSpc>
                          <a:spcPct val="115000"/>
                        </a:lnSpc>
                        <a:spcBef>
                          <a:spcPts val="0"/>
                        </a:spcBef>
                        <a:spcAft>
                          <a:spcPts val="1600"/>
                        </a:spcAft>
                        <a:buNone/>
                      </a:pPr>
                      <a:r>
                        <a:rPr lang="en" sz="3000" i="1">
                          <a:latin typeface="Open Sans"/>
                          <a:ea typeface="Open Sans"/>
                          <a:cs typeface="Open Sans"/>
                          <a:sym typeface="Open Sans"/>
                        </a:rPr>
                        <a:t>Account Service</a:t>
                      </a:r>
                      <a:endParaRPr sz="3000" i="1">
                        <a:latin typeface="Open Sans"/>
                        <a:ea typeface="Open Sans"/>
                        <a:cs typeface="Open Sans"/>
                        <a:sym typeface="Open San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1600"/>
                        </a:spcAft>
                        <a:buNone/>
                      </a:pPr>
                      <a:r>
                        <a:rPr lang="en" sz="3000" i="1">
                          <a:latin typeface="Open Sans"/>
                          <a:ea typeface="Open Sans"/>
                          <a:cs typeface="Open Sans"/>
                          <a:sym typeface="Open Sans"/>
                        </a:rPr>
                        <a:t>Structured</a:t>
                      </a:r>
                      <a:endParaRPr sz="3000" i="1">
                        <a:latin typeface="Open Sans"/>
                        <a:ea typeface="Open Sans"/>
                        <a:cs typeface="Open Sans"/>
                        <a:sym typeface="Open San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1600"/>
                        </a:spcAft>
                        <a:buClr>
                          <a:srgbClr val="4285F4"/>
                        </a:buClr>
                        <a:buSzPts val="1100"/>
                        <a:buFont typeface="Arial"/>
                        <a:buNone/>
                      </a:pPr>
                      <a:r>
                        <a:rPr lang="en" sz="3000" i="1">
                          <a:latin typeface="Open Sans"/>
                          <a:ea typeface="Open Sans"/>
                          <a:cs typeface="Open Sans"/>
                          <a:sym typeface="Open Sans"/>
                        </a:rPr>
                        <a:t>SQL</a:t>
                      </a:r>
                      <a:endParaRPr sz="3000" i="1">
                        <a:latin typeface="Open Sans"/>
                        <a:ea typeface="Open Sans"/>
                        <a:cs typeface="Open Sans"/>
                        <a:sym typeface="Open San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1600"/>
                        </a:spcAft>
                        <a:buClr>
                          <a:srgbClr val="4285F4"/>
                        </a:buClr>
                        <a:buSzPts val="1100"/>
                        <a:buFont typeface="Arial"/>
                        <a:buNone/>
                      </a:pPr>
                      <a:r>
                        <a:rPr lang="en" sz="3000" i="1">
                          <a:latin typeface="Open Sans"/>
                          <a:ea typeface="Open Sans"/>
                          <a:cs typeface="Open Sans"/>
                          <a:sym typeface="Open Sans"/>
                        </a:rPr>
                        <a:t>Strong</a:t>
                      </a:r>
                      <a:endParaRPr sz="3000" i="1">
                        <a:latin typeface="Open Sans"/>
                        <a:ea typeface="Open Sans"/>
                        <a:cs typeface="Open Sans"/>
                        <a:sym typeface="Open San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1600"/>
                        </a:spcAft>
                        <a:buClr>
                          <a:srgbClr val="4285F4"/>
                        </a:buClr>
                        <a:buSzPts val="1100"/>
                        <a:buFont typeface="Arial"/>
                        <a:buNone/>
                      </a:pPr>
                      <a:r>
                        <a:rPr lang="en" sz="3000" i="1">
                          <a:latin typeface="Open Sans"/>
                          <a:ea typeface="Open Sans"/>
                          <a:cs typeface="Open Sans"/>
                          <a:sym typeface="Open Sans"/>
                        </a:rPr>
                        <a:t>GB</a:t>
                      </a:r>
                      <a:endParaRPr sz="3000" i="1">
                        <a:latin typeface="Open Sans"/>
                        <a:ea typeface="Open Sans"/>
                        <a:cs typeface="Open Sans"/>
                        <a:sym typeface="Open San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1600"/>
                        </a:spcAft>
                        <a:buNone/>
                      </a:pPr>
                      <a:r>
                        <a:rPr lang="en" sz="3000" i="1">
                          <a:latin typeface="Open Sans"/>
                          <a:ea typeface="Open Sans"/>
                          <a:cs typeface="Open Sans"/>
                          <a:sym typeface="Open Sans"/>
                        </a:rPr>
                        <a:t>Read/Write</a:t>
                      </a:r>
                      <a:endParaRPr sz="3000" i="1">
                        <a:latin typeface="Open Sans"/>
                        <a:ea typeface="Open Sans"/>
                        <a:cs typeface="Open Sans"/>
                        <a:sym typeface="Open San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48400">
                <a:tc>
                  <a:txBody>
                    <a:bodyPr/>
                    <a:lstStyle/>
                    <a:p>
                      <a:pPr marL="0" lvl="0" indent="0" algn="l" rtl="0">
                        <a:spcBef>
                          <a:spcPts val="0"/>
                        </a:spcBef>
                        <a:spcAft>
                          <a:spcPts val="0"/>
                        </a:spcAft>
                        <a:buNone/>
                      </a:pPr>
                      <a:endParaRPr sz="3000"/>
                    </a:p>
                  </a:txBody>
                  <a:tcPr marL="91425" marR="91425" marT="91425" marB="91425">
                    <a:lnT w="9525" cap="flat" cmpd="sng">
                      <a:solidFill>
                        <a:srgbClr val="000000"/>
                      </a:solidFill>
                      <a:prstDash val="solid"/>
                      <a:round/>
                      <a:headEnd type="none" w="sm" len="sm"/>
                      <a:tailEnd type="none" w="sm" len="sm"/>
                    </a:lnT>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T w="9525" cap="flat" cmpd="sng">
                      <a:solidFill>
                        <a:srgbClr val="000000"/>
                      </a:solidFill>
                      <a:prstDash val="solid"/>
                      <a:round/>
                      <a:headEnd type="none" w="sm" len="sm"/>
                      <a:tailEnd type="none" w="sm" len="sm"/>
                    </a:lnT>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R w="9525" cap="flat" cmpd="sng">
                      <a:solidFill>
                        <a:srgbClr val="9E9E9E"/>
                      </a:solidFill>
                      <a:prstDash val="solid"/>
                      <a:round/>
                      <a:headEnd type="none" w="sm" len="sm"/>
                      <a:tailEnd type="none" w="sm" len="sm"/>
                    </a:lnR>
                    <a:lnT w="9525"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endParaRPr sz="30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T w="9525" cap="flat" cmpd="sng">
                      <a:solidFill>
                        <a:srgbClr val="000000"/>
                      </a:solidFill>
                      <a:prstDash val="solid"/>
                      <a:round/>
                      <a:headEnd type="none" w="sm" len="sm"/>
                      <a:tailEnd type="none" w="sm" len="sm"/>
                    </a:lnT>
                  </a:tcPr>
                </a:tc>
                <a:extLst>
                  <a:ext uri="{0D108BD9-81ED-4DB2-BD59-A6C34878D82A}">
                    <a16:rowId xmlns:a16="http://schemas.microsoft.com/office/drawing/2014/main" val="10002"/>
                  </a:ext>
                </a:extLst>
              </a:tr>
              <a:tr h="748400">
                <a:tc>
                  <a:txBody>
                    <a:bodyPr/>
                    <a:lstStyle/>
                    <a:p>
                      <a:pPr marL="0" lvl="0" indent="0" algn="l" rtl="0">
                        <a:spcBef>
                          <a:spcPts val="0"/>
                        </a:spcBef>
                        <a:spcAft>
                          <a:spcPts val="0"/>
                        </a:spcAft>
                        <a:buNone/>
                      </a:pPr>
                      <a:endParaRPr sz="3000"/>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30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3"/>
                  </a:ext>
                </a:extLst>
              </a:tr>
              <a:tr h="748400">
                <a:tc>
                  <a:txBody>
                    <a:bodyPr/>
                    <a:lstStyle/>
                    <a:p>
                      <a:pPr marL="0" lvl="0" indent="0" algn="l" rtl="0">
                        <a:spcBef>
                          <a:spcPts val="0"/>
                        </a:spcBef>
                        <a:spcAft>
                          <a:spcPts val="0"/>
                        </a:spcAft>
                        <a:buNone/>
                      </a:pPr>
                      <a:endParaRPr sz="3000"/>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4"/>
                  </a:ext>
                </a:extLst>
              </a:tr>
              <a:tr h="748400">
                <a:tc>
                  <a:txBody>
                    <a:bodyPr/>
                    <a:lstStyle/>
                    <a:p>
                      <a:pPr marL="0" lvl="0" indent="0" algn="l" rtl="0">
                        <a:spcBef>
                          <a:spcPts val="0"/>
                        </a:spcBef>
                        <a:spcAft>
                          <a:spcPts val="0"/>
                        </a:spcAft>
                        <a:buNone/>
                      </a:pPr>
                      <a:endParaRPr sz="3000"/>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endParaRPr sz="3000"/>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5"/>
                  </a:ext>
                </a:extLst>
              </a:tr>
            </a:tbl>
          </a:graphicData>
        </a:graphic>
      </p:graphicFrame>
      <p:graphicFrame>
        <p:nvGraphicFramePr>
          <p:cNvPr id="336" name="Google Shape;336;p56"/>
          <p:cNvGraphicFramePr/>
          <p:nvPr/>
        </p:nvGraphicFramePr>
        <p:xfrm>
          <a:off x="895675" y="3139530"/>
          <a:ext cx="16439825" cy="5791020"/>
        </p:xfrm>
        <a:graphic>
          <a:graphicData uri="http://schemas.openxmlformats.org/drawingml/2006/table">
            <a:tbl>
              <a:tblPr>
                <a:noFill/>
                <a:tableStyleId>{DCE1C234-363E-4668-8691-3FD1E73D0BE4}</a:tableStyleId>
              </a:tblPr>
              <a:tblGrid>
                <a:gridCol w="2787325">
                  <a:extLst>
                    <a:ext uri="{9D8B030D-6E8A-4147-A177-3AD203B41FA5}">
                      <a16:colId xmlns:a16="http://schemas.microsoft.com/office/drawing/2014/main" val="20000"/>
                    </a:ext>
                  </a:extLst>
                </a:gridCol>
                <a:gridCol w="2730500">
                  <a:extLst>
                    <a:ext uri="{9D8B030D-6E8A-4147-A177-3AD203B41FA5}">
                      <a16:colId xmlns:a16="http://schemas.microsoft.com/office/drawing/2014/main" val="20001"/>
                    </a:ext>
                  </a:extLst>
                </a:gridCol>
                <a:gridCol w="2730500">
                  <a:extLst>
                    <a:ext uri="{9D8B030D-6E8A-4147-A177-3AD203B41FA5}">
                      <a16:colId xmlns:a16="http://schemas.microsoft.com/office/drawing/2014/main" val="20002"/>
                    </a:ext>
                  </a:extLst>
                </a:gridCol>
                <a:gridCol w="2730500">
                  <a:extLst>
                    <a:ext uri="{9D8B030D-6E8A-4147-A177-3AD203B41FA5}">
                      <a16:colId xmlns:a16="http://schemas.microsoft.com/office/drawing/2014/main" val="20003"/>
                    </a:ext>
                  </a:extLst>
                </a:gridCol>
                <a:gridCol w="2730500">
                  <a:extLst>
                    <a:ext uri="{9D8B030D-6E8A-4147-A177-3AD203B41FA5}">
                      <a16:colId xmlns:a16="http://schemas.microsoft.com/office/drawing/2014/main" val="20004"/>
                    </a:ext>
                  </a:extLst>
                </a:gridCol>
                <a:gridCol w="2730500">
                  <a:extLst>
                    <a:ext uri="{9D8B030D-6E8A-4147-A177-3AD203B41FA5}">
                      <a16:colId xmlns:a16="http://schemas.microsoft.com/office/drawing/2014/main" val="20005"/>
                    </a:ext>
                  </a:extLst>
                </a:gridCol>
              </a:tblGrid>
              <a:tr h="381000">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Service</a:t>
                      </a:r>
                      <a:endParaRPr sz="28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Structured or Unstructured</a:t>
                      </a:r>
                      <a:endParaRPr sz="28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SQL or NoSQL</a:t>
                      </a:r>
                      <a:endParaRPr sz="28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Strong or Eventual Consistency</a:t>
                      </a:r>
                      <a:endParaRPr sz="28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Amount of Data (MB, GB, TB, PB, ExB)</a:t>
                      </a:r>
                      <a:endParaRPr sz="28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Read only or Read/Write</a:t>
                      </a:r>
                      <a:endParaRPr sz="28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2800" i="1">
                          <a:latin typeface="Google Sans"/>
                          <a:ea typeface="Google Sans"/>
                          <a:cs typeface="Google Sans"/>
                          <a:sym typeface="Google Sans"/>
                        </a:rPr>
                        <a:t>Account Service</a:t>
                      </a:r>
                      <a:endParaRPr sz="28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800" i="1">
                          <a:latin typeface="Google Sans"/>
                          <a:ea typeface="Google Sans"/>
                          <a:cs typeface="Google Sans"/>
                          <a:sym typeface="Google Sans"/>
                        </a:rPr>
                        <a:t>Structured</a:t>
                      </a:r>
                      <a:endParaRPr sz="28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800" i="1">
                          <a:latin typeface="Google Sans"/>
                          <a:ea typeface="Google Sans"/>
                          <a:cs typeface="Google Sans"/>
                          <a:sym typeface="Google Sans"/>
                        </a:rPr>
                        <a:t>SQL</a:t>
                      </a:r>
                      <a:endParaRPr sz="28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800" i="1">
                          <a:latin typeface="Google Sans"/>
                          <a:ea typeface="Google Sans"/>
                          <a:cs typeface="Google Sans"/>
                          <a:sym typeface="Google Sans"/>
                        </a:rPr>
                        <a:t>Strong</a:t>
                      </a:r>
                      <a:endParaRPr sz="28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800" i="1">
                          <a:latin typeface="Google Sans"/>
                          <a:ea typeface="Google Sans"/>
                          <a:cs typeface="Google Sans"/>
                          <a:sym typeface="Google Sans"/>
                        </a:rPr>
                        <a:t>GB</a:t>
                      </a:r>
                      <a:endParaRPr sz="28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800" i="1">
                          <a:latin typeface="Google Sans"/>
                          <a:ea typeface="Google Sans"/>
                          <a:cs typeface="Google Sans"/>
                          <a:sym typeface="Google Sans"/>
                        </a:rPr>
                        <a:t>Read/Write</a:t>
                      </a:r>
                      <a:endParaRPr sz="28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2800">
                          <a:latin typeface="Google Sans"/>
                          <a:ea typeface="Google Sans"/>
                          <a:cs typeface="Google Sans"/>
                          <a:sym typeface="Google Sans"/>
                        </a:rPr>
                        <a:t>Product Service</a:t>
                      </a: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 sz="2800" i="1">
                          <a:latin typeface="Google Sans"/>
                          <a:ea typeface="Google Sans"/>
                          <a:cs typeface="Google Sans"/>
                          <a:sym typeface="Google Sans"/>
                        </a:rPr>
                        <a:t>Non-Structured</a:t>
                      </a:r>
                      <a:endParaRPr sz="28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800" i="1">
                          <a:latin typeface="Google Sans"/>
                          <a:ea typeface="Google Sans"/>
                          <a:cs typeface="Google Sans"/>
                          <a:sym typeface="Google Sans"/>
                        </a:rPr>
                        <a:t>NoSQL</a:t>
                      </a:r>
                      <a:endParaRPr sz="28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800" i="1">
                          <a:latin typeface="Google Sans"/>
                          <a:ea typeface="Google Sans"/>
                          <a:cs typeface="Google Sans"/>
                          <a:sym typeface="Google Sans"/>
                        </a:rPr>
                        <a:t>Eventual</a:t>
                      </a:r>
                      <a:endParaRPr sz="28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800" i="1">
                          <a:latin typeface="Google Sans"/>
                          <a:ea typeface="Google Sans"/>
                          <a:cs typeface="Google Sans"/>
                          <a:sym typeface="Google Sans"/>
                        </a:rPr>
                        <a:t>GB</a:t>
                      </a:r>
                      <a:endParaRPr sz="28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800" i="1">
                          <a:latin typeface="Google Sans"/>
                          <a:ea typeface="Google Sans"/>
                          <a:cs typeface="Google Sans"/>
                          <a:sym typeface="Google Sans"/>
                        </a:rPr>
                        <a:t>Read/Write</a:t>
                      </a:r>
                      <a:endParaRPr sz="28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2800">
                          <a:latin typeface="Google Sans"/>
                          <a:ea typeface="Google Sans"/>
                          <a:cs typeface="Google Sans"/>
                          <a:sym typeface="Google Sans"/>
                        </a:rPr>
                        <a:t>Order Service</a:t>
                      </a: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800" i="1">
                          <a:latin typeface="Google Sans"/>
                          <a:ea typeface="Google Sans"/>
                          <a:cs typeface="Google Sans"/>
                          <a:sym typeface="Google Sans"/>
                        </a:rPr>
                        <a:t>Structured</a:t>
                      </a:r>
                      <a:endParaRPr sz="28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800" i="1">
                          <a:latin typeface="Google Sans"/>
                          <a:ea typeface="Google Sans"/>
                          <a:cs typeface="Google Sans"/>
                          <a:sym typeface="Google Sans"/>
                        </a:rPr>
                        <a:t>SQL</a:t>
                      </a:r>
                      <a:endParaRPr sz="28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800" i="1">
                          <a:latin typeface="Google Sans"/>
                          <a:ea typeface="Google Sans"/>
                          <a:cs typeface="Google Sans"/>
                          <a:sym typeface="Google Sans"/>
                        </a:rPr>
                        <a:t>Strong</a:t>
                      </a:r>
                      <a:endParaRPr sz="28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800" i="1">
                          <a:latin typeface="Google Sans"/>
                          <a:ea typeface="Google Sans"/>
                          <a:cs typeface="Google Sans"/>
                          <a:sym typeface="Google Sans"/>
                        </a:rPr>
                        <a:t>GB</a:t>
                      </a:r>
                      <a:endParaRPr sz="28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800" i="1">
                          <a:latin typeface="Google Sans"/>
                          <a:ea typeface="Google Sans"/>
                          <a:cs typeface="Google Sans"/>
                          <a:sym typeface="Google Sans"/>
                        </a:rPr>
                        <a:t>Read/Write</a:t>
                      </a:r>
                      <a:endParaRPr sz="28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2800">
                          <a:latin typeface="Google Sans"/>
                          <a:ea typeface="Google Sans"/>
                          <a:cs typeface="Google Sans"/>
                          <a:sym typeface="Google Sans"/>
                        </a:rPr>
                        <a:t>Fulfillment Service</a:t>
                      </a: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800" i="1">
                          <a:latin typeface="Google Sans"/>
                          <a:ea typeface="Google Sans"/>
                          <a:cs typeface="Google Sans"/>
                          <a:sym typeface="Google Sans"/>
                        </a:rPr>
                        <a:t>Non-Structured</a:t>
                      </a:r>
                      <a:endParaRPr sz="28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800" i="1">
                          <a:latin typeface="Google Sans"/>
                          <a:ea typeface="Google Sans"/>
                          <a:cs typeface="Google Sans"/>
                          <a:sym typeface="Google Sans"/>
                        </a:rPr>
                        <a:t>NoSQL</a:t>
                      </a:r>
                      <a:endParaRPr sz="28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800" i="1">
                          <a:latin typeface="Google Sans"/>
                          <a:ea typeface="Google Sans"/>
                          <a:cs typeface="Google Sans"/>
                          <a:sym typeface="Google Sans"/>
                        </a:rPr>
                        <a:t>Eventual</a:t>
                      </a:r>
                      <a:endParaRPr sz="28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800" i="1">
                          <a:latin typeface="Google Sans"/>
                          <a:ea typeface="Google Sans"/>
                          <a:cs typeface="Google Sans"/>
                          <a:sym typeface="Google Sans"/>
                        </a:rPr>
                        <a:t>GB</a:t>
                      </a:r>
                      <a:endParaRPr sz="28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800" i="1">
                          <a:latin typeface="Google Sans"/>
                          <a:ea typeface="Google Sans"/>
                          <a:cs typeface="Google Sans"/>
                          <a:sym typeface="Google Sans"/>
                        </a:rPr>
                        <a:t>Read/Write</a:t>
                      </a:r>
                      <a:endParaRPr sz="28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7"/>
          <p:cNvSpPr txBox="1">
            <a:spLocks noGrp="1"/>
          </p:cNvSpPr>
          <p:nvPr>
            <p:ph type="title"/>
          </p:nvPr>
        </p:nvSpPr>
        <p:spPr>
          <a:xfrm>
            <a:off x="1847500" y="1075775"/>
            <a:ext cx="15537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7. Choosing Google Cloud Storage and Data Services</a:t>
            </a:r>
            <a:endParaRPr/>
          </a:p>
        </p:txBody>
      </p:sp>
      <p:graphicFrame>
        <p:nvGraphicFramePr>
          <p:cNvPr id="343" name="Google Shape;343;p57"/>
          <p:cNvGraphicFramePr/>
          <p:nvPr/>
        </p:nvGraphicFramePr>
        <p:xfrm>
          <a:off x="19508988" y="2921182"/>
          <a:ext cx="15155675" cy="6131025"/>
        </p:xfrm>
        <a:graphic>
          <a:graphicData uri="http://schemas.openxmlformats.org/drawingml/2006/table">
            <a:tbl>
              <a:tblPr>
                <a:noFill/>
                <a:tableStyleId>{DCE1C234-363E-4668-8691-3FD1E73D0BE4}</a:tableStyleId>
              </a:tblPr>
              <a:tblGrid>
                <a:gridCol w="2694550">
                  <a:extLst>
                    <a:ext uri="{9D8B030D-6E8A-4147-A177-3AD203B41FA5}">
                      <a16:colId xmlns:a16="http://schemas.microsoft.com/office/drawing/2014/main" val="20000"/>
                    </a:ext>
                  </a:extLst>
                </a:gridCol>
                <a:gridCol w="1786475">
                  <a:extLst>
                    <a:ext uri="{9D8B030D-6E8A-4147-A177-3AD203B41FA5}">
                      <a16:colId xmlns:a16="http://schemas.microsoft.com/office/drawing/2014/main" val="20001"/>
                    </a:ext>
                  </a:extLst>
                </a:gridCol>
                <a:gridCol w="1786475">
                  <a:extLst>
                    <a:ext uri="{9D8B030D-6E8A-4147-A177-3AD203B41FA5}">
                      <a16:colId xmlns:a16="http://schemas.microsoft.com/office/drawing/2014/main" val="20002"/>
                    </a:ext>
                  </a:extLst>
                </a:gridCol>
                <a:gridCol w="1786475">
                  <a:extLst>
                    <a:ext uri="{9D8B030D-6E8A-4147-A177-3AD203B41FA5}">
                      <a16:colId xmlns:a16="http://schemas.microsoft.com/office/drawing/2014/main" val="20003"/>
                    </a:ext>
                  </a:extLst>
                </a:gridCol>
                <a:gridCol w="1786475">
                  <a:extLst>
                    <a:ext uri="{9D8B030D-6E8A-4147-A177-3AD203B41FA5}">
                      <a16:colId xmlns:a16="http://schemas.microsoft.com/office/drawing/2014/main" val="20004"/>
                    </a:ext>
                  </a:extLst>
                </a:gridCol>
                <a:gridCol w="1830625">
                  <a:extLst>
                    <a:ext uri="{9D8B030D-6E8A-4147-A177-3AD203B41FA5}">
                      <a16:colId xmlns:a16="http://schemas.microsoft.com/office/drawing/2014/main" val="20005"/>
                    </a:ext>
                  </a:extLst>
                </a:gridCol>
                <a:gridCol w="1742300">
                  <a:extLst>
                    <a:ext uri="{9D8B030D-6E8A-4147-A177-3AD203B41FA5}">
                      <a16:colId xmlns:a16="http://schemas.microsoft.com/office/drawing/2014/main" val="20006"/>
                    </a:ext>
                  </a:extLst>
                </a:gridCol>
                <a:gridCol w="1742300">
                  <a:extLst>
                    <a:ext uri="{9D8B030D-6E8A-4147-A177-3AD203B41FA5}">
                      <a16:colId xmlns:a16="http://schemas.microsoft.com/office/drawing/2014/main" val="20007"/>
                    </a:ext>
                  </a:extLst>
                </a:gridCol>
              </a:tblGrid>
              <a:tr h="2275275">
                <a:tc>
                  <a:txBody>
                    <a:bodyPr/>
                    <a:lstStyle/>
                    <a:p>
                      <a:pPr marL="0" lvl="0" indent="0" algn="l" rtl="0">
                        <a:spcBef>
                          <a:spcPts val="0"/>
                        </a:spcBef>
                        <a:spcAft>
                          <a:spcPts val="0"/>
                        </a:spcAft>
                        <a:buNone/>
                      </a:pPr>
                      <a:r>
                        <a:rPr lang="en" sz="3000">
                          <a:solidFill>
                            <a:srgbClr val="808080"/>
                          </a:solidFill>
                          <a:latin typeface="Roboto"/>
                          <a:ea typeface="Roboto"/>
                          <a:cs typeface="Roboto"/>
                          <a:sym typeface="Roboto"/>
                        </a:rPr>
                        <a:t>Service</a:t>
                      </a:r>
                      <a:endParaRPr sz="3000">
                        <a:solidFill>
                          <a:srgbClr val="808080"/>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endParaRPr sz="3000">
                        <a:solidFill>
                          <a:srgbClr val="808080"/>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endParaRPr sz="3000">
                        <a:solidFill>
                          <a:srgbClr val="808080"/>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endParaRPr sz="3000">
                        <a:solidFill>
                          <a:srgbClr val="808080"/>
                        </a:solidFill>
                        <a:latin typeface="Roboto"/>
                        <a:ea typeface="Roboto"/>
                        <a:cs typeface="Roboto"/>
                        <a:sym typeface="Roboto"/>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3000">
                        <a:solidFill>
                          <a:srgbClr val="808080"/>
                        </a:solidFill>
                        <a:latin typeface="Roboto"/>
                        <a:ea typeface="Roboto"/>
                        <a:cs typeface="Roboto"/>
                        <a:sym typeface="Roboto"/>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3000">
                        <a:solidFill>
                          <a:srgbClr val="808080"/>
                        </a:solidFill>
                        <a:latin typeface="Roboto"/>
                        <a:ea typeface="Roboto"/>
                        <a:cs typeface="Roboto"/>
                        <a:sym typeface="Roboto"/>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3000">
                        <a:solidFill>
                          <a:srgbClr val="808080"/>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endParaRPr sz="3000">
                        <a:solidFill>
                          <a:srgbClr val="808080"/>
                        </a:solidFill>
                        <a:latin typeface="Roboto"/>
                        <a:ea typeface="Roboto"/>
                        <a:cs typeface="Roboto"/>
                        <a:sym typeface="Roboto"/>
                      </a:endParaRPr>
                    </a:p>
                  </a:txBody>
                  <a:tcPr marL="91425" marR="91425" marT="91425" marB="9142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3000" i="1">
                          <a:latin typeface="Open Sans"/>
                          <a:ea typeface="Open Sans"/>
                          <a:cs typeface="Open Sans"/>
                          <a:sym typeface="Open Sans"/>
                        </a:rPr>
                        <a:t>Account Service</a:t>
                      </a:r>
                      <a:endParaRPr sz="3000" i="1">
                        <a:latin typeface="Open Sans"/>
                        <a:ea typeface="Open Sans"/>
                        <a:cs typeface="Open Sans"/>
                        <a:sym typeface="Open Sans"/>
                      </a:endParaRPr>
                    </a:p>
                  </a:txBody>
                  <a:tcPr marL="91425" marR="91425" marT="91425" marB="91425"/>
                </a:tc>
                <a:tc>
                  <a:txBody>
                    <a:bodyPr/>
                    <a:lstStyle/>
                    <a:p>
                      <a:pPr marL="0" lvl="0" indent="0" algn="ctr" rtl="0">
                        <a:spcBef>
                          <a:spcPts val="0"/>
                        </a:spcBef>
                        <a:spcAft>
                          <a:spcPts val="0"/>
                        </a:spcAft>
                        <a:buNone/>
                      </a:pPr>
                      <a:endParaRPr sz="3000" i="1">
                        <a:latin typeface="Open Sans"/>
                        <a:ea typeface="Open Sans"/>
                        <a:cs typeface="Open Sans"/>
                        <a:sym typeface="Open Sans"/>
                      </a:endParaRPr>
                    </a:p>
                  </a:txBody>
                  <a:tcPr marL="91425" marR="91425" marT="91425" marB="91425"/>
                </a:tc>
                <a:tc>
                  <a:txBody>
                    <a:bodyPr/>
                    <a:lstStyle/>
                    <a:p>
                      <a:pPr marL="0" lvl="0" indent="0" algn="ctr" rtl="0">
                        <a:spcBef>
                          <a:spcPts val="0"/>
                        </a:spcBef>
                        <a:spcAft>
                          <a:spcPts val="0"/>
                        </a:spcAft>
                        <a:buNone/>
                      </a:pPr>
                      <a:endParaRPr sz="3000" i="1">
                        <a:latin typeface="Open Sans"/>
                        <a:ea typeface="Open Sans"/>
                        <a:cs typeface="Open Sans"/>
                        <a:sym typeface="Open Sans"/>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3000" i="1">
                          <a:latin typeface="Open Sans"/>
                          <a:ea typeface="Open Sans"/>
                          <a:cs typeface="Open Sans"/>
                          <a:sym typeface="Open Sans"/>
                        </a:rPr>
                        <a:t>X</a:t>
                      </a:r>
                      <a:endParaRPr sz="3000" i="1">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i="1">
                        <a:solidFill>
                          <a:srgbClr val="808080"/>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i="1">
                        <a:solidFill>
                          <a:srgbClr val="808080"/>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i="1">
                        <a:solidFill>
                          <a:srgbClr val="808080"/>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b="1" i="1">
                        <a:solidFill>
                          <a:srgbClr val="808080"/>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1"/>
                  </a:ext>
                </a:extLst>
              </a:tr>
              <a:tr h="689625">
                <a:tc>
                  <a:txBody>
                    <a:bodyPr/>
                    <a:lstStyle/>
                    <a:p>
                      <a:pPr marL="0" lvl="0" indent="0" algn="l" rtl="0">
                        <a:spcBef>
                          <a:spcPts val="0"/>
                        </a:spcBef>
                        <a:spcAft>
                          <a:spcPts val="0"/>
                        </a:spcAft>
                        <a:buNone/>
                      </a:pPr>
                      <a:endParaRPr sz="3000"/>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r h="689625">
                <a:tc>
                  <a:txBody>
                    <a:bodyPr/>
                    <a:lstStyle/>
                    <a:p>
                      <a:pPr marL="0" lvl="0" indent="0" algn="l" rtl="0">
                        <a:spcBef>
                          <a:spcPts val="0"/>
                        </a:spcBef>
                        <a:spcAft>
                          <a:spcPts val="0"/>
                        </a:spcAft>
                        <a:buNone/>
                      </a:pPr>
                      <a:endParaRPr sz="3000"/>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3"/>
                  </a:ext>
                </a:extLst>
              </a:tr>
              <a:tr h="689625">
                <a:tc>
                  <a:txBody>
                    <a:bodyPr/>
                    <a:lstStyle/>
                    <a:p>
                      <a:pPr marL="0" lvl="0" indent="0" algn="l" rtl="0">
                        <a:spcBef>
                          <a:spcPts val="0"/>
                        </a:spcBef>
                        <a:spcAft>
                          <a:spcPts val="0"/>
                        </a:spcAft>
                        <a:buNone/>
                      </a:pPr>
                      <a:endParaRPr sz="3000"/>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4"/>
                  </a:ext>
                </a:extLst>
              </a:tr>
              <a:tr h="689625">
                <a:tc>
                  <a:txBody>
                    <a:bodyPr/>
                    <a:lstStyle/>
                    <a:p>
                      <a:pPr marL="0" lvl="0" indent="0" algn="l" rtl="0">
                        <a:spcBef>
                          <a:spcPts val="0"/>
                        </a:spcBef>
                        <a:spcAft>
                          <a:spcPts val="0"/>
                        </a:spcAft>
                        <a:buNone/>
                      </a:pPr>
                      <a:endParaRPr sz="3000"/>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5"/>
                  </a:ext>
                </a:extLst>
              </a:tr>
            </a:tbl>
          </a:graphicData>
        </a:graphic>
      </p:graphicFrame>
      <p:pic>
        <p:nvPicPr>
          <p:cNvPr id="344" name="Google Shape;344;p57" descr="Persistent-Disk.png"/>
          <p:cNvPicPr preferRelativeResize="0"/>
          <p:nvPr/>
        </p:nvPicPr>
        <p:blipFill rotWithShape="1">
          <a:blip r:embed="rId3">
            <a:alphaModFix/>
          </a:blip>
          <a:srcRect t="5092" b="5092"/>
          <a:stretch/>
        </p:blipFill>
        <p:spPr>
          <a:xfrm>
            <a:off x="22524470" y="3144609"/>
            <a:ext cx="1358100" cy="1219800"/>
          </a:xfrm>
          <a:prstGeom prst="rect">
            <a:avLst/>
          </a:prstGeom>
          <a:noFill/>
          <a:ln>
            <a:noFill/>
          </a:ln>
        </p:spPr>
      </p:pic>
      <p:pic>
        <p:nvPicPr>
          <p:cNvPr id="345" name="Google Shape;345;p57" descr="Cloud-Storage.png"/>
          <p:cNvPicPr preferRelativeResize="0"/>
          <p:nvPr/>
        </p:nvPicPr>
        <p:blipFill rotWithShape="1">
          <a:blip r:embed="rId4">
            <a:alphaModFix/>
          </a:blip>
          <a:srcRect t="5092" b="5092"/>
          <a:stretch/>
        </p:blipFill>
        <p:spPr>
          <a:xfrm>
            <a:off x="24243504" y="3144584"/>
            <a:ext cx="1358100" cy="1219800"/>
          </a:xfrm>
          <a:prstGeom prst="rect">
            <a:avLst/>
          </a:prstGeom>
          <a:noFill/>
          <a:ln>
            <a:noFill/>
          </a:ln>
        </p:spPr>
      </p:pic>
      <p:pic>
        <p:nvPicPr>
          <p:cNvPr id="346" name="Google Shape;346;p57" descr="Cloud-SQL.png"/>
          <p:cNvPicPr preferRelativeResize="0"/>
          <p:nvPr/>
        </p:nvPicPr>
        <p:blipFill rotWithShape="1">
          <a:blip r:embed="rId5">
            <a:alphaModFix/>
          </a:blip>
          <a:srcRect t="5092" b="5092"/>
          <a:stretch/>
        </p:blipFill>
        <p:spPr>
          <a:xfrm>
            <a:off x="26025979" y="3144610"/>
            <a:ext cx="1358100" cy="1219800"/>
          </a:xfrm>
          <a:prstGeom prst="rect">
            <a:avLst/>
          </a:prstGeom>
          <a:noFill/>
          <a:ln>
            <a:noFill/>
          </a:ln>
        </p:spPr>
      </p:pic>
      <p:pic>
        <p:nvPicPr>
          <p:cNvPr id="347" name="Google Shape;347;p57" descr="Cloud-Datastore.png"/>
          <p:cNvPicPr preferRelativeResize="0"/>
          <p:nvPr/>
        </p:nvPicPr>
        <p:blipFill rotWithShape="1">
          <a:blip r:embed="rId6">
            <a:alphaModFix/>
          </a:blip>
          <a:srcRect t="5092" b="5092"/>
          <a:stretch/>
        </p:blipFill>
        <p:spPr>
          <a:xfrm>
            <a:off x="27732296" y="3122707"/>
            <a:ext cx="1407000" cy="1263600"/>
          </a:xfrm>
          <a:prstGeom prst="rect">
            <a:avLst/>
          </a:prstGeom>
          <a:noFill/>
          <a:ln>
            <a:noFill/>
          </a:ln>
        </p:spPr>
      </p:pic>
      <p:pic>
        <p:nvPicPr>
          <p:cNvPr id="348" name="Google Shape;348;p57" descr="Cloud-Bigtable.png"/>
          <p:cNvPicPr preferRelativeResize="0"/>
          <p:nvPr/>
        </p:nvPicPr>
        <p:blipFill rotWithShape="1">
          <a:blip r:embed="rId7">
            <a:alphaModFix/>
          </a:blip>
          <a:srcRect t="5092" b="5092"/>
          <a:stretch/>
        </p:blipFill>
        <p:spPr>
          <a:xfrm>
            <a:off x="29603721" y="3144610"/>
            <a:ext cx="1358100" cy="1219800"/>
          </a:xfrm>
          <a:prstGeom prst="rect">
            <a:avLst/>
          </a:prstGeom>
          <a:noFill/>
          <a:ln>
            <a:noFill/>
          </a:ln>
        </p:spPr>
      </p:pic>
      <p:pic>
        <p:nvPicPr>
          <p:cNvPr id="349" name="Google Shape;349;p57" descr="Cloud-Spanner.png"/>
          <p:cNvPicPr preferRelativeResize="0"/>
          <p:nvPr/>
        </p:nvPicPr>
        <p:blipFill rotWithShape="1">
          <a:blip r:embed="rId8">
            <a:alphaModFix/>
          </a:blip>
          <a:srcRect t="5092" b="5092"/>
          <a:stretch/>
        </p:blipFill>
        <p:spPr>
          <a:xfrm>
            <a:off x="31426238" y="3144563"/>
            <a:ext cx="1358100" cy="1219800"/>
          </a:xfrm>
          <a:prstGeom prst="rect">
            <a:avLst/>
          </a:prstGeom>
          <a:noFill/>
          <a:ln>
            <a:noFill/>
          </a:ln>
        </p:spPr>
      </p:pic>
      <p:sp>
        <p:nvSpPr>
          <p:cNvPr id="350" name="Google Shape;350;p57"/>
          <p:cNvSpPr txBox="1"/>
          <p:nvPr/>
        </p:nvSpPr>
        <p:spPr>
          <a:xfrm>
            <a:off x="22359013" y="4364375"/>
            <a:ext cx="1689000" cy="6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a:ea typeface="Roboto"/>
                <a:cs typeface="Roboto"/>
                <a:sym typeface="Roboto"/>
              </a:rPr>
              <a:t>Persistent Disk</a:t>
            </a:r>
            <a:endParaRPr sz="1800">
              <a:latin typeface="Roboto"/>
              <a:ea typeface="Roboto"/>
              <a:cs typeface="Roboto"/>
              <a:sym typeface="Roboto"/>
            </a:endParaRPr>
          </a:p>
        </p:txBody>
      </p:sp>
      <p:sp>
        <p:nvSpPr>
          <p:cNvPr id="351" name="Google Shape;351;p57"/>
          <p:cNvSpPr txBox="1"/>
          <p:nvPr/>
        </p:nvSpPr>
        <p:spPr>
          <a:xfrm>
            <a:off x="24147875" y="4364375"/>
            <a:ext cx="1689000" cy="6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a:ea typeface="Roboto"/>
                <a:cs typeface="Roboto"/>
                <a:sym typeface="Roboto"/>
              </a:rPr>
              <a:t>Cloud </a:t>
            </a:r>
            <a:br>
              <a:rPr lang="en" sz="1800">
                <a:latin typeface="Roboto"/>
                <a:ea typeface="Roboto"/>
                <a:cs typeface="Roboto"/>
                <a:sym typeface="Roboto"/>
              </a:rPr>
            </a:br>
            <a:r>
              <a:rPr lang="en" sz="1800">
                <a:latin typeface="Roboto"/>
                <a:ea typeface="Roboto"/>
                <a:cs typeface="Roboto"/>
                <a:sym typeface="Roboto"/>
              </a:rPr>
              <a:t>Storage</a:t>
            </a:r>
            <a:endParaRPr sz="1800">
              <a:latin typeface="Roboto"/>
              <a:ea typeface="Roboto"/>
              <a:cs typeface="Roboto"/>
              <a:sym typeface="Roboto"/>
            </a:endParaRPr>
          </a:p>
        </p:txBody>
      </p:sp>
      <p:sp>
        <p:nvSpPr>
          <p:cNvPr id="352" name="Google Shape;352;p57"/>
          <p:cNvSpPr txBox="1"/>
          <p:nvPr/>
        </p:nvSpPr>
        <p:spPr>
          <a:xfrm>
            <a:off x="25860563" y="4364375"/>
            <a:ext cx="1689000" cy="6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a:ea typeface="Roboto"/>
                <a:cs typeface="Roboto"/>
                <a:sym typeface="Roboto"/>
              </a:rPr>
              <a:t>Cloud </a:t>
            </a:r>
            <a:br>
              <a:rPr lang="en" sz="1800">
                <a:latin typeface="Roboto"/>
                <a:ea typeface="Roboto"/>
                <a:cs typeface="Roboto"/>
                <a:sym typeface="Roboto"/>
              </a:rPr>
            </a:br>
            <a:r>
              <a:rPr lang="en" sz="1800">
                <a:latin typeface="Roboto"/>
                <a:ea typeface="Roboto"/>
                <a:cs typeface="Roboto"/>
                <a:sym typeface="Roboto"/>
              </a:rPr>
              <a:t>SQL</a:t>
            </a:r>
            <a:endParaRPr sz="1800">
              <a:latin typeface="Roboto"/>
              <a:ea typeface="Roboto"/>
              <a:cs typeface="Roboto"/>
              <a:sym typeface="Roboto"/>
            </a:endParaRPr>
          </a:p>
        </p:txBody>
      </p:sp>
      <p:sp>
        <p:nvSpPr>
          <p:cNvPr id="353" name="Google Shape;353;p57"/>
          <p:cNvSpPr txBox="1"/>
          <p:nvPr/>
        </p:nvSpPr>
        <p:spPr>
          <a:xfrm>
            <a:off x="27531763" y="4364375"/>
            <a:ext cx="1689000" cy="6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a:ea typeface="Roboto"/>
                <a:cs typeface="Roboto"/>
                <a:sym typeface="Roboto"/>
              </a:rPr>
              <a:t>Firestore</a:t>
            </a:r>
            <a:endParaRPr sz="1800">
              <a:latin typeface="Roboto"/>
              <a:ea typeface="Roboto"/>
              <a:cs typeface="Roboto"/>
              <a:sym typeface="Roboto"/>
            </a:endParaRPr>
          </a:p>
        </p:txBody>
      </p:sp>
      <p:sp>
        <p:nvSpPr>
          <p:cNvPr id="354" name="Google Shape;354;p57"/>
          <p:cNvSpPr txBox="1"/>
          <p:nvPr/>
        </p:nvSpPr>
        <p:spPr>
          <a:xfrm>
            <a:off x="29479000" y="4364375"/>
            <a:ext cx="1689000" cy="6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a:ea typeface="Roboto"/>
                <a:cs typeface="Roboto"/>
                <a:sym typeface="Roboto"/>
              </a:rPr>
              <a:t>Cloud </a:t>
            </a:r>
            <a:br>
              <a:rPr lang="en" sz="1800">
                <a:latin typeface="Roboto"/>
                <a:ea typeface="Roboto"/>
                <a:cs typeface="Roboto"/>
                <a:sym typeface="Roboto"/>
              </a:rPr>
            </a:br>
            <a:r>
              <a:rPr lang="en" sz="1800">
                <a:latin typeface="Roboto"/>
                <a:ea typeface="Roboto"/>
                <a:cs typeface="Roboto"/>
                <a:sym typeface="Roboto"/>
              </a:rPr>
              <a:t>Bigtable</a:t>
            </a:r>
            <a:endParaRPr sz="1800">
              <a:latin typeface="Roboto"/>
              <a:ea typeface="Roboto"/>
              <a:cs typeface="Roboto"/>
              <a:sym typeface="Roboto"/>
            </a:endParaRPr>
          </a:p>
        </p:txBody>
      </p:sp>
      <p:sp>
        <p:nvSpPr>
          <p:cNvPr id="355" name="Google Shape;355;p57"/>
          <p:cNvSpPr txBox="1"/>
          <p:nvPr/>
        </p:nvSpPr>
        <p:spPr>
          <a:xfrm>
            <a:off x="31227125" y="4364375"/>
            <a:ext cx="1689000" cy="6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a:ea typeface="Roboto"/>
                <a:cs typeface="Roboto"/>
                <a:sym typeface="Roboto"/>
              </a:rPr>
              <a:t>Cloud </a:t>
            </a:r>
            <a:br>
              <a:rPr lang="en" sz="1800">
                <a:latin typeface="Roboto"/>
                <a:ea typeface="Roboto"/>
                <a:cs typeface="Roboto"/>
                <a:sym typeface="Roboto"/>
              </a:rPr>
            </a:br>
            <a:r>
              <a:rPr lang="en" sz="1800">
                <a:latin typeface="Roboto"/>
                <a:ea typeface="Roboto"/>
                <a:cs typeface="Roboto"/>
                <a:sym typeface="Roboto"/>
              </a:rPr>
              <a:t>Spanner</a:t>
            </a:r>
            <a:endParaRPr sz="1800">
              <a:latin typeface="Roboto"/>
              <a:ea typeface="Roboto"/>
              <a:cs typeface="Roboto"/>
              <a:sym typeface="Roboto"/>
            </a:endParaRPr>
          </a:p>
        </p:txBody>
      </p:sp>
      <p:pic>
        <p:nvPicPr>
          <p:cNvPr id="356" name="Google Shape;356;p57"/>
          <p:cNvPicPr preferRelativeResize="0"/>
          <p:nvPr/>
        </p:nvPicPr>
        <p:blipFill>
          <a:blip r:embed="rId9">
            <a:alphaModFix/>
          </a:blip>
          <a:stretch>
            <a:fillRect/>
          </a:stretch>
        </p:blipFill>
        <p:spPr>
          <a:xfrm>
            <a:off x="33181437" y="3144599"/>
            <a:ext cx="1358100" cy="1208701"/>
          </a:xfrm>
          <a:prstGeom prst="rect">
            <a:avLst/>
          </a:prstGeom>
          <a:noFill/>
          <a:ln>
            <a:noFill/>
          </a:ln>
        </p:spPr>
      </p:pic>
      <p:sp>
        <p:nvSpPr>
          <p:cNvPr id="357" name="Google Shape;357;p57"/>
          <p:cNvSpPr txBox="1"/>
          <p:nvPr/>
        </p:nvSpPr>
        <p:spPr>
          <a:xfrm>
            <a:off x="32975250" y="4364375"/>
            <a:ext cx="1689000" cy="6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a:ea typeface="Roboto"/>
                <a:cs typeface="Roboto"/>
                <a:sym typeface="Roboto"/>
              </a:rPr>
              <a:t>BigQuery</a:t>
            </a:r>
            <a:endParaRPr sz="1800">
              <a:latin typeface="Roboto"/>
              <a:ea typeface="Roboto"/>
              <a:cs typeface="Roboto"/>
              <a:sym typeface="Roboto"/>
            </a:endParaRPr>
          </a:p>
        </p:txBody>
      </p:sp>
      <p:graphicFrame>
        <p:nvGraphicFramePr>
          <p:cNvPr id="358" name="Google Shape;358;p57"/>
          <p:cNvGraphicFramePr/>
          <p:nvPr/>
        </p:nvGraphicFramePr>
        <p:xfrm>
          <a:off x="952500" y="3011170"/>
          <a:ext cx="16383000" cy="6422525"/>
        </p:xfrm>
        <a:graphic>
          <a:graphicData uri="http://schemas.openxmlformats.org/drawingml/2006/table">
            <a:tbl>
              <a:tblPr>
                <a:noFill/>
                <a:tableStyleId>{DCE1C234-363E-4668-8691-3FD1E73D0BE4}</a:tableStyleId>
              </a:tblPr>
              <a:tblGrid>
                <a:gridCol w="2047875">
                  <a:extLst>
                    <a:ext uri="{9D8B030D-6E8A-4147-A177-3AD203B41FA5}">
                      <a16:colId xmlns:a16="http://schemas.microsoft.com/office/drawing/2014/main" val="20000"/>
                    </a:ext>
                  </a:extLst>
                </a:gridCol>
                <a:gridCol w="2047875">
                  <a:extLst>
                    <a:ext uri="{9D8B030D-6E8A-4147-A177-3AD203B41FA5}">
                      <a16:colId xmlns:a16="http://schemas.microsoft.com/office/drawing/2014/main" val="20001"/>
                    </a:ext>
                  </a:extLst>
                </a:gridCol>
                <a:gridCol w="2047875">
                  <a:extLst>
                    <a:ext uri="{9D8B030D-6E8A-4147-A177-3AD203B41FA5}">
                      <a16:colId xmlns:a16="http://schemas.microsoft.com/office/drawing/2014/main" val="20002"/>
                    </a:ext>
                  </a:extLst>
                </a:gridCol>
                <a:gridCol w="2047875">
                  <a:extLst>
                    <a:ext uri="{9D8B030D-6E8A-4147-A177-3AD203B41FA5}">
                      <a16:colId xmlns:a16="http://schemas.microsoft.com/office/drawing/2014/main" val="20003"/>
                    </a:ext>
                  </a:extLst>
                </a:gridCol>
                <a:gridCol w="2047875">
                  <a:extLst>
                    <a:ext uri="{9D8B030D-6E8A-4147-A177-3AD203B41FA5}">
                      <a16:colId xmlns:a16="http://schemas.microsoft.com/office/drawing/2014/main" val="20004"/>
                    </a:ext>
                  </a:extLst>
                </a:gridCol>
                <a:gridCol w="2047875">
                  <a:extLst>
                    <a:ext uri="{9D8B030D-6E8A-4147-A177-3AD203B41FA5}">
                      <a16:colId xmlns:a16="http://schemas.microsoft.com/office/drawing/2014/main" val="20005"/>
                    </a:ext>
                  </a:extLst>
                </a:gridCol>
                <a:gridCol w="2047875">
                  <a:extLst>
                    <a:ext uri="{9D8B030D-6E8A-4147-A177-3AD203B41FA5}">
                      <a16:colId xmlns:a16="http://schemas.microsoft.com/office/drawing/2014/main" val="20006"/>
                    </a:ext>
                  </a:extLst>
                </a:gridCol>
                <a:gridCol w="2047875">
                  <a:extLst>
                    <a:ext uri="{9D8B030D-6E8A-4147-A177-3AD203B41FA5}">
                      <a16:colId xmlns:a16="http://schemas.microsoft.com/office/drawing/2014/main" val="20007"/>
                    </a:ext>
                  </a:extLst>
                </a:gridCol>
              </a:tblGrid>
              <a:tr h="2657775">
                <a:tc>
                  <a:txBody>
                    <a:bodyPr/>
                    <a:lstStyle/>
                    <a:p>
                      <a:pPr marL="0" lvl="0" indent="0" algn="ctr" rtl="0">
                        <a:spcBef>
                          <a:spcPts val="0"/>
                        </a:spcBef>
                        <a:spcAft>
                          <a:spcPts val="0"/>
                        </a:spcAft>
                        <a:buNone/>
                      </a:pPr>
                      <a:r>
                        <a:rPr lang="en" sz="2200" b="1">
                          <a:solidFill>
                            <a:srgbClr val="FFFFFF"/>
                          </a:solidFill>
                          <a:latin typeface="Google Sans"/>
                          <a:ea typeface="Google Sans"/>
                          <a:cs typeface="Google Sans"/>
                          <a:sym typeface="Google Sans"/>
                        </a:rPr>
                        <a:t>Service</a:t>
                      </a:r>
                      <a:endParaRPr sz="2200" b="1">
                        <a:solidFill>
                          <a:srgbClr val="FFFFFF"/>
                        </a:solidFill>
                        <a:latin typeface="Google Sans"/>
                        <a:ea typeface="Google Sans"/>
                        <a:cs typeface="Google Sans"/>
                        <a:sym typeface="Google Sans"/>
                      </a:endParaRPr>
                    </a:p>
                  </a:txBody>
                  <a:tcPr marL="91425" marR="91425" marT="91425" marB="9142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endParaRPr sz="2200">
                        <a:latin typeface="Google Sans"/>
                        <a:ea typeface="Google Sans"/>
                        <a:cs typeface="Google Sans"/>
                        <a:sym typeface="Google Sans"/>
                      </a:endParaRPr>
                    </a:p>
                    <a:p>
                      <a:pPr marL="0" lvl="0" indent="0" algn="ctr" rtl="0">
                        <a:spcBef>
                          <a:spcPts val="0"/>
                        </a:spcBef>
                        <a:spcAft>
                          <a:spcPts val="0"/>
                        </a:spcAft>
                        <a:buNone/>
                      </a:pPr>
                      <a:endParaRPr sz="2200">
                        <a:latin typeface="Google Sans"/>
                        <a:ea typeface="Google Sans"/>
                        <a:cs typeface="Google Sans"/>
                        <a:sym typeface="Google Sans"/>
                      </a:endParaRPr>
                    </a:p>
                    <a:p>
                      <a:pPr marL="0" lvl="0" indent="0" algn="ctr" rtl="0">
                        <a:spcBef>
                          <a:spcPts val="0"/>
                        </a:spcBef>
                        <a:spcAft>
                          <a:spcPts val="0"/>
                        </a:spcAft>
                        <a:buNone/>
                      </a:pPr>
                      <a:endParaRPr sz="2200">
                        <a:latin typeface="Google Sans"/>
                        <a:ea typeface="Google Sans"/>
                        <a:cs typeface="Google Sans"/>
                        <a:sym typeface="Google Sans"/>
                      </a:endParaRPr>
                    </a:p>
                    <a:p>
                      <a:pPr marL="0" lvl="0" indent="0" algn="ctr" rtl="0">
                        <a:spcBef>
                          <a:spcPts val="0"/>
                        </a:spcBef>
                        <a:spcAft>
                          <a:spcPts val="0"/>
                        </a:spcAft>
                        <a:buNone/>
                      </a:pPr>
                      <a:endParaRPr sz="2200">
                        <a:latin typeface="Google Sans"/>
                        <a:ea typeface="Google Sans"/>
                        <a:cs typeface="Google Sans"/>
                        <a:sym typeface="Google Sans"/>
                      </a:endParaRPr>
                    </a:p>
                    <a:p>
                      <a:pPr marL="0" lvl="0" indent="0" algn="ctr" rtl="0">
                        <a:spcBef>
                          <a:spcPts val="0"/>
                        </a:spcBef>
                        <a:spcAft>
                          <a:spcPts val="0"/>
                        </a:spcAft>
                        <a:buNone/>
                      </a:pPr>
                      <a:r>
                        <a:rPr lang="en" sz="2200">
                          <a:latin typeface="Google Sans"/>
                          <a:ea typeface="Google Sans"/>
                          <a:cs typeface="Google Sans"/>
                          <a:sym typeface="Google Sans"/>
                        </a:rPr>
                        <a:t>Persistent Disk</a:t>
                      </a:r>
                      <a:endParaRPr sz="2200">
                        <a:latin typeface="Google Sans"/>
                        <a:ea typeface="Google Sans"/>
                        <a:cs typeface="Google Sans"/>
                        <a:sym typeface="Google Sans"/>
                      </a:endParaRPr>
                    </a:p>
                  </a:txBody>
                  <a:tcPr marL="91425" marR="91425" marT="91425" marB="9142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200">
                        <a:latin typeface="Google Sans"/>
                        <a:ea typeface="Google Sans"/>
                        <a:cs typeface="Google Sans"/>
                        <a:sym typeface="Google Sans"/>
                      </a:endParaRPr>
                    </a:p>
                    <a:p>
                      <a:pPr marL="0" lvl="0" indent="0" algn="ctr" rtl="0">
                        <a:spcBef>
                          <a:spcPts val="0"/>
                        </a:spcBef>
                        <a:spcAft>
                          <a:spcPts val="0"/>
                        </a:spcAft>
                        <a:buNone/>
                      </a:pPr>
                      <a:endParaRPr sz="2200">
                        <a:latin typeface="Google Sans"/>
                        <a:ea typeface="Google Sans"/>
                        <a:cs typeface="Google Sans"/>
                        <a:sym typeface="Google Sans"/>
                      </a:endParaRPr>
                    </a:p>
                    <a:p>
                      <a:pPr marL="0" lvl="0" indent="0" algn="ctr" rtl="0">
                        <a:spcBef>
                          <a:spcPts val="0"/>
                        </a:spcBef>
                        <a:spcAft>
                          <a:spcPts val="0"/>
                        </a:spcAft>
                        <a:buNone/>
                      </a:pPr>
                      <a:endParaRPr sz="2200">
                        <a:latin typeface="Google Sans"/>
                        <a:ea typeface="Google Sans"/>
                        <a:cs typeface="Google Sans"/>
                        <a:sym typeface="Google Sans"/>
                      </a:endParaRPr>
                    </a:p>
                    <a:p>
                      <a:pPr marL="0" lvl="0" indent="0" algn="ctr" rtl="0">
                        <a:spcBef>
                          <a:spcPts val="0"/>
                        </a:spcBef>
                        <a:spcAft>
                          <a:spcPts val="0"/>
                        </a:spcAft>
                        <a:buNone/>
                      </a:pPr>
                      <a:endParaRPr sz="2200">
                        <a:latin typeface="Google Sans"/>
                        <a:ea typeface="Google Sans"/>
                        <a:cs typeface="Google Sans"/>
                        <a:sym typeface="Google Sans"/>
                      </a:endParaRPr>
                    </a:p>
                    <a:p>
                      <a:pPr marL="0" lvl="0" indent="0" algn="ctr" rtl="0">
                        <a:spcBef>
                          <a:spcPts val="0"/>
                        </a:spcBef>
                        <a:spcAft>
                          <a:spcPts val="0"/>
                        </a:spcAft>
                        <a:buNone/>
                      </a:pPr>
                      <a:r>
                        <a:rPr lang="en" sz="2200">
                          <a:latin typeface="Google Sans"/>
                          <a:ea typeface="Google Sans"/>
                          <a:cs typeface="Google Sans"/>
                          <a:sym typeface="Google Sans"/>
                        </a:rPr>
                        <a:t>Cloud</a:t>
                      </a:r>
                      <a:endParaRPr sz="2200">
                        <a:latin typeface="Google Sans"/>
                        <a:ea typeface="Google Sans"/>
                        <a:cs typeface="Google Sans"/>
                        <a:sym typeface="Google Sans"/>
                      </a:endParaRPr>
                    </a:p>
                    <a:p>
                      <a:pPr marL="0" lvl="0" indent="0" algn="ctr" rtl="0">
                        <a:spcBef>
                          <a:spcPts val="0"/>
                        </a:spcBef>
                        <a:spcAft>
                          <a:spcPts val="0"/>
                        </a:spcAft>
                        <a:buNone/>
                      </a:pPr>
                      <a:r>
                        <a:rPr lang="en" sz="2200">
                          <a:latin typeface="Google Sans"/>
                          <a:ea typeface="Google Sans"/>
                          <a:cs typeface="Google Sans"/>
                          <a:sym typeface="Google Sans"/>
                        </a:rPr>
                        <a:t>Storage</a:t>
                      </a:r>
                      <a:endParaRPr sz="2200">
                        <a:latin typeface="Google Sans"/>
                        <a:ea typeface="Google Sans"/>
                        <a:cs typeface="Google Sans"/>
                        <a:sym typeface="Google Sans"/>
                      </a:endParaRPr>
                    </a:p>
                  </a:txBody>
                  <a:tcPr marL="91425" marR="91425" marT="91425" marB="9142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200">
                        <a:latin typeface="Google Sans"/>
                        <a:ea typeface="Google Sans"/>
                        <a:cs typeface="Google Sans"/>
                        <a:sym typeface="Google Sans"/>
                      </a:endParaRPr>
                    </a:p>
                    <a:p>
                      <a:pPr marL="0" lvl="0" indent="0" algn="ctr" rtl="0">
                        <a:spcBef>
                          <a:spcPts val="0"/>
                        </a:spcBef>
                        <a:spcAft>
                          <a:spcPts val="0"/>
                        </a:spcAft>
                        <a:buNone/>
                      </a:pPr>
                      <a:endParaRPr sz="2200">
                        <a:latin typeface="Google Sans"/>
                        <a:ea typeface="Google Sans"/>
                        <a:cs typeface="Google Sans"/>
                        <a:sym typeface="Google Sans"/>
                      </a:endParaRPr>
                    </a:p>
                    <a:p>
                      <a:pPr marL="0" lvl="0" indent="0" algn="ctr" rtl="0">
                        <a:spcBef>
                          <a:spcPts val="0"/>
                        </a:spcBef>
                        <a:spcAft>
                          <a:spcPts val="0"/>
                        </a:spcAft>
                        <a:buNone/>
                      </a:pPr>
                      <a:endParaRPr sz="2200">
                        <a:latin typeface="Google Sans"/>
                        <a:ea typeface="Google Sans"/>
                        <a:cs typeface="Google Sans"/>
                        <a:sym typeface="Google Sans"/>
                      </a:endParaRPr>
                    </a:p>
                    <a:p>
                      <a:pPr marL="0" lvl="0" indent="0" algn="ctr" rtl="0">
                        <a:spcBef>
                          <a:spcPts val="0"/>
                        </a:spcBef>
                        <a:spcAft>
                          <a:spcPts val="0"/>
                        </a:spcAft>
                        <a:buNone/>
                      </a:pPr>
                      <a:endParaRPr sz="2200">
                        <a:latin typeface="Google Sans"/>
                        <a:ea typeface="Google Sans"/>
                        <a:cs typeface="Google Sans"/>
                        <a:sym typeface="Google Sans"/>
                      </a:endParaRPr>
                    </a:p>
                    <a:p>
                      <a:pPr marL="0" lvl="0" indent="0" algn="ctr" rtl="0">
                        <a:spcBef>
                          <a:spcPts val="0"/>
                        </a:spcBef>
                        <a:spcAft>
                          <a:spcPts val="0"/>
                        </a:spcAft>
                        <a:buNone/>
                      </a:pPr>
                      <a:r>
                        <a:rPr lang="en" sz="2200">
                          <a:latin typeface="Google Sans"/>
                          <a:ea typeface="Google Sans"/>
                          <a:cs typeface="Google Sans"/>
                          <a:sym typeface="Google Sans"/>
                        </a:rPr>
                        <a:t>Cloud </a:t>
                      </a:r>
                      <a:endParaRPr sz="2200">
                        <a:latin typeface="Google Sans"/>
                        <a:ea typeface="Google Sans"/>
                        <a:cs typeface="Google Sans"/>
                        <a:sym typeface="Google Sans"/>
                      </a:endParaRPr>
                    </a:p>
                    <a:p>
                      <a:pPr marL="0" lvl="0" indent="0" algn="ctr" rtl="0">
                        <a:spcBef>
                          <a:spcPts val="0"/>
                        </a:spcBef>
                        <a:spcAft>
                          <a:spcPts val="0"/>
                        </a:spcAft>
                        <a:buNone/>
                      </a:pPr>
                      <a:r>
                        <a:rPr lang="en" sz="2200">
                          <a:latin typeface="Google Sans"/>
                          <a:ea typeface="Google Sans"/>
                          <a:cs typeface="Google Sans"/>
                          <a:sym typeface="Google Sans"/>
                        </a:rPr>
                        <a:t>SQL</a:t>
                      </a:r>
                      <a:endParaRPr sz="2200">
                        <a:latin typeface="Google Sans"/>
                        <a:ea typeface="Google Sans"/>
                        <a:cs typeface="Google Sans"/>
                        <a:sym typeface="Google Sans"/>
                      </a:endParaRPr>
                    </a:p>
                  </a:txBody>
                  <a:tcPr marL="91425" marR="91425" marT="91425" marB="9142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200">
                        <a:latin typeface="Google Sans"/>
                        <a:ea typeface="Google Sans"/>
                        <a:cs typeface="Google Sans"/>
                        <a:sym typeface="Google Sans"/>
                      </a:endParaRPr>
                    </a:p>
                    <a:p>
                      <a:pPr marL="0" lvl="0" indent="0" algn="ctr" rtl="0">
                        <a:spcBef>
                          <a:spcPts val="0"/>
                        </a:spcBef>
                        <a:spcAft>
                          <a:spcPts val="0"/>
                        </a:spcAft>
                        <a:buNone/>
                      </a:pPr>
                      <a:endParaRPr sz="2200">
                        <a:latin typeface="Google Sans"/>
                        <a:ea typeface="Google Sans"/>
                        <a:cs typeface="Google Sans"/>
                        <a:sym typeface="Google Sans"/>
                      </a:endParaRPr>
                    </a:p>
                    <a:p>
                      <a:pPr marL="0" lvl="0" indent="0" algn="ctr" rtl="0">
                        <a:spcBef>
                          <a:spcPts val="0"/>
                        </a:spcBef>
                        <a:spcAft>
                          <a:spcPts val="0"/>
                        </a:spcAft>
                        <a:buNone/>
                      </a:pPr>
                      <a:endParaRPr sz="2200">
                        <a:latin typeface="Google Sans"/>
                        <a:ea typeface="Google Sans"/>
                        <a:cs typeface="Google Sans"/>
                        <a:sym typeface="Google Sans"/>
                      </a:endParaRPr>
                    </a:p>
                    <a:p>
                      <a:pPr marL="0" lvl="0" indent="0" algn="ctr" rtl="0">
                        <a:spcBef>
                          <a:spcPts val="0"/>
                        </a:spcBef>
                        <a:spcAft>
                          <a:spcPts val="0"/>
                        </a:spcAft>
                        <a:buNone/>
                      </a:pPr>
                      <a:r>
                        <a:rPr lang="en" sz="2200">
                          <a:latin typeface="Google Sans"/>
                          <a:ea typeface="Google Sans"/>
                          <a:cs typeface="Google Sans"/>
                          <a:sym typeface="Google Sans"/>
                        </a:rPr>
                        <a:t>Firestore</a:t>
                      </a:r>
                      <a:endParaRPr sz="2200">
                        <a:latin typeface="Google Sans"/>
                        <a:ea typeface="Google Sans"/>
                        <a:cs typeface="Google Sans"/>
                        <a:sym typeface="Google Sans"/>
                      </a:endParaRPr>
                    </a:p>
                  </a:txBody>
                  <a:tcPr marL="91425" marR="91425" marT="91425" marB="9142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200">
                        <a:latin typeface="Google Sans"/>
                        <a:ea typeface="Google Sans"/>
                        <a:cs typeface="Google Sans"/>
                        <a:sym typeface="Google Sans"/>
                      </a:endParaRPr>
                    </a:p>
                    <a:p>
                      <a:pPr marL="0" lvl="0" indent="0" algn="l" rtl="0">
                        <a:spcBef>
                          <a:spcPts val="0"/>
                        </a:spcBef>
                        <a:spcAft>
                          <a:spcPts val="0"/>
                        </a:spcAft>
                        <a:buNone/>
                      </a:pPr>
                      <a:endParaRPr sz="2200">
                        <a:latin typeface="Google Sans"/>
                        <a:ea typeface="Google Sans"/>
                        <a:cs typeface="Google Sans"/>
                        <a:sym typeface="Google Sans"/>
                      </a:endParaRPr>
                    </a:p>
                    <a:p>
                      <a:pPr marL="0" lvl="0" indent="0" algn="ctr" rtl="0">
                        <a:spcBef>
                          <a:spcPts val="0"/>
                        </a:spcBef>
                        <a:spcAft>
                          <a:spcPts val="0"/>
                        </a:spcAft>
                        <a:buNone/>
                      </a:pPr>
                      <a:endParaRPr sz="2200">
                        <a:latin typeface="Google Sans"/>
                        <a:ea typeface="Google Sans"/>
                        <a:cs typeface="Google Sans"/>
                        <a:sym typeface="Google Sans"/>
                      </a:endParaRPr>
                    </a:p>
                    <a:p>
                      <a:pPr marL="0" lvl="0" indent="0" algn="ctr" rtl="0">
                        <a:spcBef>
                          <a:spcPts val="0"/>
                        </a:spcBef>
                        <a:spcAft>
                          <a:spcPts val="0"/>
                        </a:spcAft>
                        <a:buNone/>
                      </a:pPr>
                      <a:endParaRPr sz="2200">
                        <a:latin typeface="Google Sans"/>
                        <a:ea typeface="Google Sans"/>
                        <a:cs typeface="Google Sans"/>
                        <a:sym typeface="Google Sans"/>
                      </a:endParaRPr>
                    </a:p>
                    <a:p>
                      <a:pPr marL="0" lvl="0" indent="0" algn="ctr" rtl="0">
                        <a:spcBef>
                          <a:spcPts val="0"/>
                        </a:spcBef>
                        <a:spcAft>
                          <a:spcPts val="0"/>
                        </a:spcAft>
                        <a:buNone/>
                      </a:pPr>
                      <a:r>
                        <a:rPr lang="en" sz="2200">
                          <a:latin typeface="Google Sans"/>
                          <a:ea typeface="Google Sans"/>
                          <a:cs typeface="Google Sans"/>
                          <a:sym typeface="Google Sans"/>
                        </a:rPr>
                        <a:t>Cloud</a:t>
                      </a:r>
                      <a:endParaRPr sz="2200">
                        <a:latin typeface="Google Sans"/>
                        <a:ea typeface="Google Sans"/>
                        <a:cs typeface="Google Sans"/>
                        <a:sym typeface="Google Sans"/>
                      </a:endParaRPr>
                    </a:p>
                    <a:p>
                      <a:pPr marL="0" lvl="0" indent="0" algn="ctr" rtl="0">
                        <a:spcBef>
                          <a:spcPts val="0"/>
                        </a:spcBef>
                        <a:spcAft>
                          <a:spcPts val="0"/>
                        </a:spcAft>
                        <a:buNone/>
                      </a:pPr>
                      <a:r>
                        <a:rPr lang="en" sz="2200">
                          <a:latin typeface="Google Sans"/>
                          <a:ea typeface="Google Sans"/>
                          <a:cs typeface="Google Sans"/>
                          <a:sym typeface="Google Sans"/>
                        </a:rPr>
                        <a:t>Bigtable</a:t>
                      </a:r>
                      <a:endParaRPr sz="2200">
                        <a:latin typeface="Google Sans"/>
                        <a:ea typeface="Google Sans"/>
                        <a:cs typeface="Google Sans"/>
                        <a:sym typeface="Google Sans"/>
                      </a:endParaRPr>
                    </a:p>
                  </a:txBody>
                  <a:tcPr marL="91425" marR="91425" marT="91425" marB="9142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200">
                        <a:latin typeface="Google Sans"/>
                        <a:ea typeface="Google Sans"/>
                        <a:cs typeface="Google Sans"/>
                        <a:sym typeface="Google Sans"/>
                      </a:endParaRPr>
                    </a:p>
                    <a:p>
                      <a:pPr marL="0" lvl="0" indent="0" algn="ctr" rtl="0">
                        <a:spcBef>
                          <a:spcPts val="0"/>
                        </a:spcBef>
                        <a:spcAft>
                          <a:spcPts val="0"/>
                        </a:spcAft>
                        <a:buNone/>
                      </a:pPr>
                      <a:endParaRPr sz="2200">
                        <a:latin typeface="Google Sans"/>
                        <a:ea typeface="Google Sans"/>
                        <a:cs typeface="Google Sans"/>
                        <a:sym typeface="Google Sans"/>
                      </a:endParaRPr>
                    </a:p>
                    <a:p>
                      <a:pPr marL="0" lvl="0" indent="0" algn="ctr" rtl="0">
                        <a:spcBef>
                          <a:spcPts val="0"/>
                        </a:spcBef>
                        <a:spcAft>
                          <a:spcPts val="0"/>
                        </a:spcAft>
                        <a:buNone/>
                      </a:pPr>
                      <a:endParaRPr sz="2200">
                        <a:latin typeface="Google Sans"/>
                        <a:ea typeface="Google Sans"/>
                        <a:cs typeface="Google Sans"/>
                        <a:sym typeface="Google Sans"/>
                      </a:endParaRPr>
                    </a:p>
                    <a:p>
                      <a:pPr marL="0" lvl="0" indent="0" algn="ctr" rtl="0">
                        <a:spcBef>
                          <a:spcPts val="0"/>
                        </a:spcBef>
                        <a:spcAft>
                          <a:spcPts val="0"/>
                        </a:spcAft>
                        <a:buNone/>
                      </a:pPr>
                      <a:endParaRPr sz="2200">
                        <a:latin typeface="Google Sans"/>
                        <a:ea typeface="Google Sans"/>
                        <a:cs typeface="Google Sans"/>
                        <a:sym typeface="Google Sans"/>
                      </a:endParaRPr>
                    </a:p>
                    <a:p>
                      <a:pPr marL="0" lvl="0" indent="0" algn="ctr" rtl="0">
                        <a:spcBef>
                          <a:spcPts val="0"/>
                        </a:spcBef>
                        <a:spcAft>
                          <a:spcPts val="0"/>
                        </a:spcAft>
                        <a:buNone/>
                      </a:pPr>
                      <a:r>
                        <a:rPr lang="en" sz="2200">
                          <a:latin typeface="Google Sans"/>
                          <a:ea typeface="Google Sans"/>
                          <a:cs typeface="Google Sans"/>
                          <a:sym typeface="Google Sans"/>
                        </a:rPr>
                        <a:t>Cloud</a:t>
                      </a:r>
                      <a:endParaRPr sz="2200">
                        <a:latin typeface="Google Sans"/>
                        <a:ea typeface="Google Sans"/>
                        <a:cs typeface="Google Sans"/>
                        <a:sym typeface="Google Sans"/>
                      </a:endParaRPr>
                    </a:p>
                    <a:p>
                      <a:pPr marL="0" lvl="0" indent="0" algn="ctr" rtl="0">
                        <a:spcBef>
                          <a:spcPts val="0"/>
                        </a:spcBef>
                        <a:spcAft>
                          <a:spcPts val="0"/>
                        </a:spcAft>
                        <a:buNone/>
                      </a:pPr>
                      <a:r>
                        <a:rPr lang="en" sz="2200">
                          <a:latin typeface="Google Sans"/>
                          <a:ea typeface="Google Sans"/>
                          <a:cs typeface="Google Sans"/>
                          <a:sym typeface="Google Sans"/>
                        </a:rPr>
                        <a:t>Spanner</a:t>
                      </a:r>
                      <a:endParaRPr sz="2200">
                        <a:latin typeface="Google Sans"/>
                        <a:ea typeface="Google Sans"/>
                        <a:cs typeface="Google Sans"/>
                        <a:sym typeface="Google Sans"/>
                      </a:endParaRPr>
                    </a:p>
                  </a:txBody>
                  <a:tcPr marL="91425" marR="91425" marT="91425" marB="9142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200">
                        <a:latin typeface="Google Sans"/>
                        <a:ea typeface="Google Sans"/>
                        <a:cs typeface="Google Sans"/>
                        <a:sym typeface="Google Sans"/>
                      </a:endParaRPr>
                    </a:p>
                    <a:p>
                      <a:pPr marL="0" lvl="0" indent="0" algn="ctr" rtl="0">
                        <a:spcBef>
                          <a:spcPts val="0"/>
                        </a:spcBef>
                        <a:spcAft>
                          <a:spcPts val="0"/>
                        </a:spcAft>
                        <a:buNone/>
                      </a:pPr>
                      <a:endParaRPr sz="2200">
                        <a:latin typeface="Google Sans"/>
                        <a:ea typeface="Google Sans"/>
                        <a:cs typeface="Google Sans"/>
                        <a:sym typeface="Google Sans"/>
                      </a:endParaRPr>
                    </a:p>
                    <a:p>
                      <a:pPr marL="0" lvl="0" indent="0" algn="ctr" rtl="0">
                        <a:spcBef>
                          <a:spcPts val="0"/>
                        </a:spcBef>
                        <a:spcAft>
                          <a:spcPts val="0"/>
                        </a:spcAft>
                        <a:buNone/>
                      </a:pPr>
                      <a:endParaRPr sz="2200">
                        <a:latin typeface="Google Sans"/>
                        <a:ea typeface="Google Sans"/>
                        <a:cs typeface="Google Sans"/>
                        <a:sym typeface="Google Sans"/>
                      </a:endParaRPr>
                    </a:p>
                    <a:p>
                      <a:pPr marL="0" lvl="0" indent="0" algn="ctr" rtl="0">
                        <a:spcBef>
                          <a:spcPts val="0"/>
                        </a:spcBef>
                        <a:spcAft>
                          <a:spcPts val="0"/>
                        </a:spcAft>
                        <a:buNone/>
                      </a:pPr>
                      <a:r>
                        <a:rPr lang="en" sz="2200">
                          <a:latin typeface="Google Sans"/>
                          <a:ea typeface="Google Sans"/>
                          <a:cs typeface="Google Sans"/>
                          <a:sym typeface="Google Sans"/>
                        </a:rPr>
                        <a:t>BigQuery</a:t>
                      </a:r>
                      <a:endParaRPr sz="2200">
                        <a:latin typeface="Google Sans"/>
                        <a:ea typeface="Google Sans"/>
                        <a:cs typeface="Google Sans"/>
                        <a:sym typeface="Google Sans"/>
                      </a:endParaRPr>
                    </a:p>
                  </a:txBody>
                  <a:tcPr marL="91425" marR="91425" marT="91425" marB="9142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0"/>
                  </a:ext>
                </a:extLst>
              </a:tr>
              <a:tr h="1003550">
                <a:tc>
                  <a:txBody>
                    <a:bodyPr/>
                    <a:lstStyle/>
                    <a:p>
                      <a:pPr marL="0" lvl="0" indent="0" algn="l" rtl="0">
                        <a:spcBef>
                          <a:spcPts val="0"/>
                        </a:spcBef>
                        <a:spcAft>
                          <a:spcPts val="0"/>
                        </a:spcAft>
                        <a:buNone/>
                      </a:pPr>
                      <a:r>
                        <a:rPr lang="en" sz="2000">
                          <a:latin typeface="Google Sans"/>
                          <a:ea typeface="Google Sans"/>
                          <a:cs typeface="Google Sans"/>
                          <a:sym typeface="Google Sans"/>
                        </a:rPr>
                        <a:t>Account Service</a:t>
                      </a:r>
                      <a:endParaRPr sz="2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4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4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2400">
                          <a:latin typeface="Google Sans"/>
                          <a:ea typeface="Google Sans"/>
                          <a:cs typeface="Google Sans"/>
                          <a:sym typeface="Google Sans"/>
                        </a:rPr>
                        <a:t>X</a:t>
                      </a:r>
                      <a:endParaRPr sz="24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4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4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4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4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588150">
                <a:tc>
                  <a:txBody>
                    <a:bodyPr/>
                    <a:lstStyle/>
                    <a:p>
                      <a:pPr marL="0" lvl="0" indent="0" algn="l" rtl="0">
                        <a:spcBef>
                          <a:spcPts val="0"/>
                        </a:spcBef>
                        <a:spcAft>
                          <a:spcPts val="0"/>
                        </a:spcAft>
                        <a:buNone/>
                      </a:pPr>
                      <a:r>
                        <a:rPr lang="en" sz="2000">
                          <a:latin typeface="Google Sans"/>
                          <a:ea typeface="Google Sans"/>
                          <a:cs typeface="Google Sans"/>
                          <a:sym typeface="Google Sans"/>
                        </a:rPr>
                        <a:t>Product Service</a:t>
                      </a:r>
                      <a:endParaRPr sz="2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4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4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4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r>
                        <a:rPr lang="en" sz="2400">
                          <a:latin typeface="Google Sans"/>
                          <a:ea typeface="Google Sans"/>
                          <a:cs typeface="Google Sans"/>
                          <a:sym typeface="Google Sans"/>
                        </a:rPr>
                        <a:t>X</a:t>
                      </a:r>
                      <a:endParaRPr sz="24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4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4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4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2"/>
                  </a:ext>
                </a:extLst>
              </a:tr>
              <a:tr h="588150">
                <a:tc>
                  <a:txBody>
                    <a:bodyPr/>
                    <a:lstStyle/>
                    <a:p>
                      <a:pPr marL="0" lvl="0" indent="0" algn="l" rtl="0">
                        <a:spcBef>
                          <a:spcPts val="0"/>
                        </a:spcBef>
                        <a:spcAft>
                          <a:spcPts val="0"/>
                        </a:spcAft>
                        <a:buNone/>
                      </a:pPr>
                      <a:r>
                        <a:rPr lang="en" sz="2000">
                          <a:latin typeface="Google Sans"/>
                          <a:ea typeface="Google Sans"/>
                          <a:cs typeface="Google Sans"/>
                          <a:sym typeface="Google Sans"/>
                        </a:rPr>
                        <a:t>Order Service</a:t>
                      </a:r>
                      <a:endParaRPr sz="2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4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4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2400">
                          <a:latin typeface="Google Sans"/>
                          <a:ea typeface="Google Sans"/>
                          <a:cs typeface="Google Sans"/>
                          <a:sym typeface="Google Sans"/>
                        </a:rPr>
                        <a:t>X</a:t>
                      </a:r>
                      <a:endParaRPr sz="24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4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4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4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4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588150">
                <a:tc>
                  <a:txBody>
                    <a:bodyPr/>
                    <a:lstStyle/>
                    <a:p>
                      <a:pPr marL="0" lvl="0" indent="0" algn="l" rtl="0">
                        <a:spcBef>
                          <a:spcPts val="0"/>
                        </a:spcBef>
                        <a:spcAft>
                          <a:spcPts val="0"/>
                        </a:spcAft>
                        <a:buNone/>
                      </a:pPr>
                      <a:r>
                        <a:rPr lang="en" sz="2000">
                          <a:latin typeface="Google Sans"/>
                          <a:ea typeface="Google Sans"/>
                          <a:cs typeface="Google Sans"/>
                          <a:sym typeface="Google Sans"/>
                        </a:rPr>
                        <a:t>Fulfillment Service</a:t>
                      </a:r>
                      <a:endParaRPr sz="2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4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4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4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r>
                        <a:rPr lang="en" sz="2400">
                          <a:latin typeface="Google Sans"/>
                          <a:ea typeface="Google Sans"/>
                          <a:cs typeface="Google Sans"/>
                          <a:sym typeface="Google Sans"/>
                        </a:rPr>
                        <a:t>X</a:t>
                      </a:r>
                      <a:endParaRPr sz="24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4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4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4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4"/>
                  </a:ext>
                </a:extLst>
              </a:tr>
              <a:tr h="588150">
                <a:tc>
                  <a:txBody>
                    <a:bodyPr/>
                    <a:lstStyle/>
                    <a:p>
                      <a:pPr marL="0" lvl="0" indent="0" algn="l" rtl="0">
                        <a:spcBef>
                          <a:spcPts val="0"/>
                        </a:spcBef>
                        <a:spcAft>
                          <a:spcPts val="0"/>
                        </a:spcAft>
                        <a:buNone/>
                      </a:pPr>
                      <a:endParaRPr sz="24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4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4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4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4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4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4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4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359" name="Google Shape;359;p57" descr="Cloud-SQL.png"/>
          <p:cNvPicPr preferRelativeResize="0"/>
          <p:nvPr/>
        </p:nvPicPr>
        <p:blipFill rotWithShape="1">
          <a:blip r:embed="rId5">
            <a:alphaModFix/>
          </a:blip>
          <a:srcRect t="5092" b="5092"/>
          <a:stretch/>
        </p:blipFill>
        <p:spPr>
          <a:xfrm>
            <a:off x="7394907" y="3372750"/>
            <a:ext cx="1428300" cy="1282800"/>
          </a:xfrm>
          <a:prstGeom prst="rect">
            <a:avLst/>
          </a:prstGeom>
          <a:noFill/>
          <a:ln>
            <a:noFill/>
          </a:ln>
        </p:spPr>
      </p:pic>
      <p:pic>
        <p:nvPicPr>
          <p:cNvPr id="360" name="Google Shape;360;p57" descr="Cloud-Spanner.png"/>
          <p:cNvPicPr preferRelativeResize="0"/>
          <p:nvPr/>
        </p:nvPicPr>
        <p:blipFill rotWithShape="1">
          <a:blip r:embed="rId8">
            <a:alphaModFix/>
          </a:blip>
          <a:srcRect t="5092" b="5092"/>
          <a:stretch/>
        </p:blipFill>
        <p:spPr>
          <a:xfrm>
            <a:off x="13558642" y="3372750"/>
            <a:ext cx="1428300" cy="1282800"/>
          </a:xfrm>
          <a:prstGeom prst="rect">
            <a:avLst/>
          </a:prstGeom>
          <a:noFill/>
          <a:ln>
            <a:noFill/>
          </a:ln>
        </p:spPr>
      </p:pic>
      <p:pic>
        <p:nvPicPr>
          <p:cNvPr id="361" name="Google Shape;361;p57" descr="Persistent-Disk.png"/>
          <p:cNvPicPr preferRelativeResize="0"/>
          <p:nvPr/>
        </p:nvPicPr>
        <p:blipFill rotWithShape="1">
          <a:blip r:embed="rId3">
            <a:alphaModFix/>
          </a:blip>
          <a:srcRect t="5092" b="5092"/>
          <a:stretch/>
        </p:blipFill>
        <p:spPr>
          <a:xfrm>
            <a:off x="3285751" y="3372750"/>
            <a:ext cx="1428300" cy="1282800"/>
          </a:xfrm>
          <a:prstGeom prst="rect">
            <a:avLst/>
          </a:prstGeom>
          <a:noFill/>
          <a:ln>
            <a:noFill/>
          </a:ln>
        </p:spPr>
      </p:pic>
      <p:pic>
        <p:nvPicPr>
          <p:cNvPr id="362" name="Google Shape;362;p57" descr="Cloud-Datastore.png"/>
          <p:cNvPicPr preferRelativeResize="0"/>
          <p:nvPr/>
        </p:nvPicPr>
        <p:blipFill rotWithShape="1">
          <a:blip r:embed="rId6">
            <a:alphaModFix/>
          </a:blip>
          <a:srcRect t="5092" b="5092"/>
          <a:stretch/>
        </p:blipFill>
        <p:spPr>
          <a:xfrm>
            <a:off x="9449485" y="3372750"/>
            <a:ext cx="1428300" cy="1282800"/>
          </a:xfrm>
          <a:prstGeom prst="rect">
            <a:avLst/>
          </a:prstGeom>
          <a:noFill/>
          <a:ln>
            <a:noFill/>
          </a:ln>
        </p:spPr>
      </p:pic>
      <p:pic>
        <p:nvPicPr>
          <p:cNvPr id="363" name="Google Shape;363;p57" descr="Cloud-Storage.png"/>
          <p:cNvPicPr preferRelativeResize="0"/>
          <p:nvPr/>
        </p:nvPicPr>
        <p:blipFill rotWithShape="1">
          <a:blip r:embed="rId4">
            <a:alphaModFix/>
          </a:blip>
          <a:srcRect t="5092" b="5092"/>
          <a:stretch/>
        </p:blipFill>
        <p:spPr>
          <a:xfrm>
            <a:off x="5340329" y="3372750"/>
            <a:ext cx="1428300" cy="1282800"/>
          </a:xfrm>
          <a:prstGeom prst="rect">
            <a:avLst/>
          </a:prstGeom>
          <a:noFill/>
          <a:ln>
            <a:noFill/>
          </a:ln>
        </p:spPr>
      </p:pic>
      <p:pic>
        <p:nvPicPr>
          <p:cNvPr id="364" name="Google Shape;364;p57" descr="Cloud-Bigtable.png"/>
          <p:cNvPicPr preferRelativeResize="0"/>
          <p:nvPr/>
        </p:nvPicPr>
        <p:blipFill rotWithShape="1">
          <a:blip r:embed="rId7">
            <a:alphaModFix/>
          </a:blip>
          <a:srcRect t="5092" b="5092"/>
          <a:stretch/>
        </p:blipFill>
        <p:spPr>
          <a:xfrm>
            <a:off x="11504063" y="3372750"/>
            <a:ext cx="1428300" cy="1282800"/>
          </a:xfrm>
          <a:prstGeom prst="rect">
            <a:avLst/>
          </a:prstGeom>
          <a:noFill/>
          <a:ln>
            <a:noFill/>
          </a:ln>
        </p:spPr>
      </p:pic>
      <p:pic>
        <p:nvPicPr>
          <p:cNvPr id="365" name="Google Shape;365;p57" descr="BigQuery.png"/>
          <p:cNvPicPr preferRelativeResize="0"/>
          <p:nvPr/>
        </p:nvPicPr>
        <p:blipFill rotWithShape="1">
          <a:blip r:embed="rId10">
            <a:alphaModFix/>
          </a:blip>
          <a:srcRect t="5092" b="5092"/>
          <a:stretch/>
        </p:blipFill>
        <p:spPr>
          <a:xfrm>
            <a:off x="15613220" y="3372750"/>
            <a:ext cx="1428300" cy="1282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8"/>
          <p:cNvSpPr txBox="1">
            <a:spLocks noGrp="1"/>
          </p:cNvSpPr>
          <p:nvPr>
            <p:ph type="title"/>
          </p:nvPr>
        </p:nvSpPr>
        <p:spPr>
          <a:xfrm>
            <a:off x="1847500" y="1075775"/>
            <a:ext cx="162084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8a. Defining Network Characteristics for Your Services</a:t>
            </a:r>
            <a:endParaRPr/>
          </a:p>
        </p:txBody>
      </p:sp>
      <p:graphicFrame>
        <p:nvGraphicFramePr>
          <p:cNvPr id="372" name="Google Shape;372;p58"/>
          <p:cNvGraphicFramePr/>
          <p:nvPr/>
        </p:nvGraphicFramePr>
        <p:xfrm>
          <a:off x="952500" y="3139530"/>
          <a:ext cx="16383000" cy="4510860"/>
        </p:xfrm>
        <a:graphic>
          <a:graphicData uri="http://schemas.openxmlformats.org/drawingml/2006/table">
            <a:tbl>
              <a:tblPr>
                <a:noFill/>
                <a:tableStyleId>{DCE1C234-363E-4668-8691-3FD1E73D0BE4}</a:tableStyleId>
              </a:tblPr>
              <a:tblGrid>
                <a:gridCol w="2730500">
                  <a:extLst>
                    <a:ext uri="{9D8B030D-6E8A-4147-A177-3AD203B41FA5}">
                      <a16:colId xmlns:a16="http://schemas.microsoft.com/office/drawing/2014/main" val="20000"/>
                    </a:ext>
                  </a:extLst>
                </a:gridCol>
                <a:gridCol w="2730500">
                  <a:extLst>
                    <a:ext uri="{9D8B030D-6E8A-4147-A177-3AD203B41FA5}">
                      <a16:colId xmlns:a16="http://schemas.microsoft.com/office/drawing/2014/main" val="20001"/>
                    </a:ext>
                  </a:extLst>
                </a:gridCol>
                <a:gridCol w="2730500">
                  <a:extLst>
                    <a:ext uri="{9D8B030D-6E8A-4147-A177-3AD203B41FA5}">
                      <a16:colId xmlns:a16="http://schemas.microsoft.com/office/drawing/2014/main" val="20002"/>
                    </a:ext>
                  </a:extLst>
                </a:gridCol>
                <a:gridCol w="2730500">
                  <a:extLst>
                    <a:ext uri="{9D8B030D-6E8A-4147-A177-3AD203B41FA5}">
                      <a16:colId xmlns:a16="http://schemas.microsoft.com/office/drawing/2014/main" val="20003"/>
                    </a:ext>
                  </a:extLst>
                </a:gridCol>
                <a:gridCol w="2730500">
                  <a:extLst>
                    <a:ext uri="{9D8B030D-6E8A-4147-A177-3AD203B41FA5}">
                      <a16:colId xmlns:a16="http://schemas.microsoft.com/office/drawing/2014/main" val="20004"/>
                    </a:ext>
                  </a:extLst>
                </a:gridCol>
                <a:gridCol w="2730500">
                  <a:extLst>
                    <a:ext uri="{9D8B030D-6E8A-4147-A177-3AD203B41FA5}">
                      <a16:colId xmlns:a16="http://schemas.microsoft.com/office/drawing/2014/main" val="20005"/>
                    </a:ext>
                  </a:extLst>
                </a:gridCol>
              </a:tblGrid>
              <a:tr h="381000">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Service</a:t>
                      </a:r>
                      <a:endParaRPr sz="28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Internet facing or Internal only</a:t>
                      </a:r>
                      <a:endParaRPr sz="28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HTTP</a:t>
                      </a:r>
                      <a:endParaRPr sz="28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TCP</a:t>
                      </a:r>
                      <a:endParaRPr sz="28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UDP</a:t>
                      </a:r>
                      <a:endParaRPr sz="28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Multiregional?</a:t>
                      </a:r>
                      <a:endParaRPr sz="28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2800" i="1">
                          <a:latin typeface="Google Sans"/>
                          <a:ea typeface="Google Sans"/>
                          <a:cs typeface="Google Sans"/>
                          <a:sym typeface="Google Sans"/>
                        </a:rPr>
                        <a:t>account</a:t>
                      </a:r>
                      <a:endParaRPr sz="28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800" i="1">
                          <a:latin typeface="Google Sans"/>
                          <a:ea typeface="Google Sans"/>
                          <a:cs typeface="Google Sans"/>
                          <a:sym typeface="Google Sans"/>
                        </a:rPr>
                        <a:t>Internal only</a:t>
                      </a:r>
                      <a:endParaRPr sz="28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800" i="1">
                          <a:latin typeface="Google Sans"/>
                          <a:ea typeface="Google Sans"/>
                          <a:cs typeface="Google Sans"/>
                          <a:sym typeface="Google Sans"/>
                        </a:rPr>
                        <a:t>Yes</a:t>
                      </a:r>
                      <a:endParaRPr sz="28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800" i="1">
                          <a:latin typeface="Google Sans"/>
                          <a:ea typeface="Google Sans"/>
                          <a:cs typeface="Google Sans"/>
                          <a:sym typeface="Google Sans"/>
                        </a:rPr>
                        <a:t>No</a:t>
                      </a:r>
                      <a:endParaRPr sz="28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2800">
                          <a:latin typeface="Google Sans"/>
                          <a:ea typeface="Google Sans"/>
                          <a:cs typeface="Google Sans"/>
                          <a:sym typeface="Google Sans"/>
                        </a:rPr>
                        <a:t>Order</a:t>
                      </a: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 sz="2800">
                          <a:latin typeface="Google Sans"/>
                          <a:ea typeface="Google Sans"/>
                          <a:cs typeface="Google Sans"/>
                          <a:sym typeface="Google Sans"/>
                        </a:rPr>
                        <a:t>Internet</a:t>
                      </a: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 sz="2800">
                          <a:latin typeface="Google Sans"/>
                          <a:ea typeface="Google Sans"/>
                          <a:cs typeface="Google Sans"/>
                          <a:sym typeface="Google Sans"/>
                        </a:rPr>
                        <a:t>Yes</a:t>
                      </a: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 sz="2800">
                          <a:latin typeface="Google Sans"/>
                          <a:ea typeface="Google Sans"/>
                          <a:cs typeface="Google Sans"/>
                          <a:sym typeface="Google Sans"/>
                        </a:rPr>
                        <a:t>Yes</a:t>
                      </a: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2800">
                          <a:latin typeface="Google Sans"/>
                          <a:ea typeface="Google Sans"/>
                          <a:cs typeface="Google Sans"/>
                          <a:sym typeface="Google Sans"/>
                        </a:rPr>
                        <a:t>Product</a:t>
                      </a: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800">
                          <a:latin typeface="Google Sans"/>
                          <a:ea typeface="Google Sans"/>
                          <a:cs typeface="Google Sans"/>
                          <a:sym typeface="Google Sans"/>
                        </a:rPr>
                        <a:t>Internet</a:t>
                      </a: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800">
                          <a:latin typeface="Google Sans"/>
                          <a:ea typeface="Google Sans"/>
                          <a:cs typeface="Google Sans"/>
                          <a:sym typeface="Google Sans"/>
                        </a:rPr>
                        <a:t>Yes</a:t>
                      </a: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800">
                          <a:latin typeface="Google Sans"/>
                          <a:ea typeface="Google Sans"/>
                          <a:cs typeface="Google Sans"/>
                          <a:sym typeface="Google Sans"/>
                        </a:rPr>
                        <a:t>Yes</a:t>
                      </a: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2800">
                          <a:latin typeface="Google Sans"/>
                          <a:ea typeface="Google Sans"/>
                          <a:cs typeface="Google Sans"/>
                          <a:sym typeface="Google Sans"/>
                        </a:rPr>
                        <a:t>Fulfillment</a:t>
                      </a: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 sz="2800">
                          <a:latin typeface="Google Sans"/>
                          <a:ea typeface="Google Sans"/>
                          <a:cs typeface="Google Sans"/>
                          <a:sym typeface="Google Sans"/>
                        </a:rPr>
                        <a:t>Internet</a:t>
                      </a: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 sz="2800">
                          <a:latin typeface="Google Sans"/>
                          <a:ea typeface="Google Sans"/>
                          <a:cs typeface="Google Sans"/>
                          <a:sym typeface="Google Sans"/>
                        </a:rPr>
                        <a:t>Yes</a:t>
                      </a: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 sz="2800">
                          <a:latin typeface="Google Sans"/>
                          <a:ea typeface="Google Sans"/>
                          <a:cs typeface="Google Sans"/>
                          <a:sym typeface="Google Sans"/>
                        </a:rPr>
                        <a:t>Yes</a:t>
                      </a: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59"/>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8b. Select the Load Balancers for Your Services</a:t>
            </a:r>
            <a:endParaRPr/>
          </a:p>
        </p:txBody>
      </p:sp>
      <p:graphicFrame>
        <p:nvGraphicFramePr>
          <p:cNvPr id="379" name="Google Shape;379;p59"/>
          <p:cNvGraphicFramePr/>
          <p:nvPr/>
        </p:nvGraphicFramePr>
        <p:xfrm>
          <a:off x="-11074200" y="4284308"/>
          <a:ext cx="9312825" cy="5893575"/>
        </p:xfrm>
        <a:graphic>
          <a:graphicData uri="http://schemas.openxmlformats.org/drawingml/2006/table">
            <a:tbl>
              <a:tblPr>
                <a:noFill/>
                <a:tableStyleId>{DCE1C234-363E-4668-8691-3FD1E73D0BE4}</a:tableStyleId>
              </a:tblPr>
              <a:tblGrid>
                <a:gridCol w="2703175">
                  <a:extLst>
                    <a:ext uri="{9D8B030D-6E8A-4147-A177-3AD203B41FA5}">
                      <a16:colId xmlns:a16="http://schemas.microsoft.com/office/drawing/2014/main" val="20000"/>
                    </a:ext>
                  </a:extLst>
                </a:gridCol>
                <a:gridCol w="2326400">
                  <a:extLst>
                    <a:ext uri="{9D8B030D-6E8A-4147-A177-3AD203B41FA5}">
                      <a16:colId xmlns:a16="http://schemas.microsoft.com/office/drawing/2014/main" val="20001"/>
                    </a:ext>
                  </a:extLst>
                </a:gridCol>
                <a:gridCol w="1873900">
                  <a:extLst>
                    <a:ext uri="{9D8B030D-6E8A-4147-A177-3AD203B41FA5}">
                      <a16:colId xmlns:a16="http://schemas.microsoft.com/office/drawing/2014/main" val="20002"/>
                    </a:ext>
                  </a:extLst>
                </a:gridCol>
                <a:gridCol w="2409350">
                  <a:extLst>
                    <a:ext uri="{9D8B030D-6E8A-4147-A177-3AD203B41FA5}">
                      <a16:colId xmlns:a16="http://schemas.microsoft.com/office/drawing/2014/main" val="20003"/>
                    </a:ext>
                  </a:extLst>
                </a:gridCol>
              </a:tblGrid>
              <a:tr h="2235700">
                <a:tc>
                  <a:txBody>
                    <a:bodyPr/>
                    <a:lstStyle/>
                    <a:p>
                      <a:pPr marL="0" lvl="0" indent="0" algn="l" rtl="0">
                        <a:spcBef>
                          <a:spcPts val="0"/>
                        </a:spcBef>
                        <a:spcAft>
                          <a:spcPts val="0"/>
                        </a:spcAft>
                        <a:buNone/>
                      </a:pPr>
                      <a:r>
                        <a:rPr lang="en" sz="3000">
                          <a:solidFill>
                            <a:srgbClr val="808080"/>
                          </a:solidFill>
                          <a:latin typeface="Roboto"/>
                          <a:ea typeface="Roboto"/>
                          <a:cs typeface="Roboto"/>
                          <a:sym typeface="Roboto"/>
                        </a:rPr>
                        <a:t>Service</a:t>
                      </a:r>
                      <a:endParaRPr sz="3000">
                        <a:solidFill>
                          <a:srgbClr val="808080"/>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endParaRPr sz="3000">
                        <a:solidFill>
                          <a:srgbClr val="808080"/>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endParaRPr sz="3000">
                        <a:solidFill>
                          <a:srgbClr val="808080"/>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endParaRPr sz="3000">
                        <a:solidFill>
                          <a:srgbClr val="808080"/>
                        </a:solidFill>
                        <a:latin typeface="Roboto"/>
                        <a:ea typeface="Roboto"/>
                        <a:cs typeface="Roboto"/>
                        <a:sym typeface="Roboto"/>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731575">
                <a:tc>
                  <a:txBody>
                    <a:bodyPr/>
                    <a:lstStyle/>
                    <a:p>
                      <a:pPr marL="0" lvl="0" indent="0" algn="l" rtl="0">
                        <a:spcBef>
                          <a:spcPts val="0"/>
                        </a:spcBef>
                        <a:spcAft>
                          <a:spcPts val="0"/>
                        </a:spcAft>
                        <a:buNone/>
                      </a:pPr>
                      <a:r>
                        <a:rPr lang="en" sz="3000" i="1">
                          <a:latin typeface="Open Sans"/>
                          <a:ea typeface="Open Sans"/>
                          <a:cs typeface="Open Sans"/>
                          <a:sym typeface="Open Sans"/>
                        </a:rPr>
                        <a:t>Account</a:t>
                      </a:r>
                      <a:endParaRPr sz="3000" i="1">
                        <a:latin typeface="Open Sans"/>
                        <a:ea typeface="Open Sans"/>
                        <a:cs typeface="Open Sans"/>
                        <a:sym typeface="Open Sans"/>
                      </a:endParaRPr>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Clr>
                          <a:srgbClr val="4285F4"/>
                        </a:buClr>
                        <a:buSzPts val="1100"/>
                        <a:buFont typeface="Arial"/>
                        <a:buNone/>
                      </a:pPr>
                      <a:r>
                        <a:rPr lang="en" sz="3000" i="1">
                          <a:solidFill>
                            <a:srgbClr val="4285F4"/>
                          </a:solidFill>
                          <a:latin typeface="Open Sans"/>
                          <a:ea typeface="Open Sans"/>
                          <a:cs typeface="Open Sans"/>
                          <a:sym typeface="Open Sans"/>
                        </a:rPr>
                        <a:t>X</a:t>
                      </a:r>
                      <a:endParaRPr sz="3000" b="1">
                        <a:solidFill>
                          <a:srgbClr val="808080"/>
                        </a:solidFill>
                        <a:latin typeface="Roboto"/>
                        <a:ea typeface="Roboto"/>
                        <a:cs typeface="Roboto"/>
                        <a:sym typeface="Roboto"/>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i="1">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731575">
                <a:tc>
                  <a:txBody>
                    <a:bodyPr/>
                    <a:lstStyle/>
                    <a:p>
                      <a:pPr marL="0" lvl="0" indent="0" algn="l" rtl="0">
                        <a:spcBef>
                          <a:spcPts val="0"/>
                        </a:spcBef>
                        <a:spcAft>
                          <a:spcPts val="0"/>
                        </a:spcAft>
                        <a:buNone/>
                      </a:pPr>
                      <a:endParaRPr sz="3000"/>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731575">
                <a:tc>
                  <a:txBody>
                    <a:bodyPr/>
                    <a:lstStyle/>
                    <a:p>
                      <a:pPr marL="0" lvl="0" indent="0" algn="l" rtl="0">
                        <a:spcBef>
                          <a:spcPts val="0"/>
                        </a:spcBef>
                        <a:spcAft>
                          <a:spcPts val="0"/>
                        </a:spcAft>
                        <a:buNone/>
                      </a:pPr>
                      <a:endParaRPr sz="3000"/>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731575">
                <a:tc>
                  <a:txBody>
                    <a:bodyPr/>
                    <a:lstStyle/>
                    <a:p>
                      <a:pPr marL="0" lvl="0" indent="0" algn="l" rtl="0">
                        <a:spcBef>
                          <a:spcPts val="0"/>
                        </a:spcBef>
                        <a:spcAft>
                          <a:spcPts val="0"/>
                        </a:spcAft>
                        <a:buNone/>
                      </a:pPr>
                      <a:endParaRPr sz="3000"/>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731575">
                <a:tc>
                  <a:txBody>
                    <a:bodyPr/>
                    <a:lstStyle/>
                    <a:p>
                      <a:pPr marL="0" lvl="0" indent="0" algn="l" rtl="0">
                        <a:spcBef>
                          <a:spcPts val="0"/>
                        </a:spcBef>
                        <a:spcAft>
                          <a:spcPts val="0"/>
                        </a:spcAft>
                        <a:buNone/>
                      </a:pPr>
                      <a:endParaRPr sz="3000"/>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380" name="Google Shape;380;p59" descr="Cloud-Load-Balancing.png"/>
          <p:cNvPicPr preferRelativeResize="0"/>
          <p:nvPr/>
        </p:nvPicPr>
        <p:blipFill rotWithShape="1">
          <a:blip r:embed="rId3">
            <a:alphaModFix/>
          </a:blip>
          <a:srcRect t="5036" b="5027"/>
          <a:stretch/>
        </p:blipFill>
        <p:spPr>
          <a:xfrm>
            <a:off x="-7683647" y="4499377"/>
            <a:ext cx="1196400" cy="1075800"/>
          </a:xfrm>
          <a:prstGeom prst="rect">
            <a:avLst/>
          </a:prstGeom>
          <a:noFill/>
          <a:ln>
            <a:noFill/>
          </a:ln>
        </p:spPr>
      </p:pic>
      <p:pic>
        <p:nvPicPr>
          <p:cNvPr id="381" name="Google Shape;381;p59" descr="Cloud-Load-Balancing.png"/>
          <p:cNvPicPr preferRelativeResize="0"/>
          <p:nvPr/>
        </p:nvPicPr>
        <p:blipFill rotWithShape="1">
          <a:blip r:embed="rId3">
            <a:alphaModFix/>
          </a:blip>
          <a:srcRect t="5036" b="5027"/>
          <a:stretch/>
        </p:blipFill>
        <p:spPr>
          <a:xfrm>
            <a:off x="-5735422" y="4499377"/>
            <a:ext cx="1196400" cy="1075800"/>
          </a:xfrm>
          <a:prstGeom prst="rect">
            <a:avLst/>
          </a:prstGeom>
          <a:noFill/>
          <a:ln>
            <a:noFill/>
          </a:ln>
        </p:spPr>
      </p:pic>
      <p:pic>
        <p:nvPicPr>
          <p:cNvPr id="382" name="Google Shape;382;p59" descr="Cloud-Load-Balancing.png"/>
          <p:cNvPicPr preferRelativeResize="0"/>
          <p:nvPr/>
        </p:nvPicPr>
        <p:blipFill rotWithShape="1">
          <a:blip r:embed="rId3">
            <a:alphaModFix/>
          </a:blip>
          <a:srcRect t="5036" b="5027"/>
          <a:stretch/>
        </p:blipFill>
        <p:spPr>
          <a:xfrm>
            <a:off x="-3679147" y="4499377"/>
            <a:ext cx="1196400" cy="1075800"/>
          </a:xfrm>
          <a:prstGeom prst="rect">
            <a:avLst/>
          </a:prstGeom>
          <a:noFill/>
          <a:ln>
            <a:noFill/>
          </a:ln>
        </p:spPr>
      </p:pic>
      <p:sp>
        <p:nvSpPr>
          <p:cNvPr id="383" name="Google Shape;383;p59"/>
          <p:cNvSpPr txBox="1"/>
          <p:nvPr/>
        </p:nvSpPr>
        <p:spPr>
          <a:xfrm>
            <a:off x="-8008950" y="5637325"/>
            <a:ext cx="1689000" cy="6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a:ea typeface="Roboto"/>
                <a:cs typeface="Roboto"/>
                <a:sym typeface="Roboto"/>
              </a:rPr>
              <a:t>HTTP</a:t>
            </a:r>
            <a:endParaRPr sz="1800">
              <a:latin typeface="Roboto"/>
              <a:ea typeface="Roboto"/>
              <a:cs typeface="Roboto"/>
              <a:sym typeface="Roboto"/>
            </a:endParaRPr>
          </a:p>
        </p:txBody>
      </p:sp>
      <p:sp>
        <p:nvSpPr>
          <p:cNvPr id="384" name="Google Shape;384;p59"/>
          <p:cNvSpPr txBox="1"/>
          <p:nvPr/>
        </p:nvSpPr>
        <p:spPr>
          <a:xfrm>
            <a:off x="-5981725" y="5637325"/>
            <a:ext cx="1689000" cy="6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a:ea typeface="Roboto"/>
                <a:cs typeface="Roboto"/>
                <a:sym typeface="Roboto"/>
              </a:rPr>
              <a:t>TCP</a:t>
            </a:r>
            <a:endParaRPr sz="1800">
              <a:latin typeface="Roboto"/>
              <a:ea typeface="Roboto"/>
              <a:cs typeface="Roboto"/>
              <a:sym typeface="Roboto"/>
            </a:endParaRPr>
          </a:p>
        </p:txBody>
      </p:sp>
      <p:sp>
        <p:nvSpPr>
          <p:cNvPr id="385" name="Google Shape;385;p59"/>
          <p:cNvSpPr txBox="1"/>
          <p:nvPr/>
        </p:nvSpPr>
        <p:spPr>
          <a:xfrm>
            <a:off x="-3954500" y="5575175"/>
            <a:ext cx="1689000" cy="6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a:ea typeface="Roboto"/>
                <a:cs typeface="Roboto"/>
                <a:sym typeface="Roboto"/>
              </a:rPr>
              <a:t>UDP</a:t>
            </a:r>
            <a:endParaRPr sz="1800">
              <a:latin typeface="Roboto"/>
              <a:ea typeface="Roboto"/>
              <a:cs typeface="Roboto"/>
              <a:sym typeface="Roboto"/>
            </a:endParaRPr>
          </a:p>
        </p:txBody>
      </p:sp>
      <p:graphicFrame>
        <p:nvGraphicFramePr>
          <p:cNvPr id="386" name="Google Shape;386;p59"/>
          <p:cNvGraphicFramePr/>
          <p:nvPr/>
        </p:nvGraphicFramePr>
        <p:xfrm>
          <a:off x="5048250" y="3087370"/>
          <a:ext cx="8191500" cy="6099605"/>
        </p:xfrm>
        <a:graphic>
          <a:graphicData uri="http://schemas.openxmlformats.org/drawingml/2006/table">
            <a:tbl>
              <a:tblPr>
                <a:noFill/>
                <a:tableStyleId>{DCE1C234-363E-4668-8691-3FD1E73D0BE4}</a:tableStyleId>
              </a:tblPr>
              <a:tblGrid>
                <a:gridCol w="2047875">
                  <a:extLst>
                    <a:ext uri="{9D8B030D-6E8A-4147-A177-3AD203B41FA5}">
                      <a16:colId xmlns:a16="http://schemas.microsoft.com/office/drawing/2014/main" val="20000"/>
                    </a:ext>
                  </a:extLst>
                </a:gridCol>
                <a:gridCol w="2047875">
                  <a:extLst>
                    <a:ext uri="{9D8B030D-6E8A-4147-A177-3AD203B41FA5}">
                      <a16:colId xmlns:a16="http://schemas.microsoft.com/office/drawing/2014/main" val="20001"/>
                    </a:ext>
                  </a:extLst>
                </a:gridCol>
                <a:gridCol w="2047875">
                  <a:extLst>
                    <a:ext uri="{9D8B030D-6E8A-4147-A177-3AD203B41FA5}">
                      <a16:colId xmlns:a16="http://schemas.microsoft.com/office/drawing/2014/main" val="20002"/>
                    </a:ext>
                  </a:extLst>
                </a:gridCol>
                <a:gridCol w="2047875">
                  <a:extLst>
                    <a:ext uri="{9D8B030D-6E8A-4147-A177-3AD203B41FA5}">
                      <a16:colId xmlns:a16="http://schemas.microsoft.com/office/drawing/2014/main" val="20003"/>
                    </a:ext>
                  </a:extLst>
                </a:gridCol>
              </a:tblGrid>
              <a:tr h="2657775">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Service</a:t>
                      </a:r>
                      <a:endParaRPr sz="2800" b="1">
                        <a:solidFill>
                          <a:srgbClr val="FFFFFF"/>
                        </a:solidFill>
                        <a:latin typeface="Google Sans"/>
                        <a:ea typeface="Google Sans"/>
                        <a:cs typeface="Google Sans"/>
                        <a:sym typeface="Google Sans"/>
                      </a:endParaRPr>
                    </a:p>
                  </a:txBody>
                  <a:tcPr marL="91425" marR="91425" marT="91425" marB="9142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r>
                        <a:rPr lang="en" sz="2800">
                          <a:latin typeface="Google Sans"/>
                          <a:ea typeface="Google Sans"/>
                          <a:cs typeface="Google Sans"/>
                          <a:sym typeface="Google Sans"/>
                        </a:rPr>
                        <a:t>HTTP</a:t>
                      </a:r>
                      <a:endParaRPr sz="2800">
                        <a:latin typeface="Google Sans"/>
                        <a:ea typeface="Google Sans"/>
                        <a:cs typeface="Google Sans"/>
                        <a:sym typeface="Google Sans"/>
                      </a:endParaRPr>
                    </a:p>
                  </a:txBody>
                  <a:tcPr marL="91425" marR="91425" marT="91425" marB="9142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r>
                        <a:rPr lang="en" sz="2800">
                          <a:latin typeface="Google Sans"/>
                          <a:ea typeface="Google Sans"/>
                          <a:cs typeface="Google Sans"/>
                          <a:sym typeface="Google Sans"/>
                        </a:rPr>
                        <a:t>Cloud </a:t>
                      </a: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r>
                        <a:rPr lang="en" sz="2800">
                          <a:latin typeface="Google Sans"/>
                          <a:ea typeface="Google Sans"/>
                          <a:cs typeface="Google Sans"/>
                          <a:sym typeface="Google Sans"/>
                        </a:rPr>
                        <a:t>TCP</a:t>
                      </a:r>
                      <a:endParaRPr sz="2800">
                        <a:latin typeface="Google Sans"/>
                        <a:ea typeface="Google Sans"/>
                        <a:cs typeface="Google Sans"/>
                        <a:sym typeface="Google Sans"/>
                      </a:endParaRPr>
                    </a:p>
                  </a:txBody>
                  <a:tcPr marL="91425" marR="91425" marT="91425" marB="9142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r>
                        <a:rPr lang="en" sz="2800">
                          <a:latin typeface="Google Sans"/>
                          <a:ea typeface="Google Sans"/>
                          <a:cs typeface="Google Sans"/>
                          <a:sym typeface="Google Sans"/>
                        </a:rPr>
                        <a:t>UDP</a:t>
                      </a:r>
                      <a:endParaRPr sz="2800">
                        <a:latin typeface="Google Sans"/>
                        <a:ea typeface="Google Sans"/>
                        <a:cs typeface="Google Sans"/>
                        <a:sym typeface="Google Sans"/>
                      </a:endParaRPr>
                    </a:p>
                  </a:txBody>
                  <a:tcPr marL="91425" marR="91425" marT="91425" marB="9142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0"/>
                  </a:ext>
                </a:extLst>
              </a:tr>
              <a:tr h="1003550">
                <a:tc>
                  <a:txBody>
                    <a:bodyPr/>
                    <a:lstStyle/>
                    <a:p>
                      <a:pPr marL="0" lvl="0" indent="0" algn="l" rtl="0">
                        <a:spcBef>
                          <a:spcPts val="0"/>
                        </a:spcBef>
                        <a:spcAft>
                          <a:spcPts val="0"/>
                        </a:spcAft>
                        <a:buNone/>
                      </a:pPr>
                      <a:r>
                        <a:rPr lang="en" sz="2800">
                          <a:latin typeface="Google Sans"/>
                          <a:ea typeface="Google Sans"/>
                          <a:cs typeface="Google Sans"/>
                          <a:sym typeface="Google Sans"/>
                        </a:rPr>
                        <a:t>Account</a:t>
                      </a: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2800">
                          <a:latin typeface="Google Sans"/>
                          <a:ea typeface="Google Sans"/>
                          <a:cs typeface="Google Sans"/>
                          <a:sym typeface="Google Sans"/>
                        </a:rPr>
                        <a:t>X</a:t>
                      </a: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588150">
                <a:tc>
                  <a:txBody>
                    <a:bodyPr/>
                    <a:lstStyle/>
                    <a:p>
                      <a:pPr marL="0" lvl="0" indent="0" algn="l" rtl="0">
                        <a:spcBef>
                          <a:spcPts val="0"/>
                        </a:spcBef>
                        <a:spcAft>
                          <a:spcPts val="0"/>
                        </a:spcAft>
                        <a:buNone/>
                      </a:pPr>
                      <a:r>
                        <a:rPr lang="en" sz="2800">
                          <a:latin typeface="Google Sans"/>
                          <a:ea typeface="Google Sans"/>
                          <a:cs typeface="Google Sans"/>
                          <a:sym typeface="Google Sans"/>
                        </a:rPr>
                        <a:t>Order</a:t>
                      </a: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r>
                        <a:rPr lang="en" sz="2800">
                          <a:latin typeface="Google Sans"/>
                          <a:ea typeface="Google Sans"/>
                          <a:cs typeface="Google Sans"/>
                          <a:sym typeface="Google Sans"/>
                        </a:rPr>
                        <a:t>x</a:t>
                      </a: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2"/>
                  </a:ext>
                </a:extLst>
              </a:tr>
              <a:tr h="588150">
                <a:tc>
                  <a:txBody>
                    <a:bodyPr/>
                    <a:lstStyle/>
                    <a:p>
                      <a:pPr marL="0" lvl="0" indent="0" algn="l" rtl="0">
                        <a:spcBef>
                          <a:spcPts val="0"/>
                        </a:spcBef>
                        <a:spcAft>
                          <a:spcPts val="0"/>
                        </a:spcAft>
                        <a:buNone/>
                      </a:pPr>
                      <a:r>
                        <a:rPr lang="en" sz="2800">
                          <a:latin typeface="Google Sans"/>
                          <a:ea typeface="Google Sans"/>
                          <a:cs typeface="Google Sans"/>
                          <a:sym typeface="Google Sans"/>
                        </a:rPr>
                        <a:t>Product</a:t>
                      </a: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2800">
                          <a:latin typeface="Google Sans"/>
                          <a:ea typeface="Google Sans"/>
                          <a:cs typeface="Google Sans"/>
                          <a:sym typeface="Google Sans"/>
                        </a:rPr>
                        <a:t>x</a:t>
                      </a: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588150">
                <a:tc>
                  <a:txBody>
                    <a:bodyPr/>
                    <a:lstStyle/>
                    <a:p>
                      <a:pPr marL="0" lvl="0" indent="0" algn="l" rtl="0">
                        <a:spcBef>
                          <a:spcPts val="0"/>
                        </a:spcBef>
                        <a:spcAft>
                          <a:spcPts val="0"/>
                        </a:spcAft>
                        <a:buNone/>
                      </a:pPr>
                      <a:r>
                        <a:rPr lang="en" sz="2800">
                          <a:latin typeface="Google Sans"/>
                          <a:ea typeface="Google Sans"/>
                          <a:cs typeface="Google Sans"/>
                          <a:sym typeface="Google Sans"/>
                        </a:rPr>
                        <a:t>Fulfillment</a:t>
                      </a: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r>
                        <a:rPr lang="en" sz="2800">
                          <a:latin typeface="Google Sans"/>
                          <a:ea typeface="Google Sans"/>
                          <a:cs typeface="Google Sans"/>
                          <a:sym typeface="Google Sans"/>
                        </a:rPr>
                        <a:t>x</a:t>
                      </a: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4"/>
                  </a:ext>
                </a:extLst>
              </a:tr>
              <a:tr h="588150">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387" name="Google Shape;387;p59" descr="Cloud-SQL.png"/>
          <p:cNvPicPr preferRelativeResize="0"/>
          <p:nvPr/>
        </p:nvPicPr>
        <p:blipFill rotWithShape="1">
          <a:blip r:embed="rId4">
            <a:alphaModFix/>
          </a:blip>
          <a:srcRect t="5092" b="5092"/>
          <a:stretch/>
        </p:blipFill>
        <p:spPr>
          <a:xfrm>
            <a:off x="11490657" y="3448950"/>
            <a:ext cx="1428300" cy="1282800"/>
          </a:xfrm>
          <a:prstGeom prst="rect">
            <a:avLst/>
          </a:prstGeom>
          <a:noFill/>
          <a:ln>
            <a:noFill/>
          </a:ln>
        </p:spPr>
      </p:pic>
      <p:pic>
        <p:nvPicPr>
          <p:cNvPr id="388" name="Google Shape;388;p59" descr="Persistent-Disk.png"/>
          <p:cNvPicPr preferRelativeResize="0"/>
          <p:nvPr/>
        </p:nvPicPr>
        <p:blipFill rotWithShape="1">
          <a:blip r:embed="rId5">
            <a:alphaModFix/>
          </a:blip>
          <a:srcRect t="5092" b="5092"/>
          <a:stretch/>
        </p:blipFill>
        <p:spPr>
          <a:xfrm>
            <a:off x="7381501" y="3448950"/>
            <a:ext cx="1428300" cy="1282800"/>
          </a:xfrm>
          <a:prstGeom prst="rect">
            <a:avLst/>
          </a:prstGeom>
          <a:noFill/>
          <a:ln>
            <a:noFill/>
          </a:ln>
        </p:spPr>
      </p:pic>
      <p:pic>
        <p:nvPicPr>
          <p:cNvPr id="389" name="Google Shape;389;p59" descr="Cloud-Storage.png"/>
          <p:cNvPicPr preferRelativeResize="0"/>
          <p:nvPr/>
        </p:nvPicPr>
        <p:blipFill rotWithShape="1">
          <a:blip r:embed="rId6">
            <a:alphaModFix/>
          </a:blip>
          <a:srcRect t="5092" b="5092"/>
          <a:stretch/>
        </p:blipFill>
        <p:spPr>
          <a:xfrm>
            <a:off x="9436079" y="3448950"/>
            <a:ext cx="1428300" cy="1282800"/>
          </a:xfrm>
          <a:prstGeom prst="rect">
            <a:avLst/>
          </a:prstGeom>
          <a:noFill/>
          <a:ln>
            <a:noFill/>
          </a:ln>
        </p:spPr>
      </p:pic>
      <p:pic>
        <p:nvPicPr>
          <p:cNvPr id="390" name="Google Shape;390;p59" descr="Cloud-Load-Balancing.png"/>
          <p:cNvPicPr preferRelativeResize="0"/>
          <p:nvPr/>
        </p:nvPicPr>
        <p:blipFill rotWithShape="1">
          <a:blip r:embed="rId3">
            <a:alphaModFix/>
          </a:blip>
          <a:srcRect t="5092" b="5092"/>
          <a:stretch/>
        </p:blipFill>
        <p:spPr>
          <a:xfrm>
            <a:off x="7381500" y="3448954"/>
            <a:ext cx="1428300" cy="1282800"/>
          </a:xfrm>
          <a:prstGeom prst="rect">
            <a:avLst/>
          </a:prstGeom>
          <a:noFill/>
          <a:ln>
            <a:noFill/>
          </a:ln>
        </p:spPr>
      </p:pic>
      <p:pic>
        <p:nvPicPr>
          <p:cNvPr id="391" name="Google Shape;391;p59" descr="Cloud-Load-Balancing.png"/>
          <p:cNvPicPr preferRelativeResize="0"/>
          <p:nvPr/>
        </p:nvPicPr>
        <p:blipFill rotWithShape="1">
          <a:blip r:embed="rId3">
            <a:alphaModFix/>
          </a:blip>
          <a:srcRect t="5092" b="5092"/>
          <a:stretch/>
        </p:blipFill>
        <p:spPr>
          <a:xfrm>
            <a:off x="9436075" y="3448954"/>
            <a:ext cx="1428300" cy="1282800"/>
          </a:xfrm>
          <a:prstGeom prst="rect">
            <a:avLst/>
          </a:prstGeom>
          <a:noFill/>
          <a:ln>
            <a:noFill/>
          </a:ln>
        </p:spPr>
      </p:pic>
      <p:pic>
        <p:nvPicPr>
          <p:cNvPr id="392" name="Google Shape;392;p59" descr="Cloud-Load-Balancing.png"/>
          <p:cNvPicPr preferRelativeResize="0"/>
          <p:nvPr/>
        </p:nvPicPr>
        <p:blipFill rotWithShape="1">
          <a:blip r:embed="rId3">
            <a:alphaModFix/>
          </a:blip>
          <a:srcRect t="5092" b="5092"/>
          <a:stretch/>
        </p:blipFill>
        <p:spPr>
          <a:xfrm>
            <a:off x="11490650" y="3448954"/>
            <a:ext cx="1428300" cy="1282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60"/>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9. Diagramming Your Network</a:t>
            </a:r>
            <a:endParaRPr/>
          </a:p>
        </p:txBody>
      </p:sp>
      <p:grpSp>
        <p:nvGrpSpPr>
          <p:cNvPr id="399" name="Google Shape;399;p60"/>
          <p:cNvGrpSpPr/>
          <p:nvPr/>
        </p:nvGrpSpPr>
        <p:grpSpPr>
          <a:xfrm>
            <a:off x="1978144" y="2893975"/>
            <a:ext cx="14485553" cy="6751204"/>
            <a:chOff x="1978144" y="1922425"/>
            <a:chExt cx="14485553" cy="6751204"/>
          </a:xfrm>
        </p:grpSpPr>
        <p:sp>
          <p:nvSpPr>
            <p:cNvPr id="400" name="Google Shape;400;p60"/>
            <p:cNvSpPr/>
            <p:nvPr/>
          </p:nvSpPr>
          <p:spPr>
            <a:xfrm>
              <a:off x="9255297" y="1922425"/>
              <a:ext cx="7208400" cy="6751200"/>
            </a:xfrm>
            <a:prstGeom prst="roundRect">
              <a:avLst>
                <a:gd name="adj" fmla="val 399"/>
              </a:avLst>
            </a:prstGeom>
            <a:solidFill>
              <a:srgbClr val="EFEFEF"/>
            </a:solidFill>
            <a:ln>
              <a:noFill/>
            </a:ln>
            <a:effectLst>
              <a:outerShdw dist="152400" dir="3000000" algn="bl" rotWithShape="0">
                <a:srgbClr val="999999">
                  <a:alpha val="50000"/>
                </a:srgbClr>
              </a:outerShdw>
            </a:effectLst>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Font typeface="Arial"/>
                <a:buNone/>
              </a:pPr>
              <a:endParaRPr sz="2800" b="0" i="0" u="none" strike="noStrike" cap="none">
                <a:solidFill>
                  <a:srgbClr val="000000"/>
                </a:solidFill>
                <a:latin typeface="Arial"/>
                <a:ea typeface="Arial"/>
                <a:cs typeface="Arial"/>
                <a:sym typeface="Arial"/>
              </a:endParaRPr>
            </a:p>
          </p:txBody>
        </p:sp>
        <p:pic>
          <p:nvPicPr>
            <p:cNvPr id="401" name="Google Shape;401;p60" descr="Cloud-Load-Balancing.png"/>
            <p:cNvPicPr preferRelativeResize="0"/>
            <p:nvPr/>
          </p:nvPicPr>
          <p:blipFill rotWithShape="1">
            <a:blip r:embed="rId3">
              <a:alphaModFix/>
            </a:blip>
            <a:srcRect t="5092" b="5092"/>
            <a:stretch/>
          </p:blipFill>
          <p:spPr>
            <a:xfrm>
              <a:off x="7269363" y="4589688"/>
              <a:ext cx="1060800" cy="952800"/>
            </a:xfrm>
            <a:prstGeom prst="rect">
              <a:avLst/>
            </a:prstGeom>
            <a:noFill/>
            <a:ln>
              <a:noFill/>
            </a:ln>
          </p:spPr>
        </p:pic>
        <p:sp>
          <p:nvSpPr>
            <p:cNvPr id="402" name="Google Shape;402;p60"/>
            <p:cNvSpPr/>
            <p:nvPr/>
          </p:nvSpPr>
          <p:spPr>
            <a:xfrm>
              <a:off x="1978144" y="5503778"/>
              <a:ext cx="1005600" cy="1005600"/>
            </a:xfrm>
            <a:prstGeom prst="roundRect">
              <a:avLst>
                <a:gd name="adj" fmla="val 1674"/>
              </a:avLst>
            </a:prstGeom>
            <a:solidFill>
              <a:srgbClr val="FFFFFF"/>
            </a:solidFill>
            <a:ln w="38100" cap="flat" cmpd="sng">
              <a:solidFill>
                <a:srgbClr val="EFEFEF">
                  <a:alpha val="0"/>
                </a:srgbClr>
              </a:solidFill>
              <a:prstDash val="solid"/>
              <a:round/>
              <a:headEnd type="none" w="sm" len="sm"/>
              <a:tailEnd type="none" w="sm" len="sm"/>
            </a:ln>
            <a:effectLst>
              <a:outerShdw dist="152400" dir="3000000" algn="ctr" rotWithShape="0">
                <a:srgbClr val="999999">
                  <a:alpha val="44710"/>
                </a:srgbClr>
              </a:outerShdw>
            </a:effectLst>
          </p:spPr>
          <p:txBody>
            <a:bodyPr spcFirstLastPara="1" wrap="square" lIns="0" tIns="0" rIns="0" bIns="0" anchor="ctr" anchorCtr="0">
              <a:noAutofit/>
            </a:bodyPr>
            <a:lstStyle/>
            <a:p>
              <a:pPr marL="0" marR="0" lvl="0" indent="0" algn="l" rtl="0">
                <a:lnSpc>
                  <a:spcPct val="121428"/>
                </a:lnSpc>
                <a:spcBef>
                  <a:spcPts val="0"/>
                </a:spcBef>
                <a:spcAft>
                  <a:spcPts val="0"/>
                </a:spcAft>
                <a:buClr>
                  <a:srgbClr val="000000"/>
                </a:buClr>
                <a:buFont typeface="Arial"/>
                <a:buNone/>
              </a:pPr>
              <a:endParaRPr sz="1400" b="0" i="0" u="none" strike="noStrike" cap="none">
                <a:solidFill>
                  <a:srgbClr val="000000"/>
                </a:solidFill>
                <a:latin typeface="Roboto"/>
                <a:ea typeface="Roboto"/>
                <a:cs typeface="Roboto"/>
                <a:sym typeface="Roboto"/>
              </a:endParaRPr>
            </a:p>
          </p:txBody>
        </p:sp>
        <p:pic>
          <p:nvPicPr>
            <p:cNvPr id="403" name="Google Shape;403;p60"/>
            <p:cNvPicPr preferRelativeResize="0"/>
            <p:nvPr/>
          </p:nvPicPr>
          <p:blipFill rotWithShape="1">
            <a:blip r:embed="rId4">
              <a:alphaModFix/>
            </a:blip>
            <a:srcRect/>
            <a:stretch/>
          </p:blipFill>
          <p:spPr>
            <a:xfrm>
              <a:off x="2051296" y="5576930"/>
              <a:ext cx="859800" cy="859800"/>
            </a:xfrm>
            <a:prstGeom prst="rect">
              <a:avLst/>
            </a:prstGeom>
            <a:noFill/>
            <a:ln>
              <a:noFill/>
            </a:ln>
          </p:spPr>
        </p:pic>
        <p:sp>
          <p:nvSpPr>
            <p:cNvPr id="404" name="Google Shape;404;p60"/>
            <p:cNvSpPr/>
            <p:nvPr/>
          </p:nvSpPr>
          <p:spPr>
            <a:xfrm>
              <a:off x="1978144" y="4086676"/>
              <a:ext cx="1005600" cy="1005600"/>
            </a:xfrm>
            <a:prstGeom prst="roundRect">
              <a:avLst>
                <a:gd name="adj" fmla="val 1674"/>
              </a:avLst>
            </a:prstGeom>
            <a:solidFill>
              <a:srgbClr val="FFFFFF"/>
            </a:solidFill>
            <a:ln w="28575" cap="flat" cmpd="sng">
              <a:solidFill>
                <a:srgbClr val="EFEFEF">
                  <a:alpha val="0"/>
                </a:srgbClr>
              </a:solidFill>
              <a:prstDash val="solid"/>
              <a:round/>
              <a:headEnd type="none" w="sm" len="sm"/>
              <a:tailEnd type="none" w="sm" len="sm"/>
            </a:ln>
            <a:effectLst>
              <a:outerShdw dist="152400" dir="3000000" algn="ctr" rotWithShape="0">
                <a:srgbClr val="999999">
                  <a:alpha val="44710"/>
                </a:srgbClr>
              </a:outerShdw>
            </a:effectLst>
          </p:spPr>
          <p:txBody>
            <a:bodyPr spcFirstLastPara="1" wrap="square" lIns="0" tIns="0" rIns="0" bIns="0" anchor="ctr" anchorCtr="0">
              <a:noAutofit/>
            </a:bodyPr>
            <a:lstStyle/>
            <a:p>
              <a:pPr marL="0" marR="0" lvl="0" indent="0" algn="l" rtl="0">
                <a:lnSpc>
                  <a:spcPct val="121428"/>
                </a:lnSpc>
                <a:spcBef>
                  <a:spcPts val="0"/>
                </a:spcBef>
                <a:spcAft>
                  <a:spcPts val="0"/>
                </a:spcAft>
                <a:buClr>
                  <a:srgbClr val="000000"/>
                </a:buClr>
                <a:buFont typeface="Arial"/>
                <a:buNone/>
              </a:pPr>
              <a:endParaRPr sz="1400" b="0" i="0" u="none" strike="noStrike" cap="none">
                <a:solidFill>
                  <a:srgbClr val="000000"/>
                </a:solidFill>
                <a:latin typeface="Roboto"/>
                <a:ea typeface="Roboto"/>
                <a:cs typeface="Roboto"/>
                <a:sym typeface="Roboto"/>
              </a:endParaRPr>
            </a:p>
          </p:txBody>
        </p:sp>
        <p:pic>
          <p:nvPicPr>
            <p:cNvPr id="405" name="Google Shape;405;p60"/>
            <p:cNvPicPr preferRelativeResize="0"/>
            <p:nvPr/>
          </p:nvPicPr>
          <p:blipFill rotWithShape="1">
            <a:blip r:embed="rId5">
              <a:alphaModFix/>
            </a:blip>
            <a:srcRect/>
            <a:stretch/>
          </p:blipFill>
          <p:spPr>
            <a:xfrm>
              <a:off x="2051296" y="4159828"/>
              <a:ext cx="859800" cy="859800"/>
            </a:xfrm>
            <a:prstGeom prst="rect">
              <a:avLst/>
            </a:prstGeom>
            <a:noFill/>
            <a:ln>
              <a:noFill/>
            </a:ln>
          </p:spPr>
        </p:pic>
        <p:grpSp>
          <p:nvGrpSpPr>
            <p:cNvPr id="406" name="Google Shape;406;p60"/>
            <p:cNvGrpSpPr/>
            <p:nvPr/>
          </p:nvGrpSpPr>
          <p:grpSpPr>
            <a:xfrm>
              <a:off x="4219875" y="6625825"/>
              <a:ext cx="2068200" cy="2047800"/>
              <a:chOff x="4725550" y="5864550"/>
              <a:chExt cx="2068200" cy="2047800"/>
            </a:xfrm>
          </p:grpSpPr>
          <p:sp>
            <p:nvSpPr>
              <p:cNvPr id="407" name="Google Shape;407;p60"/>
              <p:cNvSpPr/>
              <p:nvPr/>
            </p:nvSpPr>
            <p:spPr>
              <a:xfrm>
                <a:off x="4725550" y="5864550"/>
                <a:ext cx="2068200" cy="2047800"/>
              </a:xfrm>
              <a:prstGeom prst="roundRect">
                <a:avLst>
                  <a:gd name="adj" fmla="val 399"/>
                </a:avLst>
              </a:prstGeom>
              <a:solidFill>
                <a:srgbClr val="EFEFEF"/>
              </a:solidFill>
              <a:ln>
                <a:noFill/>
              </a:ln>
              <a:effectLst>
                <a:outerShdw dist="152400" dir="3000000" algn="bl" rotWithShape="0">
                  <a:srgbClr val="999999">
                    <a:alpha val="50000"/>
                  </a:srgbClr>
                </a:outerShdw>
              </a:effectLst>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Font typeface="Arial"/>
                  <a:buNone/>
                </a:pPr>
                <a:endParaRPr sz="2800" b="0" i="0" u="none" strike="noStrike" cap="none">
                  <a:solidFill>
                    <a:srgbClr val="000000"/>
                  </a:solidFill>
                  <a:latin typeface="Arial"/>
                  <a:ea typeface="Arial"/>
                  <a:cs typeface="Arial"/>
                  <a:sym typeface="Arial"/>
                </a:endParaRPr>
              </a:p>
            </p:txBody>
          </p:sp>
          <p:grpSp>
            <p:nvGrpSpPr>
              <p:cNvPr id="408" name="Google Shape;408;p60"/>
              <p:cNvGrpSpPr/>
              <p:nvPr/>
            </p:nvGrpSpPr>
            <p:grpSpPr>
              <a:xfrm>
                <a:off x="4960300" y="6091724"/>
                <a:ext cx="1598700" cy="1065600"/>
                <a:chOff x="4973274" y="6091724"/>
                <a:chExt cx="1598700" cy="1065600"/>
              </a:xfrm>
            </p:grpSpPr>
            <p:sp>
              <p:nvSpPr>
                <p:cNvPr id="409" name="Google Shape;409;p60"/>
                <p:cNvSpPr/>
                <p:nvPr/>
              </p:nvSpPr>
              <p:spPr>
                <a:xfrm>
                  <a:off x="4973274" y="6091724"/>
                  <a:ext cx="1598700" cy="1065600"/>
                </a:xfrm>
                <a:prstGeom prst="rect">
                  <a:avLst/>
                </a:prstGeom>
                <a:solidFill>
                  <a:srgbClr val="FFFFFF"/>
                </a:solidFill>
                <a:ln w="9525" cap="flat" cmpd="sng">
                  <a:solidFill>
                    <a:srgbClr val="CCCCCC"/>
                  </a:solidFill>
                  <a:prstDash val="solid"/>
                  <a:round/>
                  <a:headEnd type="none" w="sm" len="sm"/>
                  <a:tailEnd type="none" w="sm" len="sm"/>
                </a:ln>
                <a:effectLst>
                  <a:outerShdw dist="152400" dir="300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0"/>
                <p:cNvSpPr/>
                <p:nvPr/>
              </p:nvSpPr>
              <p:spPr>
                <a:xfrm>
                  <a:off x="5143524" y="6247124"/>
                  <a:ext cx="12582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1"/>
                      </a:solidFill>
                      <a:latin typeface="Roboto"/>
                      <a:ea typeface="Roboto"/>
                      <a:cs typeface="Roboto"/>
                      <a:sym typeface="Roboto"/>
                    </a:rPr>
                    <a:t>Auth</a:t>
                  </a:r>
                  <a:r>
                    <a:rPr lang="en" sz="1800">
                      <a:solidFill>
                        <a:srgbClr val="FFFFFF"/>
                      </a:solidFill>
                      <a:latin typeface="Google Sans"/>
                      <a:ea typeface="Google Sans"/>
                      <a:cs typeface="Google Sans"/>
                      <a:sym typeface="Google Sans"/>
                    </a:rPr>
                    <a:t> Service</a:t>
                  </a:r>
                  <a:endParaRPr sz="1800">
                    <a:solidFill>
                      <a:srgbClr val="FFFFFF"/>
                    </a:solidFill>
                    <a:latin typeface="Google Sans"/>
                    <a:ea typeface="Google Sans"/>
                    <a:cs typeface="Google Sans"/>
                    <a:sym typeface="Google Sans"/>
                  </a:endParaRPr>
                </a:p>
              </p:txBody>
            </p:sp>
          </p:grpSp>
          <p:sp>
            <p:nvSpPr>
              <p:cNvPr id="411" name="Google Shape;411;p60"/>
              <p:cNvSpPr txBox="1"/>
              <p:nvPr/>
            </p:nvSpPr>
            <p:spPr>
              <a:xfrm>
                <a:off x="4982500" y="7227054"/>
                <a:ext cx="15543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Third-Party</a:t>
                </a:r>
                <a:endParaRPr sz="1800">
                  <a:latin typeface="Google Sans"/>
                  <a:ea typeface="Google Sans"/>
                  <a:cs typeface="Google Sans"/>
                  <a:sym typeface="Google Sans"/>
                </a:endParaRPr>
              </a:p>
            </p:txBody>
          </p:sp>
        </p:grpSp>
        <p:grpSp>
          <p:nvGrpSpPr>
            <p:cNvPr id="412" name="Google Shape;412;p60"/>
            <p:cNvGrpSpPr/>
            <p:nvPr/>
          </p:nvGrpSpPr>
          <p:grpSpPr>
            <a:xfrm>
              <a:off x="9579300" y="4533299"/>
              <a:ext cx="1598700" cy="1065600"/>
              <a:chOff x="4973274" y="6091724"/>
              <a:chExt cx="1598700" cy="1065600"/>
            </a:xfrm>
          </p:grpSpPr>
          <p:sp>
            <p:nvSpPr>
              <p:cNvPr id="413" name="Google Shape;413;p60"/>
              <p:cNvSpPr/>
              <p:nvPr/>
            </p:nvSpPr>
            <p:spPr>
              <a:xfrm>
                <a:off x="4973274" y="6091724"/>
                <a:ext cx="1598700" cy="106560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0"/>
              <p:cNvSpPr/>
              <p:nvPr/>
            </p:nvSpPr>
            <p:spPr>
              <a:xfrm>
                <a:off x="5143524" y="6247124"/>
                <a:ext cx="12582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Google Sans"/>
                    <a:ea typeface="Google Sans"/>
                    <a:cs typeface="Google Sans"/>
                    <a:sym typeface="Google Sans"/>
                  </a:rPr>
                  <a:t>UI</a:t>
                </a:r>
                <a:endParaRPr sz="1800">
                  <a:solidFill>
                    <a:srgbClr val="FFFFFF"/>
                  </a:solidFill>
                  <a:latin typeface="Google Sans"/>
                  <a:ea typeface="Google Sans"/>
                  <a:cs typeface="Google Sans"/>
                  <a:sym typeface="Google Sans"/>
                </a:endParaRPr>
              </a:p>
            </p:txBody>
          </p:sp>
        </p:grpSp>
        <p:grpSp>
          <p:nvGrpSpPr>
            <p:cNvPr id="415" name="Google Shape;415;p60"/>
            <p:cNvGrpSpPr/>
            <p:nvPr/>
          </p:nvGrpSpPr>
          <p:grpSpPr>
            <a:xfrm>
              <a:off x="11937344" y="5658250"/>
              <a:ext cx="1598700" cy="2334600"/>
              <a:chOff x="7973750" y="6161450"/>
              <a:chExt cx="1598700" cy="2334600"/>
            </a:xfrm>
          </p:grpSpPr>
          <p:sp>
            <p:nvSpPr>
              <p:cNvPr id="416" name="Google Shape;416;p60"/>
              <p:cNvSpPr/>
              <p:nvPr/>
            </p:nvSpPr>
            <p:spPr>
              <a:xfrm>
                <a:off x="7973750" y="6161450"/>
                <a:ext cx="1598700" cy="233460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0"/>
              <p:cNvSpPr/>
              <p:nvPr/>
            </p:nvSpPr>
            <p:spPr>
              <a:xfrm>
                <a:off x="8144000" y="6316849"/>
                <a:ext cx="12582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Google Sans"/>
                    <a:ea typeface="Google Sans"/>
                    <a:cs typeface="Google Sans"/>
                    <a:sym typeface="Google Sans"/>
                  </a:rPr>
                  <a:t>Customer Service</a:t>
                </a:r>
                <a:endParaRPr sz="1600">
                  <a:solidFill>
                    <a:srgbClr val="FFFFFF"/>
                  </a:solidFill>
                  <a:latin typeface="Google Sans"/>
                  <a:ea typeface="Google Sans"/>
                  <a:cs typeface="Google Sans"/>
                  <a:sym typeface="Google Sans"/>
                </a:endParaRPr>
              </a:p>
            </p:txBody>
          </p:sp>
          <p:sp>
            <p:nvSpPr>
              <p:cNvPr id="418" name="Google Shape;418;p60"/>
              <p:cNvSpPr/>
              <p:nvPr/>
            </p:nvSpPr>
            <p:spPr>
              <a:xfrm>
                <a:off x="8179550" y="7227050"/>
                <a:ext cx="1187100" cy="1065600"/>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Google Sans"/>
                    <a:ea typeface="Google Sans"/>
                    <a:cs typeface="Google Sans"/>
                    <a:sym typeface="Google Sans"/>
                  </a:rPr>
                  <a:t>Customer Database</a:t>
                </a:r>
                <a:endParaRPr sz="1600">
                  <a:solidFill>
                    <a:srgbClr val="FFFFFF"/>
                  </a:solidFill>
                  <a:latin typeface="Google Sans"/>
                  <a:ea typeface="Google Sans"/>
                  <a:cs typeface="Google Sans"/>
                  <a:sym typeface="Google Sans"/>
                </a:endParaRPr>
              </a:p>
            </p:txBody>
          </p:sp>
        </p:grpSp>
        <p:grpSp>
          <p:nvGrpSpPr>
            <p:cNvPr id="419" name="Google Shape;419;p60"/>
            <p:cNvGrpSpPr/>
            <p:nvPr/>
          </p:nvGrpSpPr>
          <p:grpSpPr>
            <a:xfrm>
              <a:off x="11937344" y="2198700"/>
              <a:ext cx="1598700" cy="2334600"/>
              <a:chOff x="7973750" y="6161450"/>
              <a:chExt cx="1598700" cy="2334600"/>
            </a:xfrm>
          </p:grpSpPr>
          <p:sp>
            <p:nvSpPr>
              <p:cNvPr id="420" name="Google Shape;420;p60"/>
              <p:cNvSpPr/>
              <p:nvPr/>
            </p:nvSpPr>
            <p:spPr>
              <a:xfrm>
                <a:off x="7973750" y="6161450"/>
                <a:ext cx="1598700" cy="233460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0"/>
              <p:cNvSpPr/>
              <p:nvPr/>
            </p:nvSpPr>
            <p:spPr>
              <a:xfrm>
                <a:off x="8144000" y="6316849"/>
                <a:ext cx="12582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Google Sans"/>
                    <a:ea typeface="Google Sans"/>
                    <a:cs typeface="Google Sans"/>
                    <a:sym typeface="Google Sans"/>
                  </a:rPr>
                  <a:t>Products Service</a:t>
                </a:r>
                <a:endParaRPr sz="1600">
                  <a:solidFill>
                    <a:srgbClr val="FFFFFF"/>
                  </a:solidFill>
                  <a:latin typeface="Google Sans"/>
                  <a:ea typeface="Google Sans"/>
                  <a:cs typeface="Google Sans"/>
                  <a:sym typeface="Google Sans"/>
                </a:endParaRPr>
              </a:p>
            </p:txBody>
          </p:sp>
          <p:sp>
            <p:nvSpPr>
              <p:cNvPr id="422" name="Google Shape;422;p60"/>
              <p:cNvSpPr/>
              <p:nvPr/>
            </p:nvSpPr>
            <p:spPr>
              <a:xfrm>
                <a:off x="8179550" y="7227050"/>
                <a:ext cx="1187100" cy="1065600"/>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Google Sans"/>
                    <a:ea typeface="Google Sans"/>
                    <a:cs typeface="Google Sans"/>
                    <a:sym typeface="Google Sans"/>
                  </a:rPr>
                  <a:t>Products Database</a:t>
                </a:r>
                <a:endParaRPr sz="1600">
                  <a:solidFill>
                    <a:srgbClr val="FFFFFF"/>
                  </a:solidFill>
                  <a:latin typeface="Google Sans"/>
                  <a:ea typeface="Google Sans"/>
                  <a:cs typeface="Google Sans"/>
                  <a:sym typeface="Google Sans"/>
                </a:endParaRPr>
              </a:p>
            </p:txBody>
          </p:sp>
        </p:grpSp>
        <p:grpSp>
          <p:nvGrpSpPr>
            <p:cNvPr id="423" name="Google Shape;423;p60"/>
            <p:cNvGrpSpPr/>
            <p:nvPr/>
          </p:nvGrpSpPr>
          <p:grpSpPr>
            <a:xfrm>
              <a:off x="14391550" y="2198700"/>
              <a:ext cx="1598700" cy="2334600"/>
              <a:chOff x="7973750" y="6161450"/>
              <a:chExt cx="1598700" cy="2334600"/>
            </a:xfrm>
          </p:grpSpPr>
          <p:sp>
            <p:nvSpPr>
              <p:cNvPr id="424" name="Google Shape;424;p60"/>
              <p:cNvSpPr/>
              <p:nvPr/>
            </p:nvSpPr>
            <p:spPr>
              <a:xfrm>
                <a:off x="7973750" y="6161450"/>
                <a:ext cx="1598700" cy="233460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0"/>
              <p:cNvSpPr/>
              <p:nvPr/>
            </p:nvSpPr>
            <p:spPr>
              <a:xfrm>
                <a:off x="8144000" y="6316849"/>
                <a:ext cx="12582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Google Sans"/>
                    <a:ea typeface="Google Sans"/>
                    <a:cs typeface="Google Sans"/>
                    <a:sym typeface="Google Sans"/>
                  </a:rPr>
                  <a:t>Accounts Service</a:t>
                </a:r>
                <a:endParaRPr sz="1600">
                  <a:solidFill>
                    <a:srgbClr val="FFFFFF"/>
                  </a:solidFill>
                  <a:latin typeface="Google Sans"/>
                  <a:ea typeface="Google Sans"/>
                  <a:cs typeface="Google Sans"/>
                  <a:sym typeface="Google Sans"/>
                </a:endParaRPr>
              </a:p>
            </p:txBody>
          </p:sp>
          <p:sp>
            <p:nvSpPr>
              <p:cNvPr id="426" name="Google Shape;426;p60"/>
              <p:cNvSpPr/>
              <p:nvPr/>
            </p:nvSpPr>
            <p:spPr>
              <a:xfrm>
                <a:off x="8179550" y="7227050"/>
                <a:ext cx="1187100" cy="1065600"/>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Google Sans"/>
                    <a:ea typeface="Google Sans"/>
                    <a:cs typeface="Google Sans"/>
                    <a:sym typeface="Google Sans"/>
                  </a:rPr>
                  <a:t>Accounts Database</a:t>
                </a:r>
                <a:endParaRPr sz="1600">
                  <a:solidFill>
                    <a:srgbClr val="FFFFFF"/>
                  </a:solidFill>
                  <a:latin typeface="Google Sans"/>
                  <a:ea typeface="Google Sans"/>
                  <a:cs typeface="Google Sans"/>
                  <a:sym typeface="Google Sans"/>
                </a:endParaRPr>
              </a:p>
            </p:txBody>
          </p:sp>
        </p:grpSp>
        <p:cxnSp>
          <p:nvCxnSpPr>
            <p:cNvPr id="427" name="Google Shape;427;p60"/>
            <p:cNvCxnSpPr>
              <a:stCxn id="413" idx="3"/>
              <a:endCxn id="420" idx="1"/>
            </p:cNvCxnSpPr>
            <p:nvPr/>
          </p:nvCxnSpPr>
          <p:spPr>
            <a:xfrm rot="10800000" flipH="1">
              <a:off x="11178000" y="3365999"/>
              <a:ext cx="759300" cy="1700100"/>
            </a:xfrm>
            <a:prstGeom prst="straightConnector1">
              <a:avLst/>
            </a:prstGeom>
            <a:noFill/>
            <a:ln w="38100" cap="flat" cmpd="sng">
              <a:solidFill>
                <a:srgbClr val="000000"/>
              </a:solidFill>
              <a:prstDash val="solid"/>
              <a:round/>
              <a:headEnd type="none" w="med" len="med"/>
              <a:tailEnd type="triangle" w="med" len="med"/>
            </a:ln>
          </p:spPr>
        </p:cxnSp>
        <p:cxnSp>
          <p:nvCxnSpPr>
            <p:cNvPr id="428" name="Google Shape;428;p60"/>
            <p:cNvCxnSpPr>
              <a:stCxn id="413" idx="3"/>
              <a:endCxn id="416" idx="1"/>
            </p:cNvCxnSpPr>
            <p:nvPr/>
          </p:nvCxnSpPr>
          <p:spPr>
            <a:xfrm>
              <a:off x="11178000" y="5066099"/>
              <a:ext cx="759300" cy="1759500"/>
            </a:xfrm>
            <a:prstGeom prst="straightConnector1">
              <a:avLst/>
            </a:prstGeom>
            <a:noFill/>
            <a:ln w="38100" cap="flat" cmpd="sng">
              <a:solidFill>
                <a:srgbClr val="000000"/>
              </a:solidFill>
              <a:prstDash val="solid"/>
              <a:round/>
              <a:headEnd type="none" w="med" len="med"/>
              <a:tailEnd type="triangle" w="med" len="med"/>
            </a:ln>
          </p:spPr>
        </p:cxnSp>
        <p:cxnSp>
          <p:nvCxnSpPr>
            <p:cNvPr id="429" name="Google Shape;429;p60"/>
            <p:cNvCxnSpPr>
              <a:stCxn id="420" idx="3"/>
              <a:endCxn id="424" idx="1"/>
            </p:cNvCxnSpPr>
            <p:nvPr/>
          </p:nvCxnSpPr>
          <p:spPr>
            <a:xfrm>
              <a:off x="13536044" y="3366000"/>
              <a:ext cx="855600" cy="0"/>
            </a:xfrm>
            <a:prstGeom prst="straightConnector1">
              <a:avLst/>
            </a:prstGeom>
            <a:noFill/>
            <a:ln w="38100" cap="flat" cmpd="sng">
              <a:solidFill>
                <a:srgbClr val="000000"/>
              </a:solidFill>
              <a:prstDash val="solid"/>
              <a:round/>
              <a:headEnd type="none" w="med" len="med"/>
              <a:tailEnd type="triangle" w="med" len="med"/>
            </a:ln>
          </p:spPr>
        </p:cxnSp>
        <p:cxnSp>
          <p:nvCxnSpPr>
            <p:cNvPr id="430" name="Google Shape;430;p60"/>
            <p:cNvCxnSpPr>
              <a:stCxn id="416" idx="3"/>
              <a:endCxn id="424" idx="1"/>
            </p:cNvCxnSpPr>
            <p:nvPr/>
          </p:nvCxnSpPr>
          <p:spPr>
            <a:xfrm rot="10800000" flipH="1">
              <a:off x="13536044" y="3365950"/>
              <a:ext cx="855600" cy="3459600"/>
            </a:xfrm>
            <a:prstGeom prst="bentConnector3">
              <a:avLst>
                <a:gd name="adj1" fmla="val 49995"/>
              </a:avLst>
            </a:prstGeom>
            <a:noFill/>
            <a:ln w="38100" cap="flat" cmpd="sng">
              <a:solidFill>
                <a:srgbClr val="000000"/>
              </a:solidFill>
              <a:prstDash val="solid"/>
              <a:round/>
              <a:headEnd type="none" w="med" len="med"/>
              <a:tailEnd type="triangle" w="med" len="med"/>
            </a:ln>
          </p:spPr>
        </p:cxnSp>
        <p:sp>
          <p:nvSpPr>
            <p:cNvPr id="431" name="Google Shape;431;p60"/>
            <p:cNvSpPr txBox="1"/>
            <p:nvPr/>
          </p:nvSpPr>
          <p:spPr>
            <a:xfrm>
              <a:off x="12082347" y="8096429"/>
              <a:ext cx="15543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VPC</a:t>
              </a:r>
              <a:endParaRPr sz="1800">
                <a:latin typeface="Google Sans"/>
                <a:ea typeface="Google Sans"/>
                <a:cs typeface="Google Sans"/>
                <a:sym typeface="Google Sans"/>
              </a:endParaRPr>
            </a:p>
          </p:txBody>
        </p:sp>
        <p:grpSp>
          <p:nvGrpSpPr>
            <p:cNvPr id="432" name="Google Shape;432;p60"/>
            <p:cNvGrpSpPr/>
            <p:nvPr/>
          </p:nvGrpSpPr>
          <p:grpSpPr>
            <a:xfrm>
              <a:off x="4159250" y="4338675"/>
              <a:ext cx="2185012" cy="1454843"/>
              <a:chOff x="4159225" y="4338675"/>
              <a:chExt cx="2185012" cy="1454843"/>
            </a:xfrm>
          </p:grpSpPr>
          <p:pic>
            <p:nvPicPr>
              <p:cNvPr id="433" name="Google Shape;433;p60"/>
              <p:cNvPicPr preferRelativeResize="0"/>
              <p:nvPr/>
            </p:nvPicPr>
            <p:blipFill>
              <a:blip r:embed="rId6">
                <a:alphaModFix/>
              </a:blip>
              <a:stretch>
                <a:fillRect/>
              </a:stretch>
            </p:blipFill>
            <p:spPr>
              <a:xfrm>
                <a:off x="4159225" y="4338675"/>
                <a:ext cx="2185012" cy="1454843"/>
              </a:xfrm>
              <a:prstGeom prst="rect">
                <a:avLst/>
              </a:prstGeom>
              <a:noFill/>
              <a:ln>
                <a:noFill/>
              </a:ln>
              <a:effectLst>
                <a:outerShdw dist="152400" dir="3000000" algn="bl" rotWithShape="0">
                  <a:srgbClr val="999999">
                    <a:alpha val="50000"/>
                  </a:srgbClr>
                </a:outerShdw>
              </a:effectLst>
            </p:spPr>
          </p:pic>
          <p:sp>
            <p:nvSpPr>
              <p:cNvPr id="434" name="Google Shape;434;p60"/>
              <p:cNvSpPr txBox="1"/>
              <p:nvPr/>
            </p:nvSpPr>
            <p:spPr>
              <a:xfrm>
                <a:off x="4474575" y="5009429"/>
                <a:ext cx="15543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HTTPS</a:t>
                </a:r>
                <a:endParaRPr sz="1800">
                  <a:latin typeface="Google Sans"/>
                  <a:ea typeface="Google Sans"/>
                  <a:cs typeface="Google Sans"/>
                  <a:sym typeface="Google Sans"/>
                </a:endParaRPr>
              </a:p>
            </p:txBody>
          </p:sp>
        </p:grpSp>
        <p:cxnSp>
          <p:nvCxnSpPr>
            <p:cNvPr id="435" name="Google Shape;435;p60"/>
            <p:cNvCxnSpPr>
              <a:endCxn id="433" idx="1"/>
            </p:cNvCxnSpPr>
            <p:nvPr/>
          </p:nvCxnSpPr>
          <p:spPr>
            <a:xfrm rot="10800000" flipH="1">
              <a:off x="2983850" y="5066096"/>
              <a:ext cx="1175400" cy="940500"/>
            </a:xfrm>
            <a:prstGeom prst="bentConnector3">
              <a:avLst>
                <a:gd name="adj1" fmla="val 50000"/>
              </a:avLst>
            </a:prstGeom>
            <a:noFill/>
            <a:ln w="38100" cap="flat" cmpd="sng">
              <a:solidFill>
                <a:srgbClr val="000000"/>
              </a:solidFill>
              <a:prstDash val="solid"/>
              <a:round/>
              <a:headEnd type="none" w="med" len="med"/>
              <a:tailEnd type="triangle" w="med" len="med"/>
            </a:ln>
          </p:spPr>
        </p:cxnSp>
        <p:cxnSp>
          <p:nvCxnSpPr>
            <p:cNvPr id="436" name="Google Shape;436;p60"/>
            <p:cNvCxnSpPr>
              <a:endCxn id="433" idx="1"/>
            </p:cNvCxnSpPr>
            <p:nvPr/>
          </p:nvCxnSpPr>
          <p:spPr>
            <a:xfrm>
              <a:off x="2983850" y="4589396"/>
              <a:ext cx="1175400" cy="476700"/>
            </a:xfrm>
            <a:prstGeom prst="bentConnector3">
              <a:avLst>
                <a:gd name="adj1" fmla="val 50000"/>
              </a:avLst>
            </a:prstGeom>
            <a:noFill/>
            <a:ln w="38100" cap="flat" cmpd="sng">
              <a:solidFill>
                <a:srgbClr val="000000"/>
              </a:solidFill>
              <a:prstDash val="solid"/>
              <a:round/>
              <a:headEnd type="none" w="med" len="med"/>
              <a:tailEnd type="triangle" w="med" len="med"/>
            </a:ln>
          </p:spPr>
        </p:cxnSp>
        <p:cxnSp>
          <p:nvCxnSpPr>
            <p:cNvPr id="437" name="Google Shape;437;p60"/>
            <p:cNvCxnSpPr>
              <a:stCxn id="433" idx="2"/>
              <a:endCxn id="407" idx="0"/>
            </p:cNvCxnSpPr>
            <p:nvPr/>
          </p:nvCxnSpPr>
          <p:spPr>
            <a:xfrm>
              <a:off x="5251756" y="5793518"/>
              <a:ext cx="2100" cy="832200"/>
            </a:xfrm>
            <a:prstGeom prst="straightConnector1">
              <a:avLst/>
            </a:prstGeom>
            <a:noFill/>
            <a:ln w="38100" cap="flat" cmpd="sng">
              <a:solidFill>
                <a:srgbClr val="000000"/>
              </a:solidFill>
              <a:prstDash val="solid"/>
              <a:round/>
              <a:headEnd type="none" w="med" len="med"/>
              <a:tailEnd type="triangle" w="med" len="med"/>
            </a:ln>
          </p:spPr>
        </p:cxnSp>
        <p:cxnSp>
          <p:nvCxnSpPr>
            <p:cNvPr id="438" name="Google Shape;438;p60"/>
            <p:cNvCxnSpPr/>
            <p:nvPr/>
          </p:nvCxnSpPr>
          <p:spPr>
            <a:xfrm>
              <a:off x="7978838" y="5066088"/>
              <a:ext cx="1249200" cy="0"/>
            </a:xfrm>
            <a:prstGeom prst="straightConnector1">
              <a:avLst/>
            </a:prstGeom>
            <a:noFill/>
            <a:ln w="38100" cap="flat" cmpd="sng">
              <a:solidFill>
                <a:srgbClr val="000000"/>
              </a:solidFill>
              <a:prstDash val="solid"/>
              <a:round/>
              <a:headEnd type="none" w="med" len="med"/>
              <a:tailEnd type="triangle" w="med" len="med"/>
            </a:ln>
          </p:spPr>
        </p:cxnSp>
        <p:cxnSp>
          <p:nvCxnSpPr>
            <p:cNvPr id="439" name="Google Shape;439;p60"/>
            <p:cNvCxnSpPr>
              <a:stCxn id="433" idx="3"/>
              <a:endCxn id="401" idx="1"/>
            </p:cNvCxnSpPr>
            <p:nvPr/>
          </p:nvCxnSpPr>
          <p:spPr>
            <a:xfrm>
              <a:off x="6344262" y="5066096"/>
              <a:ext cx="925200" cy="0"/>
            </a:xfrm>
            <a:prstGeom prst="straightConnector1">
              <a:avLst/>
            </a:prstGeom>
            <a:noFill/>
            <a:ln w="38100" cap="flat" cmpd="sng">
              <a:solidFill>
                <a:srgbClr val="000000"/>
              </a:solidFill>
              <a:prstDash val="solid"/>
              <a:round/>
              <a:headEnd type="none" w="med" len="med"/>
              <a:tailEnd type="none" w="med" len="med"/>
            </a:ln>
          </p:spPr>
        </p:cxnSp>
        <p:sp>
          <p:nvSpPr>
            <p:cNvPr id="440" name="Google Shape;440;p60"/>
            <p:cNvSpPr txBox="1"/>
            <p:nvPr/>
          </p:nvSpPr>
          <p:spPr>
            <a:xfrm>
              <a:off x="7022625" y="5576929"/>
              <a:ext cx="15543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Global HTTP Load Balancer</a:t>
              </a:r>
              <a:endParaRPr sz="1800">
                <a:latin typeface="Google Sans"/>
                <a:ea typeface="Google Sans"/>
                <a:cs typeface="Google Sans"/>
                <a:sym typeface="Google Sans"/>
              </a:endParaRPr>
            </a:p>
          </p:txBody>
        </p:sp>
      </p:grpSp>
      <p:grpSp>
        <p:nvGrpSpPr>
          <p:cNvPr id="441" name="Google Shape;441;p60"/>
          <p:cNvGrpSpPr/>
          <p:nvPr/>
        </p:nvGrpSpPr>
        <p:grpSpPr>
          <a:xfrm>
            <a:off x="14460094" y="6830800"/>
            <a:ext cx="1598700" cy="2334600"/>
            <a:chOff x="7973750" y="6161450"/>
            <a:chExt cx="1598700" cy="2334600"/>
          </a:xfrm>
        </p:grpSpPr>
        <p:sp>
          <p:nvSpPr>
            <p:cNvPr id="442" name="Google Shape;442;p60"/>
            <p:cNvSpPr/>
            <p:nvPr/>
          </p:nvSpPr>
          <p:spPr>
            <a:xfrm>
              <a:off x="7973750" y="6161450"/>
              <a:ext cx="1598700" cy="233460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60"/>
            <p:cNvSpPr/>
            <p:nvPr/>
          </p:nvSpPr>
          <p:spPr>
            <a:xfrm>
              <a:off x="8144000" y="6316849"/>
              <a:ext cx="12582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Google Sans"/>
                  <a:ea typeface="Google Sans"/>
                  <a:cs typeface="Google Sans"/>
                  <a:sym typeface="Google Sans"/>
                </a:rPr>
                <a:t>Fulfillment</a:t>
              </a:r>
              <a:br>
                <a:rPr lang="en" sz="1600">
                  <a:solidFill>
                    <a:srgbClr val="FFFFFF"/>
                  </a:solidFill>
                  <a:latin typeface="Google Sans"/>
                  <a:ea typeface="Google Sans"/>
                  <a:cs typeface="Google Sans"/>
                  <a:sym typeface="Google Sans"/>
                </a:rPr>
              </a:br>
              <a:r>
                <a:rPr lang="en" sz="1600">
                  <a:solidFill>
                    <a:srgbClr val="FFFFFF"/>
                  </a:solidFill>
                  <a:latin typeface="Google Sans"/>
                  <a:ea typeface="Google Sans"/>
                  <a:cs typeface="Google Sans"/>
                  <a:sym typeface="Google Sans"/>
                </a:rPr>
                <a:t>Service</a:t>
              </a:r>
              <a:endParaRPr sz="1600">
                <a:solidFill>
                  <a:srgbClr val="FFFFFF"/>
                </a:solidFill>
                <a:latin typeface="Google Sans"/>
                <a:ea typeface="Google Sans"/>
                <a:cs typeface="Google Sans"/>
                <a:sym typeface="Google Sans"/>
              </a:endParaRPr>
            </a:p>
          </p:txBody>
        </p:sp>
        <p:sp>
          <p:nvSpPr>
            <p:cNvPr id="444" name="Google Shape;444;p60"/>
            <p:cNvSpPr/>
            <p:nvPr/>
          </p:nvSpPr>
          <p:spPr>
            <a:xfrm>
              <a:off x="8179550" y="7227050"/>
              <a:ext cx="1187100" cy="1065600"/>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Google Sans"/>
                  <a:ea typeface="Google Sans"/>
                  <a:cs typeface="Google Sans"/>
                  <a:sym typeface="Google Sans"/>
                </a:rPr>
                <a:t>Order Database</a:t>
              </a:r>
              <a:endParaRPr sz="1600">
                <a:solidFill>
                  <a:srgbClr val="FFFFFF"/>
                </a:solidFill>
                <a:latin typeface="Google Sans"/>
                <a:ea typeface="Google Sans"/>
                <a:cs typeface="Google Sans"/>
                <a:sym typeface="Google Sans"/>
              </a:endParaRPr>
            </a:p>
          </p:txBody>
        </p:sp>
      </p:grpSp>
      <p:cxnSp>
        <p:nvCxnSpPr>
          <p:cNvPr id="445" name="Google Shape;445;p60"/>
          <p:cNvCxnSpPr>
            <a:stCxn id="420" idx="3"/>
          </p:cNvCxnSpPr>
          <p:nvPr/>
        </p:nvCxnSpPr>
        <p:spPr>
          <a:xfrm>
            <a:off x="13536044" y="4337550"/>
            <a:ext cx="1014900" cy="3469800"/>
          </a:xfrm>
          <a:prstGeom prst="bentConnector2">
            <a:avLst/>
          </a:prstGeom>
          <a:noFill/>
          <a:ln w="38100" cap="flat" cmpd="sng">
            <a:solidFill>
              <a:srgbClr val="000000"/>
            </a:solidFill>
            <a:prstDash val="solid"/>
            <a:round/>
            <a:headEnd type="none" w="med" len="med"/>
            <a:tailEnd type="triangle" w="med" len="med"/>
          </a:ln>
        </p:spPr>
      </p:cxnSp>
      <p:pic>
        <p:nvPicPr>
          <p:cNvPr id="446" name="Google Shape;446;p60" descr="Google Cloud Cdn | Vecta Symbols"/>
          <p:cNvPicPr preferRelativeResize="0"/>
          <p:nvPr/>
        </p:nvPicPr>
        <p:blipFill>
          <a:blip r:embed="rId7">
            <a:alphaModFix/>
          </a:blip>
          <a:stretch>
            <a:fillRect/>
          </a:stretch>
        </p:blipFill>
        <p:spPr>
          <a:xfrm>
            <a:off x="9850200" y="4411162"/>
            <a:ext cx="1014900" cy="886787"/>
          </a:xfrm>
          <a:prstGeom prst="rect">
            <a:avLst/>
          </a:prstGeom>
          <a:noFill/>
          <a:ln>
            <a:noFill/>
          </a:ln>
        </p:spPr>
      </p:pic>
      <p:sp>
        <p:nvSpPr>
          <p:cNvPr id="447" name="Google Shape;447;p60"/>
          <p:cNvSpPr txBox="1"/>
          <p:nvPr/>
        </p:nvSpPr>
        <p:spPr>
          <a:xfrm>
            <a:off x="8676100" y="4550104"/>
            <a:ext cx="15543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CDN</a:t>
            </a:r>
            <a:endParaRPr sz="1800">
              <a:latin typeface="Google Sans"/>
              <a:ea typeface="Google Sans"/>
              <a:cs typeface="Google Sans"/>
              <a:sym typeface="Google Sans"/>
            </a:endParaRPr>
          </a:p>
        </p:txBody>
      </p:sp>
      <p:cxnSp>
        <p:nvCxnSpPr>
          <p:cNvPr id="448" name="Google Shape;448;p60"/>
          <p:cNvCxnSpPr>
            <a:stCxn id="414" idx="0"/>
            <a:endCxn id="446" idx="2"/>
          </p:cNvCxnSpPr>
          <p:nvPr/>
        </p:nvCxnSpPr>
        <p:spPr>
          <a:xfrm rot="10800000">
            <a:off x="10357650" y="5297849"/>
            <a:ext cx="21000" cy="362400"/>
          </a:xfrm>
          <a:prstGeom prst="straightConnector1">
            <a:avLst/>
          </a:prstGeom>
          <a:noFill/>
          <a:ln w="19050" cap="flat" cmpd="sng">
            <a:solidFill>
              <a:schemeClr val="dk2"/>
            </a:solidFill>
            <a:prstDash val="dot"/>
            <a:round/>
            <a:headEnd type="none" w="med" len="med"/>
            <a:tailEnd type="triangle" w="med" len="med"/>
          </a:ln>
        </p:spPr>
      </p:cxnSp>
      <p:cxnSp>
        <p:nvCxnSpPr>
          <p:cNvPr id="449" name="Google Shape;449;p60"/>
          <p:cNvCxnSpPr>
            <a:stCxn id="446" idx="0"/>
            <a:endCxn id="450" idx="2"/>
          </p:cNvCxnSpPr>
          <p:nvPr/>
        </p:nvCxnSpPr>
        <p:spPr>
          <a:xfrm rot="10800000">
            <a:off x="10357650" y="4136962"/>
            <a:ext cx="0" cy="274200"/>
          </a:xfrm>
          <a:prstGeom prst="straightConnector1">
            <a:avLst/>
          </a:prstGeom>
          <a:noFill/>
          <a:ln w="19050" cap="flat" cmpd="sng">
            <a:solidFill>
              <a:schemeClr val="dk2"/>
            </a:solidFill>
            <a:prstDash val="dot"/>
            <a:round/>
            <a:headEnd type="none" w="med" len="med"/>
            <a:tailEnd type="triangle" w="med" len="med"/>
          </a:ln>
        </p:spPr>
      </p:cxnSp>
      <p:pic>
        <p:nvPicPr>
          <p:cNvPr id="450" name="Google Shape;450;p60" descr="Google Cloud Storage Tutorial Part 1 | by Greg Wilson | Google ..."/>
          <p:cNvPicPr preferRelativeResize="0"/>
          <p:nvPr/>
        </p:nvPicPr>
        <p:blipFill>
          <a:blip r:embed="rId8">
            <a:alphaModFix/>
          </a:blip>
          <a:stretch>
            <a:fillRect/>
          </a:stretch>
        </p:blipFill>
        <p:spPr>
          <a:xfrm>
            <a:off x="9850200" y="3122163"/>
            <a:ext cx="1014900" cy="1014900"/>
          </a:xfrm>
          <a:prstGeom prst="rect">
            <a:avLst/>
          </a:prstGeom>
          <a:noFill/>
          <a:ln>
            <a:noFill/>
          </a:ln>
        </p:spPr>
      </p:pic>
      <p:sp>
        <p:nvSpPr>
          <p:cNvPr id="451" name="Google Shape;451;p60"/>
          <p:cNvSpPr txBox="1"/>
          <p:nvPr/>
        </p:nvSpPr>
        <p:spPr>
          <a:xfrm>
            <a:off x="8676100" y="3407104"/>
            <a:ext cx="15543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Static</a:t>
            </a:r>
            <a:br>
              <a:rPr lang="en" sz="1800">
                <a:latin typeface="Google Sans"/>
                <a:ea typeface="Google Sans"/>
                <a:cs typeface="Google Sans"/>
                <a:sym typeface="Google Sans"/>
              </a:rPr>
            </a:br>
            <a:r>
              <a:rPr lang="en" sz="1800">
                <a:latin typeface="Google Sans"/>
                <a:ea typeface="Google Sans"/>
                <a:cs typeface="Google Sans"/>
                <a:sym typeface="Google Sans"/>
              </a:rPr>
              <a:t>contents</a:t>
            </a:r>
            <a:endParaRPr sz="1800">
              <a:latin typeface="Google Sans"/>
              <a:ea typeface="Google Sans"/>
              <a:cs typeface="Google Sans"/>
              <a:sym typeface="Google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9"/>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2a. Customer</a:t>
            </a:r>
            <a:endParaRPr/>
          </a:p>
        </p:txBody>
      </p:sp>
      <p:sp>
        <p:nvSpPr>
          <p:cNvPr id="116" name="Google Shape;116;p29"/>
          <p:cNvSpPr txBox="1"/>
          <p:nvPr/>
        </p:nvSpPr>
        <p:spPr>
          <a:xfrm>
            <a:off x="1847500" y="2313175"/>
            <a:ext cx="15010800" cy="622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000" b="1">
                <a:solidFill>
                  <a:srgbClr val="737373"/>
                </a:solidFill>
                <a:latin typeface="Open Sans"/>
                <a:ea typeface="Open Sans"/>
                <a:cs typeface="Open Sans"/>
                <a:sym typeface="Open Sans"/>
              </a:rPr>
              <a:t>Stephen</a:t>
            </a:r>
            <a:endParaRPr sz="3000" b="1">
              <a:solidFill>
                <a:srgbClr val="737373"/>
              </a:solidFill>
              <a:latin typeface="Open Sans"/>
              <a:ea typeface="Open Sans"/>
              <a:cs typeface="Open Sans"/>
              <a:sym typeface="Open Sans"/>
            </a:endParaRPr>
          </a:p>
          <a:p>
            <a:pPr marL="0" lvl="0" indent="0" algn="l" rtl="0">
              <a:lnSpc>
                <a:spcPct val="115000"/>
              </a:lnSpc>
              <a:spcBef>
                <a:spcPts val="1600"/>
              </a:spcBef>
              <a:spcAft>
                <a:spcPts val="1600"/>
              </a:spcAft>
              <a:buNone/>
            </a:pPr>
            <a:r>
              <a:rPr lang="en" sz="3000" i="1">
                <a:solidFill>
                  <a:srgbClr val="737373"/>
                </a:solidFill>
                <a:latin typeface="Open Sans"/>
                <a:ea typeface="Open Sans"/>
                <a:cs typeface="Open Sans"/>
                <a:sym typeface="Open Sans"/>
              </a:rPr>
              <a:t>Stephen is a full-time art student at ABC University in London.  He  normally orders all the school supplies on-line for more product option and save money. Since he lives in a dorm, he like to have an option for local pick-up.   </a:t>
            </a:r>
            <a:endParaRPr sz="3000" i="1">
              <a:solidFill>
                <a:srgbClr val="737373"/>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61"/>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10. Designing Reliable, Scalable Applications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458" name="Google Shape;458;p61" descr="Cloud-Load-Balancing.png"/>
          <p:cNvPicPr preferRelativeResize="0"/>
          <p:nvPr/>
        </p:nvPicPr>
        <p:blipFill rotWithShape="1">
          <a:blip r:embed="rId3">
            <a:alphaModFix/>
          </a:blip>
          <a:srcRect t="5092" b="5092"/>
          <a:stretch/>
        </p:blipFill>
        <p:spPr>
          <a:xfrm>
            <a:off x="3909930" y="6096238"/>
            <a:ext cx="1060800" cy="952800"/>
          </a:xfrm>
          <a:prstGeom prst="rect">
            <a:avLst/>
          </a:prstGeom>
          <a:noFill/>
          <a:ln>
            <a:noFill/>
          </a:ln>
        </p:spPr>
      </p:pic>
      <p:sp>
        <p:nvSpPr>
          <p:cNvPr id="459" name="Google Shape;459;p61"/>
          <p:cNvSpPr/>
          <p:nvPr/>
        </p:nvSpPr>
        <p:spPr>
          <a:xfrm>
            <a:off x="1010662" y="7027778"/>
            <a:ext cx="1005600" cy="1005600"/>
          </a:xfrm>
          <a:prstGeom prst="roundRect">
            <a:avLst>
              <a:gd name="adj" fmla="val 1674"/>
            </a:avLst>
          </a:prstGeom>
          <a:solidFill>
            <a:srgbClr val="FFFFFF"/>
          </a:solidFill>
          <a:ln w="38100" cap="flat" cmpd="sng">
            <a:solidFill>
              <a:srgbClr val="EFEFEF">
                <a:alpha val="0"/>
              </a:srgbClr>
            </a:solidFill>
            <a:prstDash val="solid"/>
            <a:round/>
            <a:headEnd type="none" w="sm" len="sm"/>
            <a:tailEnd type="none" w="sm" len="sm"/>
          </a:ln>
          <a:effectLst>
            <a:outerShdw dist="152400" dir="3000000" algn="ctr" rotWithShape="0">
              <a:srgbClr val="999999">
                <a:alpha val="44710"/>
              </a:srgbClr>
            </a:outerShdw>
          </a:effectLst>
        </p:spPr>
        <p:txBody>
          <a:bodyPr spcFirstLastPara="1" wrap="square" lIns="0" tIns="0" rIns="0" bIns="0" anchor="ctr" anchorCtr="0">
            <a:noAutofit/>
          </a:bodyPr>
          <a:lstStyle/>
          <a:p>
            <a:pPr marL="0" marR="0" lvl="0" indent="0" algn="l" rtl="0">
              <a:lnSpc>
                <a:spcPct val="121428"/>
              </a:lnSpc>
              <a:spcBef>
                <a:spcPts val="0"/>
              </a:spcBef>
              <a:spcAft>
                <a:spcPts val="0"/>
              </a:spcAft>
              <a:buClr>
                <a:srgbClr val="000000"/>
              </a:buClr>
              <a:buFont typeface="Arial"/>
              <a:buNone/>
            </a:pPr>
            <a:endParaRPr sz="1400" b="0" i="0" u="none" strike="noStrike" cap="none">
              <a:solidFill>
                <a:srgbClr val="000000"/>
              </a:solidFill>
              <a:latin typeface="Roboto"/>
              <a:ea typeface="Roboto"/>
              <a:cs typeface="Roboto"/>
              <a:sym typeface="Roboto"/>
            </a:endParaRPr>
          </a:p>
        </p:txBody>
      </p:sp>
      <p:pic>
        <p:nvPicPr>
          <p:cNvPr id="460" name="Google Shape;460;p61"/>
          <p:cNvPicPr preferRelativeResize="0"/>
          <p:nvPr/>
        </p:nvPicPr>
        <p:blipFill rotWithShape="1">
          <a:blip r:embed="rId4">
            <a:alphaModFix/>
          </a:blip>
          <a:srcRect/>
          <a:stretch/>
        </p:blipFill>
        <p:spPr>
          <a:xfrm>
            <a:off x="1083814" y="7100930"/>
            <a:ext cx="859800" cy="859800"/>
          </a:xfrm>
          <a:prstGeom prst="rect">
            <a:avLst/>
          </a:prstGeom>
          <a:noFill/>
          <a:ln>
            <a:noFill/>
          </a:ln>
        </p:spPr>
      </p:pic>
      <p:sp>
        <p:nvSpPr>
          <p:cNvPr id="461" name="Google Shape;461;p61"/>
          <p:cNvSpPr/>
          <p:nvPr/>
        </p:nvSpPr>
        <p:spPr>
          <a:xfrm>
            <a:off x="1010662" y="5610676"/>
            <a:ext cx="1005600" cy="1005600"/>
          </a:xfrm>
          <a:prstGeom prst="roundRect">
            <a:avLst>
              <a:gd name="adj" fmla="val 1674"/>
            </a:avLst>
          </a:prstGeom>
          <a:solidFill>
            <a:srgbClr val="FFFFFF"/>
          </a:solidFill>
          <a:ln w="28575" cap="flat" cmpd="sng">
            <a:solidFill>
              <a:srgbClr val="EFEFEF">
                <a:alpha val="0"/>
              </a:srgbClr>
            </a:solidFill>
            <a:prstDash val="solid"/>
            <a:round/>
            <a:headEnd type="none" w="sm" len="sm"/>
            <a:tailEnd type="none" w="sm" len="sm"/>
          </a:ln>
          <a:effectLst>
            <a:outerShdw dist="152400" dir="3000000" algn="ctr" rotWithShape="0">
              <a:srgbClr val="999999">
                <a:alpha val="44710"/>
              </a:srgbClr>
            </a:outerShdw>
          </a:effectLst>
        </p:spPr>
        <p:txBody>
          <a:bodyPr spcFirstLastPara="1" wrap="square" lIns="0" tIns="0" rIns="0" bIns="0" anchor="ctr" anchorCtr="0">
            <a:noAutofit/>
          </a:bodyPr>
          <a:lstStyle/>
          <a:p>
            <a:pPr marL="0" marR="0" lvl="0" indent="0" algn="l" rtl="0">
              <a:lnSpc>
                <a:spcPct val="121428"/>
              </a:lnSpc>
              <a:spcBef>
                <a:spcPts val="0"/>
              </a:spcBef>
              <a:spcAft>
                <a:spcPts val="0"/>
              </a:spcAft>
              <a:buClr>
                <a:srgbClr val="000000"/>
              </a:buClr>
              <a:buFont typeface="Arial"/>
              <a:buNone/>
            </a:pPr>
            <a:endParaRPr sz="1400" b="0" i="0" u="none" strike="noStrike" cap="none">
              <a:solidFill>
                <a:srgbClr val="000000"/>
              </a:solidFill>
              <a:latin typeface="Roboto"/>
              <a:ea typeface="Roboto"/>
              <a:cs typeface="Roboto"/>
              <a:sym typeface="Roboto"/>
            </a:endParaRPr>
          </a:p>
        </p:txBody>
      </p:sp>
      <p:pic>
        <p:nvPicPr>
          <p:cNvPr id="462" name="Google Shape;462;p61"/>
          <p:cNvPicPr preferRelativeResize="0"/>
          <p:nvPr/>
        </p:nvPicPr>
        <p:blipFill rotWithShape="1">
          <a:blip r:embed="rId5">
            <a:alphaModFix/>
          </a:blip>
          <a:srcRect/>
          <a:stretch/>
        </p:blipFill>
        <p:spPr>
          <a:xfrm>
            <a:off x="1083814" y="5683828"/>
            <a:ext cx="859800" cy="859800"/>
          </a:xfrm>
          <a:prstGeom prst="rect">
            <a:avLst/>
          </a:prstGeom>
          <a:noFill/>
          <a:ln>
            <a:noFill/>
          </a:ln>
        </p:spPr>
      </p:pic>
      <p:grpSp>
        <p:nvGrpSpPr>
          <p:cNvPr id="463" name="Google Shape;463;p61"/>
          <p:cNvGrpSpPr/>
          <p:nvPr/>
        </p:nvGrpSpPr>
        <p:grpSpPr>
          <a:xfrm>
            <a:off x="2132137" y="6034351"/>
            <a:ext cx="1649684" cy="1098406"/>
            <a:chOff x="4159225" y="4338675"/>
            <a:chExt cx="2185012" cy="1454843"/>
          </a:xfrm>
        </p:grpSpPr>
        <p:pic>
          <p:nvPicPr>
            <p:cNvPr id="464" name="Google Shape;464;p61"/>
            <p:cNvPicPr preferRelativeResize="0"/>
            <p:nvPr/>
          </p:nvPicPr>
          <p:blipFill>
            <a:blip r:embed="rId6">
              <a:alphaModFix/>
            </a:blip>
            <a:stretch>
              <a:fillRect/>
            </a:stretch>
          </p:blipFill>
          <p:spPr>
            <a:xfrm>
              <a:off x="4159225" y="4338675"/>
              <a:ext cx="2185012" cy="1454843"/>
            </a:xfrm>
            <a:prstGeom prst="rect">
              <a:avLst/>
            </a:prstGeom>
            <a:noFill/>
            <a:ln>
              <a:noFill/>
            </a:ln>
            <a:effectLst>
              <a:outerShdw dist="152400" dir="3000000" algn="bl" rotWithShape="0">
                <a:srgbClr val="999999">
                  <a:alpha val="50000"/>
                </a:srgbClr>
              </a:outerShdw>
            </a:effectLst>
          </p:spPr>
        </p:pic>
        <p:sp>
          <p:nvSpPr>
            <p:cNvPr id="465" name="Google Shape;465;p61"/>
            <p:cNvSpPr txBox="1"/>
            <p:nvPr/>
          </p:nvSpPr>
          <p:spPr>
            <a:xfrm>
              <a:off x="4474575" y="5009429"/>
              <a:ext cx="15543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HTTPS</a:t>
              </a:r>
              <a:endParaRPr sz="1800">
                <a:latin typeface="Google Sans"/>
                <a:ea typeface="Google Sans"/>
                <a:cs typeface="Google Sans"/>
                <a:sym typeface="Google Sans"/>
              </a:endParaRPr>
            </a:p>
          </p:txBody>
        </p:sp>
      </p:grpSp>
      <p:sp>
        <p:nvSpPr>
          <p:cNvPr id="466" name="Google Shape;466;p61"/>
          <p:cNvSpPr txBox="1"/>
          <p:nvPr/>
        </p:nvSpPr>
        <p:spPr>
          <a:xfrm>
            <a:off x="3663193" y="7087604"/>
            <a:ext cx="15543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HTTP </a:t>
            </a:r>
            <a:endParaRPr sz="1800">
              <a:latin typeface="Google Sans"/>
              <a:ea typeface="Google Sans"/>
              <a:cs typeface="Google Sans"/>
              <a:sym typeface="Google Sans"/>
            </a:endParaRPr>
          </a:p>
          <a:p>
            <a:pPr marL="0" lvl="0" indent="0" algn="ctr" rtl="0">
              <a:spcBef>
                <a:spcPts val="0"/>
              </a:spcBef>
              <a:spcAft>
                <a:spcPts val="0"/>
              </a:spcAft>
              <a:buNone/>
            </a:pPr>
            <a:r>
              <a:rPr lang="en" sz="1800">
                <a:latin typeface="Google Sans"/>
                <a:ea typeface="Google Sans"/>
                <a:cs typeface="Google Sans"/>
                <a:sym typeface="Google Sans"/>
              </a:rPr>
              <a:t>Global Load Balancer</a:t>
            </a:r>
            <a:endParaRPr sz="1800">
              <a:latin typeface="Google Sans"/>
              <a:ea typeface="Google Sans"/>
              <a:cs typeface="Google Sans"/>
              <a:sym typeface="Google Sans"/>
            </a:endParaRPr>
          </a:p>
        </p:txBody>
      </p:sp>
      <p:sp>
        <p:nvSpPr>
          <p:cNvPr id="467" name="Google Shape;467;p61"/>
          <p:cNvSpPr/>
          <p:nvPr/>
        </p:nvSpPr>
        <p:spPr>
          <a:xfrm>
            <a:off x="5148948" y="3545375"/>
            <a:ext cx="2629800" cy="5666400"/>
          </a:xfrm>
          <a:prstGeom prst="roundRect">
            <a:avLst>
              <a:gd name="adj" fmla="val 399"/>
            </a:avLst>
          </a:prstGeom>
          <a:solidFill>
            <a:srgbClr val="EFEFEF"/>
          </a:solidFill>
          <a:ln w="38100" cap="flat" cmpd="sng">
            <a:solidFill>
              <a:srgbClr val="FFFFFF">
                <a:alpha val="0"/>
              </a:srgbClr>
            </a:solidFill>
            <a:prstDash val="solid"/>
            <a:round/>
            <a:headEnd type="none" w="sm" len="sm"/>
            <a:tailEnd type="none" w="sm" len="sm"/>
          </a:ln>
          <a:effectLst>
            <a:outerShdw dist="152400" dir="3000000" algn="bl" rotWithShape="0">
              <a:srgbClr val="999999">
                <a:alpha val="50000"/>
              </a:srgbClr>
            </a:outerShdw>
          </a:effectLst>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Font typeface="Arial"/>
              <a:buNone/>
            </a:pPr>
            <a:endParaRPr sz="2800" b="0" i="0" u="none" strike="noStrike" cap="none">
              <a:solidFill>
                <a:srgbClr val="000000"/>
              </a:solidFill>
              <a:latin typeface="Arial"/>
              <a:ea typeface="Arial"/>
              <a:cs typeface="Arial"/>
              <a:sym typeface="Arial"/>
            </a:endParaRPr>
          </a:p>
        </p:txBody>
      </p:sp>
      <p:sp>
        <p:nvSpPr>
          <p:cNvPr id="468" name="Google Shape;468;p61"/>
          <p:cNvSpPr txBox="1"/>
          <p:nvPr/>
        </p:nvSpPr>
        <p:spPr>
          <a:xfrm>
            <a:off x="5272724" y="3676050"/>
            <a:ext cx="17979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us-east-1</a:t>
            </a:r>
            <a:endParaRPr sz="1800">
              <a:latin typeface="Google Sans"/>
              <a:ea typeface="Google Sans"/>
              <a:cs typeface="Google Sans"/>
              <a:sym typeface="Google Sans"/>
            </a:endParaRPr>
          </a:p>
        </p:txBody>
      </p:sp>
      <p:sp>
        <p:nvSpPr>
          <p:cNvPr id="469" name="Google Shape;469;p61"/>
          <p:cNvSpPr/>
          <p:nvPr/>
        </p:nvSpPr>
        <p:spPr>
          <a:xfrm>
            <a:off x="5510684" y="4154975"/>
            <a:ext cx="2629800" cy="5666400"/>
          </a:xfrm>
          <a:prstGeom prst="roundRect">
            <a:avLst>
              <a:gd name="adj" fmla="val 399"/>
            </a:avLst>
          </a:prstGeom>
          <a:solidFill>
            <a:srgbClr val="EFEFEF"/>
          </a:solidFill>
          <a:ln w="38100" cap="flat" cmpd="sng">
            <a:solidFill>
              <a:srgbClr val="FFFFFF">
                <a:alpha val="0"/>
              </a:srgbClr>
            </a:solidFill>
            <a:prstDash val="solid"/>
            <a:round/>
            <a:headEnd type="none" w="sm" len="sm"/>
            <a:tailEnd type="none" w="sm" len="sm"/>
          </a:ln>
          <a:effectLst>
            <a:outerShdw blurRad="357188" dist="152400" dir="3000000" algn="bl" rotWithShape="0">
              <a:srgbClr val="999999">
                <a:alpha val="50000"/>
              </a:srgbClr>
            </a:outerShdw>
          </a:effectLst>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Font typeface="Arial"/>
              <a:buNone/>
            </a:pPr>
            <a:endParaRPr sz="2800" b="0" i="0" u="none" strike="noStrike" cap="none">
              <a:solidFill>
                <a:srgbClr val="000000"/>
              </a:solidFill>
              <a:latin typeface="Arial"/>
              <a:ea typeface="Arial"/>
              <a:cs typeface="Arial"/>
              <a:sym typeface="Arial"/>
            </a:endParaRPr>
          </a:p>
        </p:txBody>
      </p:sp>
      <p:sp>
        <p:nvSpPr>
          <p:cNvPr id="470" name="Google Shape;470;p61"/>
          <p:cNvSpPr txBox="1"/>
          <p:nvPr/>
        </p:nvSpPr>
        <p:spPr>
          <a:xfrm>
            <a:off x="5696895" y="4285657"/>
            <a:ext cx="14421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us-central1</a:t>
            </a:r>
            <a:endParaRPr sz="1800">
              <a:latin typeface="Google Sans"/>
              <a:ea typeface="Google Sans"/>
              <a:cs typeface="Google Sans"/>
              <a:sym typeface="Google Sans"/>
            </a:endParaRPr>
          </a:p>
        </p:txBody>
      </p:sp>
      <p:sp>
        <p:nvSpPr>
          <p:cNvPr id="471" name="Google Shape;471;p61"/>
          <p:cNvSpPr/>
          <p:nvPr/>
        </p:nvSpPr>
        <p:spPr>
          <a:xfrm>
            <a:off x="5831970" y="4862850"/>
            <a:ext cx="1871400" cy="192960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61"/>
          <p:cNvSpPr/>
          <p:nvPr/>
        </p:nvSpPr>
        <p:spPr>
          <a:xfrm>
            <a:off x="6086529" y="5512375"/>
            <a:ext cx="1390200" cy="4299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Google Sans"/>
                <a:ea typeface="Google Sans"/>
                <a:cs typeface="Google Sans"/>
                <a:sym typeface="Google Sans"/>
              </a:rPr>
              <a:t>UI</a:t>
            </a:r>
            <a:endParaRPr sz="1800">
              <a:solidFill>
                <a:srgbClr val="FFFFFF"/>
              </a:solidFill>
              <a:latin typeface="Google Sans"/>
              <a:ea typeface="Google Sans"/>
              <a:cs typeface="Google Sans"/>
              <a:sym typeface="Google Sans"/>
            </a:endParaRPr>
          </a:p>
        </p:txBody>
      </p:sp>
      <p:sp>
        <p:nvSpPr>
          <p:cNvPr id="473" name="Google Shape;473;p61"/>
          <p:cNvSpPr txBox="1"/>
          <p:nvPr/>
        </p:nvSpPr>
        <p:spPr>
          <a:xfrm>
            <a:off x="6112961" y="4935175"/>
            <a:ext cx="15903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us-central1-a</a:t>
            </a:r>
            <a:endParaRPr sz="1800">
              <a:latin typeface="Google Sans"/>
              <a:ea typeface="Google Sans"/>
              <a:cs typeface="Google Sans"/>
              <a:sym typeface="Google Sans"/>
            </a:endParaRPr>
          </a:p>
        </p:txBody>
      </p:sp>
      <p:sp>
        <p:nvSpPr>
          <p:cNvPr id="474" name="Google Shape;474;p61"/>
          <p:cNvSpPr/>
          <p:nvPr/>
        </p:nvSpPr>
        <p:spPr>
          <a:xfrm>
            <a:off x="5922404" y="7317525"/>
            <a:ext cx="1871400" cy="192960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1"/>
          <p:cNvSpPr/>
          <p:nvPr/>
        </p:nvSpPr>
        <p:spPr>
          <a:xfrm>
            <a:off x="6176963" y="7967050"/>
            <a:ext cx="1390200" cy="4299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Google Sans"/>
                <a:ea typeface="Google Sans"/>
                <a:cs typeface="Google Sans"/>
                <a:sym typeface="Google Sans"/>
              </a:rPr>
              <a:t>UI</a:t>
            </a:r>
            <a:endParaRPr sz="1800">
              <a:solidFill>
                <a:srgbClr val="FFFFFF"/>
              </a:solidFill>
              <a:latin typeface="Google Sans"/>
              <a:ea typeface="Google Sans"/>
              <a:cs typeface="Google Sans"/>
              <a:sym typeface="Google Sans"/>
            </a:endParaRPr>
          </a:p>
        </p:txBody>
      </p:sp>
      <p:sp>
        <p:nvSpPr>
          <p:cNvPr id="476" name="Google Shape;476;p61"/>
          <p:cNvSpPr txBox="1"/>
          <p:nvPr/>
        </p:nvSpPr>
        <p:spPr>
          <a:xfrm>
            <a:off x="6088973" y="7389850"/>
            <a:ext cx="15903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us-central1-b</a:t>
            </a:r>
            <a:endParaRPr sz="1800">
              <a:latin typeface="Google Sans"/>
              <a:ea typeface="Google Sans"/>
              <a:cs typeface="Google Sans"/>
              <a:sym typeface="Google Sans"/>
            </a:endParaRPr>
          </a:p>
        </p:txBody>
      </p:sp>
      <p:sp>
        <p:nvSpPr>
          <p:cNvPr id="477" name="Google Shape;477;p61"/>
          <p:cNvSpPr/>
          <p:nvPr/>
        </p:nvSpPr>
        <p:spPr>
          <a:xfrm>
            <a:off x="8744223" y="3545375"/>
            <a:ext cx="8475300" cy="5228400"/>
          </a:xfrm>
          <a:prstGeom prst="roundRect">
            <a:avLst>
              <a:gd name="adj" fmla="val 399"/>
            </a:avLst>
          </a:prstGeom>
          <a:solidFill>
            <a:srgbClr val="EFEFEF"/>
          </a:solidFill>
          <a:ln>
            <a:noFill/>
          </a:ln>
          <a:effectLst>
            <a:outerShdw dist="152400" dir="3000000" algn="bl" rotWithShape="0">
              <a:srgbClr val="999999">
                <a:alpha val="50000"/>
              </a:srgbClr>
            </a:outerShdw>
          </a:effectLst>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Font typeface="Arial"/>
              <a:buNone/>
            </a:pPr>
            <a:endParaRPr sz="2800" b="0" i="0" u="none" strike="noStrike" cap="none">
              <a:solidFill>
                <a:srgbClr val="000000"/>
              </a:solidFill>
              <a:latin typeface="Arial"/>
              <a:ea typeface="Arial"/>
              <a:cs typeface="Arial"/>
              <a:sym typeface="Arial"/>
            </a:endParaRPr>
          </a:p>
        </p:txBody>
      </p:sp>
      <p:sp>
        <p:nvSpPr>
          <p:cNvPr id="478" name="Google Shape;478;p61"/>
          <p:cNvSpPr/>
          <p:nvPr/>
        </p:nvSpPr>
        <p:spPr>
          <a:xfrm>
            <a:off x="10066373" y="4406613"/>
            <a:ext cx="5736600" cy="192960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61"/>
          <p:cNvSpPr txBox="1"/>
          <p:nvPr/>
        </p:nvSpPr>
        <p:spPr>
          <a:xfrm>
            <a:off x="10197010" y="4439875"/>
            <a:ext cx="19068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us-central1-a</a:t>
            </a:r>
            <a:endParaRPr sz="1800">
              <a:latin typeface="Google Sans"/>
              <a:ea typeface="Google Sans"/>
              <a:cs typeface="Google Sans"/>
              <a:sym typeface="Google Sans"/>
            </a:endParaRPr>
          </a:p>
        </p:txBody>
      </p:sp>
      <p:sp>
        <p:nvSpPr>
          <p:cNvPr id="480" name="Google Shape;480;p61"/>
          <p:cNvSpPr/>
          <p:nvPr/>
        </p:nvSpPr>
        <p:spPr>
          <a:xfrm>
            <a:off x="10212543" y="5107875"/>
            <a:ext cx="13929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Google Sans"/>
                <a:ea typeface="Google Sans"/>
                <a:cs typeface="Google Sans"/>
                <a:sym typeface="Google Sans"/>
              </a:rPr>
              <a:t>Orders Service</a:t>
            </a:r>
            <a:endParaRPr sz="1800">
              <a:solidFill>
                <a:srgbClr val="FFFFFF"/>
              </a:solidFill>
              <a:latin typeface="Google Sans"/>
              <a:ea typeface="Google Sans"/>
              <a:cs typeface="Google Sans"/>
              <a:sym typeface="Google Sans"/>
            </a:endParaRPr>
          </a:p>
        </p:txBody>
      </p:sp>
      <p:sp>
        <p:nvSpPr>
          <p:cNvPr id="481" name="Google Shape;481;p61"/>
          <p:cNvSpPr/>
          <p:nvPr/>
        </p:nvSpPr>
        <p:spPr>
          <a:xfrm>
            <a:off x="12959029" y="5107875"/>
            <a:ext cx="13410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Google Sans"/>
                <a:ea typeface="Google Sans"/>
                <a:cs typeface="Google Sans"/>
                <a:sym typeface="Google Sans"/>
              </a:rPr>
              <a:t>Product Service</a:t>
            </a:r>
            <a:endParaRPr sz="1800">
              <a:solidFill>
                <a:srgbClr val="FFFFFF"/>
              </a:solidFill>
              <a:latin typeface="Google Sans"/>
              <a:ea typeface="Google Sans"/>
              <a:cs typeface="Google Sans"/>
              <a:sym typeface="Google Sans"/>
            </a:endParaRPr>
          </a:p>
        </p:txBody>
      </p:sp>
      <p:sp>
        <p:nvSpPr>
          <p:cNvPr id="482" name="Google Shape;482;p61"/>
          <p:cNvSpPr/>
          <p:nvPr/>
        </p:nvSpPr>
        <p:spPr>
          <a:xfrm>
            <a:off x="10100549" y="6489575"/>
            <a:ext cx="4282800" cy="192960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61"/>
          <p:cNvSpPr txBox="1"/>
          <p:nvPr/>
        </p:nvSpPr>
        <p:spPr>
          <a:xfrm>
            <a:off x="10216047" y="6561900"/>
            <a:ext cx="19068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us-central1-b</a:t>
            </a:r>
            <a:endParaRPr sz="1800">
              <a:latin typeface="Google Sans"/>
              <a:ea typeface="Google Sans"/>
              <a:cs typeface="Google Sans"/>
              <a:sym typeface="Google Sans"/>
            </a:endParaRPr>
          </a:p>
        </p:txBody>
      </p:sp>
      <p:sp>
        <p:nvSpPr>
          <p:cNvPr id="484" name="Google Shape;484;p61"/>
          <p:cNvSpPr/>
          <p:nvPr/>
        </p:nvSpPr>
        <p:spPr>
          <a:xfrm>
            <a:off x="10231580" y="7229900"/>
            <a:ext cx="13929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Google Sans"/>
                <a:ea typeface="Google Sans"/>
                <a:cs typeface="Google Sans"/>
                <a:sym typeface="Google Sans"/>
              </a:rPr>
              <a:t>Orders Service</a:t>
            </a:r>
            <a:endParaRPr sz="1800">
              <a:solidFill>
                <a:srgbClr val="FFFFFF"/>
              </a:solidFill>
              <a:latin typeface="Google Sans"/>
              <a:ea typeface="Google Sans"/>
              <a:cs typeface="Google Sans"/>
              <a:sym typeface="Google Sans"/>
            </a:endParaRPr>
          </a:p>
        </p:txBody>
      </p:sp>
      <p:sp>
        <p:nvSpPr>
          <p:cNvPr id="485" name="Google Shape;485;p61"/>
          <p:cNvSpPr/>
          <p:nvPr/>
        </p:nvSpPr>
        <p:spPr>
          <a:xfrm>
            <a:off x="12954099" y="7229900"/>
            <a:ext cx="13410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Google Sans"/>
                <a:ea typeface="Google Sans"/>
                <a:cs typeface="Google Sans"/>
                <a:sym typeface="Google Sans"/>
              </a:rPr>
              <a:t>Product Service</a:t>
            </a:r>
            <a:endParaRPr sz="1800">
              <a:solidFill>
                <a:srgbClr val="FFFFFF"/>
              </a:solidFill>
              <a:latin typeface="Google Sans"/>
              <a:ea typeface="Google Sans"/>
              <a:cs typeface="Google Sans"/>
              <a:sym typeface="Google Sans"/>
            </a:endParaRPr>
          </a:p>
        </p:txBody>
      </p:sp>
      <p:pic>
        <p:nvPicPr>
          <p:cNvPr id="486" name="Google Shape;486;p61" descr="Cloud-Load-Balancing.png"/>
          <p:cNvPicPr preferRelativeResize="0"/>
          <p:nvPr/>
        </p:nvPicPr>
        <p:blipFill rotWithShape="1">
          <a:blip r:embed="rId3">
            <a:alphaModFix/>
          </a:blip>
          <a:srcRect t="5092" b="5092"/>
          <a:stretch/>
        </p:blipFill>
        <p:spPr>
          <a:xfrm>
            <a:off x="8876643" y="5736463"/>
            <a:ext cx="1060800" cy="952800"/>
          </a:xfrm>
          <a:prstGeom prst="rect">
            <a:avLst/>
          </a:prstGeom>
          <a:noFill/>
          <a:ln>
            <a:noFill/>
          </a:ln>
        </p:spPr>
      </p:pic>
      <p:sp>
        <p:nvSpPr>
          <p:cNvPr id="487" name="Google Shape;487;p61"/>
          <p:cNvSpPr txBox="1"/>
          <p:nvPr/>
        </p:nvSpPr>
        <p:spPr>
          <a:xfrm>
            <a:off x="8629905" y="6727829"/>
            <a:ext cx="15543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TCP Load Balancer</a:t>
            </a:r>
            <a:endParaRPr sz="1800">
              <a:latin typeface="Google Sans"/>
              <a:ea typeface="Google Sans"/>
              <a:cs typeface="Google Sans"/>
              <a:sym typeface="Google Sans"/>
            </a:endParaRPr>
          </a:p>
        </p:txBody>
      </p:sp>
      <p:sp>
        <p:nvSpPr>
          <p:cNvPr id="488" name="Google Shape;488;p61"/>
          <p:cNvSpPr/>
          <p:nvPr/>
        </p:nvSpPr>
        <p:spPr>
          <a:xfrm>
            <a:off x="8802038" y="9196525"/>
            <a:ext cx="8475300" cy="859800"/>
          </a:xfrm>
          <a:prstGeom prst="roundRect">
            <a:avLst>
              <a:gd name="adj" fmla="val 399"/>
            </a:avLst>
          </a:prstGeom>
          <a:solidFill>
            <a:srgbClr val="EFEFEF"/>
          </a:solidFill>
          <a:ln>
            <a:noFill/>
          </a:ln>
          <a:effectLst>
            <a:outerShdw dist="152400" dir="3000000" algn="bl" rotWithShape="0">
              <a:srgbClr val="999999">
                <a:alpha val="50000"/>
              </a:srgbClr>
            </a:outerShdw>
          </a:effectLst>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Font typeface="Arial"/>
              <a:buNone/>
            </a:pPr>
            <a:endParaRPr sz="2800" b="0" i="0" u="none" strike="noStrike" cap="none">
              <a:solidFill>
                <a:srgbClr val="000000"/>
              </a:solidFill>
              <a:latin typeface="Arial"/>
              <a:ea typeface="Arial"/>
              <a:cs typeface="Arial"/>
              <a:sym typeface="Arial"/>
            </a:endParaRPr>
          </a:p>
        </p:txBody>
      </p:sp>
      <p:sp>
        <p:nvSpPr>
          <p:cNvPr id="489" name="Google Shape;489;p61"/>
          <p:cNvSpPr txBox="1"/>
          <p:nvPr/>
        </p:nvSpPr>
        <p:spPr>
          <a:xfrm>
            <a:off x="9053276" y="9351925"/>
            <a:ext cx="79281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300">
                <a:latin typeface="Google Sans"/>
                <a:ea typeface="Google Sans"/>
                <a:cs typeface="Google Sans"/>
                <a:sym typeface="Google Sans"/>
              </a:rPr>
              <a:t>Multi-regional Cloud Storage bucket for backups</a:t>
            </a:r>
            <a:endParaRPr sz="2300">
              <a:latin typeface="Google Sans"/>
              <a:ea typeface="Google Sans"/>
              <a:cs typeface="Google Sans"/>
              <a:sym typeface="Google Sans"/>
            </a:endParaRPr>
          </a:p>
        </p:txBody>
      </p:sp>
      <p:cxnSp>
        <p:nvCxnSpPr>
          <p:cNvPr id="490" name="Google Shape;490;p61"/>
          <p:cNvCxnSpPr>
            <a:endCxn id="477" idx="1"/>
          </p:cNvCxnSpPr>
          <p:nvPr/>
        </p:nvCxnSpPr>
        <p:spPr>
          <a:xfrm>
            <a:off x="8157423" y="6158975"/>
            <a:ext cx="586800" cy="600"/>
          </a:xfrm>
          <a:prstGeom prst="bentConnector3">
            <a:avLst>
              <a:gd name="adj1" fmla="val 50000"/>
            </a:avLst>
          </a:prstGeom>
          <a:noFill/>
          <a:ln w="38100" cap="flat" cmpd="sng">
            <a:solidFill>
              <a:srgbClr val="000000"/>
            </a:solidFill>
            <a:prstDash val="solid"/>
            <a:round/>
            <a:headEnd type="none" w="med" len="med"/>
            <a:tailEnd type="triangle" w="med" len="med"/>
          </a:ln>
        </p:spPr>
      </p:cxnSp>
      <p:sp>
        <p:nvSpPr>
          <p:cNvPr id="491" name="Google Shape;491;p61"/>
          <p:cNvSpPr txBox="1"/>
          <p:nvPr/>
        </p:nvSpPr>
        <p:spPr>
          <a:xfrm>
            <a:off x="8934702" y="3676054"/>
            <a:ext cx="15543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us-central-1</a:t>
            </a:r>
            <a:endParaRPr sz="1800">
              <a:latin typeface="Google Sans"/>
              <a:ea typeface="Google Sans"/>
              <a:cs typeface="Google Sans"/>
              <a:sym typeface="Google Sans"/>
            </a:endParaRPr>
          </a:p>
        </p:txBody>
      </p:sp>
      <p:sp>
        <p:nvSpPr>
          <p:cNvPr id="492" name="Google Shape;492;p61"/>
          <p:cNvSpPr/>
          <p:nvPr/>
        </p:nvSpPr>
        <p:spPr>
          <a:xfrm>
            <a:off x="15931892" y="5017075"/>
            <a:ext cx="1060800" cy="1065600"/>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Google Sans"/>
                <a:ea typeface="Google Sans"/>
                <a:cs typeface="Google Sans"/>
                <a:sym typeface="Google Sans"/>
              </a:rPr>
              <a:t>BigQuery</a:t>
            </a:r>
            <a:endParaRPr sz="1600">
              <a:solidFill>
                <a:srgbClr val="FFFFFF"/>
              </a:solidFill>
              <a:latin typeface="Google Sans"/>
              <a:ea typeface="Google Sans"/>
              <a:cs typeface="Google Sans"/>
              <a:sym typeface="Google Sans"/>
            </a:endParaRPr>
          </a:p>
        </p:txBody>
      </p:sp>
      <p:sp>
        <p:nvSpPr>
          <p:cNvPr id="493" name="Google Shape;493;p61"/>
          <p:cNvSpPr/>
          <p:nvPr/>
        </p:nvSpPr>
        <p:spPr>
          <a:xfrm>
            <a:off x="15931898" y="4554225"/>
            <a:ext cx="13410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Google Sans"/>
                <a:ea typeface="Google Sans"/>
                <a:cs typeface="Google Sans"/>
                <a:sym typeface="Google Sans"/>
              </a:rPr>
              <a:t>Analytics Service</a:t>
            </a:r>
            <a:endParaRPr sz="1800">
              <a:solidFill>
                <a:srgbClr val="FFFFFF"/>
              </a:solidFill>
              <a:latin typeface="Google Sans"/>
              <a:ea typeface="Google Sans"/>
              <a:cs typeface="Google Sans"/>
              <a:sym typeface="Google Sans"/>
            </a:endParaRPr>
          </a:p>
        </p:txBody>
      </p:sp>
      <p:sp>
        <p:nvSpPr>
          <p:cNvPr id="494" name="Google Shape;494;p61"/>
          <p:cNvSpPr/>
          <p:nvPr/>
        </p:nvSpPr>
        <p:spPr>
          <a:xfrm>
            <a:off x="11687625" y="4952475"/>
            <a:ext cx="1187100" cy="3032100"/>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Google Sans"/>
                <a:ea typeface="Google Sans"/>
                <a:cs typeface="Google Sans"/>
                <a:sym typeface="Google Sans"/>
              </a:rPr>
              <a:t>Cloud Spanner</a:t>
            </a:r>
            <a:endParaRPr sz="1600">
              <a:solidFill>
                <a:srgbClr val="FFFFFF"/>
              </a:solidFill>
              <a:latin typeface="Google Sans"/>
              <a:ea typeface="Google Sans"/>
              <a:cs typeface="Google Sans"/>
              <a:sym typeface="Google Sans"/>
            </a:endParaRPr>
          </a:p>
        </p:txBody>
      </p:sp>
      <p:sp>
        <p:nvSpPr>
          <p:cNvPr id="495" name="Google Shape;495;p61"/>
          <p:cNvSpPr/>
          <p:nvPr/>
        </p:nvSpPr>
        <p:spPr>
          <a:xfrm>
            <a:off x="14384325" y="5055375"/>
            <a:ext cx="1187100" cy="2905500"/>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Google Sans"/>
                <a:ea typeface="Google Sans"/>
                <a:cs typeface="Google Sans"/>
                <a:sym typeface="Google Sans"/>
              </a:rPr>
              <a:t>Firestore</a:t>
            </a:r>
            <a:endParaRPr sz="1600">
              <a:solidFill>
                <a:srgbClr val="FFFFFF"/>
              </a:solidFill>
              <a:latin typeface="Google Sans"/>
              <a:ea typeface="Google Sans"/>
              <a:cs typeface="Google Sans"/>
              <a:sym typeface="Google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grpSp>
        <p:nvGrpSpPr>
          <p:cNvPr id="500" name="Google Shape;500;p62"/>
          <p:cNvGrpSpPr/>
          <p:nvPr/>
        </p:nvGrpSpPr>
        <p:grpSpPr>
          <a:xfrm>
            <a:off x="4612950" y="3711625"/>
            <a:ext cx="9062100" cy="5228400"/>
            <a:chOff x="8157423" y="2021375"/>
            <a:chExt cx="9062100" cy="5228400"/>
          </a:xfrm>
        </p:grpSpPr>
        <p:sp>
          <p:nvSpPr>
            <p:cNvPr id="501" name="Google Shape;501;p62"/>
            <p:cNvSpPr/>
            <p:nvPr/>
          </p:nvSpPr>
          <p:spPr>
            <a:xfrm>
              <a:off x="8744223" y="2021375"/>
              <a:ext cx="8475300" cy="5228400"/>
            </a:xfrm>
            <a:prstGeom prst="roundRect">
              <a:avLst>
                <a:gd name="adj" fmla="val 399"/>
              </a:avLst>
            </a:prstGeom>
            <a:solidFill>
              <a:srgbClr val="EFEFEF"/>
            </a:solidFill>
            <a:ln>
              <a:noFill/>
            </a:ln>
            <a:effectLst>
              <a:outerShdw dist="152400" dir="3000000" algn="bl" rotWithShape="0">
                <a:srgbClr val="999999">
                  <a:alpha val="50000"/>
                </a:srgbClr>
              </a:outerShdw>
            </a:effectLst>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Font typeface="Arial"/>
                <a:buNone/>
              </a:pPr>
              <a:endParaRPr sz="2800" b="0" i="0" u="none" strike="noStrike" cap="none">
                <a:solidFill>
                  <a:srgbClr val="000000"/>
                </a:solidFill>
                <a:latin typeface="Arial"/>
                <a:ea typeface="Arial"/>
                <a:cs typeface="Arial"/>
                <a:sym typeface="Arial"/>
              </a:endParaRPr>
            </a:p>
          </p:txBody>
        </p:sp>
        <p:sp>
          <p:nvSpPr>
            <p:cNvPr id="502" name="Google Shape;502;p62"/>
            <p:cNvSpPr/>
            <p:nvPr/>
          </p:nvSpPr>
          <p:spPr>
            <a:xfrm>
              <a:off x="10081523" y="2843550"/>
              <a:ext cx="5736600" cy="192960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62"/>
            <p:cNvSpPr txBox="1"/>
            <p:nvPr/>
          </p:nvSpPr>
          <p:spPr>
            <a:xfrm>
              <a:off x="10197010" y="2915875"/>
              <a:ext cx="19068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us-central1-a</a:t>
              </a:r>
              <a:endParaRPr sz="1800">
                <a:latin typeface="Google Sans"/>
                <a:ea typeface="Google Sans"/>
                <a:cs typeface="Google Sans"/>
                <a:sym typeface="Google Sans"/>
              </a:endParaRPr>
            </a:p>
          </p:txBody>
        </p:sp>
        <p:sp>
          <p:nvSpPr>
            <p:cNvPr id="504" name="Google Shape;504;p62"/>
            <p:cNvSpPr/>
            <p:nvPr/>
          </p:nvSpPr>
          <p:spPr>
            <a:xfrm>
              <a:off x="10212543" y="3583875"/>
              <a:ext cx="13929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Google Sans"/>
                  <a:ea typeface="Google Sans"/>
                  <a:cs typeface="Google Sans"/>
                  <a:sym typeface="Google Sans"/>
                </a:rPr>
                <a:t>Orders Service</a:t>
              </a:r>
              <a:endParaRPr sz="1800">
                <a:solidFill>
                  <a:srgbClr val="FFFFFF"/>
                </a:solidFill>
                <a:latin typeface="Google Sans"/>
                <a:ea typeface="Google Sans"/>
                <a:cs typeface="Google Sans"/>
                <a:sym typeface="Google Sans"/>
              </a:endParaRPr>
            </a:p>
          </p:txBody>
        </p:sp>
        <p:sp>
          <p:nvSpPr>
            <p:cNvPr id="505" name="Google Shape;505;p62"/>
            <p:cNvSpPr/>
            <p:nvPr/>
          </p:nvSpPr>
          <p:spPr>
            <a:xfrm>
              <a:off x="11687630" y="3428475"/>
              <a:ext cx="1187100" cy="1065600"/>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Google Sans"/>
                  <a:ea typeface="Google Sans"/>
                  <a:cs typeface="Google Sans"/>
                  <a:sym typeface="Google Sans"/>
                </a:rPr>
                <a:t>Cloud </a:t>
              </a:r>
              <a:br>
                <a:rPr lang="en" sz="1600">
                  <a:solidFill>
                    <a:srgbClr val="FFFFFF"/>
                  </a:solidFill>
                  <a:latin typeface="Google Sans"/>
                  <a:ea typeface="Google Sans"/>
                  <a:cs typeface="Google Sans"/>
                  <a:sym typeface="Google Sans"/>
                </a:rPr>
              </a:br>
              <a:r>
                <a:rPr lang="en" sz="1600">
                  <a:solidFill>
                    <a:srgbClr val="FFFFFF"/>
                  </a:solidFill>
                  <a:latin typeface="Google Sans"/>
                  <a:ea typeface="Google Sans"/>
                  <a:cs typeface="Google Sans"/>
                  <a:sym typeface="Google Sans"/>
                </a:rPr>
                <a:t>SQL</a:t>
              </a:r>
              <a:endParaRPr sz="1600">
                <a:solidFill>
                  <a:srgbClr val="FFFFFF"/>
                </a:solidFill>
                <a:latin typeface="Google Sans"/>
                <a:ea typeface="Google Sans"/>
                <a:cs typeface="Google Sans"/>
                <a:sym typeface="Google Sans"/>
              </a:endParaRPr>
            </a:p>
          </p:txBody>
        </p:sp>
        <p:sp>
          <p:nvSpPr>
            <p:cNvPr id="506" name="Google Shape;506;p62"/>
            <p:cNvSpPr/>
            <p:nvPr/>
          </p:nvSpPr>
          <p:spPr>
            <a:xfrm>
              <a:off x="12959029" y="3583875"/>
              <a:ext cx="13410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Google Sans"/>
                  <a:ea typeface="Google Sans"/>
                  <a:cs typeface="Google Sans"/>
                  <a:sym typeface="Google Sans"/>
                </a:rPr>
                <a:t>Inventory Service</a:t>
              </a:r>
              <a:endParaRPr sz="1800">
                <a:solidFill>
                  <a:srgbClr val="FFFFFF"/>
                </a:solidFill>
                <a:latin typeface="Google Sans"/>
                <a:ea typeface="Google Sans"/>
                <a:cs typeface="Google Sans"/>
                <a:sym typeface="Google Sans"/>
              </a:endParaRPr>
            </a:p>
          </p:txBody>
        </p:sp>
        <p:sp>
          <p:nvSpPr>
            <p:cNvPr id="507" name="Google Shape;507;p62"/>
            <p:cNvSpPr/>
            <p:nvPr/>
          </p:nvSpPr>
          <p:spPr>
            <a:xfrm>
              <a:off x="10100549" y="4965575"/>
              <a:ext cx="4282800" cy="192960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62"/>
            <p:cNvSpPr txBox="1"/>
            <p:nvPr/>
          </p:nvSpPr>
          <p:spPr>
            <a:xfrm>
              <a:off x="10216047" y="5037900"/>
              <a:ext cx="19068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us-central1-b</a:t>
              </a:r>
              <a:endParaRPr sz="1800">
                <a:latin typeface="Google Sans"/>
                <a:ea typeface="Google Sans"/>
                <a:cs typeface="Google Sans"/>
                <a:sym typeface="Google Sans"/>
              </a:endParaRPr>
            </a:p>
          </p:txBody>
        </p:sp>
        <p:sp>
          <p:nvSpPr>
            <p:cNvPr id="509" name="Google Shape;509;p62"/>
            <p:cNvSpPr/>
            <p:nvPr/>
          </p:nvSpPr>
          <p:spPr>
            <a:xfrm>
              <a:off x="10231580" y="5705900"/>
              <a:ext cx="13929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Google Sans"/>
                  <a:ea typeface="Google Sans"/>
                  <a:cs typeface="Google Sans"/>
                  <a:sym typeface="Google Sans"/>
                </a:rPr>
                <a:t>Accounts Service</a:t>
              </a:r>
              <a:endParaRPr sz="1800">
                <a:solidFill>
                  <a:srgbClr val="FFFFFF"/>
                </a:solidFill>
                <a:latin typeface="Google Sans"/>
                <a:ea typeface="Google Sans"/>
                <a:cs typeface="Google Sans"/>
                <a:sym typeface="Google Sans"/>
              </a:endParaRPr>
            </a:p>
          </p:txBody>
        </p:sp>
        <p:sp>
          <p:nvSpPr>
            <p:cNvPr id="510" name="Google Shape;510;p62"/>
            <p:cNvSpPr/>
            <p:nvPr/>
          </p:nvSpPr>
          <p:spPr>
            <a:xfrm>
              <a:off x="11687630" y="5550500"/>
              <a:ext cx="1187100" cy="1065600"/>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Google Sans"/>
                  <a:ea typeface="Google Sans"/>
                  <a:cs typeface="Google Sans"/>
                  <a:sym typeface="Google Sans"/>
                </a:rPr>
                <a:t>Failover</a:t>
              </a:r>
              <a:endParaRPr sz="1600">
                <a:solidFill>
                  <a:srgbClr val="FFFFFF"/>
                </a:solidFill>
                <a:latin typeface="Google Sans"/>
                <a:ea typeface="Google Sans"/>
                <a:cs typeface="Google Sans"/>
                <a:sym typeface="Google Sans"/>
              </a:endParaRPr>
            </a:p>
          </p:txBody>
        </p:sp>
        <p:sp>
          <p:nvSpPr>
            <p:cNvPr id="511" name="Google Shape;511;p62"/>
            <p:cNvSpPr/>
            <p:nvPr/>
          </p:nvSpPr>
          <p:spPr>
            <a:xfrm>
              <a:off x="12954099" y="5705900"/>
              <a:ext cx="13410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Google Sans"/>
                  <a:ea typeface="Google Sans"/>
                  <a:cs typeface="Google Sans"/>
                  <a:sym typeface="Google Sans"/>
                </a:rPr>
                <a:t>Products Service</a:t>
              </a:r>
              <a:endParaRPr sz="1800">
                <a:solidFill>
                  <a:srgbClr val="FFFFFF"/>
                </a:solidFill>
                <a:latin typeface="Google Sans"/>
                <a:ea typeface="Google Sans"/>
                <a:cs typeface="Google Sans"/>
                <a:sym typeface="Google Sans"/>
              </a:endParaRPr>
            </a:p>
          </p:txBody>
        </p:sp>
        <p:cxnSp>
          <p:nvCxnSpPr>
            <p:cNvPr id="512" name="Google Shape;512;p62"/>
            <p:cNvCxnSpPr>
              <a:stCxn id="505" idx="3"/>
              <a:endCxn id="510" idx="1"/>
            </p:cNvCxnSpPr>
            <p:nvPr/>
          </p:nvCxnSpPr>
          <p:spPr>
            <a:xfrm>
              <a:off x="12281180" y="4494075"/>
              <a:ext cx="0" cy="1056300"/>
            </a:xfrm>
            <a:prstGeom prst="straightConnector1">
              <a:avLst/>
            </a:prstGeom>
            <a:noFill/>
            <a:ln w="38100" cap="flat" cmpd="sng">
              <a:solidFill>
                <a:srgbClr val="EA4335"/>
              </a:solidFill>
              <a:prstDash val="solid"/>
              <a:round/>
              <a:headEnd type="none" w="med" len="med"/>
              <a:tailEnd type="triangle" w="med" len="med"/>
            </a:ln>
          </p:spPr>
        </p:cxnSp>
        <p:sp>
          <p:nvSpPr>
            <p:cNvPr id="513" name="Google Shape;513;p62"/>
            <p:cNvSpPr/>
            <p:nvPr/>
          </p:nvSpPr>
          <p:spPr>
            <a:xfrm>
              <a:off x="15931892" y="5550500"/>
              <a:ext cx="1060800" cy="1065600"/>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Google Sans"/>
                  <a:ea typeface="Google Sans"/>
                  <a:cs typeface="Google Sans"/>
                  <a:sym typeface="Google Sans"/>
                </a:rPr>
                <a:t>Firestore</a:t>
              </a:r>
              <a:endParaRPr sz="1600">
                <a:solidFill>
                  <a:srgbClr val="FFFFFF"/>
                </a:solidFill>
                <a:latin typeface="Google Sans"/>
                <a:ea typeface="Google Sans"/>
                <a:cs typeface="Google Sans"/>
                <a:sym typeface="Google Sans"/>
              </a:endParaRPr>
            </a:p>
          </p:txBody>
        </p:sp>
        <p:pic>
          <p:nvPicPr>
            <p:cNvPr id="514" name="Google Shape;514;p62" descr="Cloud-Load-Balancing.png"/>
            <p:cNvPicPr preferRelativeResize="0"/>
            <p:nvPr/>
          </p:nvPicPr>
          <p:blipFill rotWithShape="1">
            <a:blip r:embed="rId3">
              <a:alphaModFix/>
            </a:blip>
            <a:srcRect t="5092" b="5092"/>
            <a:stretch/>
          </p:blipFill>
          <p:spPr>
            <a:xfrm>
              <a:off x="8876643" y="4212463"/>
              <a:ext cx="1060800" cy="952800"/>
            </a:xfrm>
            <a:prstGeom prst="rect">
              <a:avLst/>
            </a:prstGeom>
            <a:noFill/>
            <a:ln>
              <a:noFill/>
            </a:ln>
          </p:spPr>
        </p:pic>
        <p:sp>
          <p:nvSpPr>
            <p:cNvPr id="515" name="Google Shape;515;p62"/>
            <p:cNvSpPr txBox="1"/>
            <p:nvPr/>
          </p:nvSpPr>
          <p:spPr>
            <a:xfrm>
              <a:off x="8629905" y="5203829"/>
              <a:ext cx="15543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TCP Load Balancer</a:t>
              </a:r>
              <a:endParaRPr sz="1800">
                <a:latin typeface="Google Sans"/>
                <a:ea typeface="Google Sans"/>
                <a:cs typeface="Google Sans"/>
                <a:sym typeface="Google Sans"/>
              </a:endParaRPr>
            </a:p>
          </p:txBody>
        </p:sp>
        <p:cxnSp>
          <p:nvCxnSpPr>
            <p:cNvPr id="516" name="Google Shape;516;p62"/>
            <p:cNvCxnSpPr>
              <a:endCxn id="501" idx="1"/>
            </p:cNvCxnSpPr>
            <p:nvPr/>
          </p:nvCxnSpPr>
          <p:spPr>
            <a:xfrm>
              <a:off x="8157423" y="4634975"/>
              <a:ext cx="586800" cy="600"/>
            </a:xfrm>
            <a:prstGeom prst="bentConnector3">
              <a:avLst>
                <a:gd name="adj1" fmla="val 50000"/>
              </a:avLst>
            </a:prstGeom>
            <a:noFill/>
            <a:ln w="38100" cap="flat" cmpd="sng">
              <a:solidFill>
                <a:srgbClr val="000000"/>
              </a:solidFill>
              <a:prstDash val="solid"/>
              <a:round/>
              <a:headEnd type="none" w="med" len="med"/>
              <a:tailEnd type="triangle" w="med" len="med"/>
            </a:ln>
          </p:spPr>
        </p:cxnSp>
        <p:sp>
          <p:nvSpPr>
            <p:cNvPr id="517" name="Google Shape;517;p62"/>
            <p:cNvSpPr txBox="1"/>
            <p:nvPr/>
          </p:nvSpPr>
          <p:spPr>
            <a:xfrm>
              <a:off x="8934702" y="2152054"/>
              <a:ext cx="15543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us-central-1</a:t>
              </a:r>
              <a:endParaRPr sz="1800">
                <a:latin typeface="Google Sans"/>
                <a:ea typeface="Google Sans"/>
                <a:cs typeface="Google Sans"/>
                <a:sym typeface="Google Sans"/>
              </a:endParaRPr>
            </a:p>
          </p:txBody>
        </p:sp>
        <p:sp>
          <p:nvSpPr>
            <p:cNvPr id="518" name="Google Shape;518;p62"/>
            <p:cNvSpPr/>
            <p:nvPr/>
          </p:nvSpPr>
          <p:spPr>
            <a:xfrm>
              <a:off x="15931892" y="3493075"/>
              <a:ext cx="1060800" cy="1065600"/>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Google Sans"/>
                  <a:ea typeface="Google Sans"/>
                  <a:cs typeface="Google Sans"/>
                  <a:sym typeface="Google Sans"/>
                </a:rPr>
                <a:t>BigQuery</a:t>
              </a:r>
              <a:endParaRPr sz="1600">
                <a:solidFill>
                  <a:srgbClr val="FFFFFF"/>
                </a:solidFill>
                <a:latin typeface="Google Sans"/>
                <a:ea typeface="Google Sans"/>
                <a:cs typeface="Google Sans"/>
                <a:sym typeface="Google Sans"/>
              </a:endParaRPr>
            </a:p>
          </p:txBody>
        </p:sp>
        <p:sp>
          <p:nvSpPr>
            <p:cNvPr id="519" name="Google Shape;519;p62"/>
            <p:cNvSpPr/>
            <p:nvPr/>
          </p:nvSpPr>
          <p:spPr>
            <a:xfrm>
              <a:off x="14383273" y="3583875"/>
              <a:ext cx="13410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Google Sans"/>
                  <a:ea typeface="Google Sans"/>
                  <a:cs typeface="Google Sans"/>
                  <a:sym typeface="Google Sans"/>
                </a:rPr>
                <a:t>Analytics Service</a:t>
              </a:r>
              <a:endParaRPr sz="1800">
                <a:solidFill>
                  <a:srgbClr val="FFFFFF"/>
                </a:solidFill>
                <a:latin typeface="Google Sans"/>
                <a:ea typeface="Google Sans"/>
                <a:cs typeface="Google Sans"/>
                <a:sym typeface="Google Sans"/>
              </a:endParaRPr>
            </a:p>
          </p:txBody>
        </p:sp>
      </p:grpSp>
      <p:sp>
        <p:nvSpPr>
          <p:cNvPr id="520" name="Google Shape;520;p62"/>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11a. Disaster Recovery Scenario</a:t>
            </a:r>
            <a:endParaRPr/>
          </a:p>
          <a:p>
            <a:pPr marL="0" lvl="0" indent="0" algn="l"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63"/>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11b. Service Disaster Recovery Scenarios</a:t>
            </a:r>
            <a:endParaRPr/>
          </a:p>
        </p:txBody>
      </p:sp>
      <p:graphicFrame>
        <p:nvGraphicFramePr>
          <p:cNvPr id="528" name="Google Shape;528;p63"/>
          <p:cNvGraphicFramePr/>
          <p:nvPr/>
        </p:nvGraphicFramePr>
        <p:xfrm>
          <a:off x="1847500" y="2886582"/>
          <a:ext cx="15392250" cy="6711516"/>
        </p:xfrm>
        <a:graphic>
          <a:graphicData uri="http://schemas.openxmlformats.org/drawingml/2006/table">
            <a:tbl>
              <a:tblPr>
                <a:noFill/>
                <a:tableStyleId>{DCE1C234-363E-4668-8691-3FD1E73D0BE4}</a:tableStyleId>
              </a:tblPr>
              <a:tblGrid>
                <a:gridCol w="2581200">
                  <a:extLst>
                    <a:ext uri="{9D8B030D-6E8A-4147-A177-3AD203B41FA5}">
                      <a16:colId xmlns:a16="http://schemas.microsoft.com/office/drawing/2014/main" val="20000"/>
                    </a:ext>
                  </a:extLst>
                </a:gridCol>
                <a:gridCol w="3636800">
                  <a:extLst>
                    <a:ext uri="{9D8B030D-6E8A-4147-A177-3AD203B41FA5}">
                      <a16:colId xmlns:a16="http://schemas.microsoft.com/office/drawing/2014/main" val="20001"/>
                    </a:ext>
                  </a:extLst>
                </a:gridCol>
                <a:gridCol w="3179900">
                  <a:extLst>
                    <a:ext uri="{9D8B030D-6E8A-4147-A177-3AD203B41FA5}">
                      <a16:colId xmlns:a16="http://schemas.microsoft.com/office/drawing/2014/main" val="20002"/>
                    </a:ext>
                  </a:extLst>
                </a:gridCol>
                <a:gridCol w="2997175">
                  <a:extLst>
                    <a:ext uri="{9D8B030D-6E8A-4147-A177-3AD203B41FA5}">
                      <a16:colId xmlns:a16="http://schemas.microsoft.com/office/drawing/2014/main" val="20003"/>
                    </a:ext>
                  </a:extLst>
                </a:gridCol>
                <a:gridCol w="2997175">
                  <a:extLst>
                    <a:ext uri="{9D8B030D-6E8A-4147-A177-3AD203B41FA5}">
                      <a16:colId xmlns:a16="http://schemas.microsoft.com/office/drawing/2014/main" val="20004"/>
                    </a:ext>
                  </a:extLst>
                </a:gridCol>
              </a:tblGrid>
              <a:tr h="637200">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Service</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Scenario</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Recovery Point Objective</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Recovery Time Objective</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Priority</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559625">
                <a:tc>
                  <a:txBody>
                    <a:bodyPr/>
                    <a:lstStyle/>
                    <a:p>
                      <a:pPr marL="0" marR="0" lvl="0" indent="0" algn="l" rtl="0">
                        <a:lnSpc>
                          <a:spcPct val="115000"/>
                        </a:lnSpc>
                        <a:spcBef>
                          <a:spcPts val="0"/>
                        </a:spcBef>
                        <a:spcAft>
                          <a:spcPts val="0"/>
                        </a:spcAft>
                        <a:buNone/>
                      </a:pPr>
                      <a:r>
                        <a:rPr lang="en" sz="2400" i="1">
                          <a:latin typeface="Google Sans"/>
                          <a:ea typeface="Google Sans"/>
                          <a:cs typeface="Google Sans"/>
                          <a:sym typeface="Google Sans"/>
                        </a:rPr>
                        <a:t>Ratings Service</a:t>
                      </a:r>
                      <a:endParaRPr sz="24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 sz="2400" i="1">
                          <a:latin typeface="Google Sans"/>
                          <a:ea typeface="Google Sans"/>
                          <a:cs typeface="Google Sans"/>
                          <a:sym typeface="Google Sans"/>
                        </a:rPr>
                        <a:t>Programmer deleted all ratings accidentally</a:t>
                      </a:r>
                      <a:endParaRPr sz="24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2400" i="1">
                          <a:latin typeface="Google Sans"/>
                          <a:ea typeface="Google Sans"/>
                          <a:cs typeface="Google Sans"/>
                          <a:sym typeface="Google Sans"/>
                        </a:rPr>
                        <a:t>24 hours</a:t>
                      </a:r>
                      <a:endParaRPr sz="24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2400" i="1">
                          <a:latin typeface="Google Sans"/>
                          <a:ea typeface="Google Sans"/>
                          <a:cs typeface="Google Sans"/>
                          <a:sym typeface="Google Sans"/>
                        </a:rPr>
                        <a:t>1 hour</a:t>
                      </a:r>
                      <a:endParaRPr sz="24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2400" i="1">
                          <a:latin typeface="Google Sans"/>
                          <a:ea typeface="Google Sans"/>
                          <a:cs typeface="Google Sans"/>
                          <a:sym typeface="Google Sans"/>
                        </a:rPr>
                        <a:t>Med</a:t>
                      </a:r>
                      <a:endParaRPr sz="24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457175">
                <a:tc>
                  <a:txBody>
                    <a:bodyPr/>
                    <a:lstStyle/>
                    <a:p>
                      <a:pPr marL="0" marR="0" lvl="0" indent="0" algn="l" rtl="0">
                        <a:lnSpc>
                          <a:spcPct val="115000"/>
                        </a:lnSpc>
                        <a:spcBef>
                          <a:spcPts val="0"/>
                        </a:spcBef>
                        <a:spcAft>
                          <a:spcPts val="0"/>
                        </a:spcAft>
                        <a:buNone/>
                      </a:pPr>
                      <a:r>
                        <a:rPr lang="en" sz="2400" i="1">
                          <a:latin typeface="Google Sans"/>
                          <a:ea typeface="Google Sans"/>
                          <a:cs typeface="Google Sans"/>
                          <a:sym typeface="Google Sans"/>
                        </a:rPr>
                        <a:t>Orders Service</a:t>
                      </a:r>
                      <a:endParaRPr sz="24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marR="0" lvl="0" indent="0" algn="l" rtl="0">
                        <a:lnSpc>
                          <a:spcPct val="115000"/>
                        </a:lnSpc>
                        <a:spcBef>
                          <a:spcPts val="0"/>
                        </a:spcBef>
                        <a:spcAft>
                          <a:spcPts val="0"/>
                        </a:spcAft>
                        <a:buNone/>
                      </a:pPr>
                      <a:r>
                        <a:rPr lang="en" sz="2400" i="1">
                          <a:latin typeface="Google Sans"/>
                          <a:ea typeface="Google Sans"/>
                          <a:cs typeface="Google Sans"/>
                          <a:sym typeface="Google Sans"/>
                        </a:rPr>
                        <a:t>Orders database crashes</a:t>
                      </a:r>
                      <a:endParaRPr sz="24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marR="0" lvl="0" indent="0" algn="ctr" rtl="0">
                        <a:lnSpc>
                          <a:spcPct val="115000"/>
                        </a:lnSpc>
                        <a:spcBef>
                          <a:spcPts val="0"/>
                        </a:spcBef>
                        <a:spcAft>
                          <a:spcPts val="0"/>
                        </a:spcAft>
                        <a:buNone/>
                      </a:pPr>
                      <a:r>
                        <a:rPr lang="en" sz="2400" i="1">
                          <a:latin typeface="Google Sans"/>
                          <a:ea typeface="Google Sans"/>
                          <a:cs typeface="Google Sans"/>
                          <a:sym typeface="Google Sans"/>
                        </a:rPr>
                        <a:t>0 (can’t lose any data)</a:t>
                      </a:r>
                      <a:endParaRPr sz="24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marR="0" lvl="0" indent="0" algn="ctr" rtl="0">
                        <a:lnSpc>
                          <a:spcPct val="115000"/>
                        </a:lnSpc>
                        <a:spcBef>
                          <a:spcPts val="0"/>
                        </a:spcBef>
                        <a:spcAft>
                          <a:spcPts val="0"/>
                        </a:spcAft>
                        <a:buNone/>
                      </a:pPr>
                      <a:r>
                        <a:rPr lang="en" sz="2400" i="1">
                          <a:latin typeface="Google Sans"/>
                          <a:ea typeface="Google Sans"/>
                          <a:cs typeface="Google Sans"/>
                          <a:sym typeface="Google Sans"/>
                        </a:rPr>
                        <a:t>2 minutes</a:t>
                      </a:r>
                      <a:endParaRPr sz="24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marR="0" lvl="0" indent="0" algn="ctr" rtl="0">
                        <a:lnSpc>
                          <a:spcPct val="115000"/>
                        </a:lnSpc>
                        <a:spcBef>
                          <a:spcPts val="0"/>
                        </a:spcBef>
                        <a:spcAft>
                          <a:spcPts val="0"/>
                        </a:spcAft>
                        <a:buNone/>
                      </a:pPr>
                      <a:r>
                        <a:rPr lang="en" sz="2400" i="1">
                          <a:latin typeface="Google Sans"/>
                          <a:ea typeface="Google Sans"/>
                          <a:cs typeface="Google Sans"/>
                          <a:sym typeface="Google Sans"/>
                        </a:rPr>
                        <a:t>High</a:t>
                      </a:r>
                      <a:endParaRPr sz="24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2"/>
                  </a:ext>
                </a:extLst>
              </a:tr>
              <a:tr h="457175">
                <a:tc>
                  <a:txBody>
                    <a:bodyPr/>
                    <a:lstStyle/>
                    <a:p>
                      <a:pPr marL="0" lvl="0" indent="0" algn="l" rtl="0">
                        <a:spcBef>
                          <a:spcPts val="0"/>
                        </a:spcBef>
                        <a:spcAft>
                          <a:spcPts val="0"/>
                        </a:spcAft>
                        <a:buNone/>
                      </a:pPr>
                      <a:r>
                        <a:rPr lang="en" sz="2400">
                          <a:latin typeface="Google Sans"/>
                          <a:ea typeface="Google Sans"/>
                          <a:cs typeface="Google Sans"/>
                          <a:sym typeface="Google Sans"/>
                        </a:rPr>
                        <a:t>Product Service</a:t>
                      </a:r>
                      <a:endParaRPr sz="24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2400" i="1">
                          <a:latin typeface="Google Sans"/>
                          <a:ea typeface="Google Sans"/>
                          <a:cs typeface="Google Sans"/>
                          <a:sym typeface="Google Sans"/>
                        </a:rPr>
                        <a:t>Product database crashes and visitors cannot order on-line. </a:t>
                      </a:r>
                      <a:endParaRPr sz="24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i="1">
                          <a:latin typeface="Google Sans"/>
                          <a:ea typeface="Google Sans"/>
                          <a:cs typeface="Google Sans"/>
                          <a:sym typeface="Google Sans"/>
                        </a:rPr>
                        <a:t>24 hours (Product database is updated once a day and a backup is taken right after. </a:t>
                      </a:r>
                      <a:endParaRPr sz="24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2400" b="1">
                          <a:solidFill>
                            <a:srgbClr val="808080"/>
                          </a:solidFill>
                          <a:latin typeface="Google Sans"/>
                          <a:ea typeface="Google Sans"/>
                          <a:cs typeface="Google Sans"/>
                          <a:sym typeface="Google Sans"/>
                        </a:rPr>
                        <a:t>0</a:t>
                      </a:r>
                      <a:endParaRPr sz="24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2400" b="1">
                          <a:solidFill>
                            <a:srgbClr val="808080"/>
                          </a:solidFill>
                          <a:latin typeface="Google Sans"/>
                          <a:ea typeface="Google Sans"/>
                          <a:cs typeface="Google Sans"/>
                          <a:sym typeface="Google Sans"/>
                        </a:rPr>
                        <a:t>High</a:t>
                      </a:r>
                      <a:endParaRPr sz="24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457175">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30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30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30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30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4"/>
                  </a:ext>
                </a:extLst>
              </a:tr>
              <a:tr h="457175">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64"/>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11c. Resource Disaster Recovery Plans</a:t>
            </a:r>
            <a:endParaRPr/>
          </a:p>
        </p:txBody>
      </p:sp>
      <p:graphicFrame>
        <p:nvGraphicFramePr>
          <p:cNvPr id="535" name="Google Shape;535;p64"/>
          <p:cNvGraphicFramePr/>
          <p:nvPr/>
        </p:nvGraphicFramePr>
        <p:xfrm>
          <a:off x="1847500" y="3131082"/>
          <a:ext cx="14793450" cy="6606360"/>
        </p:xfrm>
        <a:graphic>
          <a:graphicData uri="http://schemas.openxmlformats.org/drawingml/2006/table">
            <a:tbl>
              <a:tblPr>
                <a:noFill/>
                <a:tableStyleId>{DCE1C234-363E-4668-8691-3FD1E73D0BE4}</a:tableStyleId>
              </a:tblPr>
              <a:tblGrid>
                <a:gridCol w="3080650">
                  <a:extLst>
                    <a:ext uri="{9D8B030D-6E8A-4147-A177-3AD203B41FA5}">
                      <a16:colId xmlns:a16="http://schemas.microsoft.com/office/drawing/2014/main" val="20000"/>
                    </a:ext>
                  </a:extLst>
                </a:gridCol>
                <a:gridCol w="4195900">
                  <a:extLst>
                    <a:ext uri="{9D8B030D-6E8A-4147-A177-3AD203B41FA5}">
                      <a16:colId xmlns:a16="http://schemas.microsoft.com/office/drawing/2014/main" val="20001"/>
                    </a:ext>
                  </a:extLst>
                </a:gridCol>
                <a:gridCol w="3939800">
                  <a:extLst>
                    <a:ext uri="{9D8B030D-6E8A-4147-A177-3AD203B41FA5}">
                      <a16:colId xmlns:a16="http://schemas.microsoft.com/office/drawing/2014/main" val="20002"/>
                    </a:ext>
                  </a:extLst>
                </a:gridCol>
                <a:gridCol w="3577100">
                  <a:extLst>
                    <a:ext uri="{9D8B030D-6E8A-4147-A177-3AD203B41FA5}">
                      <a16:colId xmlns:a16="http://schemas.microsoft.com/office/drawing/2014/main" val="20003"/>
                    </a:ext>
                  </a:extLst>
                </a:gridCol>
              </a:tblGrid>
              <a:tr h="637200">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Resource</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Backup Strategy</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Backup Location</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Recovery Procedure</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559625">
                <a:tc>
                  <a:txBody>
                    <a:bodyPr/>
                    <a:lstStyle/>
                    <a:p>
                      <a:pPr marL="0" marR="0" lvl="0" indent="0" algn="l" rtl="0">
                        <a:lnSpc>
                          <a:spcPct val="115000"/>
                        </a:lnSpc>
                        <a:spcBef>
                          <a:spcPts val="0"/>
                        </a:spcBef>
                        <a:spcAft>
                          <a:spcPts val="0"/>
                        </a:spcAft>
                        <a:buNone/>
                      </a:pPr>
                      <a:r>
                        <a:rPr lang="en" sz="3000" i="1">
                          <a:latin typeface="Google Sans"/>
                          <a:ea typeface="Google Sans"/>
                          <a:cs typeface="Google Sans"/>
                          <a:sym typeface="Google Sans"/>
                        </a:rPr>
                        <a:t>Ratings Database</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 sz="3000" i="1">
                          <a:latin typeface="Google Sans"/>
                          <a:ea typeface="Google Sans"/>
                          <a:cs typeface="Google Sans"/>
                          <a:sym typeface="Google Sans"/>
                        </a:rPr>
                        <a:t>Daily automated backups</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 sz="3000" i="1">
                          <a:latin typeface="Google Sans"/>
                          <a:ea typeface="Google Sans"/>
                          <a:cs typeface="Google Sans"/>
                          <a:sym typeface="Google Sans"/>
                        </a:rPr>
                        <a:t>Multi-Regional Cloud Storage Bucket</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 sz="3000" i="1">
                          <a:latin typeface="Google Sans"/>
                          <a:ea typeface="Google Sans"/>
                          <a:cs typeface="Google Sans"/>
                          <a:sym typeface="Google Sans"/>
                        </a:rPr>
                        <a:t>Run Restore Script</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457175">
                <a:tc>
                  <a:txBody>
                    <a:bodyPr/>
                    <a:lstStyle/>
                    <a:p>
                      <a:pPr marL="0" marR="0" lvl="0" indent="0" algn="l" rtl="0">
                        <a:lnSpc>
                          <a:spcPct val="115000"/>
                        </a:lnSpc>
                        <a:spcBef>
                          <a:spcPts val="0"/>
                        </a:spcBef>
                        <a:spcAft>
                          <a:spcPts val="0"/>
                        </a:spcAft>
                        <a:buNone/>
                      </a:pPr>
                      <a:r>
                        <a:rPr lang="en" sz="3000" i="1">
                          <a:latin typeface="Google Sans"/>
                          <a:ea typeface="Google Sans"/>
                          <a:cs typeface="Google Sans"/>
                          <a:sym typeface="Google Sans"/>
                        </a:rPr>
                        <a:t>Orders Database</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marR="0" lvl="0" indent="0" algn="l" rtl="0">
                        <a:lnSpc>
                          <a:spcPct val="115000"/>
                        </a:lnSpc>
                        <a:spcBef>
                          <a:spcPts val="0"/>
                        </a:spcBef>
                        <a:spcAft>
                          <a:spcPts val="0"/>
                        </a:spcAft>
                        <a:buNone/>
                      </a:pPr>
                      <a:r>
                        <a:rPr lang="en" sz="3000" i="1">
                          <a:latin typeface="Google Sans"/>
                          <a:ea typeface="Google Sans"/>
                          <a:cs typeface="Google Sans"/>
                          <a:sym typeface="Google Sans"/>
                        </a:rPr>
                        <a:t>Failover replica plus daily backups</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marR="0" lvl="0" indent="0" algn="l" rtl="0">
                        <a:lnSpc>
                          <a:spcPct val="115000"/>
                        </a:lnSpc>
                        <a:spcBef>
                          <a:spcPts val="0"/>
                        </a:spcBef>
                        <a:spcAft>
                          <a:spcPts val="0"/>
                        </a:spcAft>
                        <a:buNone/>
                      </a:pPr>
                      <a:r>
                        <a:rPr lang="en" sz="3000" i="1">
                          <a:latin typeface="Google Sans"/>
                          <a:ea typeface="Google Sans"/>
                          <a:cs typeface="Google Sans"/>
                          <a:sym typeface="Google Sans"/>
                        </a:rPr>
                        <a:t>Multi-zone deployment</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marR="0" lvl="0" indent="0" algn="l" rtl="0">
                        <a:lnSpc>
                          <a:spcPct val="115000"/>
                        </a:lnSpc>
                        <a:spcBef>
                          <a:spcPts val="0"/>
                        </a:spcBef>
                        <a:spcAft>
                          <a:spcPts val="0"/>
                        </a:spcAft>
                        <a:buNone/>
                      </a:pPr>
                      <a:r>
                        <a:rPr lang="en" sz="3000" i="1">
                          <a:latin typeface="Google Sans"/>
                          <a:ea typeface="Google Sans"/>
                          <a:cs typeface="Google Sans"/>
                          <a:sym typeface="Google Sans"/>
                        </a:rPr>
                        <a:t>Automated</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2"/>
                  </a:ext>
                </a:extLst>
              </a:tr>
              <a:tr h="457175">
                <a:tc>
                  <a:txBody>
                    <a:bodyPr/>
                    <a:lstStyle/>
                    <a:p>
                      <a:pPr marL="0" lvl="0" indent="0" algn="l" rtl="0">
                        <a:spcBef>
                          <a:spcPts val="0"/>
                        </a:spcBef>
                        <a:spcAft>
                          <a:spcPts val="0"/>
                        </a:spcAft>
                        <a:buNone/>
                      </a:pPr>
                      <a:r>
                        <a:rPr lang="en" sz="3000">
                          <a:latin typeface="Google Sans"/>
                          <a:ea typeface="Google Sans"/>
                          <a:cs typeface="Google Sans"/>
                          <a:sym typeface="Google Sans"/>
                        </a:rPr>
                        <a:t>Product Database (NoSQL)</a:t>
                      </a: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 sz="3000" i="1">
                          <a:latin typeface="Google Sans"/>
                          <a:ea typeface="Google Sans"/>
                          <a:cs typeface="Google Sans"/>
                          <a:sym typeface="Google Sans"/>
                        </a:rPr>
                        <a:t>Failover replica plus daily automated backups</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 sz="3000" i="1">
                          <a:latin typeface="Google Sans"/>
                          <a:ea typeface="Google Sans"/>
                          <a:cs typeface="Google Sans"/>
                          <a:sym typeface="Google Sans"/>
                        </a:rPr>
                        <a:t>Multi-Regional Cloud Storage Bucket</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3000" i="1">
                          <a:latin typeface="Google Sans"/>
                          <a:ea typeface="Google Sans"/>
                          <a:cs typeface="Google Sans"/>
                          <a:sym typeface="Google Sans"/>
                        </a:rPr>
                        <a:t>Automated</a:t>
                      </a:r>
                      <a:endParaRPr sz="30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457175">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30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30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30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4"/>
                  </a:ext>
                </a:extLst>
              </a:tr>
              <a:tr h="457175">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grpSp>
        <p:nvGrpSpPr>
          <p:cNvPr id="540" name="Google Shape;540;p65"/>
          <p:cNvGrpSpPr/>
          <p:nvPr/>
        </p:nvGrpSpPr>
        <p:grpSpPr>
          <a:xfrm>
            <a:off x="1374699" y="3696669"/>
            <a:ext cx="15538603" cy="5228400"/>
            <a:chOff x="1185247" y="4153869"/>
            <a:chExt cx="15538603" cy="5228400"/>
          </a:xfrm>
        </p:grpSpPr>
        <p:sp>
          <p:nvSpPr>
            <p:cNvPr id="541" name="Google Shape;541;p65"/>
            <p:cNvSpPr/>
            <p:nvPr/>
          </p:nvSpPr>
          <p:spPr>
            <a:xfrm>
              <a:off x="1185247" y="7027778"/>
              <a:ext cx="1005600" cy="1005600"/>
            </a:xfrm>
            <a:prstGeom prst="roundRect">
              <a:avLst>
                <a:gd name="adj" fmla="val 1674"/>
              </a:avLst>
            </a:prstGeom>
            <a:solidFill>
              <a:srgbClr val="FFFFFF"/>
            </a:solidFill>
            <a:ln w="38100" cap="flat" cmpd="sng">
              <a:solidFill>
                <a:srgbClr val="EFEFEF">
                  <a:alpha val="0"/>
                </a:srgbClr>
              </a:solidFill>
              <a:prstDash val="solid"/>
              <a:round/>
              <a:headEnd type="none" w="sm" len="sm"/>
              <a:tailEnd type="none" w="sm" len="sm"/>
            </a:ln>
            <a:effectLst>
              <a:outerShdw dist="152400" dir="3000000" algn="ctr" rotWithShape="0">
                <a:srgbClr val="999999">
                  <a:alpha val="44710"/>
                </a:srgbClr>
              </a:outerShdw>
            </a:effectLst>
          </p:spPr>
          <p:txBody>
            <a:bodyPr spcFirstLastPara="1" wrap="square" lIns="0" tIns="0" rIns="0" bIns="0" anchor="ctr" anchorCtr="0">
              <a:noAutofit/>
            </a:bodyPr>
            <a:lstStyle/>
            <a:p>
              <a:pPr marL="0" marR="0" lvl="0" indent="0" algn="l" rtl="0">
                <a:lnSpc>
                  <a:spcPct val="121428"/>
                </a:lnSpc>
                <a:spcBef>
                  <a:spcPts val="0"/>
                </a:spcBef>
                <a:spcAft>
                  <a:spcPts val="0"/>
                </a:spcAft>
                <a:buClr>
                  <a:srgbClr val="000000"/>
                </a:buClr>
                <a:buFont typeface="Arial"/>
                <a:buNone/>
              </a:pPr>
              <a:endParaRPr sz="1400" b="0" i="0" u="none" strike="noStrike" cap="none">
                <a:solidFill>
                  <a:srgbClr val="000000"/>
                </a:solidFill>
                <a:latin typeface="Roboto"/>
                <a:ea typeface="Roboto"/>
                <a:cs typeface="Roboto"/>
                <a:sym typeface="Roboto"/>
              </a:endParaRPr>
            </a:p>
          </p:txBody>
        </p:sp>
        <p:pic>
          <p:nvPicPr>
            <p:cNvPr id="542" name="Google Shape;542;p65"/>
            <p:cNvPicPr preferRelativeResize="0"/>
            <p:nvPr/>
          </p:nvPicPr>
          <p:blipFill rotWithShape="1">
            <a:blip r:embed="rId3">
              <a:alphaModFix/>
            </a:blip>
            <a:srcRect/>
            <a:stretch/>
          </p:blipFill>
          <p:spPr>
            <a:xfrm>
              <a:off x="1258399" y="7100930"/>
              <a:ext cx="859800" cy="859800"/>
            </a:xfrm>
            <a:prstGeom prst="rect">
              <a:avLst/>
            </a:prstGeom>
            <a:noFill/>
            <a:ln>
              <a:noFill/>
            </a:ln>
          </p:spPr>
        </p:pic>
        <p:sp>
          <p:nvSpPr>
            <p:cNvPr id="543" name="Google Shape;543;p65"/>
            <p:cNvSpPr/>
            <p:nvPr/>
          </p:nvSpPr>
          <p:spPr>
            <a:xfrm>
              <a:off x="1185247" y="5610676"/>
              <a:ext cx="1005600" cy="1005600"/>
            </a:xfrm>
            <a:prstGeom prst="roundRect">
              <a:avLst>
                <a:gd name="adj" fmla="val 1674"/>
              </a:avLst>
            </a:prstGeom>
            <a:solidFill>
              <a:srgbClr val="FFFFFF"/>
            </a:solidFill>
            <a:ln w="28575" cap="flat" cmpd="sng">
              <a:solidFill>
                <a:srgbClr val="EFEFEF">
                  <a:alpha val="0"/>
                </a:srgbClr>
              </a:solidFill>
              <a:prstDash val="solid"/>
              <a:round/>
              <a:headEnd type="none" w="sm" len="sm"/>
              <a:tailEnd type="none" w="sm" len="sm"/>
            </a:ln>
            <a:effectLst>
              <a:outerShdw dist="152400" dir="3000000" algn="ctr" rotWithShape="0">
                <a:srgbClr val="999999">
                  <a:alpha val="44710"/>
                </a:srgbClr>
              </a:outerShdw>
            </a:effectLst>
          </p:spPr>
          <p:txBody>
            <a:bodyPr spcFirstLastPara="1" wrap="square" lIns="0" tIns="0" rIns="0" bIns="0" anchor="ctr" anchorCtr="0">
              <a:noAutofit/>
            </a:bodyPr>
            <a:lstStyle/>
            <a:p>
              <a:pPr marL="0" marR="0" lvl="0" indent="0" algn="l" rtl="0">
                <a:lnSpc>
                  <a:spcPct val="121428"/>
                </a:lnSpc>
                <a:spcBef>
                  <a:spcPts val="0"/>
                </a:spcBef>
                <a:spcAft>
                  <a:spcPts val="0"/>
                </a:spcAft>
                <a:buClr>
                  <a:srgbClr val="000000"/>
                </a:buClr>
                <a:buFont typeface="Arial"/>
                <a:buNone/>
              </a:pPr>
              <a:endParaRPr sz="1400" b="0" i="0" u="none" strike="noStrike" cap="none">
                <a:solidFill>
                  <a:srgbClr val="000000"/>
                </a:solidFill>
                <a:latin typeface="Roboto"/>
                <a:ea typeface="Roboto"/>
                <a:cs typeface="Roboto"/>
                <a:sym typeface="Roboto"/>
              </a:endParaRPr>
            </a:p>
          </p:txBody>
        </p:sp>
        <p:pic>
          <p:nvPicPr>
            <p:cNvPr id="544" name="Google Shape;544;p65"/>
            <p:cNvPicPr preferRelativeResize="0"/>
            <p:nvPr/>
          </p:nvPicPr>
          <p:blipFill rotWithShape="1">
            <a:blip r:embed="rId4">
              <a:alphaModFix/>
            </a:blip>
            <a:srcRect/>
            <a:stretch/>
          </p:blipFill>
          <p:spPr>
            <a:xfrm>
              <a:off x="1258399" y="5683828"/>
              <a:ext cx="859800" cy="859800"/>
            </a:xfrm>
            <a:prstGeom prst="rect">
              <a:avLst/>
            </a:prstGeom>
            <a:noFill/>
            <a:ln>
              <a:noFill/>
            </a:ln>
          </p:spPr>
        </p:pic>
        <p:grpSp>
          <p:nvGrpSpPr>
            <p:cNvPr id="545" name="Google Shape;545;p65"/>
            <p:cNvGrpSpPr/>
            <p:nvPr/>
          </p:nvGrpSpPr>
          <p:grpSpPr>
            <a:xfrm>
              <a:off x="2735934" y="6218866"/>
              <a:ext cx="1649684" cy="1098406"/>
              <a:chOff x="4159225" y="4338675"/>
              <a:chExt cx="2185012" cy="1454843"/>
            </a:xfrm>
          </p:grpSpPr>
          <p:pic>
            <p:nvPicPr>
              <p:cNvPr id="546" name="Google Shape;546;p65"/>
              <p:cNvPicPr preferRelativeResize="0"/>
              <p:nvPr/>
            </p:nvPicPr>
            <p:blipFill>
              <a:blip r:embed="rId5">
                <a:alphaModFix/>
              </a:blip>
              <a:stretch>
                <a:fillRect/>
              </a:stretch>
            </p:blipFill>
            <p:spPr>
              <a:xfrm>
                <a:off x="4159225" y="4338675"/>
                <a:ext cx="2185012" cy="1454843"/>
              </a:xfrm>
              <a:prstGeom prst="rect">
                <a:avLst/>
              </a:prstGeom>
              <a:noFill/>
              <a:ln>
                <a:noFill/>
              </a:ln>
              <a:effectLst>
                <a:outerShdw dist="152400" dir="3000000" algn="bl" rotWithShape="0">
                  <a:srgbClr val="999999">
                    <a:alpha val="50000"/>
                  </a:srgbClr>
                </a:outerShdw>
              </a:effectLst>
            </p:spPr>
          </p:pic>
          <p:sp>
            <p:nvSpPr>
              <p:cNvPr id="547" name="Google Shape;547;p65"/>
              <p:cNvSpPr txBox="1"/>
              <p:nvPr/>
            </p:nvSpPr>
            <p:spPr>
              <a:xfrm>
                <a:off x="4474575" y="5009429"/>
                <a:ext cx="15543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HTTPS</a:t>
                </a:r>
                <a:endParaRPr sz="1800">
                  <a:latin typeface="Google Sans"/>
                  <a:ea typeface="Google Sans"/>
                  <a:cs typeface="Google Sans"/>
                  <a:sym typeface="Google Sans"/>
                </a:endParaRPr>
              </a:p>
            </p:txBody>
          </p:sp>
        </p:grpSp>
        <p:grpSp>
          <p:nvGrpSpPr>
            <p:cNvPr id="548" name="Google Shape;548;p65"/>
            <p:cNvGrpSpPr/>
            <p:nvPr/>
          </p:nvGrpSpPr>
          <p:grpSpPr>
            <a:xfrm>
              <a:off x="5376284" y="5088069"/>
              <a:ext cx="3042000" cy="3360000"/>
              <a:chOff x="5594950" y="2021375"/>
              <a:chExt cx="3042000" cy="3360000"/>
            </a:xfrm>
          </p:grpSpPr>
          <p:sp>
            <p:nvSpPr>
              <p:cNvPr id="549" name="Google Shape;549;p65"/>
              <p:cNvSpPr/>
              <p:nvPr/>
            </p:nvSpPr>
            <p:spPr>
              <a:xfrm>
                <a:off x="5594950" y="2021375"/>
                <a:ext cx="3042000" cy="3360000"/>
              </a:xfrm>
              <a:prstGeom prst="roundRect">
                <a:avLst>
                  <a:gd name="adj" fmla="val 399"/>
                </a:avLst>
              </a:prstGeom>
              <a:solidFill>
                <a:srgbClr val="EFEFEF"/>
              </a:solidFill>
              <a:ln w="38100" cap="flat" cmpd="sng">
                <a:solidFill>
                  <a:srgbClr val="FFFFFF">
                    <a:alpha val="0"/>
                  </a:srgbClr>
                </a:solidFill>
                <a:prstDash val="solid"/>
                <a:round/>
                <a:headEnd type="none" w="sm" len="sm"/>
                <a:tailEnd type="none" w="sm" len="sm"/>
              </a:ln>
              <a:effectLst>
                <a:outerShdw dist="152400" dir="3000000" algn="bl" rotWithShape="0">
                  <a:srgbClr val="999999">
                    <a:alpha val="50000"/>
                  </a:srgbClr>
                </a:outerShdw>
              </a:effectLst>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Font typeface="Arial"/>
                  <a:buNone/>
                </a:pPr>
                <a:endParaRPr sz="2800" b="0" i="0" u="none" strike="noStrike" cap="none">
                  <a:solidFill>
                    <a:srgbClr val="000000"/>
                  </a:solidFill>
                  <a:latin typeface="Arial"/>
                  <a:ea typeface="Arial"/>
                  <a:cs typeface="Arial"/>
                  <a:sym typeface="Arial"/>
                </a:endParaRPr>
              </a:p>
            </p:txBody>
          </p:sp>
          <p:sp>
            <p:nvSpPr>
              <p:cNvPr id="550" name="Google Shape;550;p65"/>
              <p:cNvSpPr txBox="1"/>
              <p:nvPr/>
            </p:nvSpPr>
            <p:spPr>
              <a:xfrm>
                <a:off x="5738118" y="2152050"/>
                <a:ext cx="2715600" cy="85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Cloud Armor Block blacklisted IPs</a:t>
                </a:r>
                <a:endParaRPr sz="1800">
                  <a:latin typeface="Google Sans"/>
                  <a:ea typeface="Google Sans"/>
                  <a:cs typeface="Google Sans"/>
                  <a:sym typeface="Google Sans"/>
                </a:endParaRPr>
              </a:p>
            </p:txBody>
          </p:sp>
          <p:grpSp>
            <p:nvGrpSpPr>
              <p:cNvPr id="551" name="Google Shape;551;p65"/>
              <p:cNvGrpSpPr/>
              <p:nvPr/>
            </p:nvGrpSpPr>
            <p:grpSpPr>
              <a:xfrm>
                <a:off x="6338800" y="3011838"/>
                <a:ext cx="1554300" cy="1568566"/>
                <a:chOff x="3837778" y="4572238"/>
                <a:chExt cx="1554300" cy="1568566"/>
              </a:xfrm>
            </p:grpSpPr>
            <p:pic>
              <p:nvPicPr>
                <p:cNvPr id="552" name="Google Shape;552;p65" descr="Cloud-Load-Balancing.png"/>
                <p:cNvPicPr preferRelativeResize="0"/>
                <p:nvPr/>
              </p:nvPicPr>
              <p:blipFill rotWithShape="1">
                <a:blip r:embed="rId6">
                  <a:alphaModFix/>
                </a:blip>
                <a:srcRect t="5092" b="5092"/>
                <a:stretch/>
              </p:blipFill>
              <p:spPr>
                <a:xfrm>
                  <a:off x="4084515" y="4572238"/>
                  <a:ext cx="1060800" cy="952800"/>
                </a:xfrm>
                <a:prstGeom prst="rect">
                  <a:avLst/>
                </a:prstGeom>
                <a:noFill/>
                <a:ln>
                  <a:noFill/>
                </a:ln>
              </p:spPr>
            </p:pic>
            <p:sp>
              <p:nvSpPr>
                <p:cNvPr id="553" name="Google Shape;553;p65"/>
                <p:cNvSpPr txBox="1"/>
                <p:nvPr/>
              </p:nvSpPr>
              <p:spPr>
                <a:xfrm>
                  <a:off x="3837778" y="5563604"/>
                  <a:ext cx="15543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HTTP </a:t>
                  </a:r>
                  <a:endParaRPr sz="1800">
                    <a:latin typeface="Google Sans"/>
                    <a:ea typeface="Google Sans"/>
                    <a:cs typeface="Google Sans"/>
                    <a:sym typeface="Google Sans"/>
                  </a:endParaRPr>
                </a:p>
                <a:p>
                  <a:pPr marL="0" lvl="0" indent="0" algn="ctr" rtl="0">
                    <a:spcBef>
                      <a:spcPts val="0"/>
                    </a:spcBef>
                    <a:spcAft>
                      <a:spcPts val="0"/>
                    </a:spcAft>
                    <a:buNone/>
                  </a:pPr>
                  <a:r>
                    <a:rPr lang="en" sz="1800">
                      <a:latin typeface="Google Sans"/>
                      <a:ea typeface="Google Sans"/>
                      <a:cs typeface="Google Sans"/>
                      <a:sym typeface="Google Sans"/>
                    </a:rPr>
                    <a:t>Global Load Balancer</a:t>
                  </a:r>
                  <a:endParaRPr sz="1800">
                    <a:latin typeface="Google Sans"/>
                    <a:ea typeface="Google Sans"/>
                    <a:cs typeface="Google Sans"/>
                    <a:sym typeface="Google Sans"/>
                  </a:endParaRPr>
                </a:p>
              </p:txBody>
            </p:sp>
          </p:grpSp>
        </p:grpSp>
        <p:cxnSp>
          <p:nvCxnSpPr>
            <p:cNvPr id="554" name="Google Shape;554;p65"/>
            <p:cNvCxnSpPr>
              <a:stCxn id="546" idx="3"/>
              <a:endCxn id="549" idx="1"/>
            </p:cNvCxnSpPr>
            <p:nvPr/>
          </p:nvCxnSpPr>
          <p:spPr>
            <a:xfrm>
              <a:off x="4385618" y="6768069"/>
              <a:ext cx="990600" cy="600"/>
            </a:xfrm>
            <a:prstGeom prst="bentConnector3">
              <a:avLst>
                <a:gd name="adj1" fmla="val 50003"/>
              </a:avLst>
            </a:prstGeom>
            <a:noFill/>
            <a:ln w="38100" cap="flat" cmpd="sng">
              <a:solidFill>
                <a:srgbClr val="000000"/>
              </a:solidFill>
              <a:prstDash val="solid"/>
              <a:round/>
              <a:headEnd type="none" w="med" len="med"/>
              <a:tailEnd type="triangle" w="med" len="med"/>
            </a:ln>
          </p:spPr>
        </p:cxnSp>
        <p:grpSp>
          <p:nvGrpSpPr>
            <p:cNvPr id="555" name="Google Shape;555;p65"/>
            <p:cNvGrpSpPr/>
            <p:nvPr/>
          </p:nvGrpSpPr>
          <p:grpSpPr>
            <a:xfrm>
              <a:off x="9408950" y="4153869"/>
              <a:ext cx="7314900" cy="5228400"/>
              <a:chOff x="9501128" y="2021375"/>
              <a:chExt cx="7314900" cy="5228400"/>
            </a:xfrm>
          </p:grpSpPr>
          <p:sp>
            <p:nvSpPr>
              <p:cNvPr id="556" name="Google Shape;556;p65"/>
              <p:cNvSpPr/>
              <p:nvPr/>
            </p:nvSpPr>
            <p:spPr>
              <a:xfrm>
                <a:off x="9501128" y="2021375"/>
                <a:ext cx="7314900" cy="5228400"/>
              </a:xfrm>
              <a:prstGeom prst="roundRect">
                <a:avLst>
                  <a:gd name="adj" fmla="val 399"/>
                </a:avLst>
              </a:prstGeom>
              <a:solidFill>
                <a:srgbClr val="EFEFEF"/>
              </a:solidFill>
              <a:ln>
                <a:noFill/>
              </a:ln>
              <a:effectLst>
                <a:outerShdw dist="152400" dir="3000000" algn="bl" rotWithShape="0">
                  <a:srgbClr val="999999">
                    <a:alpha val="50000"/>
                  </a:srgbClr>
                </a:outerShdw>
              </a:effectLst>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Font typeface="Arial"/>
                  <a:buNone/>
                </a:pPr>
                <a:endParaRPr sz="2800" b="0" i="0" u="none" strike="noStrike" cap="none">
                  <a:solidFill>
                    <a:srgbClr val="000000"/>
                  </a:solidFill>
                  <a:latin typeface="Arial"/>
                  <a:ea typeface="Arial"/>
                  <a:cs typeface="Arial"/>
                  <a:sym typeface="Arial"/>
                </a:endParaRPr>
              </a:p>
            </p:txBody>
          </p:sp>
          <p:sp>
            <p:nvSpPr>
              <p:cNvPr id="557" name="Google Shape;557;p65"/>
              <p:cNvSpPr/>
              <p:nvPr/>
            </p:nvSpPr>
            <p:spPr>
              <a:xfrm>
                <a:off x="11094300" y="2829625"/>
                <a:ext cx="4610100" cy="4065600"/>
              </a:xfrm>
              <a:prstGeom prst="rect">
                <a:avLst/>
              </a:prstGeom>
              <a:solidFill>
                <a:srgbClr val="D2E3FC"/>
              </a:solidFill>
              <a:ln w="38100" cap="flat" cmpd="sng">
                <a:solidFill>
                  <a:srgbClr val="FFFFFF"/>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65"/>
              <p:cNvSpPr txBox="1"/>
              <p:nvPr/>
            </p:nvSpPr>
            <p:spPr>
              <a:xfrm>
                <a:off x="11209814" y="2982000"/>
                <a:ext cx="4390800" cy="121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Google Sans"/>
                    <a:ea typeface="Google Sans"/>
                    <a:cs typeface="Google Sans"/>
                    <a:sym typeface="Google Sans"/>
                  </a:rPr>
                  <a:t>Firewall Rules:</a:t>
                </a:r>
                <a:endParaRPr sz="1800">
                  <a:latin typeface="Google Sans"/>
                  <a:ea typeface="Google Sans"/>
                  <a:cs typeface="Google Sans"/>
                  <a:sym typeface="Google Sans"/>
                </a:endParaRPr>
              </a:p>
              <a:p>
                <a:pPr marL="0" lvl="0" indent="0" algn="l" rtl="0">
                  <a:spcBef>
                    <a:spcPts val="0"/>
                  </a:spcBef>
                  <a:spcAft>
                    <a:spcPts val="0"/>
                  </a:spcAft>
                  <a:buNone/>
                </a:pPr>
                <a:endParaRPr sz="1800">
                  <a:latin typeface="Google Sans"/>
                  <a:ea typeface="Google Sans"/>
                  <a:cs typeface="Google Sans"/>
                  <a:sym typeface="Google Sans"/>
                </a:endParaRPr>
              </a:p>
              <a:p>
                <a:pPr marL="0" lvl="0" indent="0" algn="l" rtl="0">
                  <a:spcBef>
                    <a:spcPts val="0"/>
                  </a:spcBef>
                  <a:spcAft>
                    <a:spcPts val="0"/>
                  </a:spcAft>
                  <a:buNone/>
                </a:pPr>
                <a:r>
                  <a:rPr lang="en" sz="1800">
                    <a:latin typeface="Google Sans"/>
                    <a:ea typeface="Google Sans"/>
                    <a:cs typeface="Google Sans"/>
                    <a:sym typeface="Google Sans"/>
                  </a:rPr>
                  <a:t>Allow HTTPS from 0.0.0.0/0</a:t>
                </a:r>
                <a:endParaRPr sz="1800">
                  <a:latin typeface="Google Sans"/>
                  <a:ea typeface="Google Sans"/>
                  <a:cs typeface="Google Sans"/>
                  <a:sym typeface="Google Sans"/>
                </a:endParaRPr>
              </a:p>
              <a:p>
                <a:pPr marL="0" lvl="0" indent="0" algn="l" rtl="0">
                  <a:spcBef>
                    <a:spcPts val="0"/>
                  </a:spcBef>
                  <a:spcAft>
                    <a:spcPts val="0"/>
                  </a:spcAft>
                  <a:buNone/>
                </a:pPr>
                <a:r>
                  <a:rPr lang="en" sz="1800">
                    <a:latin typeface="Google Sans"/>
                    <a:ea typeface="Google Sans"/>
                    <a:cs typeface="Google Sans"/>
                    <a:sym typeface="Google Sans"/>
                  </a:rPr>
                  <a:t>Allow SSH from known sources</a:t>
                </a:r>
                <a:endParaRPr sz="1800">
                  <a:latin typeface="Google Sans"/>
                  <a:ea typeface="Google Sans"/>
                  <a:cs typeface="Google Sans"/>
                  <a:sym typeface="Google Sans"/>
                </a:endParaRPr>
              </a:p>
            </p:txBody>
          </p:sp>
          <p:grpSp>
            <p:nvGrpSpPr>
              <p:cNvPr id="559" name="Google Shape;559;p65"/>
              <p:cNvGrpSpPr/>
              <p:nvPr/>
            </p:nvGrpSpPr>
            <p:grpSpPr>
              <a:xfrm>
                <a:off x="12216750" y="4374750"/>
                <a:ext cx="2365200" cy="2206200"/>
                <a:chOff x="12216750" y="4450950"/>
                <a:chExt cx="2365200" cy="2206200"/>
              </a:xfrm>
            </p:grpSpPr>
            <p:sp>
              <p:nvSpPr>
                <p:cNvPr id="560" name="Google Shape;560;p65"/>
                <p:cNvSpPr/>
                <p:nvPr/>
              </p:nvSpPr>
              <p:spPr>
                <a:xfrm>
                  <a:off x="12216750" y="4450950"/>
                  <a:ext cx="2365200" cy="2206200"/>
                </a:xfrm>
                <a:prstGeom prst="rect">
                  <a:avLst/>
                </a:prstGeom>
                <a:solidFill>
                  <a:srgbClr val="CEEAD6"/>
                </a:solidFill>
                <a:ln w="38100" cap="flat" cmpd="sng">
                  <a:solidFill>
                    <a:srgbClr val="FFFFFF"/>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65"/>
                <p:cNvSpPr txBox="1"/>
                <p:nvPr/>
              </p:nvSpPr>
              <p:spPr>
                <a:xfrm>
                  <a:off x="12331050" y="4533625"/>
                  <a:ext cx="2144700" cy="15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Google Sans"/>
                      <a:ea typeface="Google Sans"/>
                      <a:cs typeface="Google Sans"/>
                      <a:sym typeface="Google Sans"/>
                    </a:rPr>
                    <a:t>Subnets:</a:t>
                  </a:r>
                  <a:endParaRPr sz="1800">
                    <a:latin typeface="Google Sans"/>
                    <a:ea typeface="Google Sans"/>
                    <a:cs typeface="Google Sans"/>
                    <a:sym typeface="Google Sans"/>
                  </a:endParaRPr>
                </a:p>
                <a:p>
                  <a:pPr marL="0" lvl="0" indent="0" algn="l" rtl="0">
                    <a:spcBef>
                      <a:spcPts val="0"/>
                    </a:spcBef>
                    <a:spcAft>
                      <a:spcPts val="0"/>
                    </a:spcAft>
                    <a:buNone/>
                  </a:pPr>
                  <a:endParaRPr sz="1800">
                    <a:latin typeface="Google Sans"/>
                    <a:ea typeface="Google Sans"/>
                    <a:cs typeface="Google Sans"/>
                    <a:sym typeface="Google Sans"/>
                  </a:endParaRPr>
                </a:p>
                <a:p>
                  <a:pPr marL="0" lvl="0" indent="0" algn="l" rtl="0">
                    <a:spcBef>
                      <a:spcPts val="0"/>
                    </a:spcBef>
                    <a:spcAft>
                      <a:spcPts val="0"/>
                    </a:spcAft>
                    <a:buNone/>
                  </a:pPr>
                  <a:r>
                    <a:rPr lang="en" sz="1800">
                      <a:latin typeface="Google Sans"/>
                      <a:ea typeface="Google Sans"/>
                      <a:cs typeface="Google Sans"/>
                      <a:sym typeface="Google Sans"/>
                    </a:rPr>
                    <a:t>us-central1</a:t>
                  </a:r>
                  <a:endParaRPr sz="1800">
                    <a:latin typeface="Google Sans"/>
                    <a:ea typeface="Google Sans"/>
                    <a:cs typeface="Google Sans"/>
                    <a:sym typeface="Google Sans"/>
                  </a:endParaRPr>
                </a:p>
                <a:p>
                  <a:pPr marL="0" lvl="0" indent="0" algn="l" rtl="0">
                    <a:spcBef>
                      <a:spcPts val="0"/>
                    </a:spcBef>
                    <a:spcAft>
                      <a:spcPts val="0"/>
                    </a:spcAft>
                    <a:buNone/>
                  </a:pPr>
                  <a:r>
                    <a:rPr lang="en" sz="1800">
                      <a:latin typeface="Google Sans"/>
                      <a:ea typeface="Google Sans"/>
                      <a:cs typeface="Google Sans"/>
                      <a:sym typeface="Google Sans"/>
                    </a:rPr>
                    <a:t>us-east1</a:t>
                  </a:r>
                  <a:endParaRPr sz="1800">
                    <a:latin typeface="Google Sans"/>
                    <a:ea typeface="Google Sans"/>
                    <a:cs typeface="Google Sans"/>
                    <a:sym typeface="Google Sans"/>
                  </a:endParaRPr>
                </a:p>
                <a:p>
                  <a:pPr marL="0" lvl="0" indent="0" algn="l" rtl="0">
                    <a:spcBef>
                      <a:spcPts val="0"/>
                    </a:spcBef>
                    <a:spcAft>
                      <a:spcPts val="0"/>
                    </a:spcAft>
                    <a:buNone/>
                  </a:pPr>
                  <a:endParaRPr sz="1800">
                    <a:latin typeface="Google Sans"/>
                    <a:ea typeface="Google Sans"/>
                    <a:cs typeface="Google Sans"/>
                    <a:sym typeface="Google Sans"/>
                  </a:endParaRPr>
                </a:p>
              </p:txBody>
            </p:sp>
          </p:grpSp>
          <p:sp>
            <p:nvSpPr>
              <p:cNvPr id="562" name="Google Shape;562;p65"/>
              <p:cNvSpPr txBox="1"/>
              <p:nvPr/>
            </p:nvSpPr>
            <p:spPr>
              <a:xfrm>
                <a:off x="9928463" y="2152050"/>
                <a:ext cx="3169200" cy="57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Google Sans"/>
                    <a:ea typeface="Google Sans"/>
                    <a:cs typeface="Google Sans"/>
                    <a:sym typeface="Google Sans"/>
                  </a:rPr>
                  <a:t>Custom VPC</a:t>
                </a:r>
                <a:endParaRPr sz="1800">
                  <a:latin typeface="Google Sans"/>
                  <a:ea typeface="Google Sans"/>
                  <a:cs typeface="Google Sans"/>
                  <a:sym typeface="Google Sans"/>
                </a:endParaRPr>
              </a:p>
            </p:txBody>
          </p:sp>
        </p:grpSp>
        <p:cxnSp>
          <p:nvCxnSpPr>
            <p:cNvPr id="563" name="Google Shape;563;p65"/>
            <p:cNvCxnSpPr>
              <a:endCxn id="556" idx="1"/>
            </p:cNvCxnSpPr>
            <p:nvPr/>
          </p:nvCxnSpPr>
          <p:spPr>
            <a:xfrm>
              <a:off x="8418350" y="6768069"/>
              <a:ext cx="990600" cy="0"/>
            </a:xfrm>
            <a:prstGeom prst="straightConnector1">
              <a:avLst/>
            </a:prstGeom>
            <a:noFill/>
            <a:ln w="38100" cap="flat" cmpd="sng">
              <a:solidFill>
                <a:srgbClr val="000000"/>
              </a:solidFill>
              <a:prstDash val="solid"/>
              <a:round/>
              <a:headEnd type="none" w="med" len="med"/>
              <a:tailEnd type="triangle" w="med" len="med"/>
            </a:ln>
          </p:spPr>
        </p:cxnSp>
      </p:grpSp>
      <p:sp>
        <p:nvSpPr>
          <p:cNvPr id="564" name="Google Shape;564;p65"/>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12. Modeling Secure Google Cloud Services</a:t>
            </a:r>
            <a:endParaRPr/>
          </a:p>
          <a:p>
            <a:pPr marL="0" lvl="0" indent="0" algn="l" rtl="0">
              <a:spcBef>
                <a:spcPts val="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pic>
        <p:nvPicPr>
          <p:cNvPr id="577" name="Google Shape;577;p67"/>
          <p:cNvPicPr preferRelativeResize="0"/>
          <p:nvPr/>
        </p:nvPicPr>
        <p:blipFill>
          <a:blip r:embed="rId3">
            <a:alphaModFix/>
          </a:blip>
          <a:stretch>
            <a:fillRect/>
          </a:stretch>
        </p:blipFill>
        <p:spPr>
          <a:xfrm>
            <a:off x="5180400" y="4192500"/>
            <a:ext cx="7530232" cy="14411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30"/>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2a. Customer</a:t>
            </a:r>
            <a:endParaRPr/>
          </a:p>
        </p:txBody>
      </p:sp>
      <p:sp>
        <p:nvSpPr>
          <p:cNvPr id="122" name="Google Shape;122;p30"/>
          <p:cNvSpPr txBox="1"/>
          <p:nvPr/>
        </p:nvSpPr>
        <p:spPr>
          <a:xfrm>
            <a:off x="1847500" y="2313175"/>
            <a:ext cx="15010800" cy="622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000" b="1">
                <a:solidFill>
                  <a:srgbClr val="737373"/>
                </a:solidFill>
                <a:latin typeface="Open Sans"/>
                <a:ea typeface="Open Sans"/>
                <a:cs typeface="Open Sans"/>
                <a:sym typeface="Open Sans"/>
              </a:rPr>
              <a:t>Rob</a:t>
            </a:r>
            <a:endParaRPr sz="3000" b="1">
              <a:solidFill>
                <a:srgbClr val="737373"/>
              </a:solidFill>
              <a:latin typeface="Open Sans"/>
              <a:ea typeface="Open Sans"/>
              <a:cs typeface="Open Sans"/>
              <a:sym typeface="Open Sans"/>
            </a:endParaRPr>
          </a:p>
          <a:p>
            <a:pPr marL="0" lvl="0" indent="0" algn="l" rtl="0">
              <a:lnSpc>
                <a:spcPct val="115000"/>
              </a:lnSpc>
              <a:spcBef>
                <a:spcPts val="1600"/>
              </a:spcBef>
              <a:spcAft>
                <a:spcPts val="1600"/>
              </a:spcAft>
              <a:buNone/>
            </a:pPr>
            <a:r>
              <a:rPr lang="en" sz="3000" i="1">
                <a:solidFill>
                  <a:srgbClr val="737373"/>
                </a:solidFill>
                <a:latin typeface="Open Sans"/>
                <a:ea typeface="Open Sans"/>
                <a:cs typeface="Open Sans"/>
                <a:sym typeface="Open Sans"/>
              </a:rPr>
              <a:t>Rob is a construction worker in Dallas, TX who is looking to buy construction supplies in large quantities. He normally orders all the supplies in advance to ship directly to his construction site but he also orders some items that he runs out at the last minute.  He likes to do comparison shopping and buys from a site that has the best price and fast shipping. Most of times, he is at a construction site with limited bandwidth and he uses his phone to order most of the supplies. </a:t>
            </a:r>
            <a:endParaRPr sz="3000" i="1">
              <a:solidFill>
                <a:srgbClr val="737373"/>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31"/>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2a. Customer</a:t>
            </a:r>
            <a:endParaRPr/>
          </a:p>
        </p:txBody>
      </p:sp>
      <p:sp>
        <p:nvSpPr>
          <p:cNvPr id="128" name="Google Shape;128;p31"/>
          <p:cNvSpPr txBox="1"/>
          <p:nvPr/>
        </p:nvSpPr>
        <p:spPr>
          <a:xfrm>
            <a:off x="1847500" y="2339875"/>
            <a:ext cx="15010800" cy="622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000" b="1">
                <a:solidFill>
                  <a:srgbClr val="737373"/>
                </a:solidFill>
                <a:latin typeface="Roboto"/>
                <a:ea typeface="Roboto"/>
                <a:cs typeface="Roboto"/>
                <a:sym typeface="Roboto"/>
              </a:rPr>
              <a:t>Kim</a:t>
            </a:r>
            <a:endParaRPr sz="3000" b="1">
              <a:solidFill>
                <a:srgbClr val="737373"/>
              </a:solidFill>
              <a:latin typeface="Roboto"/>
              <a:ea typeface="Roboto"/>
              <a:cs typeface="Roboto"/>
              <a:sym typeface="Roboto"/>
            </a:endParaRPr>
          </a:p>
          <a:p>
            <a:pPr marL="0" lvl="0" indent="0" algn="l" rtl="0">
              <a:lnSpc>
                <a:spcPct val="115000"/>
              </a:lnSpc>
              <a:spcBef>
                <a:spcPts val="1600"/>
              </a:spcBef>
              <a:spcAft>
                <a:spcPts val="1600"/>
              </a:spcAft>
              <a:buNone/>
            </a:pPr>
            <a:r>
              <a:rPr lang="en" sz="3000" i="1">
                <a:solidFill>
                  <a:srgbClr val="737373"/>
                </a:solidFill>
                <a:latin typeface="Open Sans"/>
                <a:ea typeface="Open Sans"/>
                <a:cs typeface="Open Sans"/>
                <a:sym typeface="Open Sans"/>
              </a:rPr>
              <a:t>Kim a busy working mom living in a suburb in Canada who wants to purchase household items on-line. She is looking for reliable products that have high-ratings and  fast-shipping. She shops mostly at night using her laptop. She is always looking for items on sale. </a:t>
            </a:r>
            <a:endParaRPr sz="3000" i="1">
              <a:solidFill>
                <a:srgbClr val="737373"/>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32"/>
          <p:cNvSpPr txBox="1">
            <a:spLocks noGrp="1"/>
          </p:cNvSpPr>
          <p:nvPr>
            <p:ph type="title"/>
          </p:nvPr>
        </p:nvSpPr>
        <p:spPr>
          <a:xfrm>
            <a:off x="183585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2a. Promotions Manager</a:t>
            </a:r>
            <a:endParaRPr/>
          </a:p>
        </p:txBody>
      </p:sp>
      <p:sp>
        <p:nvSpPr>
          <p:cNvPr id="134" name="Google Shape;134;p32"/>
          <p:cNvSpPr txBox="1"/>
          <p:nvPr/>
        </p:nvSpPr>
        <p:spPr>
          <a:xfrm>
            <a:off x="1847500" y="2339875"/>
            <a:ext cx="15010800" cy="622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3000" i="1">
                <a:solidFill>
                  <a:srgbClr val="737373"/>
                </a:solidFill>
                <a:latin typeface="Open Sans"/>
                <a:ea typeface="Open Sans"/>
                <a:cs typeface="Open Sans"/>
                <a:sym typeface="Open Sans"/>
              </a:rPr>
              <a:t>Tamantha is a promotions manager that is constantly looking for venues and ways to promote the business(es) he works with. Since he is constantly meeting for promotional activities and is able to drive the vision for the companies promotions he wants to be able to oversee Promotions implemented, provide feedback and also observe performance/impacts of promotions as well as any metrics they need for stakeholder reports and meetings.</a:t>
            </a:r>
            <a:endParaRPr sz="3000" i="1">
              <a:solidFill>
                <a:srgbClr val="737373"/>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3"/>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2a. Emails Manager</a:t>
            </a:r>
            <a:endParaRPr/>
          </a:p>
        </p:txBody>
      </p:sp>
      <p:sp>
        <p:nvSpPr>
          <p:cNvPr id="140" name="Google Shape;140;p33"/>
          <p:cNvSpPr txBox="1"/>
          <p:nvPr/>
        </p:nvSpPr>
        <p:spPr>
          <a:xfrm>
            <a:off x="1847500" y="2339875"/>
            <a:ext cx="15010800" cy="622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3000" i="1">
                <a:solidFill>
                  <a:srgbClr val="737373"/>
                </a:solidFill>
                <a:latin typeface="Open Sans"/>
                <a:ea typeface="Open Sans"/>
                <a:cs typeface="Open Sans"/>
                <a:sym typeface="Open Sans"/>
              </a:rPr>
              <a:t>Edurico is a tech enthusiast who handles the day to day tasks in the Promotions department. Visions and promotional direction are what he helps implement with feedback from the Promotions manager. He is wanting to be able to implement promotions, conduct the necessary A/B tests and also easily manage the promotion audience details with the tool(s) in the e-commerce software they choose to move forward with. Edurico’s concerns are ease and speed as they are key in keeping customers happy and attracting new customers.</a:t>
            </a:r>
            <a:endParaRPr sz="3000" i="1">
              <a:solidFill>
                <a:srgbClr val="737373"/>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4"/>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2a. Store Manager </a:t>
            </a:r>
            <a:endParaRPr/>
          </a:p>
        </p:txBody>
      </p:sp>
      <p:sp>
        <p:nvSpPr>
          <p:cNvPr id="146" name="Google Shape;146;p34"/>
          <p:cNvSpPr txBox="1"/>
          <p:nvPr/>
        </p:nvSpPr>
        <p:spPr>
          <a:xfrm>
            <a:off x="1847500" y="2339875"/>
            <a:ext cx="15010800" cy="622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000">
                <a:solidFill>
                  <a:srgbClr val="737373"/>
                </a:solidFill>
                <a:latin typeface="Roboto"/>
                <a:ea typeface="Roboto"/>
                <a:cs typeface="Roboto"/>
                <a:sym typeface="Roboto"/>
              </a:rPr>
              <a:t>David is store manager that is alway looking for ways to make customer experience better. He alway checks if products are in the shelfs during store hours as well as for  online customers. He makes sure customer payment are process correctly and their products go out in timely manner. </a:t>
            </a:r>
            <a:endParaRPr sz="3000">
              <a:solidFill>
                <a:srgbClr val="737373"/>
              </a:solidFill>
              <a:latin typeface="Roboto"/>
              <a:ea typeface="Roboto"/>
              <a:cs typeface="Roboto"/>
              <a:sym typeface="Roboto"/>
            </a:endParaRPr>
          </a:p>
          <a:p>
            <a:pPr marL="0" lvl="0" indent="0" algn="l" rtl="0">
              <a:lnSpc>
                <a:spcPct val="115000"/>
              </a:lnSpc>
              <a:spcBef>
                <a:spcPts val="1600"/>
              </a:spcBef>
              <a:spcAft>
                <a:spcPts val="1600"/>
              </a:spcAft>
              <a:buNone/>
            </a:pPr>
            <a:endParaRPr sz="3000" i="1">
              <a:solidFill>
                <a:srgbClr val="737373"/>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5"/>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2b. Customer User Stories</a:t>
            </a:r>
            <a:endParaRPr/>
          </a:p>
        </p:txBody>
      </p:sp>
      <p:sp>
        <p:nvSpPr>
          <p:cNvPr id="152" name="Google Shape;152;p35"/>
          <p:cNvSpPr txBox="1"/>
          <p:nvPr/>
        </p:nvSpPr>
        <p:spPr>
          <a:xfrm>
            <a:off x="1847500" y="2367375"/>
            <a:ext cx="14366100" cy="6814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000" i="1">
                <a:solidFill>
                  <a:srgbClr val="737373"/>
                </a:solidFill>
                <a:latin typeface="Open Sans"/>
                <a:ea typeface="Open Sans"/>
                <a:cs typeface="Open Sans"/>
                <a:sym typeface="Open Sans"/>
              </a:rPr>
              <a:t>Construction Supply</a:t>
            </a:r>
            <a:endParaRPr sz="3000" i="1">
              <a:solidFill>
                <a:srgbClr val="737373"/>
              </a:solidFill>
              <a:latin typeface="Open Sans"/>
              <a:ea typeface="Open Sans"/>
              <a:cs typeface="Open Sans"/>
              <a:sym typeface="Open Sans"/>
            </a:endParaRPr>
          </a:p>
          <a:p>
            <a:pPr marL="0" lvl="0" indent="0" algn="l" rtl="0">
              <a:lnSpc>
                <a:spcPct val="115000"/>
              </a:lnSpc>
              <a:spcBef>
                <a:spcPts val="1600"/>
              </a:spcBef>
              <a:spcAft>
                <a:spcPts val="1600"/>
              </a:spcAft>
              <a:buNone/>
            </a:pPr>
            <a:r>
              <a:rPr lang="en" sz="3000" b="1" i="1">
                <a:solidFill>
                  <a:srgbClr val="737373"/>
                </a:solidFill>
                <a:latin typeface="Open Sans"/>
                <a:ea typeface="Open Sans"/>
                <a:cs typeface="Open Sans"/>
                <a:sym typeface="Open Sans"/>
              </a:rPr>
              <a:t>As a</a:t>
            </a:r>
            <a:r>
              <a:rPr lang="en" sz="3000" i="1">
                <a:solidFill>
                  <a:srgbClr val="737373"/>
                </a:solidFill>
                <a:latin typeface="Open Sans"/>
                <a:ea typeface="Open Sans"/>
                <a:cs typeface="Open Sans"/>
                <a:sym typeface="Open Sans"/>
              </a:rPr>
              <a:t> construction manager, </a:t>
            </a:r>
            <a:r>
              <a:rPr lang="en" sz="3000" b="1" i="1">
                <a:solidFill>
                  <a:srgbClr val="737373"/>
                </a:solidFill>
                <a:latin typeface="Open Sans"/>
                <a:ea typeface="Open Sans"/>
                <a:cs typeface="Open Sans"/>
                <a:sym typeface="Open Sans"/>
              </a:rPr>
              <a:t>I want to</a:t>
            </a:r>
            <a:r>
              <a:rPr lang="en" sz="3000" i="1">
                <a:solidFill>
                  <a:srgbClr val="737373"/>
                </a:solidFill>
                <a:latin typeface="Open Sans"/>
                <a:ea typeface="Open Sans"/>
                <a:cs typeface="Open Sans"/>
                <a:sym typeface="Open Sans"/>
              </a:rPr>
              <a:t> buy construction materials in large quantities at lowest price </a:t>
            </a:r>
            <a:r>
              <a:rPr lang="en" sz="3000" b="1" i="1">
                <a:solidFill>
                  <a:srgbClr val="737373"/>
                </a:solidFill>
                <a:latin typeface="Open Sans"/>
                <a:ea typeface="Open Sans"/>
                <a:cs typeface="Open Sans"/>
                <a:sym typeface="Open Sans"/>
              </a:rPr>
              <a:t>so that</a:t>
            </a:r>
            <a:r>
              <a:rPr lang="en" sz="3000" i="1">
                <a:solidFill>
                  <a:srgbClr val="737373"/>
                </a:solidFill>
                <a:latin typeface="Open Sans"/>
                <a:ea typeface="Open Sans"/>
                <a:cs typeface="Open Sans"/>
                <a:sym typeface="Open Sans"/>
              </a:rPr>
              <a:t> I don’t exceed my construction budget.</a:t>
            </a:r>
            <a:endParaRPr sz="3000" i="1">
              <a:solidFill>
                <a:srgbClr val="737373"/>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Google">
  <a:themeElements>
    <a:clrScheme name="Google">
      <a:dk1>
        <a:srgbClr val="3B83F3"/>
      </a:dk1>
      <a:lt1>
        <a:srgbClr val="EA4335"/>
      </a:lt1>
      <a:dk2>
        <a:srgbClr val="34A853"/>
      </a:dk2>
      <a:lt2>
        <a:srgbClr val="FBBC05"/>
      </a:lt2>
      <a:accent1>
        <a:srgbClr val="FFFFFF"/>
      </a:accent1>
      <a:accent2>
        <a:srgbClr val="757575"/>
      </a:accent2>
      <a:accent3>
        <a:srgbClr val="BFBFBF"/>
      </a:accent3>
      <a:accent4>
        <a:srgbClr val="093D90"/>
      </a:accent4>
      <a:accent5>
        <a:srgbClr val="0D5BD8"/>
      </a:accent5>
      <a:accent6>
        <a:srgbClr val="FFFFFF"/>
      </a:accent6>
      <a:hlink>
        <a:srgbClr val="1155CC"/>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oogle">
  <a:themeElements>
    <a:clrScheme name="Google">
      <a:dk1>
        <a:srgbClr val="3B83F3"/>
      </a:dk1>
      <a:lt1>
        <a:srgbClr val="EA4335"/>
      </a:lt1>
      <a:dk2>
        <a:srgbClr val="34A853"/>
      </a:dk2>
      <a:lt2>
        <a:srgbClr val="FBBC05"/>
      </a:lt2>
      <a:accent1>
        <a:srgbClr val="FFFFFF"/>
      </a:accent1>
      <a:accent2>
        <a:srgbClr val="757575"/>
      </a:accent2>
      <a:accent3>
        <a:srgbClr val="BFBFBF"/>
      </a:accent3>
      <a:accent4>
        <a:srgbClr val="093D90"/>
      </a:accent4>
      <a:accent5>
        <a:srgbClr val="0D5BD8"/>
      </a:accent5>
      <a:accent6>
        <a:srgbClr val="FFFFFF"/>
      </a:accent6>
      <a:hlink>
        <a:srgbClr val="FFFFFF"/>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1714</Words>
  <Application>Microsoft Office PowerPoint</Application>
  <PresentationFormat>Custom</PresentationFormat>
  <Paragraphs>430</Paragraphs>
  <Slides>35</Slides>
  <Notes>35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35</vt:i4>
      </vt:variant>
    </vt:vector>
  </HeadingPairs>
  <TitlesOfParts>
    <vt:vector size="43" baseType="lpstr">
      <vt:lpstr>Open Sans</vt:lpstr>
      <vt:lpstr>Nunito</vt:lpstr>
      <vt:lpstr>Google Sans</vt:lpstr>
      <vt:lpstr>Consolas</vt:lpstr>
      <vt:lpstr>Arial</vt:lpstr>
      <vt:lpstr>Roboto</vt:lpstr>
      <vt:lpstr>Google</vt:lpstr>
      <vt:lpstr>Google</vt:lpstr>
      <vt:lpstr>PowerPoint Presentation</vt:lpstr>
      <vt:lpstr>1b. Shopalot</vt:lpstr>
      <vt:lpstr>2a. Customer</vt:lpstr>
      <vt:lpstr>2a. Customer</vt:lpstr>
      <vt:lpstr>2a. Customer</vt:lpstr>
      <vt:lpstr>2a. Promotions Manager</vt:lpstr>
      <vt:lpstr>2a. Emails Manager</vt:lpstr>
      <vt:lpstr>2a. Store Manager </vt:lpstr>
      <vt:lpstr>2b. Customer User Stories</vt:lpstr>
      <vt:lpstr>2b. Customer User Stories</vt:lpstr>
      <vt:lpstr>2b. Store Manager Stories</vt:lpstr>
      <vt:lpstr>2b. Email Manager Stories 1 of 3</vt:lpstr>
      <vt:lpstr>2b. Email Manager Stories 2 of 3</vt:lpstr>
      <vt:lpstr>2b. Email Manager Stories 3 of 3</vt:lpstr>
      <vt:lpstr>2b. Promotion Manager Stories 1 of 3</vt:lpstr>
      <vt:lpstr>2b. Promotion Manager Stories 2 of 3</vt:lpstr>
      <vt:lpstr>2b. Promotion Manager Stories 3 of 3</vt:lpstr>
      <vt:lpstr>3. Defining SLIs and SLOs</vt:lpstr>
      <vt:lpstr>3. Defining SLIs and SLOs</vt:lpstr>
      <vt:lpstr>3. Defining SLIs and SLOs</vt:lpstr>
      <vt:lpstr>4. Design Microservices for Your Application</vt:lpstr>
      <vt:lpstr>5. Designing REST APIs</vt:lpstr>
      <vt:lpstr>5. Designing REST APIs</vt:lpstr>
      <vt:lpstr>5. Designing REST APIs</vt:lpstr>
      <vt:lpstr>6. Defining Storage Characteristics</vt:lpstr>
      <vt:lpstr>7. Choosing Google Cloud Storage and Data Services</vt:lpstr>
      <vt:lpstr>8a. Defining Network Characteristics for Your Services</vt:lpstr>
      <vt:lpstr>8b. Select the Load Balancers for Your Services</vt:lpstr>
      <vt:lpstr>9. Diagramming Your Network</vt:lpstr>
      <vt:lpstr>10. Designing Reliable, Scalable Applications   </vt:lpstr>
      <vt:lpstr>11a. Disaster Recovery Scenario </vt:lpstr>
      <vt:lpstr>11b. Service Disaster Recovery Scenarios</vt:lpstr>
      <vt:lpstr>11c. Resource Disaster Recovery Plans</vt:lpstr>
      <vt:lpstr>12. Modeling Secure Google Cloud Services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Chandra Bose, Vignesh (Cognizant)</dc:creator>
  <cp:lastModifiedBy>Chandra Bose, Vignesh (Cognizant)</cp:lastModifiedBy>
  <cp:revision>2</cp:revision>
  <dcterms:modified xsi:type="dcterms:W3CDTF">2020-08-19T19:03:03Z</dcterms:modified>
</cp:coreProperties>
</file>