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91" r:id="rId5"/>
    <p:sldId id="292" r:id="rId6"/>
    <p:sldId id="285" r:id="rId7"/>
    <p:sldId id="289" r:id="rId8"/>
    <p:sldId id="290" r:id="rId9"/>
    <p:sldId id="257" r:id="rId10"/>
    <p:sldId id="260" r:id="rId11"/>
    <p:sldId id="261" r:id="rId12"/>
    <p:sldId id="263" r:id="rId13"/>
    <p:sldId id="264" r:id="rId14"/>
    <p:sldId id="265" r:id="rId15"/>
    <p:sldId id="267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9A4D1-5204-45C3-84A3-BCB0443F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8A9B42-0DDD-4E6D-AB1E-AD8F0769E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3F499-8991-4BD8-B957-B6CA14C9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CB55D-3981-428B-92BB-CB343956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3B612-99B0-4A33-93C9-3E95D6E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3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B02B4-BA65-43E5-96A2-FC7DF1E8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87D017-085A-4226-B93D-905A6729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B5B0E-5667-4985-B2EB-0A58F2FC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1978C8-66DC-4405-87B8-9BCACD5E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6D7AA-4AA4-4DF9-8353-BB551C57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80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FCFECB-7A8F-4F37-9B24-9B7B82BF3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A8512F-3F27-4385-BB70-B14CD81D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78B6A-C174-4B9E-B7A3-0F294948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0911F-2476-4B68-BF5D-E2EACEE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BB011-878E-4B18-92E7-2FCE1439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08429-8845-4E8D-AE31-4F451888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13C5-21D0-453B-8420-0B1D1F34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69A9E-D914-4A6E-BD0F-94846C48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49C08-02F5-48AA-BBE5-1411B3C9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519FB-0B03-42EE-B5F4-2CAE2DD6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A94CD-9B7A-46FD-AB02-0B4427B1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92DBC-4637-4301-ACB6-AB10B193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6FB78-F462-4CFE-8449-61E19F9C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4D785-8BF9-4887-BEA6-6F846209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28EB0-61A3-452B-8535-47374265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BD792-35A4-4A2B-98B6-4388B94A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ED06-A964-4417-8550-F57E6C16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F43AD-E2E0-4535-BA5D-84D2D0C97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259B0-33A1-4340-9B33-4DFAF1E4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571732-BB9D-4A34-B7E9-3930F27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65708-16B4-4AB1-9F8D-A0A1D637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42D01-EBA5-47C9-A65D-AB41ED6E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23B14-5681-4677-B258-73928CA9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BB120A-B019-4C36-AA96-85018606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4731FD-CBCA-42C9-A50E-71AAD962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A93E6A-0F27-475D-865F-274278B8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D4A8E6-6D4A-47AE-A98D-413D1204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F59602-5527-4AA9-A575-963070D7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C6719F-3ADD-4C75-85BC-7DD98F4A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2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518E9-5245-4F0D-A195-816F118F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00470B-FE76-46EC-9874-1F7621DB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A31232-4418-42BA-A302-4AFEA2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A8E918-A816-4309-ABEE-FEB5FEF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5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983A9F-7248-4FAC-8038-743AC9DA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80095C-C0C5-4A1F-8611-81FD6A8A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E9D24-74A5-4D57-957A-D4D6542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15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10485-3B45-49B5-8BDC-D098B0B7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04111-4833-4666-BC07-5530285A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620F35-A14D-4152-A1C5-06CB0344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7ABF4-67EF-4A0B-8495-4D8947B8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2D321A-8C39-40F5-A12A-C6DB8E5F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6A5C4D-D201-465F-9B87-B30440EC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6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3042A-51FA-4D5B-BEB9-14AB358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A059EB-CAD8-4720-884A-51E2BB28B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324A91-42AC-4548-9221-F3899999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2337A-546A-48FE-A599-534949E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833D19-2F8D-4068-9A7C-E7ABEF0D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455EDA-3D96-4231-A282-1399EF79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4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D32A0A-F76F-48EA-80D9-1452AC63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0FBDC6-7F60-4BEF-B684-5327BFC4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9F601-D9EF-403A-8A28-7A5FD48ED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4836-3E0B-4EA4-A8C3-66E84BC17976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3466B-B08C-4DA8-8B66-224C526B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53A8CE-277E-4430-8E13-DDEA07BEF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csie.ntust.edu.tw:2021/contest/3/problem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79C3-48EE-4E6C-9B56-513C0B428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687FE-7D66-4813-8FDA-215FFED4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黃郁洺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M11015203@mail.ntust.edu.tw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湯冠維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M11015045@mail.ntust.edu.tw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郭勁宏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M11015068@mail.ntust.edu.tw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70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05ADF9B-62A1-40D0-A387-5BBC45F8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60171"/>
              </p:ext>
            </p:extLst>
          </p:nvPr>
        </p:nvGraphicFramePr>
        <p:xfrm>
          <a:off x="904875" y="4162425"/>
          <a:ext cx="37718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78">
                  <a:extLst>
                    <a:ext uri="{9D8B030D-6E8A-4147-A177-3AD203B41FA5}">
                      <a16:colId xmlns:a16="http://schemas.microsoft.com/office/drawing/2014/main" val="831893999"/>
                    </a:ext>
                  </a:extLst>
                </a:gridCol>
                <a:gridCol w="1263987">
                  <a:extLst>
                    <a:ext uri="{9D8B030D-6E8A-4147-A177-3AD203B41FA5}">
                      <a16:colId xmlns:a16="http://schemas.microsoft.com/office/drawing/2014/main" val="1140036916"/>
                    </a:ext>
                  </a:extLst>
                </a:gridCol>
                <a:gridCol w="1183734">
                  <a:extLst>
                    <a:ext uri="{9D8B030D-6E8A-4147-A177-3AD203B41FA5}">
                      <a16:colId xmlns:a16="http://schemas.microsoft.com/office/drawing/2014/main" val="1566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6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4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961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3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01386"/>
              </p:ext>
            </p:extLst>
          </p:nvPr>
        </p:nvGraphicFramePr>
        <p:xfrm>
          <a:off x="904875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7461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B561D727-18D6-42B6-A3FB-22C94F5DC144}"/>
              </a:ext>
            </a:extLst>
          </p:cNvPr>
          <p:cNvSpPr txBox="1"/>
          <p:nvPr/>
        </p:nvSpPr>
        <p:spPr>
          <a:xfrm>
            <a:off x="904875" y="3793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5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05ADF9B-62A1-40D0-A387-5BBC45F8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1084"/>
              </p:ext>
            </p:extLst>
          </p:nvPr>
        </p:nvGraphicFramePr>
        <p:xfrm>
          <a:off x="904875" y="4162425"/>
          <a:ext cx="37718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78">
                  <a:extLst>
                    <a:ext uri="{9D8B030D-6E8A-4147-A177-3AD203B41FA5}">
                      <a16:colId xmlns:a16="http://schemas.microsoft.com/office/drawing/2014/main" val="831893999"/>
                    </a:ext>
                  </a:extLst>
                </a:gridCol>
                <a:gridCol w="1263987">
                  <a:extLst>
                    <a:ext uri="{9D8B030D-6E8A-4147-A177-3AD203B41FA5}">
                      <a16:colId xmlns:a16="http://schemas.microsoft.com/office/drawing/2014/main" val="1140036916"/>
                    </a:ext>
                  </a:extLst>
                </a:gridCol>
                <a:gridCol w="1183734">
                  <a:extLst>
                    <a:ext uri="{9D8B030D-6E8A-4147-A177-3AD203B41FA5}">
                      <a16:colId xmlns:a16="http://schemas.microsoft.com/office/drawing/2014/main" val="1566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6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4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961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4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35157"/>
              </p:ext>
            </p:extLst>
          </p:nvPr>
        </p:nvGraphicFramePr>
        <p:xfrm>
          <a:off x="904875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7461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96332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B0FBE30-2E41-4FEB-A973-48B8B8425885}"/>
              </a:ext>
            </a:extLst>
          </p:cNvPr>
          <p:cNvSpPr txBox="1"/>
          <p:nvPr/>
        </p:nvSpPr>
        <p:spPr>
          <a:xfrm>
            <a:off x="904875" y="3793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78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05ADF9B-62A1-40D0-A387-5BBC45F8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94573"/>
              </p:ext>
            </p:extLst>
          </p:nvPr>
        </p:nvGraphicFramePr>
        <p:xfrm>
          <a:off x="904875" y="4162425"/>
          <a:ext cx="37718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78">
                  <a:extLst>
                    <a:ext uri="{9D8B030D-6E8A-4147-A177-3AD203B41FA5}">
                      <a16:colId xmlns:a16="http://schemas.microsoft.com/office/drawing/2014/main" val="831893999"/>
                    </a:ext>
                  </a:extLst>
                </a:gridCol>
                <a:gridCol w="1263987">
                  <a:extLst>
                    <a:ext uri="{9D8B030D-6E8A-4147-A177-3AD203B41FA5}">
                      <a16:colId xmlns:a16="http://schemas.microsoft.com/office/drawing/2014/main" val="1140036916"/>
                    </a:ext>
                  </a:extLst>
                </a:gridCol>
                <a:gridCol w="1183734">
                  <a:extLst>
                    <a:ext uri="{9D8B030D-6E8A-4147-A177-3AD203B41FA5}">
                      <a16:colId xmlns:a16="http://schemas.microsoft.com/office/drawing/2014/main" val="1566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4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961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6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60349"/>
              </p:ext>
            </p:extLst>
          </p:nvPr>
        </p:nvGraphicFramePr>
        <p:xfrm>
          <a:off x="904875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7461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70737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15006-B6DF-4AB1-A92C-815A855B6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84508"/>
              </p:ext>
            </p:extLst>
          </p:nvPr>
        </p:nvGraphicFramePr>
        <p:xfrm>
          <a:off x="6819899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709ECCB9-08B0-4666-AAD2-BDE9CAE68D82}"/>
              </a:ext>
            </a:extLst>
          </p:cNvPr>
          <p:cNvSpPr txBox="1"/>
          <p:nvPr/>
        </p:nvSpPr>
        <p:spPr>
          <a:xfrm>
            <a:off x="904875" y="3793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11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05ADF9B-62A1-40D0-A387-5BBC45F8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84244"/>
              </p:ext>
            </p:extLst>
          </p:nvPr>
        </p:nvGraphicFramePr>
        <p:xfrm>
          <a:off x="904875" y="4162425"/>
          <a:ext cx="3771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78">
                  <a:extLst>
                    <a:ext uri="{9D8B030D-6E8A-4147-A177-3AD203B41FA5}">
                      <a16:colId xmlns:a16="http://schemas.microsoft.com/office/drawing/2014/main" val="831893999"/>
                    </a:ext>
                  </a:extLst>
                </a:gridCol>
                <a:gridCol w="1263987">
                  <a:extLst>
                    <a:ext uri="{9D8B030D-6E8A-4147-A177-3AD203B41FA5}">
                      <a16:colId xmlns:a16="http://schemas.microsoft.com/office/drawing/2014/main" val="1140036916"/>
                    </a:ext>
                  </a:extLst>
                </a:gridCol>
                <a:gridCol w="1183734">
                  <a:extLst>
                    <a:ext uri="{9D8B030D-6E8A-4147-A177-3AD203B41FA5}">
                      <a16:colId xmlns:a16="http://schemas.microsoft.com/office/drawing/2014/main" val="1566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961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9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34315"/>
              </p:ext>
            </p:extLst>
          </p:nvPr>
        </p:nvGraphicFramePr>
        <p:xfrm>
          <a:off x="904875" y="2138891"/>
          <a:ext cx="24669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7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40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93231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15006-B6DF-4AB1-A92C-815A855B6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78644"/>
              </p:ext>
            </p:extLst>
          </p:nvPr>
        </p:nvGraphicFramePr>
        <p:xfrm>
          <a:off x="6819899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30E0D23-1211-471D-95F5-5576B1398A7F}"/>
              </a:ext>
            </a:extLst>
          </p:cNvPr>
          <p:cNvSpPr txBox="1"/>
          <p:nvPr/>
        </p:nvSpPr>
        <p:spPr>
          <a:xfrm>
            <a:off x="904875" y="3793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68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05ADF9B-62A1-40D0-A387-5BBC45F87C0D}"/>
              </a:ext>
            </a:extLst>
          </p:cNvPr>
          <p:cNvGraphicFramePr>
            <a:graphicFrameLocks noGrp="1"/>
          </p:cNvGraphicFramePr>
          <p:nvPr/>
        </p:nvGraphicFramePr>
        <p:xfrm>
          <a:off x="904875" y="4162425"/>
          <a:ext cx="3771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78">
                  <a:extLst>
                    <a:ext uri="{9D8B030D-6E8A-4147-A177-3AD203B41FA5}">
                      <a16:colId xmlns:a16="http://schemas.microsoft.com/office/drawing/2014/main" val="831893999"/>
                    </a:ext>
                  </a:extLst>
                </a:gridCol>
                <a:gridCol w="1263987">
                  <a:extLst>
                    <a:ext uri="{9D8B030D-6E8A-4147-A177-3AD203B41FA5}">
                      <a16:colId xmlns:a16="http://schemas.microsoft.com/office/drawing/2014/main" val="1140036916"/>
                    </a:ext>
                  </a:extLst>
                </a:gridCol>
                <a:gridCol w="1183734">
                  <a:extLst>
                    <a:ext uri="{9D8B030D-6E8A-4147-A177-3AD203B41FA5}">
                      <a16:colId xmlns:a16="http://schemas.microsoft.com/office/drawing/2014/main" val="1566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961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12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15238"/>
              </p:ext>
            </p:extLst>
          </p:nvPr>
        </p:nvGraphicFramePr>
        <p:xfrm>
          <a:off x="904875" y="2138891"/>
          <a:ext cx="24669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7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40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87888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15006-B6DF-4AB1-A92C-815A855B6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28355"/>
              </p:ext>
            </p:extLst>
          </p:nvPr>
        </p:nvGraphicFramePr>
        <p:xfrm>
          <a:off x="6819899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B5C6F86-42BC-455F-8789-96DB44897DCD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904875" y="2695151"/>
            <a:ext cx="246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A6FC6E5-8C31-4457-8C3D-3210C894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94356"/>
              </p:ext>
            </p:extLst>
          </p:nvPr>
        </p:nvGraphicFramePr>
        <p:xfrm>
          <a:off x="6819899" y="4162425"/>
          <a:ext cx="37909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853964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94021839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405841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Leave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5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65832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FC5C6B-7EB8-42D3-8263-38C2A24D94E4}"/>
              </a:ext>
            </a:extLst>
          </p:cNvPr>
          <p:cNvSpPr txBox="1"/>
          <p:nvPr/>
        </p:nvSpPr>
        <p:spPr>
          <a:xfrm>
            <a:off x="904875" y="3793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BE8B2F-7C77-47B3-8D11-0E6F5829EFB8}"/>
              </a:ext>
            </a:extLst>
          </p:cNvPr>
          <p:cNvSpPr txBox="1"/>
          <p:nvPr/>
        </p:nvSpPr>
        <p:spPr>
          <a:xfrm>
            <a:off x="6819899" y="37927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Finish: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75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05ADF9B-62A1-40D0-A387-5BBC45F87C0D}"/>
              </a:ext>
            </a:extLst>
          </p:cNvPr>
          <p:cNvGraphicFramePr>
            <a:graphicFrameLocks noGrp="1"/>
          </p:cNvGraphicFramePr>
          <p:nvPr/>
        </p:nvGraphicFramePr>
        <p:xfrm>
          <a:off x="904875" y="4162425"/>
          <a:ext cx="3771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78">
                  <a:extLst>
                    <a:ext uri="{9D8B030D-6E8A-4147-A177-3AD203B41FA5}">
                      <a16:colId xmlns:a16="http://schemas.microsoft.com/office/drawing/2014/main" val="831893999"/>
                    </a:ext>
                  </a:extLst>
                </a:gridCol>
                <a:gridCol w="1263987">
                  <a:extLst>
                    <a:ext uri="{9D8B030D-6E8A-4147-A177-3AD203B41FA5}">
                      <a16:colId xmlns:a16="http://schemas.microsoft.com/office/drawing/2014/main" val="1140036916"/>
                    </a:ext>
                  </a:extLst>
                </a:gridCol>
                <a:gridCol w="1183734">
                  <a:extLst>
                    <a:ext uri="{9D8B030D-6E8A-4147-A177-3AD203B41FA5}">
                      <a16:colId xmlns:a16="http://schemas.microsoft.com/office/drawing/2014/main" val="1566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961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16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13512"/>
              </p:ext>
            </p:extLst>
          </p:nvPr>
        </p:nvGraphicFramePr>
        <p:xfrm>
          <a:off x="904875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40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77839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15006-B6DF-4AB1-A92C-815A855B6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19634"/>
              </p:ext>
            </p:extLst>
          </p:nvPr>
        </p:nvGraphicFramePr>
        <p:xfrm>
          <a:off x="6819899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B5C6F86-42BC-455F-8789-96DB44897DCD}"/>
              </a:ext>
            </a:extLst>
          </p:cNvPr>
          <p:cNvCxnSpPr>
            <a:cxnSpLocks/>
          </p:cNvCxnSpPr>
          <p:nvPr/>
        </p:nvCxnSpPr>
        <p:spPr>
          <a:xfrm>
            <a:off x="3862386" y="2704676"/>
            <a:ext cx="246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A6FC6E5-8C31-4457-8C3D-3210C894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57216"/>
              </p:ext>
            </p:extLst>
          </p:nvPr>
        </p:nvGraphicFramePr>
        <p:xfrm>
          <a:off x="6819899" y="4162425"/>
          <a:ext cx="3790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853964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94021839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12007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Leave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5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8246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639638-3DD5-4FBD-A594-A1CF3A1421CF}"/>
              </a:ext>
            </a:extLst>
          </p:cNvPr>
          <p:cNvSpPr txBox="1"/>
          <p:nvPr/>
        </p:nvSpPr>
        <p:spPr>
          <a:xfrm>
            <a:off x="904875" y="3793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E8BD03-58BA-4040-BFF3-30C69CEE44C2}"/>
              </a:ext>
            </a:extLst>
          </p:cNvPr>
          <p:cNvSpPr txBox="1"/>
          <p:nvPr/>
        </p:nvSpPr>
        <p:spPr>
          <a:xfrm>
            <a:off x="6819899" y="37927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Finish: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07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05ADF9B-62A1-40D0-A387-5BBC45F8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1126"/>
              </p:ext>
            </p:extLst>
          </p:nvPr>
        </p:nvGraphicFramePr>
        <p:xfrm>
          <a:off x="904875" y="4162425"/>
          <a:ext cx="3771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78">
                  <a:extLst>
                    <a:ext uri="{9D8B030D-6E8A-4147-A177-3AD203B41FA5}">
                      <a16:colId xmlns:a16="http://schemas.microsoft.com/office/drawing/2014/main" val="831893999"/>
                    </a:ext>
                  </a:extLst>
                </a:gridCol>
                <a:gridCol w="1263987">
                  <a:extLst>
                    <a:ext uri="{9D8B030D-6E8A-4147-A177-3AD203B41FA5}">
                      <a16:colId xmlns:a16="http://schemas.microsoft.com/office/drawing/2014/main" val="1140036916"/>
                    </a:ext>
                  </a:extLst>
                </a:gridCol>
                <a:gridCol w="1183734">
                  <a:extLst>
                    <a:ext uri="{9D8B030D-6E8A-4147-A177-3AD203B41FA5}">
                      <a16:colId xmlns:a16="http://schemas.microsoft.com/office/drawing/2014/main" val="1566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961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18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93584"/>
              </p:ext>
            </p:extLst>
          </p:nvPr>
        </p:nvGraphicFramePr>
        <p:xfrm>
          <a:off x="904875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40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67492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15006-B6DF-4AB1-A92C-815A855B6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0732"/>
              </p:ext>
            </p:extLst>
          </p:nvPr>
        </p:nvGraphicFramePr>
        <p:xfrm>
          <a:off x="6819899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A6FC6E5-8C31-4457-8C3D-3210C894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51645"/>
              </p:ext>
            </p:extLst>
          </p:nvPr>
        </p:nvGraphicFramePr>
        <p:xfrm>
          <a:off x="6819899" y="4162425"/>
          <a:ext cx="3790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853964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94021839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85109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Leave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5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82463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84322C-5EDA-40D4-B2F8-34200C08AEC2}"/>
              </a:ext>
            </a:extLst>
          </p:cNvPr>
          <p:cNvSpPr txBox="1"/>
          <p:nvPr/>
        </p:nvSpPr>
        <p:spPr>
          <a:xfrm>
            <a:off x="904875" y="3793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6A4F98-3BB9-498E-9D17-A0CEA81F3F4C}"/>
              </a:ext>
            </a:extLst>
          </p:cNvPr>
          <p:cNvSpPr txBox="1"/>
          <p:nvPr/>
        </p:nvSpPr>
        <p:spPr>
          <a:xfrm>
            <a:off x="6819899" y="37927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Finish: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23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80050"/>
              </p:ext>
            </p:extLst>
          </p:nvPr>
        </p:nvGraphicFramePr>
        <p:xfrm>
          <a:off x="904875" y="2138891"/>
          <a:ext cx="24669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4637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30283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15006-B6DF-4AB1-A92C-815A855B6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41371"/>
              </p:ext>
            </p:extLst>
          </p:nvPr>
        </p:nvGraphicFramePr>
        <p:xfrm>
          <a:off x="6819899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A6FC6E5-8C31-4457-8C3D-3210C894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74478"/>
              </p:ext>
            </p:extLst>
          </p:nvPr>
        </p:nvGraphicFramePr>
        <p:xfrm>
          <a:off x="6819899" y="4162425"/>
          <a:ext cx="3790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853964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94021839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91830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Leave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5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82463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E39416-BE1C-4E41-823D-85C1F62B59CE}"/>
              </a:ext>
            </a:extLst>
          </p:cNvPr>
          <p:cNvSpPr txBox="1"/>
          <p:nvPr/>
        </p:nvSpPr>
        <p:spPr>
          <a:xfrm>
            <a:off x="6819899" y="37927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Finish: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40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26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96538"/>
              </p:ext>
            </p:extLst>
          </p:nvPr>
        </p:nvGraphicFramePr>
        <p:xfrm>
          <a:off x="904875" y="2138891"/>
          <a:ext cx="24669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4637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15297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15006-B6DF-4AB1-A92C-815A855B6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78586"/>
              </p:ext>
            </p:extLst>
          </p:nvPr>
        </p:nvGraphicFramePr>
        <p:xfrm>
          <a:off x="6819899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A6FC6E5-8C31-4457-8C3D-3210C894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69481"/>
              </p:ext>
            </p:extLst>
          </p:nvPr>
        </p:nvGraphicFramePr>
        <p:xfrm>
          <a:off x="6819899" y="4162425"/>
          <a:ext cx="3790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853964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94021839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87473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Leave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5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8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96534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337D2D4-C92D-48AC-B83F-F925C82AB6D2}"/>
              </a:ext>
            </a:extLst>
          </p:cNvPr>
          <p:cNvCxnSpPr>
            <a:cxnSpLocks/>
          </p:cNvCxnSpPr>
          <p:nvPr/>
        </p:nvCxnSpPr>
        <p:spPr>
          <a:xfrm>
            <a:off x="6819899" y="2695151"/>
            <a:ext cx="246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3C7B77-E85D-476A-AD4B-DCEC0499DF73}"/>
              </a:ext>
            </a:extLst>
          </p:cNvPr>
          <p:cNvSpPr txBox="1"/>
          <p:nvPr/>
        </p:nvSpPr>
        <p:spPr>
          <a:xfrm>
            <a:off x="6819899" y="37927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Finish: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57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30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12020"/>
              </p:ext>
            </p:extLst>
          </p:nvPr>
        </p:nvGraphicFramePr>
        <p:xfrm>
          <a:off x="904875" y="2138891"/>
          <a:ext cx="24669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4637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80508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15006-B6DF-4AB1-A92C-815A855B6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44808"/>
              </p:ext>
            </p:extLst>
          </p:nvPr>
        </p:nvGraphicFramePr>
        <p:xfrm>
          <a:off x="6819899" y="2138891"/>
          <a:ext cx="24669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A6FC6E5-8C31-4457-8C3D-3210C894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69159"/>
              </p:ext>
            </p:extLst>
          </p:nvPr>
        </p:nvGraphicFramePr>
        <p:xfrm>
          <a:off x="6819899" y="4162425"/>
          <a:ext cx="3790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853964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94021839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423216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Leave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5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8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9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735435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337D2D4-C92D-48AC-B83F-F925C82AB6D2}"/>
              </a:ext>
            </a:extLst>
          </p:cNvPr>
          <p:cNvCxnSpPr>
            <a:cxnSpLocks/>
          </p:cNvCxnSpPr>
          <p:nvPr/>
        </p:nvCxnSpPr>
        <p:spPr>
          <a:xfrm>
            <a:off x="904875" y="2704676"/>
            <a:ext cx="246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DD29F-8D3C-4767-83F9-0E0E842CD437}"/>
              </a:ext>
            </a:extLst>
          </p:cNvPr>
          <p:cNvSpPr txBox="1"/>
          <p:nvPr/>
        </p:nvSpPr>
        <p:spPr>
          <a:xfrm>
            <a:off x="6819899" y="37927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Finish: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分數：每題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8%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https://nlp.csie.ntust.edu.tw:2021/contest/3/problems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截止日期：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2022/10/12 11:19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截止前無限制上傳次數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請將上傳到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的程式碼壓縮成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zip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檔，並命名為「學號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b1234567890_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王小明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遲交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程式語言開放使用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9.4)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(g++ 9.4)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(3.8)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，除了標準輸入輸出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stdio.h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和字串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string.h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，請勿使用其他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，請自行實作基礎資料結構。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請勿抄襲他人程式碼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40</a:t>
            </a:r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0A3B7B51-27D5-4B1A-B397-D1D680E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48494"/>
              </p:ext>
            </p:extLst>
          </p:nvPr>
        </p:nvGraphicFramePr>
        <p:xfrm>
          <a:off x="904875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27529577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2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40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B44AC5-3A93-42A2-AD9E-62D55D42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9340"/>
              </p:ext>
            </p:extLst>
          </p:nvPr>
        </p:nvGraphicFramePr>
        <p:xfrm>
          <a:off x="3862386" y="2138891"/>
          <a:ext cx="2466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8244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115006-B6DF-4AB1-A92C-815A855B67E9}"/>
              </a:ext>
            </a:extLst>
          </p:cNvPr>
          <p:cNvGraphicFramePr>
            <a:graphicFrameLocks noGrp="1"/>
          </p:cNvGraphicFramePr>
          <p:nvPr/>
        </p:nvGraphicFramePr>
        <p:xfrm>
          <a:off x="6819899" y="2138891"/>
          <a:ext cx="24669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>
                  <a:extLst>
                    <a:ext uri="{9D8B030D-6E8A-4147-A177-3AD203B41FA5}">
                      <a16:colId xmlns:a16="http://schemas.microsoft.com/office/drawing/2014/main" val="646974968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49140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90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A6FC6E5-8C31-4457-8C3D-3210C894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02577"/>
              </p:ext>
            </p:extLst>
          </p:nvPr>
        </p:nvGraphicFramePr>
        <p:xfrm>
          <a:off x="6819899" y="4162425"/>
          <a:ext cx="37909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853964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94021839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894317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Leave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 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5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8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9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73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1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40395"/>
                  </a:ext>
                </a:extLst>
              </a:tr>
            </a:tbl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3400591-7820-4DA3-841A-438035E3D04C}"/>
              </a:ext>
            </a:extLst>
          </p:cNvPr>
          <p:cNvCxnSpPr>
            <a:cxnSpLocks/>
          </p:cNvCxnSpPr>
          <p:nvPr/>
        </p:nvCxnSpPr>
        <p:spPr>
          <a:xfrm>
            <a:off x="904875" y="2704676"/>
            <a:ext cx="246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8CE800-B398-44C2-B6BA-5EECFE23B164}"/>
              </a:ext>
            </a:extLst>
          </p:cNvPr>
          <p:cNvCxnSpPr>
            <a:cxnSpLocks/>
          </p:cNvCxnSpPr>
          <p:nvPr/>
        </p:nvCxnSpPr>
        <p:spPr>
          <a:xfrm>
            <a:off x="3862386" y="2704676"/>
            <a:ext cx="246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6DADF78-9754-48C9-B70A-8B72CCF4E5AA}"/>
              </a:ext>
            </a:extLst>
          </p:cNvPr>
          <p:cNvSpPr txBox="1"/>
          <p:nvPr/>
        </p:nvSpPr>
        <p:spPr>
          <a:xfrm>
            <a:off x="6819899" y="37927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Finish: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4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F548-3581-44D0-BCB6-20F2FB81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Shortest path of Cave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C4073-A899-43A2-87CD-AB08FD678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60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FF78B2-71C3-4D4A-867A-2DCE8076D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681" y="1545129"/>
                <a:ext cx="10515600" cy="490806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help the Little Red Riding Hood go to the market, you must find the only shortest path that passes through the cave.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" altLang="zh-TW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positive integer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" altLang="zh-TW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size of the cave is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" altLang="zh-TW" sz="3200" dirty="0"/>
                  <a:t>. 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" altLang="zh-TW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entrance is at (0, 0). The exit is at (M-1, M-1).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" altLang="zh-TW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just a shortest path in the cave.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" altLang="zh-TW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represents the aisles you can go through. 0 represents the wall.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" altLang="zh-TW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only four directions to move:</a:t>
                </a:r>
              </a:p>
              <a:p>
                <a:pPr lvl="2">
                  <a:lnSpc>
                    <a:spcPct val="170000"/>
                  </a:lnSpc>
                </a:pPr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N(North)</a:t>
                </a:r>
              </a:p>
              <a:p>
                <a:pPr lvl="2">
                  <a:lnSpc>
                    <a:spcPct val="170000"/>
                  </a:lnSpc>
                </a:pPr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E(East)</a:t>
                </a:r>
              </a:p>
              <a:p>
                <a:pPr lvl="2">
                  <a:lnSpc>
                    <a:spcPct val="170000"/>
                  </a:lnSpc>
                </a:pPr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S(South)</a:t>
                </a:r>
              </a:p>
              <a:p>
                <a:pPr lvl="2">
                  <a:lnSpc>
                    <a:spcPct val="170000"/>
                  </a:lnSpc>
                </a:pPr>
                <a:r>
                  <a:rPr lang="en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W(West)</a:t>
                </a:r>
              </a:p>
              <a:p>
                <a:pPr lvl="1">
                  <a:lnSpc>
                    <a:spcPct val="170000"/>
                  </a:lnSpc>
                </a:pPr>
                <a:endParaRPr lang="zh-TW" altLang="en-US" sz="1600" dirty="0"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FF78B2-71C3-4D4A-867A-2DCE8076D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681" y="1545129"/>
                <a:ext cx="10515600" cy="4908060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A29BE79D-8F3C-4D33-A959-6659DB5D5C75}"/>
              </a:ext>
            </a:extLst>
          </p:cNvPr>
          <p:cNvGrpSpPr/>
          <p:nvPr/>
        </p:nvGrpSpPr>
        <p:grpSpPr>
          <a:xfrm>
            <a:off x="7117262" y="3971420"/>
            <a:ext cx="5074738" cy="2807930"/>
            <a:chOff x="6881873" y="3602023"/>
            <a:chExt cx="5074738" cy="2807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5D581C9-D10E-4EAF-9244-0455F682DD2F}"/>
                    </a:ext>
                  </a:extLst>
                </p:cNvPr>
                <p:cNvSpPr txBox="1"/>
                <p:nvPr/>
              </p:nvSpPr>
              <p:spPr>
                <a:xfrm>
                  <a:off x="7772696" y="4084162"/>
                  <a:ext cx="52869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(0, 0)</m:t>
                        </m:r>
                      </m:oMath>
                    </m:oMathPara>
                  </a14:m>
                  <a:endParaRPr lang="en-US" altLang="zh-TW" sz="1200" dirty="0">
                    <a:solidFill>
                      <a:srgbClr val="FF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5D581C9-D10E-4EAF-9244-0455F682D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4084162"/>
                  <a:ext cx="528696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CB1D9546-D81A-41BE-9D82-01988B2B7C26}"/>
                </a:ext>
              </a:extLst>
            </p:cNvPr>
            <p:cNvGrpSpPr/>
            <p:nvPr/>
          </p:nvGrpSpPr>
          <p:grpSpPr>
            <a:xfrm>
              <a:off x="6881873" y="3602023"/>
              <a:ext cx="5074738" cy="2807930"/>
              <a:chOff x="6881873" y="3602023"/>
              <a:chExt cx="5074738" cy="280793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664C7469-0510-4AE7-86C6-F471960B9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185" y="4333537"/>
                <a:ext cx="1585913" cy="1915657"/>
              </a:xfrm>
              <a:prstGeom prst="rect">
                <a:avLst/>
              </a:prstGeom>
            </p:spPr>
          </p:pic>
          <p:pic>
            <p:nvPicPr>
              <p:cNvPr id="7" name="圖形 6" descr="男人 以實心填滿">
                <a:extLst>
                  <a:ext uri="{FF2B5EF4-FFF2-40B4-BE49-F238E27FC236}">
                    <a16:creationId xmlns:a16="http://schemas.microsoft.com/office/drawing/2014/main" id="{E51F236E-9AD7-462E-AF9A-BEA9D37AE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81873" y="4162087"/>
                <a:ext cx="628650" cy="628650"/>
              </a:xfrm>
              <a:prstGeom prst="rect">
                <a:avLst/>
              </a:prstGeom>
            </p:spPr>
          </p:pic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69375DFE-9575-4984-9DCB-E74C4C618408}"/>
                  </a:ext>
                </a:extLst>
              </p:cNvPr>
              <p:cNvCxnSpPr/>
              <p:nvPr/>
            </p:nvCxnSpPr>
            <p:spPr>
              <a:xfrm>
                <a:off x="7548623" y="4476412"/>
                <a:ext cx="32385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0B4EC925-3A90-41E9-9BD1-C05528C104C5}"/>
                  </a:ext>
                </a:extLst>
              </p:cNvPr>
              <p:cNvCxnSpPr/>
              <p:nvPr/>
            </p:nvCxnSpPr>
            <p:spPr>
              <a:xfrm>
                <a:off x="9320273" y="6019462"/>
                <a:ext cx="32385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" name="圖形 12" descr="首頁 以實心填滿">
                <a:extLst>
                  <a:ext uri="{FF2B5EF4-FFF2-40B4-BE49-F238E27FC236}">
                    <a16:creationId xmlns:a16="http://schemas.microsoft.com/office/drawing/2014/main" id="{5AC39976-E670-485D-B889-D2B72068D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825097" y="5140443"/>
                <a:ext cx="1238132" cy="1238132"/>
              </a:xfrm>
              <a:prstGeom prst="rect">
                <a:avLst/>
              </a:prstGeom>
            </p:spPr>
          </p:pic>
          <p:pic>
            <p:nvPicPr>
              <p:cNvPr id="14" name="圖形 13" descr="首頁 以實心填滿">
                <a:extLst>
                  <a:ext uri="{FF2B5EF4-FFF2-40B4-BE49-F238E27FC236}">
                    <a16:creationId xmlns:a16="http://schemas.microsoft.com/office/drawing/2014/main" id="{4AB70455-72E4-4521-A004-69810974C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406063" y="54641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圖形 11" descr="首頁 以實心填滿">
                <a:extLst>
                  <a:ext uri="{FF2B5EF4-FFF2-40B4-BE49-F238E27FC236}">
                    <a16:creationId xmlns:a16="http://schemas.microsoft.com/office/drawing/2014/main" id="{AE4C6344-D22C-4125-9A30-C20F16F75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644123" y="5593278"/>
                <a:ext cx="761940" cy="76194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20C51270-BD5F-488D-A38F-9732F030F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696383" y="6148343"/>
                    <a:ext cx="1228726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TW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1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−1,  </m:t>
                        </m:r>
                        <m:r>
                          <m:rPr>
                            <m:sty m:val="p"/>
                          </m:rPr>
                          <a:rPr lang="en-US" altLang="zh-TW" sz="11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a14:m>
                    <a:r>
                      <a:rPr lang="zh-TW" altLang="en-US" sz="1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 </a:t>
                    </a:r>
                    <a:endParaRPr lang="zh-TW" altLang="en-US" sz="11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20C51270-BD5F-488D-A38F-9732F030F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6383" y="6148343"/>
                    <a:ext cx="1228726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02CEA492-E7EE-48C0-9756-3E77D3E9E661}"/>
                  </a:ext>
                </a:extLst>
              </p:cNvPr>
              <p:cNvGrpSpPr/>
              <p:nvPr/>
            </p:nvGrpSpPr>
            <p:grpSpPr>
              <a:xfrm>
                <a:off x="10552515" y="3920781"/>
                <a:ext cx="801285" cy="765985"/>
                <a:chOff x="10826049" y="4307135"/>
                <a:chExt cx="801285" cy="784251"/>
              </a:xfrm>
            </p:grpSpPr>
            <p:cxnSp>
              <p:nvCxnSpPr>
                <p:cNvPr id="20" name="直線單箭頭接點 19">
                  <a:extLst>
                    <a:ext uri="{FF2B5EF4-FFF2-40B4-BE49-F238E27FC236}">
                      <a16:creationId xmlns:a16="http://schemas.microsoft.com/office/drawing/2014/main" id="{CEE1740A-9552-4251-81FB-6B9FC5ED6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26049" y="4738157"/>
                  <a:ext cx="801285" cy="0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單箭頭接點 20">
                  <a:extLst>
                    <a:ext uri="{FF2B5EF4-FFF2-40B4-BE49-F238E27FC236}">
                      <a16:creationId xmlns:a16="http://schemas.microsoft.com/office/drawing/2014/main" id="{05B738BD-FD52-4ED1-AE22-857DE287F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22255" y="4307135"/>
                  <a:ext cx="0" cy="784251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52A17705-4ED6-4683-B4A0-005DFC1331B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6681" y="3602023"/>
                    <a:ext cx="70408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US" altLang="zh-TW" sz="1600" dirty="0">
                      <a:solidFill>
                        <a:schemeClr val="tx1"/>
                      </a:solidFill>
                      <a:effectLst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52A17705-4ED6-4683-B4A0-005DFC1331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6681" y="3602023"/>
                    <a:ext cx="704080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3DDA6138-47E4-45AF-AB48-DB2F567312E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84983" y="4770511"/>
                    <a:ext cx="70408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altLang="zh-TW" sz="1600" dirty="0">
                      <a:solidFill>
                        <a:schemeClr val="tx1"/>
                      </a:solidFill>
                      <a:effectLst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3DDA6138-47E4-45AF-AB48-DB2F567312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84983" y="4770511"/>
                    <a:ext cx="704080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5B281A61-5308-48BC-A73A-4E9540E160D4}"/>
                      </a:ext>
                    </a:extLst>
                  </p:cNvPr>
                  <p:cNvSpPr txBox="1"/>
                  <p:nvPr/>
                </p:nvSpPr>
                <p:spPr>
                  <a:xfrm>
                    <a:off x="11252531" y="4169664"/>
                    <a:ext cx="70408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altLang="zh-TW" sz="1600" dirty="0">
                      <a:solidFill>
                        <a:schemeClr val="tx1"/>
                      </a:solidFill>
                      <a:effectLst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5B281A61-5308-48BC-A73A-4E9540E160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52531" y="4169664"/>
                    <a:ext cx="704080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FD4B6517-55CE-4083-B1D9-61FE8580A542}"/>
                      </a:ext>
                    </a:extLst>
                  </p:cNvPr>
                  <p:cNvSpPr txBox="1"/>
                  <p:nvPr/>
                </p:nvSpPr>
                <p:spPr>
                  <a:xfrm>
                    <a:off x="9970619" y="4186253"/>
                    <a:ext cx="70408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altLang="zh-TW" sz="1600" dirty="0">
                      <a:solidFill>
                        <a:schemeClr val="tx1"/>
                      </a:solidFill>
                      <a:effectLst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FD4B6517-55CE-4083-B1D9-61FE8580A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0619" y="4186253"/>
                    <a:ext cx="704080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988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9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Input/output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9A0C9C19-388D-4A2B-8861-16704C6EF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461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" altLang="zh-TW" sz="1800" dirty="0"/>
                  <a:t>There is a positive integer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" altLang="zh-TW" sz="1800" dirty="0"/>
                  <a:t> in the first line, which means the size of the cave is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" altLang="zh-TW" sz="1800" dirty="0"/>
              </a:p>
              <a:p>
                <a:pPr lvl="1">
                  <a:lnSpc>
                    <a:spcPct val="150000"/>
                  </a:lnSpc>
                </a:pPr>
                <a:r>
                  <a:rPr lang="en" altLang="zh-TW" sz="1800" dirty="0"/>
                  <a:t>The following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" altLang="zh-TW" sz="1800" dirty="0"/>
                  <a:t> lines represent the map. Each line contains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" altLang="zh-TW" sz="1800" dirty="0"/>
                  <a:t> integers, 1 represents the aisles, 0 represents the wall.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Output: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" altLang="zh-TW" sz="1800" dirty="0"/>
                  <a:t>Use “N”(North), “E”(East), “S”(South), and “W”(West) to represent the shortest path from the entrance to the exit.</a:t>
                </a: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9A0C9C19-388D-4A2B-8861-16704C6EF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4611"/>
                <a:ext cx="10515600" cy="4351338"/>
              </a:xfrm>
              <a:blipFill>
                <a:blip r:embed="rId2"/>
                <a:stretch>
                  <a:fillRect l="-483" r="-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817FFE22-51A0-42A8-B190-79DAD323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44" y="4653022"/>
            <a:ext cx="9346580" cy="22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F548-3581-44D0-BCB6-20F2FB81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HW1-2</a:t>
            </a:r>
            <a:r>
              <a:rPr lang="zh-TW" altLang="en-US" dirty="0"/>
              <a:t> </a:t>
            </a:r>
            <a:r>
              <a:rPr lang="en-US" altLang="zh-TW" dirty="0"/>
              <a:t>Queuing system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C4073-A899-43A2-87CD-AB08FD678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10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F78B2-71C3-4D4A-867A-2DCE8076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229"/>
            <a:ext cx="1088173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Ming is an IT of a bank, one day, his boss told him to build a system for the service desks to deal with a queuing problem, the following are the system needs:</a:t>
            </a:r>
          </a:p>
          <a:p>
            <a:pPr>
              <a:lnSpc>
                <a:spcPct val="200000"/>
              </a:lnSpc>
            </a:pPr>
            <a:r>
              <a:rPr lang="en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desks is limited, if the customer is the first person at the desk, then we can start serving immediately, otherwise, the customer should wait in line.</a:t>
            </a:r>
          </a:p>
          <a:p>
            <a:pPr>
              <a:lnSpc>
                <a:spcPct val="200000"/>
              </a:lnSpc>
            </a:pPr>
            <a:r>
              <a:rPr lang="en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customer will choose the desk with the least number of people. If the number of people at every desk is equal, then join the desk with </a:t>
            </a:r>
            <a:r>
              <a:rPr lang="en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ID.</a:t>
            </a:r>
            <a:endParaRPr lang="en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 ID starts from 0. (0, 1, 2, ....)</a:t>
            </a:r>
          </a:p>
          <a:p>
            <a:pPr>
              <a:lnSpc>
                <a:spcPct val="200000"/>
              </a:lnSpc>
            </a:pPr>
            <a:r>
              <a:rPr lang="en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needs to record the “name”, “business completion time” and ”desk ID for handling” of each customer.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sz="20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94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22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Input/output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FAB6FE-FD56-448A-BBD7-7EF395FF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82" y="4809686"/>
            <a:ext cx="8311143" cy="2148674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0C9C19-388D-4A2B-8861-16704C6E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22" y="126802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Input:</a:t>
            </a:r>
          </a:p>
          <a:p>
            <a:pPr lvl="1">
              <a:lnSpc>
                <a:spcPct val="150000"/>
              </a:lnSpc>
            </a:pPr>
            <a:r>
              <a:rPr lang="en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is the number of desks, up to 10 desks.</a:t>
            </a:r>
          </a:p>
          <a:p>
            <a:pPr lvl="1">
              <a:lnSpc>
                <a:spcPct val="150000"/>
              </a:lnSpc>
            </a:pPr>
            <a:r>
              <a:rPr lang="en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followings are the customer’s information in sequence according to their arrival time, including the “name”, “arrival time”, and “time required to handle the business”.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Output:</a:t>
            </a:r>
          </a:p>
          <a:p>
            <a:pPr lvl="1">
              <a:lnSpc>
                <a:spcPct val="150000"/>
              </a:lnSpc>
            </a:pPr>
            <a:r>
              <a:rPr lang="en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customer's "name", "business completion time", and "desk ID handle for him", and sort by "business completion time".</a:t>
            </a:r>
          </a:p>
          <a:p>
            <a:pPr lvl="1">
              <a:lnSpc>
                <a:spcPct val="150000"/>
              </a:lnSpc>
            </a:pPr>
            <a:r>
              <a:rPr lang="en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two people who finish at the same time, then sort by their desk's ID (increasing).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589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3497F0-3C02-46AE-90D2-A375BB8E1896}"/>
              </a:ext>
            </a:extLst>
          </p:cNvPr>
          <p:cNvSpPr/>
          <p:nvPr/>
        </p:nvSpPr>
        <p:spPr>
          <a:xfrm>
            <a:off x="904875" y="1152525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0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99F6EC-E117-46FB-A9AD-FA7A3927359B}"/>
              </a:ext>
            </a:extLst>
          </p:cNvPr>
          <p:cNvSpPr/>
          <p:nvPr/>
        </p:nvSpPr>
        <p:spPr>
          <a:xfrm>
            <a:off x="3862387" y="1152523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DEFD9F-0CE6-451C-9109-CA401101A3F0}"/>
              </a:ext>
            </a:extLst>
          </p:cNvPr>
          <p:cNvSpPr/>
          <p:nvPr/>
        </p:nvSpPr>
        <p:spPr>
          <a:xfrm>
            <a:off x="6819900" y="1152524"/>
            <a:ext cx="24669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 2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05ADF9B-62A1-40D0-A387-5BBC45F8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02063"/>
              </p:ext>
            </p:extLst>
          </p:nvPr>
        </p:nvGraphicFramePr>
        <p:xfrm>
          <a:off x="904875" y="4162425"/>
          <a:ext cx="3771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78">
                  <a:extLst>
                    <a:ext uri="{9D8B030D-6E8A-4147-A177-3AD203B41FA5}">
                      <a16:colId xmlns:a16="http://schemas.microsoft.com/office/drawing/2014/main" val="831893999"/>
                    </a:ext>
                  </a:extLst>
                </a:gridCol>
                <a:gridCol w="1263987">
                  <a:extLst>
                    <a:ext uri="{9D8B030D-6E8A-4147-A177-3AD203B41FA5}">
                      <a16:colId xmlns:a16="http://schemas.microsoft.com/office/drawing/2014/main" val="1140036916"/>
                    </a:ext>
                  </a:extLst>
                </a:gridCol>
                <a:gridCol w="1183734">
                  <a:extLst>
                    <a:ext uri="{9D8B030D-6E8A-4147-A177-3AD203B41FA5}">
                      <a16:colId xmlns:a16="http://schemas.microsoft.com/office/drawing/2014/main" val="1566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Reach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3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Mr.Brown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6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4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GiGi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961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F161E75-902D-4699-955D-B727392E50FD}"/>
              </a:ext>
            </a:extLst>
          </p:cNvPr>
          <p:cNvSpPr txBox="1"/>
          <p:nvPr/>
        </p:nvSpPr>
        <p:spPr>
          <a:xfrm>
            <a:off x="904875" y="390525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time: 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50E127-8987-45E9-BEA7-8EE2507E88F5}"/>
              </a:ext>
            </a:extLst>
          </p:cNvPr>
          <p:cNvSpPr txBox="1"/>
          <p:nvPr/>
        </p:nvSpPr>
        <p:spPr>
          <a:xfrm>
            <a:off x="904875" y="3793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12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1131</Words>
  <Application>Microsoft Macintosh PowerPoint</Application>
  <PresentationFormat>寬螢幕</PresentationFormat>
  <Paragraphs>416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HW1</vt:lpstr>
      <vt:lpstr>作業規定</vt:lpstr>
      <vt:lpstr>HW1-1 Shortest path of Cave</vt:lpstr>
      <vt:lpstr>Description</vt:lpstr>
      <vt:lpstr>Input/output</vt:lpstr>
      <vt:lpstr>HW1-2 Queuing system</vt:lpstr>
      <vt:lpstr>Description</vt:lpstr>
      <vt:lpstr>Input/output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勁宏 郭</dc:creator>
  <cp:lastModifiedBy>Microsoft Office User</cp:lastModifiedBy>
  <cp:revision>32</cp:revision>
  <dcterms:created xsi:type="dcterms:W3CDTF">2022-09-09T03:57:41Z</dcterms:created>
  <dcterms:modified xsi:type="dcterms:W3CDTF">2022-09-28T04:01:06Z</dcterms:modified>
</cp:coreProperties>
</file>