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76" r:id="rId5"/>
    <p:sldId id="280" r:id="rId6"/>
    <p:sldId id="273" r:id="rId7"/>
    <p:sldId id="275" r:id="rId8"/>
    <p:sldId id="277" r:id="rId9"/>
    <p:sldId id="278" r:id="rId10"/>
    <p:sldId id="279" r:id="rId11"/>
    <p:sldId id="281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3E65-39F8-4CB8-BAA1-C1585598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4ACDC-883D-4C8F-8ECD-E0E11CD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E5D24-CF4C-4743-B27A-564547D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7839-95AD-4E4A-9DE8-1655F0E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90EC0-179D-4374-A429-8BF939C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99AC5-D503-439B-9A3D-C95E86A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BF93F-E257-4560-8613-93D98901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74FCC-E2E2-4503-8750-73E78B7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3782D-6A3E-4DE2-A2BC-DCF9493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0BC88-3200-4788-BDA3-EA39750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A87BA0-9420-47FF-8F1B-D8E4ADE1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627CE2-EEEC-462C-B668-6CD013A7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45F1-4ADB-4A34-AA9F-FC91833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815D-37EE-4493-B92F-7A8AF0F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49B44-2A06-412D-B431-07C4D88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7AF40-013A-43DC-929E-14C8C63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5C3E9-1761-4519-BC58-8AD792B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1AF7-B733-4D77-B4C3-3765D8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F61EF-1C3B-420D-85A7-BFEFF08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44F10-F14C-47DE-B9C9-EAEC0C3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64CB-6642-4E4A-AFD9-A92A9829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D6AC9-F14C-40C4-9A25-2EE7A68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EDBE0-3C80-4842-8E61-5574AC7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0B02E-96E6-491A-B01B-BA9B8F1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AC72D-1900-4DB5-B9C5-0DE91E1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1AAF-3A4E-4A86-9BE4-0655E2C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0179-5586-4ABA-B5D9-A5DB117D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0B9EF-A18E-43BB-9E8D-F6CA7605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F9E85-3723-450F-A131-2E8CF89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0D6D-DFBF-412B-9C17-0E9B6DE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1DF5-7614-4F20-8535-DD2A9963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E7FE-3044-47F8-98EA-D0C9DF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A9E78-AB13-4506-A539-E29A4D50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931B7C-E917-4388-905C-76B4DB8D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CACDE-7B4E-4A44-B81D-F7138B3F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BB029-4878-4849-AA31-AE5F3907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AE528-370C-45BF-9AA1-6C4714E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5847D-DF6F-4B29-97E6-EDE250A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2DA7A-2D45-4140-ADE0-BAA631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D285-636B-47E2-B7ED-F2F6CA0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9F744-71BD-4706-ACC2-B805661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15BC0-9989-4C3B-8065-B11997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77E930-1958-4C84-9C2F-722BADF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45162-9996-4058-8A2C-221EC4F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9B2DC-C7B2-4670-B2C2-1B409C5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5CE1-4877-42ED-A270-3121F0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59B8-D874-4E4E-92D9-8863188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3142F-6F2E-402D-BB76-4A87953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7B3EA-258F-4133-A402-58E43A96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B9FF5-9B04-402F-9762-FD2C26D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9E7BE-4CD3-41B4-AE83-19C131C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DFD5C-8840-4A14-88C1-4405C6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CC73-54D0-490C-9137-6CE02D2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4076FE-878C-4C21-8720-CFBF0574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650E07-EC31-40A0-9C00-8B8189D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450AB-5A12-4ECF-BDD9-7E0895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F6B9A-0C82-4775-84B2-75ADBC0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5AD49-1960-4253-90D6-3B5EA89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6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96789-F94E-45DF-808D-AFD12D5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2BAC5-99F0-44EB-8F2E-20D7B28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53838-5E0A-40B1-9491-1C3D4B39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E76-D8EB-4B4B-B9E1-5AAE77FFE804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5C205-0F16-4B6F-B77A-0D839901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BC08F-E47A-4787-9D8C-6BD701B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csie.ntust.edu.tw:2021/contest/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0120-CE13-48B9-803C-77E908B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</a:t>
            </a:r>
            <a:r>
              <a:rPr lang="zh-TW" altLang="en-US" dirty="0"/>
              <a:t> </a:t>
            </a:r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D0E76-F35C-4AD8-B472-9A73B28D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zh-TW" altLang="en-US" dirty="0"/>
              <a:t>助教：</a:t>
            </a:r>
            <a:br>
              <a:rPr lang="en-US" altLang="zh-TW" dirty="0"/>
            </a:br>
            <a:r>
              <a:rPr lang="zh-TW" altLang="en-US" dirty="0"/>
              <a:t>黃郁洺 </a:t>
            </a:r>
            <a:r>
              <a:rPr lang="en-US" altLang="zh-TW" dirty="0"/>
              <a:t>M11015203@mail.ntust.edu.tw</a:t>
            </a:r>
            <a:br>
              <a:rPr lang="en-US" altLang="zh-TW" dirty="0"/>
            </a:br>
            <a:r>
              <a:rPr lang="zh-TW" altLang="en-US" dirty="0"/>
              <a:t>湯冠維 </a:t>
            </a:r>
            <a:r>
              <a:rPr lang="en-US" altLang="zh-TW" dirty="0"/>
              <a:t>M11015045@mail.ntust.edu.tw</a:t>
            </a:r>
            <a:br>
              <a:rPr lang="en-US" altLang="zh-TW" dirty="0"/>
            </a:br>
            <a:r>
              <a:rPr lang="zh-TW" altLang="en-US" dirty="0"/>
              <a:t>郭勁宏</a:t>
            </a:r>
            <a:r>
              <a:rPr lang="en-US" altLang="zh-TW" dirty="0"/>
              <a:t> M11015068@mail.ntust.edu.tw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150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EB3941-44C7-4481-A428-BE5015948110}"/>
              </a:ext>
            </a:extLst>
          </p:cNvPr>
          <p:cNvSpPr txBox="1"/>
          <p:nvPr/>
        </p:nvSpPr>
        <p:spPr>
          <a:xfrm>
            <a:off x="635362" y="308286"/>
            <a:ext cx="11373758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Selection sort: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21 24 28 15 20 19 30 41 20 28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19; 7 12 13 15 19 20 30 41 20 28 28 24 33 25 21</a:t>
            </a:r>
          </a:p>
          <a:p>
            <a:pPr lvl="1"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35ED7-B25E-45E9-87D0-6497A2D640DB}"/>
              </a:ext>
            </a:extLst>
          </p:cNvPr>
          <p:cNvSpPr txBox="1"/>
          <p:nvPr/>
        </p:nvSpPr>
        <p:spPr>
          <a:xfrm>
            <a:off x="758009" y="1917614"/>
            <a:ext cx="7872185" cy="46198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7	      &lt;- initial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>
                <a:solidFill>
                  <a:schemeClr val="tx1"/>
                </a:solidFill>
              </a:rPr>
              <a:t>	      &lt;- first selection: 7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>
                <a:solidFill>
                  <a:schemeClr val="tx1"/>
                </a:solidFill>
              </a:rPr>
              <a:t> 21 24 15 28 20 19 30 41 20 28 13 12 33 25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21 24 15 28 20 19 30 41 20 28 13 </a:t>
            </a:r>
            <a:r>
              <a:rPr lang="en-US" altLang="zh-TW" dirty="0">
                <a:solidFill>
                  <a:srgbClr val="0070C0"/>
                </a:solidFill>
              </a:rPr>
              <a:t>12</a:t>
            </a:r>
            <a:r>
              <a:rPr lang="en-US" altLang="zh-TW" dirty="0"/>
              <a:t> 33 25      &lt;- second selection: 12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</a:t>
            </a:r>
            <a:r>
              <a:rPr lang="en-US" altLang="zh-TW" dirty="0"/>
              <a:t>21 24 15 20 28 19 30 41 20 28 13 33 25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</a:t>
            </a:r>
            <a:r>
              <a:rPr lang="en-US" altLang="zh-TW" dirty="0"/>
              <a:t> 21 24 15 20 28 19 30 41 20 28 </a:t>
            </a:r>
            <a:r>
              <a:rPr lang="en-US" altLang="zh-TW" dirty="0">
                <a:solidFill>
                  <a:srgbClr val="0070C0"/>
                </a:solidFill>
              </a:rPr>
              <a:t>13</a:t>
            </a:r>
            <a:r>
              <a:rPr lang="en-US" altLang="zh-TW" dirty="0"/>
              <a:t> 33 25      &lt;- third selection: 13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en-US" altLang="zh-TW" dirty="0"/>
              <a:t> 21 24 15 20 28 19 30 41 20 28 33 25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7 12 13 </a:t>
            </a:r>
            <a:r>
              <a:rPr lang="en-US" altLang="zh-TW" dirty="0"/>
              <a:t>21 24 </a:t>
            </a:r>
            <a:r>
              <a:rPr lang="en-US" altLang="zh-TW" dirty="0">
                <a:solidFill>
                  <a:srgbClr val="0070C0"/>
                </a:solidFill>
              </a:rPr>
              <a:t>15</a:t>
            </a:r>
            <a:r>
              <a:rPr lang="en-US" altLang="zh-TW" dirty="0"/>
              <a:t> 20 28 19 30 41 20 28 33 25      &lt;- fourth selection: 15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7 12 13 15 </a:t>
            </a:r>
            <a:r>
              <a:rPr lang="en-US" altLang="zh-TW" dirty="0"/>
              <a:t>21 24 20 28 19 30 41 20 28 33 25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7 12 13 15 </a:t>
            </a:r>
            <a:r>
              <a:rPr lang="en-US" altLang="zh-TW" dirty="0"/>
              <a:t>21 24 20 28 </a:t>
            </a:r>
            <a:r>
              <a:rPr lang="en-US" altLang="zh-TW" dirty="0">
                <a:solidFill>
                  <a:srgbClr val="0070C0"/>
                </a:solidFill>
              </a:rPr>
              <a:t>19</a:t>
            </a:r>
            <a:r>
              <a:rPr lang="en-US" altLang="zh-TW" dirty="0"/>
              <a:t> 30 41 20 28 33 25      &lt;- </a:t>
            </a:r>
            <a:r>
              <a:rPr lang="en-US" altLang="zh-TW" dirty="0">
                <a:solidFill>
                  <a:srgbClr val="FF0000"/>
                </a:solidFill>
              </a:rPr>
              <a:t>fifth insertion: 19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7 12 13 15 19 </a:t>
            </a:r>
            <a:r>
              <a:rPr lang="en-US" altLang="zh-TW" dirty="0">
                <a:solidFill>
                  <a:schemeClr val="tx1"/>
                </a:solidFill>
              </a:rPr>
              <a:t>20 30 41 20 28 28 24 33 25 21	      &lt;- after swapping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7662E80-DE0F-4FF6-8536-D2AF0C52A350}"/>
              </a:ext>
            </a:extLst>
          </p:cNvPr>
          <p:cNvSpPr/>
          <p:nvPr/>
        </p:nvSpPr>
        <p:spPr>
          <a:xfrm>
            <a:off x="9170126" y="2168795"/>
            <a:ext cx="296091" cy="287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FB44BA-CE1B-4CE7-93A3-3E9A45B2B061}"/>
              </a:ext>
            </a:extLst>
          </p:cNvPr>
          <p:cNvSpPr txBox="1"/>
          <p:nvPr/>
        </p:nvSpPr>
        <p:spPr>
          <a:xfrm>
            <a:off x="9466217" y="2119292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 sorted sequence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7956D9-8173-43A8-A432-13646429C7BB}"/>
              </a:ext>
            </a:extLst>
          </p:cNvPr>
          <p:cNvSpPr/>
          <p:nvPr/>
        </p:nvSpPr>
        <p:spPr>
          <a:xfrm>
            <a:off x="9170126" y="2782749"/>
            <a:ext cx="296091" cy="2870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020AC5-393C-4229-BF4B-19CA362B3B67}"/>
              </a:ext>
            </a:extLst>
          </p:cNvPr>
          <p:cNvSpPr txBox="1"/>
          <p:nvPr/>
        </p:nvSpPr>
        <p:spPr>
          <a:xfrm>
            <a:off x="9466217" y="2733246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 Minimum number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6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EEC8E6-E391-4E57-A56C-50625CEE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1922880"/>
            <a:ext cx="11826239" cy="15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5993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2000" dirty="0"/>
              <a:t>OJ Link: </a:t>
            </a:r>
            <a:r>
              <a:rPr lang="en-US" altLang="zh-TW" sz="2000" dirty="0">
                <a:hlinkClick r:id="rId2"/>
              </a:rPr>
              <a:t>https://nlp.csie.ntust.edu.tw:2021/contest/7</a:t>
            </a:r>
            <a:r>
              <a:rPr lang="en-US" altLang="zh-TW" sz="2000" dirty="0"/>
              <a:t> </a:t>
            </a:r>
          </a:p>
          <a:p>
            <a:pPr>
              <a:lnSpc>
                <a:spcPct val="160000"/>
              </a:lnSpc>
            </a:pPr>
            <a:r>
              <a:rPr lang="en-US" altLang="zh-TW" sz="2000" dirty="0"/>
              <a:t>OJ</a:t>
            </a:r>
            <a:r>
              <a:rPr lang="zh-TW" altLang="en-US" sz="2000" dirty="0"/>
              <a:t> 截止日期： </a:t>
            </a:r>
            <a:r>
              <a:rPr lang="en-US" altLang="zh-TW" sz="2000" dirty="0"/>
              <a:t>2022/12/07 11:19 (</a:t>
            </a:r>
            <a:r>
              <a:rPr lang="zh-TW" altLang="en-US" sz="2000" dirty="0"/>
              <a:t>截止前無限制上傳次數</a:t>
            </a:r>
            <a:r>
              <a:rPr lang="en-US" altLang="zh-TW" sz="2000" dirty="0"/>
              <a:t>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程式語言：</a:t>
            </a:r>
            <a:r>
              <a:rPr lang="en-US" altLang="zh-TW" sz="2000" dirty="0"/>
              <a:t>C (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 9.4)</a:t>
            </a:r>
            <a:r>
              <a:rPr lang="zh-TW" altLang="en-US" sz="2000" dirty="0"/>
              <a:t>、</a:t>
            </a:r>
            <a:r>
              <a:rPr lang="en-US" altLang="zh-TW" sz="2000" dirty="0"/>
              <a:t>C++ (g++ 9.4)</a:t>
            </a:r>
            <a:r>
              <a:rPr lang="zh-TW" altLang="en-US" sz="2000" dirty="0"/>
              <a:t>、</a:t>
            </a:r>
            <a:r>
              <a:rPr lang="en-US" altLang="zh-TW" sz="2000" dirty="0"/>
              <a:t>python(3.8)</a:t>
            </a:r>
          </a:p>
          <a:p>
            <a:pPr>
              <a:lnSpc>
                <a:spcPct val="160000"/>
              </a:lnSpc>
            </a:pPr>
            <a:r>
              <a:rPr lang="zh-TW" altLang="en-US" sz="2000" dirty="0"/>
              <a:t>請注意 </a:t>
            </a:r>
            <a:r>
              <a:rPr lang="en-US" altLang="zh-TW" sz="2000" dirty="0"/>
              <a:t>OJ </a:t>
            </a:r>
            <a:r>
              <a:rPr lang="zh-TW" altLang="en-US" sz="2000" dirty="0"/>
              <a:t>的 </a:t>
            </a:r>
            <a:r>
              <a:rPr lang="en-US" altLang="zh-TW" sz="2000" dirty="0"/>
              <a:t>compiler version</a:t>
            </a:r>
            <a:r>
              <a:rPr lang="zh-TW" altLang="en-US" sz="2000" dirty="0"/>
              <a:t>，以及 </a:t>
            </a:r>
            <a:r>
              <a:rPr lang="en-US" altLang="zh-TW" sz="2000" dirty="0"/>
              <a:t>python</a:t>
            </a:r>
            <a:r>
              <a:rPr lang="zh-TW" altLang="en-US" sz="2000" dirty="0"/>
              <a:t> 版本，否則能會產生 </a:t>
            </a:r>
            <a:r>
              <a:rPr lang="en-US" altLang="zh-TW" sz="2000" dirty="0"/>
              <a:t>compile error, runtime error </a:t>
            </a:r>
            <a:r>
              <a:rPr lang="zh-TW" altLang="en-US" sz="2000" dirty="0"/>
              <a:t>等問題。</a:t>
            </a:r>
            <a:endParaRPr lang="en-US" altLang="zh-TW" sz="2000" dirty="0"/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請勿使用與 </a:t>
            </a:r>
            <a:r>
              <a:rPr lang="en-US" altLang="zh-TW" sz="2000" dirty="0">
                <a:solidFill>
                  <a:srgbClr val="FF0000"/>
                </a:solidFill>
              </a:rPr>
              <a:t>sorting </a:t>
            </a:r>
            <a:r>
              <a:rPr lang="zh-TW" altLang="en-US" sz="2000" dirty="0">
                <a:solidFill>
                  <a:srgbClr val="FF0000"/>
                </a:solidFill>
              </a:rPr>
              <a:t>或 </a:t>
            </a:r>
            <a:r>
              <a:rPr lang="en-US" altLang="zh-TW" sz="2000" dirty="0">
                <a:solidFill>
                  <a:srgbClr val="FF0000"/>
                </a:solidFill>
              </a:rPr>
              <a:t>tree </a:t>
            </a:r>
            <a:r>
              <a:rPr lang="zh-TW" altLang="en-US" sz="2000" dirty="0">
                <a:solidFill>
                  <a:srgbClr val="FF0000"/>
                </a:solidFill>
              </a:rPr>
              <a:t>相關的 </a:t>
            </a:r>
            <a:r>
              <a:rPr lang="en-US" altLang="zh-TW" sz="2000" dirty="0">
                <a:solidFill>
                  <a:srgbClr val="FF0000"/>
                </a:solidFill>
              </a:rPr>
              <a:t>library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(vector </a:t>
            </a:r>
            <a:r>
              <a:rPr lang="zh-TW" altLang="en-US" sz="2000" dirty="0">
                <a:solidFill>
                  <a:srgbClr val="FF0000"/>
                </a:solidFill>
              </a:rPr>
              <a:t>可以使用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r>
              <a:rPr lang="zh-TW" altLang="en-US" sz="2000">
                <a:solidFill>
                  <a:srgbClr val="FF0000"/>
                </a:solidFill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請自行實作基礎資料結構。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rgbClr val="FF0000"/>
                </a:solidFill>
              </a:rPr>
              <a:t>請勿抄襲他人程式碼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Dodge ball competition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0F9E35F-7E4E-4B79-A18E-A911CD83CB4B}"/>
              </a:ext>
            </a:extLst>
          </p:cNvPr>
          <p:cNvSpPr txBox="1"/>
          <p:nvPr/>
        </p:nvSpPr>
        <p:spPr>
          <a:xfrm>
            <a:off x="513442" y="370406"/>
            <a:ext cx="11526357" cy="485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Dodge ball competition in Ming's class, the teacher decided to use red-black tree for splitting whole players in class into two groups according to everyone's ID number.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Red nodes will fall into group 1, and black nodes will be group 2.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The teacher now need to choose the outfield and jump ball player for each team: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First, players in each team sorted by "Level-order".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First node in level-order sequence will be the "jump ball player".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Last 3 nodes in level-order sequence will be the "outfield player".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The jump ball player should not be one of the outfield players.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If any team has fewer than three outfield players, or no jump ball player, the game will not start.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If the game cannot be established, then output "No game“.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6E22A02-B29A-4EEC-B7BE-509227A22CF6}"/>
              </a:ext>
            </a:extLst>
          </p:cNvPr>
          <p:cNvSpPr txBox="1"/>
          <p:nvPr/>
        </p:nvSpPr>
        <p:spPr>
          <a:xfrm>
            <a:off x="635362" y="412789"/>
            <a:ext cx="704559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23 25 8 9 12 3 17 28 41 48 37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lvl="1">
              <a:lnSpc>
                <a:spcPct val="150000"/>
              </a:lnSpc>
            </a:pPr>
            <a:endParaRPr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Red team: 3,9,17,28,37,48 	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outfield: 17,37,48		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jump ball: 9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Black team: 8,12,23,25,41		 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outfield: 12,25,41		 (in ascending order)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/>
              <a:t>jump ball: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CCFD2A-5879-4443-8927-2A081AEA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12" y="56591"/>
            <a:ext cx="6038850" cy="21812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27C77FE-C312-4EBA-9253-CEE72350C91A}"/>
              </a:ext>
            </a:extLst>
          </p:cNvPr>
          <p:cNvSpPr txBox="1"/>
          <p:nvPr/>
        </p:nvSpPr>
        <p:spPr>
          <a:xfrm>
            <a:off x="8183608" y="2865120"/>
            <a:ext cx="3814354" cy="1711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Level-order: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Red: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en-US" altLang="zh-TW" dirty="0"/>
              <a:t> 28 3 </a:t>
            </a:r>
            <a:r>
              <a:rPr lang="en-US" altLang="zh-TW" dirty="0">
                <a:solidFill>
                  <a:srgbClr val="0070C0"/>
                </a:solidFill>
              </a:rPr>
              <a:t>17 37 48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Black: </a:t>
            </a:r>
            <a:r>
              <a:rPr lang="en-US" altLang="zh-TW" dirty="0">
                <a:solidFill>
                  <a:srgbClr val="FF0000"/>
                </a:solidFill>
              </a:rPr>
              <a:t>23</a:t>
            </a:r>
            <a:r>
              <a:rPr lang="en-US" altLang="zh-TW" dirty="0"/>
              <a:t> 8 </a:t>
            </a:r>
            <a:r>
              <a:rPr lang="en-US" altLang="zh-TW" dirty="0">
                <a:solidFill>
                  <a:srgbClr val="0070C0"/>
                </a:solidFill>
              </a:rPr>
              <a:t>12 25 41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0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27E60A1-4491-4478-8541-D284365E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1021686"/>
            <a:ext cx="12192000" cy="28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 is the best number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9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42E7856-9D43-4592-A31C-4501E9D45EBF}"/>
              </a:ext>
            </a:extLst>
          </p:cNvPr>
          <p:cNvSpPr txBox="1"/>
          <p:nvPr/>
        </p:nvSpPr>
        <p:spPr>
          <a:xfrm>
            <a:off x="665643" y="264993"/>
            <a:ext cx="11526357" cy="632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Description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Please sort the sequence by bubble, insertion, and selection algorithm, and output the sorted sequence and the process according to the requests.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Requests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Bubble sort</a:t>
            </a:r>
            <a:r>
              <a:rPr lang="en-US" altLang="zh-TW" dirty="0"/>
              <a:t>: The two numbers of the fifth swap and the sequence after swapping.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 	-&gt; Bubble: a1, a2; 1 2 3 4 a1 a2 9 10 …	(a1, a2 follows the ascending order)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Insertion sort</a:t>
            </a:r>
            <a:r>
              <a:rPr lang="en-US" altLang="zh-TW" dirty="0"/>
              <a:t>: The sequence result after the fifth insertion.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-&gt; Insertion: 1 2 3 4 a1 a2 9 10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Selection sort</a:t>
            </a:r>
            <a:r>
              <a:rPr lang="en-US" altLang="zh-TW" dirty="0"/>
              <a:t>: The smallest number selected for the fifth step and the sequence after swapping.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-&gt; Selection: a1; 1 2 3 4 a1 9 10 …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** If there are two numbers with same value, selects leftmost number first.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Sorted sequence</a:t>
            </a:r>
            <a:r>
              <a:rPr lang="en-US" altLang="zh-TW" dirty="0"/>
              <a:t>: The result of sorting the entire sequence.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-&gt; 1 2 3 4 5 6 7 8 9 10 …</a:t>
            </a:r>
          </a:p>
        </p:txBody>
      </p:sp>
    </p:spTree>
    <p:extLst>
      <p:ext uri="{BB962C8B-B14F-4D97-AF65-F5344CB8AC3E}">
        <p14:creationId xmlns:p14="http://schemas.microsoft.com/office/powerpoint/2010/main" val="331339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EB3941-44C7-4481-A428-BE5015948110}"/>
              </a:ext>
            </a:extLst>
          </p:cNvPr>
          <p:cNvSpPr txBox="1"/>
          <p:nvPr/>
        </p:nvSpPr>
        <p:spPr>
          <a:xfrm>
            <a:off x="635362" y="308286"/>
            <a:ext cx="11373758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Bubble sort: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21 24 28 15 20 19 30 41 20 28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28, 41; 21 24 15 20 19 28 30 20 28 41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lvl="1"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35ED7-B25E-45E9-87D0-6497A2D640DB}"/>
              </a:ext>
            </a:extLst>
          </p:cNvPr>
          <p:cNvSpPr txBox="1"/>
          <p:nvPr/>
        </p:nvSpPr>
        <p:spPr>
          <a:xfrm>
            <a:off x="758009" y="1917614"/>
            <a:ext cx="10798629" cy="46198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7	      &lt;- initial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</a:t>
            </a:r>
            <a:r>
              <a:rPr lang="en-US" altLang="zh-TW" dirty="0">
                <a:solidFill>
                  <a:srgbClr val="FF0000"/>
                </a:solidFill>
              </a:rPr>
              <a:t>28 15 </a:t>
            </a:r>
            <a:r>
              <a:rPr lang="en-US" altLang="zh-TW" dirty="0">
                <a:solidFill>
                  <a:schemeClr val="tx1"/>
                </a:solidFill>
              </a:rPr>
              <a:t>20 19 30 41 20 28 13 12 33 25 7	      &lt;- first swap: 28,  15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15 28 20 19 30 41 20 28 13 12 33 25 7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</a:t>
            </a:r>
            <a:r>
              <a:rPr lang="en-US" altLang="zh-TW" dirty="0">
                <a:solidFill>
                  <a:srgbClr val="FF0000"/>
                </a:solidFill>
              </a:rPr>
              <a:t>28 20 </a:t>
            </a:r>
            <a:r>
              <a:rPr lang="en-US" altLang="zh-TW" dirty="0"/>
              <a:t>19 30 41 20 28 13 12 33 25 7	      &lt;- second swap: 28, 20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28 19 30 41 20 28 13 12 33 25 7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</a:t>
            </a:r>
            <a:r>
              <a:rPr lang="en-US" altLang="zh-TW" dirty="0">
                <a:solidFill>
                  <a:srgbClr val="FF0000"/>
                </a:solidFill>
              </a:rPr>
              <a:t>28 19 </a:t>
            </a:r>
            <a:r>
              <a:rPr lang="en-US" altLang="zh-TW" dirty="0"/>
              <a:t>30 41 20 28 13 12 33 25 7	      &lt;- third swap: 28, 19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41 20 28 13 12 33 25 7	      &lt;- after swapping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</a:t>
            </a:r>
            <a:r>
              <a:rPr lang="en-US" altLang="zh-TW" dirty="0">
                <a:solidFill>
                  <a:srgbClr val="FF0000"/>
                </a:solidFill>
              </a:rPr>
              <a:t>41 20</a:t>
            </a:r>
            <a:r>
              <a:rPr lang="en-US" altLang="zh-TW" dirty="0"/>
              <a:t> 28 13 12 33 25 7	      &lt;- fourth swap: 41, 20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20 41 28 13 12 33 25 7	      &lt;- fourth swap: 41, 20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21 24 15 20 19 28 30 20 </a:t>
            </a:r>
            <a:r>
              <a:rPr lang="en-US" altLang="zh-TW" dirty="0">
                <a:solidFill>
                  <a:srgbClr val="FF0000"/>
                </a:solidFill>
              </a:rPr>
              <a:t>41 28 </a:t>
            </a:r>
            <a:r>
              <a:rPr lang="en-US" altLang="zh-TW" dirty="0"/>
              <a:t>13 12 33 25 7	      &lt;- </a:t>
            </a:r>
            <a:r>
              <a:rPr lang="en-US" altLang="zh-TW" dirty="0">
                <a:solidFill>
                  <a:srgbClr val="FF0000"/>
                </a:solidFill>
              </a:rPr>
              <a:t>fifth swap: 41, 28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</a:t>
            </a:r>
            <a:r>
              <a:rPr lang="en-US" altLang="zh-TW" dirty="0">
                <a:solidFill>
                  <a:schemeClr val="tx1"/>
                </a:solidFill>
              </a:rPr>
              <a:t>21 24 15 20 19 28 30 20 28 41 13 12 33 25 7</a:t>
            </a:r>
            <a:r>
              <a:rPr lang="en-US" altLang="zh-TW" dirty="0">
                <a:solidFill>
                  <a:srgbClr val="FF0000"/>
                </a:solidFill>
              </a:rPr>
              <a:t>	      </a:t>
            </a:r>
            <a:r>
              <a:rPr lang="en-US" altLang="zh-TW" dirty="0">
                <a:solidFill>
                  <a:schemeClr val="tx1"/>
                </a:solidFill>
              </a:rPr>
              <a:t>&lt;- after swapping</a:t>
            </a:r>
          </a:p>
        </p:txBody>
      </p:sp>
    </p:spTree>
    <p:extLst>
      <p:ext uri="{BB962C8B-B14F-4D97-AF65-F5344CB8AC3E}">
        <p14:creationId xmlns:p14="http://schemas.microsoft.com/office/powerpoint/2010/main" val="12020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EB3941-44C7-4481-A428-BE5015948110}"/>
              </a:ext>
            </a:extLst>
          </p:cNvPr>
          <p:cNvSpPr txBox="1"/>
          <p:nvPr/>
        </p:nvSpPr>
        <p:spPr>
          <a:xfrm>
            <a:off x="635362" y="308286"/>
            <a:ext cx="11373758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Insertion sort: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Input: 21 24 28 15 20 19 30 41 20 28 13 12 33 25 7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Output: 15 20 21 24 28 19 30 41 20 28 13 12 33 25 7</a:t>
            </a:r>
          </a:p>
          <a:p>
            <a:pPr lvl="1"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335ED7-B25E-45E9-87D0-6497A2D640DB}"/>
              </a:ext>
            </a:extLst>
          </p:cNvPr>
          <p:cNvSpPr txBox="1"/>
          <p:nvPr/>
        </p:nvSpPr>
        <p:spPr>
          <a:xfrm>
            <a:off x="792844" y="2048242"/>
            <a:ext cx="8046357" cy="29578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21 24 28 15 20 19 30 41 20 28 13 12 33 25 7	      &lt;- initial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21</a:t>
            </a:r>
            <a:r>
              <a:rPr lang="en-US" altLang="zh-TW" dirty="0">
                <a:solidFill>
                  <a:schemeClr val="tx1"/>
                </a:solidFill>
              </a:rPr>
              <a:t> 24 28 15 20 19 30 41 20 28 13 12 33 25 7	      &lt;- first insertion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21 24 </a:t>
            </a:r>
            <a:r>
              <a:rPr lang="en-US" altLang="zh-TW" dirty="0">
                <a:solidFill>
                  <a:schemeClr val="tx1"/>
                </a:solidFill>
              </a:rPr>
              <a:t>15 28 20 19 30 41 20 28 13 12 33 25 7	      &lt;- second insertion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         15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21 24 </a:t>
            </a:r>
            <a:r>
              <a:rPr lang="en-US" altLang="zh-TW" dirty="0">
                <a:solidFill>
                  <a:schemeClr val="tx1"/>
                </a:solidFill>
              </a:rPr>
              <a:t>28 20 </a:t>
            </a:r>
            <a:r>
              <a:rPr lang="en-US" altLang="zh-TW" dirty="0"/>
              <a:t>19 30 41 20 28 13 12 33 25 7	      &lt;- third insertion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15 21 24 28 </a:t>
            </a:r>
            <a:r>
              <a:rPr lang="en-US" altLang="zh-TW" dirty="0"/>
              <a:t>20 19 30 41 20 28 13 12 33 25 7      &lt;- fourth insertion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r>
              <a:rPr lang="en-US" altLang="zh-TW" dirty="0">
                <a:solidFill>
                  <a:srgbClr val="FF0000"/>
                </a:solidFill>
              </a:rPr>
              <a:t>15 20 21 24 28</a:t>
            </a:r>
            <a:r>
              <a:rPr lang="en-US" altLang="zh-TW" dirty="0"/>
              <a:t> 19 30 41 20 28 13 12 33 25 7      &lt;- </a:t>
            </a:r>
            <a:r>
              <a:rPr lang="en-US" altLang="zh-TW" dirty="0">
                <a:solidFill>
                  <a:srgbClr val="FF0000"/>
                </a:solidFill>
              </a:rPr>
              <a:t>fifth insertion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D5D66A1-3CC1-4494-888A-0AA4FB8733AB}"/>
              </a:ext>
            </a:extLst>
          </p:cNvPr>
          <p:cNvSpPr/>
          <p:nvPr/>
        </p:nvSpPr>
        <p:spPr>
          <a:xfrm>
            <a:off x="9170126" y="2168795"/>
            <a:ext cx="296091" cy="2870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B3BD88-7F6B-4EA3-8BA5-48C923FD06D0}"/>
              </a:ext>
            </a:extLst>
          </p:cNvPr>
          <p:cNvSpPr txBox="1"/>
          <p:nvPr/>
        </p:nvSpPr>
        <p:spPr>
          <a:xfrm>
            <a:off x="9466217" y="2119292"/>
            <a:ext cx="221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: sorted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22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1274</Words>
  <Application>Microsoft Office PowerPoint</Application>
  <PresentationFormat>寬螢幕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DS HW3</vt:lpstr>
      <vt:lpstr>Dodge ball competition</vt:lpstr>
      <vt:lpstr>PowerPoint 簡報</vt:lpstr>
      <vt:lpstr>PowerPoint 簡報</vt:lpstr>
      <vt:lpstr>PowerPoint 簡報</vt:lpstr>
      <vt:lpstr>5 is the best number</vt:lpstr>
      <vt:lpstr>PowerPoint 簡報</vt:lpstr>
      <vt:lpstr>PowerPoint 簡報</vt:lpstr>
      <vt:lpstr>PowerPoint 簡報</vt:lpstr>
      <vt:lpstr>PowerPoint 簡報</vt:lpstr>
      <vt:lpstr>PowerPoint 簡報</vt:lpstr>
      <vt:lpstr>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(OJ) 系統介紹</dc:title>
  <dc:creator>勁宏 郭</dc:creator>
  <cp:lastModifiedBy>weiwei</cp:lastModifiedBy>
  <cp:revision>39</cp:revision>
  <dcterms:created xsi:type="dcterms:W3CDTF">2022-09-08T18:08:21Z</dcterms:created>
  <dcterms:modified xsi:type="dcterms:W3CDTF">2022-11-23T08:33:33Z</dcterms:modified>
</cp:coreProperties>
</file>