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78" r:id="rId3"/>
    <p:sldId id="294" r:id="rId4"/>
    <p:sldId id="295" r:id="rId5"/>
    <p:sldId id="296" r:id="rId6"/>
    <p:sldId id="283" r:id="rId7"/>
    <p:sldId id="284" r:id="rId8"/>
    <p:sldId id="302" r:id="rId9"/>
    <p:sldId id="286" r:id="rId10"/>
    <p:sldId id="287" r:id="rId11"/>
    <p:sldId id="281" r:id="rId12"/>
    <p:sldId id="269" r:id="rId13"/>
    <p:sldId id="290" r:id="rId14"/>
    <p:sldId id="277" r:id="rId15"/>
    <p:sldId id="298" r:id="rId16"/>
    <p:sldId id="299" r:id="rId17"/>
    <p:sldId id="300" r:id="rId18"/>
    <p:sldId id="301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96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.sevinc\Desktop\89-%20Baran%20Medikal_Proje_3-GenExp\BARAN%20RAT%20SONU&#1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Sayfa1!$G$1</c:f>
              <c:strCache>
                <c:ptCount val="1"/>
                <c:pt idx="0">
                  <c:v>CLOCK FC (2^-ΔΔCT)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Sayfa1!$C$2:$C$42</c:f>
              <c:strCache>
                <c:ptCount val="40"/>
                <c:pt idx="0">
                  <c:v>1. grup 1. sıçan</c:v>
                </c:pt>
                <c:pt idx="1">
                  <c:v>1. grup 2. sıçan</c:v>
                </c:pt>
                <c:pt idx="2">
                  <c:v>1. grup 3. sıçan</c:v>
                </c:pt>
                <c:pt idx="3">
                  <c:v>1. grup 4. sıçan</c:v>
                </c:pt>
                <c:pt idx="4">
                  <c:v>1. grup 5. sıçan</c:v>
                </c:pt>
                <c:pt idx="5">
                  <c:v>1. grup 6. sıçan</c:v>
                </c:pt>
                <c:pt idx="6">
                  <c:v>1. grup 7. sıçan</c:v>
                </c:pt>
                <c:pt idx="7">
                  <c:v>1. grup 8. sıçan</c:v>
                </c:pt>
                <c:pt idx="8">
                  <c:v>2. grup 1. sıçan</c:v>
                </c:pt>
                <c:pt idx="9">
                  <c:v>2. grup 2. sıçan</c:v>
                </c:pt>
                <c:pt idx="10">
                  <c:v>2. grup 3. sıçan</c:v>
                </c:pt>
                <c:pt idx="11">
                  <c:v>2. grup 4. sıçan</c:v>
                </c:pt>
                <c:pt idx="12">
                  <c:v>2. grup 5. sıçan</c:v>
                </c:pt>
                <c:pt idx="13">
                  <c:v>2. grup 6. sıçan</c:v>
                </c:pt>
                <c:pt idx="14">
                  <c:v>2. grup 7. sıçan</c:v>
                </c:pt>
                <c:pt idx="15">
                  <c:v>2. grup 8. sıçan</c:v>
                </c:pt>
                <c:pt idx="16">
                  <c:v>3. grup 1. sıçan</c:v>
                </c:pt>
                <c:pt idx="17">
                  <c:v>3. grup 2. sıçan</c:v>
                </c:pt>
                <c:pt idx="18">
                  <c:v>3. grup 3. sıçan</c:v>
                </c:pt>
                <c:pt idx="19">
                  <c:v>3. grup 4. sıçan</c:v>
                </c:pt>
                <c:pt idx="20">
                  <c:v>3. grup 5. sıçan</c:v>
                </c:pt>
                <c:pt idx="21">
                  <c:v>3. grup 6. sıçan</c:v>
                </c:pt>
                <c:pt idx="22">
                  <c:v>3. grup 7. sıçan</c:v>
                </c:pt>
                <c:pt idx="23">
                  <c:v>3. grup 8. sıçan</c:v>
                </c:pt>
                <c:pt idx="24">
                  <c:v>4. grup 1. sıçan</c:v>
                </c:pt>
                <c:pt idx="25">
                  <c:v>4. grup 2. sıçan</c:v>
                </c:pt>
                <c:pt idx="26">
                  <c:v>4. grup 3. sıçan</c:v>
                </c:pt>
                <c:pt idx="27">
                  <c:v>4. grup 4. sıçan</c:v>
                </c:pt>
                <c:pt idx="28">
                  <c:v>4. grup 5. sıçan</c:v>
                </c:pt>
                <c:pt idx="29">
                  <c:v>4. grup 6. sıçan</c:v>
                </c:pt>
                <c:pt idx="30">
                  <c:v>4. grup 7. sıçan</c:v>
                </c:pt>
                <c:pt idx="31">
                  <c:v>4. grup 8. sıçan</c:v>
                </c:pt>
                <c:pt idx="32">
                  <c:v>5. grup 1. sıçan</c:v>
                </c:pt>
                <c:pt idx="33">
                  <c:v>5. grup 2. sıçan</c:v>
                </c:pt>
                <c:pt idx="34">
                  <c:v>5. grup 3. sıçan</c:v>
                </c:pt>
                <c:pt idx="35">
                  <c:v>5. grup 4. sıçan</c:v>
                </c:pt>
                <c:pt idx="36">
                  <c:v>5. grup 5. sıçan</c:v>
                </c:pt>
                <c:pt idx="37">
                  <c:v>5. grup 6. sıçan</c:v>
                </c:pt>
                <c:pt idx="38">
                  <c:v>5. grup 7. sıçan</c:v>
                </c:pt>
                <c:pt idx="39">
                  <c:v>5. grup 8. sıçan</c:v>
                </c:pt>
              </c:strCache>
            </c:strRef>
          </c:cat>
          <c:val>
            <c:numRef>
              <c:f>Sayfa1!$G$2:$G$42</c:f>
              <c:numCache>
                <c:formatCode>General</c:formatCode>
                <c:ptCount val="41"/>
                <c:pt idx="0">
                  <c:v>2.4189305673904222</c:v>
                </c:pt>
                <c:pt idx="1">
                  <c:v>1.9834728440462241</c:v>
                </c:pt>
                <c:pt idx="2">
                  <c:v>1.9460007693184254</c:v>
                </c:pt>
                <c:pt idx="3">
                  <c:v>2.0204200060738806</c:v>
                </c:pt>
                <c:pt idx="4">
                  <c:v>0.57639995995238547</c:v>
                </c:pt>
                <c:pt idx="5">
                  <c:v>4.2800248586436558</c:v>
                </c:pt>
                <c:pt idx="6">
                  <c:v>4.0087440775694342E-3</c:v>
                </c:pt>
                <c:pt idx="7">
                  <c:v>5.3602754310736165</c:v>
                </c:pt>
                <c:pt idx="8">
                  <c:v>1.5551087383786453</c:v>
                </c:pt>
                <c:pt idx="9">
                  <c:v>2.945319445131414</c:v>
                </c:pt>
                <c:pt idx="10">
                  <c:v>3.7133033443318109</c:v>
                </c:pt>
                <c:pt idx="11">
                  <c:v>1.4112962303305456</c:v>
                </c:pt>
                <c:pt idx="12">
                  <c:v>5.3313726682888598</c:v>
                </c:pt>
                <c:pt idx="13">
                  <c:v>9.7705118829954483</c:v>
                </c:pt>
                <c:pt idx="14">
                  <c:v>17.359195899909636</c:v>
                </c:pt>
                <c:pt idx="15">
                  <c:v>6.8890120839437738</c:v>
                </c:pt>
                <c:pt idx="16">
                  <c:v>3.2186481867903565</c:v>
                </c:pt>
                <c:pt idx="17">
                  <c:v>4.8346290332980262</c:v>
                </c:pt>
                <c:pt idx="18">
                  <c:v>5.3596376680713558</c:v>
                </c:pt>
                <c:pt idx="19">
                  <c:v>4.6516331293875481</c:v>
                </c:pt>
                <c:pt idx="20">
                  <c:v>8.1490315341817752</c:v>
                </c:pt>
                <c:pt idx="21">
                  <c:v>6.295786595887769</c:v>
                </c:pt>
                <c:pt idx="22">
                  <c:v>5.4578145296866838</c:v>
                </c:pt>
                <c:pt idx="23">
                  <c:v>8.9004326683657791</c:v>
                </c:pt>
                <c:pt idx="24">
                  <c:v>6.2212327201668716</c:v>
                </c:pt>
                <c:pt idx="25">
                  <c:v>4.0352211654604533</c:v>
                </c:pt>
                <c:pt idx="26">
                  <c:v>4.1101536263204093</c:v>
                </c:pt>
                <c:pt idx="27">
                  <c:v>11.391447942451068</c:v>
                </c:pt>
                <c:pt idx="28">
                  <c:v>5.8740158457295788</c:v>
                </c:pt>
                <c:pt idx="29">
                  <c:v>4.7559642111321034</c:v>
                </c:pt>
                <c:pt idx="30">
                  <c:v>7.1620386164258427</c:v>
                </c:pt>
                <c:pt idx="31">
                  <c:v>4.8539417790508734</c:v>
                </c:pt>
                <c:pt idx="32">
                  <c:v>5.87677338006801</c:v>
                </c:pt>
                <c:pt idx="33">
                  <c:v>5.3887435327653055</c:v>
                </c:pt>
                <c:pt idx="34">
                  <c:v>3.8564856029962784</c:v>
                </c:pt>
                <c:pt idx="35">
                  <c:v>3.1524724647906943</c:v>
                </c:pt>
                <c:pt idx="36">
                  <c:v>0.98188324833476837</c:v>
                </c:pt>
                <c:pt idx="37">
                  <c:v>5.6781043395150164</c:v>
                </c:pt>
                <c:pt idx="38">
                  <c:v>1.535520531990118</c:v>
                </c:pt>
                <c:pt idx="39">
                  <c:v>5.3024575016787683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7-498F-A9C6-5F200C2568F9}"/>
            </c:ext>
          </c:extLst>
        </c:ser>
        <c:ser>
          <c:idx val="1"/>
          <c:order val="1"/>
          <c:tx>
            <c:strRef>
              <c:f>Sayfa1!$L$1</c:f>
              <c:strCache>
                <c:ptCount val="1"/>
                <c:pt idx="0">
                  <c:v>BMAL FC (2^-ΔΔCT)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Sayfa1!$C$2:$C$42</c:f>
              <c:strCache>
                <c:ptCount val="40"/>
                <c:pt idx="0">
                  <c:v>1. grup 1. sıçan</c:v>
                </c:pt>
                <c:pt idx="1">
                  <c:v>1. grup 2. sıçan</c:v>
                </c:pt>
                <c:pt idx="2">
                  <c:v>1. grup 3. sıçan</c:v>
                </c:pt>
                <c:pt idx="3">
                  <c:v>1. grup 4. sıçan</c:v>
                </c:pt>
                <c:pt idx="4">
                  <c:v>1. grup 5. sıçan</c:v>
                </c:pt>
                <c:pt idx="5">
                  <c:v>1. grup 6. sıçan</c:v>
                </c:pt>
                <c:pt idx="6">
                  <c:v>1. grup 7. sıçan</c:v>
                </c:pt>
                <c:pt idx="7">
                  <c:v>1. grup 8. sıçan</c:v>
                </c:pt>
                <c:pt idx="8">
                  <c:v>2. grup 1. sıçan</c:v>
                </c:pt>
                <c:pt idx="9">
                  <c:v>2. grup 2. sıçan</c:v>
                </c:pt>
                <c:pt idx="10">
                  <c:v>2. grup 3. sıçan</c:v>
                </c:pt>
                <c:pt idx="11">
                  <c:v>2. grup 4. sıçan</c:v>
                </c:pt>
                <c:pt idx="12">
                  <c:v>2. grup 5. sıçan</c:v>
                </c:pt>
                <c:pt idx="13">
                  <c:v>2. grup 6. sıçan</c:v>
                </c:pt>
                <c:pt idx="14">
                  <c:v>2. grup 7. sıçan</c:v>
                </c:pt>
                <c:pt idx="15">
                  <c:v>2. grup 8. sıçan</c:v>
                </c:pt>
                <c:pt idx="16">
                  <c:v>3. grup 1. sıçan</c:v>
                </c:pt>
                <c:pt idx="17">
                  <c:v>3. grup 2. sıçan</c:v>
                </c:pt>
                <c:pt idx="18">
                  <c:v>3. grup 3. sıçan</c:v>
                </c:pt>
                <c:pt idx="19">
                  <c:v>3. grup 4. sıçan</c:v>
                </c:pt>
                <c:pt idx="20">
                  <c:v>3. grup 5. sıçan</c:v>
                </c:pt>
                <c:pt idx="21">
                  <c:v>3. grup 6. sıçan</c:v>
                </c:pt>
                <c:pt idx="22">
                  <c:v>3. grup 7. sıçan</c:v>
                </c:pt>
                <c:pt idx="23">
                  <c:v>3. grup 8. sıçan</c:v>
                </c:pt>
                <c:pt idx="24">
                  <c:v>4. grup 1. sıçan</c:v>
                </c:pt>
                <c:pt idx="25">
                  <c:v>4. grup 2. sıçan</c:v>
                </c:pt>
                <c:pt idx="26">
                  <c:v>4. grup 3. sıçan</c:v>
                </c:pt>
                <c:pt idx="27">
                  <c:v>4. grup 4. sıçan</c:v>
                </c:pt>
                <c:pt idx="28">
                  <c:v>4. grup 5. sıçan</c:v>
                </c:pt>
                <c:pt idx="29">
                  <c:v>4. grup 6. sıçan</c:v>
                </c:pt>
                <c:pt idx="30">
                  <c:v>4. grup 7. sıçan</c:v>
                </c:pt>
                <c:pt idx="31">
                  <c:v>4. grup 8. sıçan</c:v>
                </c:pt>
                <c:pt idx="32">
                  <c:v>5. grup 1. sıçan</c:v>
                </c:pt>
                <c:pt idx="33">
                  <c:v>5. grup 2. sıçan</c:v>
                </c:pt>
                <c:pt idx="34">
                  <c:v>5. grup 3. sıçan</c:v>
                </c:pt>
                <c:pt idx="35">
                  <c:v>5. grup 4. sıçan</c:v>
                </c:pt>
                <c:pt idx="36">
                  <c:v>5. grup 5. sıçan</c:v>
                </c:pt>
                <c:pt idx="37">
                  <c:v>5. grup 6. sıçan</c:v>
                </c:pt>
                <c:pt idx="38">
                  <c:v>5. grup 7. sıçan</c:v>
                </c:pt>
                <c:pt idx="39">
                  <c:v>5. grup 8. sıçan</c:v>
                </c:pt>
              </c:strCache>
            </c:strRef>
          </c:cat>
          <c:val>
            <c:numRef>
              <c:f>Sayfa1!$L$2:$L$42</c:f>
              <c:numCache>
                <c:formatCode>General</c:formatCode>
                <c:ptCount val="41"/>
                <c:pt idx="0">
                  <c:v>4.4461761815610625</c:v>
                </c:pt>
                <c:pt idx="1">
                  <c:v>4.3523852416163722</c:v>
                </c:pt>
                <c:pt idx="2">
                  <c:v>1.6303947268968773</c:v>
                </c:pt>
                <c:pt idx="3">
                  <c:v>6.3632200089985727</c:v>
                </c:pt>
                <c:pt idx="4">
                  <c:v>0.32249352724878327</c:v>
                </c:pt>
                <c:pt idx="5">
                  <c:v>4.5809093135820387</c:v>
                </c:pt>
                <c:pt idx="6">
                  <c:v>7.0252893924241313E-4</c:v>
                </c:pt>
                <c:pt idx="7">
                  <c:v>4.7993164464473974</c:v>
                </c:pt>
                <c:pt idx="8">
                  <c:v>1.1918743210423353</c:v>
                </c:pt>
                <c:pt idx="9">
                  <c:v>1.4102375253609094E-2</c:v>
                </c:pt>
                <c:pt idx="10">
                  <c:v>2.199850541499099</c:v>
                </c:pt>
                <c:pt idx="11">
                  <c:v>1.4211400733265147</c:v>
                </c:pt>
                <c:pt idx="12">
                  <c:v>3.3847863876073809</c:v>
                </c:pt>
                <c:pt idx="13">
                  <c:v>26.053004243899647</c:v>
                </c:pt>
                <c:pt idx="14">
                  <c:v>8.9448636694041213</c:v>
                </c:pt>
                <c:pt idx="15">
                  <c:v>2.5326183568684604</c:v>
                </c:pt>
                <c:pt idx="16">
                  <c:v>1.1838231380120265</c:v>
                </c:pt>
                <c:pt idx="17">
                  <c:v>3.1527412889169493</c:v>
                </c:pt>
                <c:pt idx="18">
                  <c:v>0.90709737726886364</c:v>
                </c:pt>
                <c:pt idx="19">
                  <c:v>0.85048097021405467</c:v>
                </c:pt>
                <c:pt idx="20">
                  <c:v>12.864537130590731</c:v>
                </c:pt>
                <c:pt idx="21">
                  <c:v>3.0835187879551134</c:v>
                </c:pt>
                <c:pt idx="22">
                  <c:v>3.9545511267302511</c:v>
                </c:pt>
                <c:pt idx="23">
                  <c:v>4.5055358081771484</c:v>
                </c:pt>
                <c:pt idx="24">
                  <c:v>1.8517182898274485</c:v>
                </c:pt>
                <c:pt idx="25">
                  <c:v>3.6761360366486615</c:v>
                </c:pt>
                <c:pt idx="26">
                  <c:v>0.83395917614849613</c:v>
                </c:pt>
                <c:pt idx="27">
                  <c:v>2.261088289110039</c:v>
                </c:pt>
                <c:pt idx="28">
                  <c:v>1.6032939673560298</c:v>
                </c:pt>
                <c:pt idx="29">
                  <c:v>0.65785899498978473</c:v>
                </c:pt>
                <c:pt idx="30">
                  <c:v>1.6579327520732279</c:v>
                </c:pt>
                <c:pt idx="31">
                  <c:v>1.1537459994754025</c:v>
                </c:pt>
                <c:pt idx="32">
                  <c:v>0.99915761258598412</c:v>
                </c:pt>
                <c:pt idx="33">
                  <c:v>2.1153249836154218</c:v>
                </c:pt>
                <c:pt idx="34">
                  <c:v>2.6892737964875142</c:v>
                </c:pt>
                <c:pt idx="35">
                  <c:v>0.75871368456867183</c:v>
                </c:pt>
                <c:pt idx="36">
                  <c:v>2.5647611242241601</c:v>
                </c:pt>
                <c:pt idx="37">
                  <c:v>0.58004638884647897</c:v>
                </c:pt>
                <c:pt idx="38">
                  <c:v>1.3258090491581489E-2</c:v>
                </c:pt>
                <c:pt idx="39">
                  <c:v>2.7007823488796823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E7-498F-A9C6-5F200C2568F9}"/>
            </c:ext>
          </c:extLst>
        </c:ser>
        <c:ser>
          <c:idx val="2"/>
          <c:order val="2"/>
          <c:tx>
            <c:strRef>
              <c:f>Sayfa1!$Q$1</c:f>
              <c:strCache>
                <c:ptCount val="1"/>
                <c:pt idx="0">
                  <c:v>REV FC (2^-ΔΔCT)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Sayfa1!$C$2:$C$42</c:f>
              <c:strCache>
                <c:ptCount val="40"/>
                <c:pt idx="0">
                  <c:v>1. grup 1. sıçan</c:v>
                </c:pt>
                <c:pt idx="1">
                  <c:v>1. grup 2. sıçan</c:v>
                </c:pt>
                <c:pt idx="2">
                  <c:v>1. grup 3. sıçan</c:v>
                </c:pt>
                <c:pt idx="3">
                  <c:v>1. grup 4. sıçan</c:v>
                </c:pt>
                <c:pt idx="4">
                  <c:v>1. grup 5. sıçan</c:v>
                </c:pt>
                <c:pt idx="5">
                  <c:v>1. grup 6. sıçan</c:v>
                </c:pt>
                <c:pt idx="6">
                  <c:v>1. grup 7. sıçan</c:v>
                </c:pt>
                <c:pt idx="7">
                  <c:v>1. grup 8. sıçan</c:v>
                </c:pt>
                <c:pt idx="8">
                  <c:v>2. grup 1. sıçan</c:v>
                </c:pt>
                <c:pt idx="9">
                  <c:v>2. grup 2. sıçan</c:v>
                </c:pt>
                <c:pt idx="10">
                  <c:v>2. grup 3. sıçan</c:v>
                </c:pt>
                <c:pt idx="11">
                  <c:v>2. grup 4. sıçan</c:v>
                </c:pt>
                <c:pt idx="12">
                  <c:v>2. grup 5. sıçan</c:v>
                </c:pt>
                <c:pt idx="13">
                  <c:v>2. grup 6. sıçan</c:v>
                </c:pt>
                <c:pt idx="14">
                  <c:v>2. grup 7. sıçan</c:v>
                </c:pt>
                <c:pt idx="15">
                  <c:v>2. grup 8. sıçan</c:v>
                </c:pt>
                <c:pt idx="16">
                  <c:v>3. grup 1. sıçan</c:v>
                </c:pt>
                <c:pt idx="17">
                  <c:v>3. grup 2. sıçan</c:v>
                </c:pt>
                <c:pt idx="18">
                  <c:v>3. grup 3. sıçan</c:v>
                </c:pt>
                <c:pt idx="19">
                  <c:v>3. grup 4. sıçan</c:v>
                </c:pt>
                <c:pt idx="20">
                  <c:v>3. grup 5. sıçan</c:v>
                </c:pt>
                <c:pt idx="21">
                  <c:v>3. grup 6. sıçan</c:v>
                </c:pt>
                <c:pt idx="22">
                  <c:v>3. grup 7. sıçan</c:v>
                </c:pt>
                <c:pt idx="23">
                  <c:v>3. grup 8. sıçan</c:v>
                </c:pt>
                <c:pt idx="24">
                  <c:v>4. grup 1. sıçan</c:v>
                </c:pt>
                <c:pt idx="25">
                  <c:v>4. grup 2. sıçan</c:v>
                </c:pt>
                <c:pt idx="26">
                  <c:v>4. grup 3. sıçan</c:v>
                </c:pt>
                <c:pt idx="27">
                  <c:v>4. grup 4. sıçan</c:v>
                </c:pt>
                <c:pt idx="28">
                  <c:v>4. grup 5. sıçan</c:v>
                </c:pt>
                <c:pt idx="29">
                  <c:v>4. grup 6. sıçan</c:v>
                </c:pt>
                <c:pt idx="30">
                  <c:v>4. grup 7. sıçan</c:v>
                </c:pt>
                <c:pt idx="31">
                  <c:v>4. grup 8. sıçan</c:v>
                </c:pt>
                <c:pt idx="32">
                  <c:v>5. grup 1. sıçan</c:v>
                </c:pt>
                <c:pt idx="33">
                  <c:v>5. grup 2. sıçan</c:v>
                </c:pt>
                <c:pt idx="34">
                  <c:v>5. grup 3. sıçan</c:v>
                </c:pt>
                <c:pt idx="35">
                  <c:v>5. grup 4. sıçan</c:v>
                </c:pt>
                <c:pt idx="36">
                  <c:v>5. grup 5. sıçan</c:v>
                </c:pt>
                <c:pt idx="37">
                  <c:v>5. grup 6. sıçan</c:v>
                </c:pt>
                <c:pt idx="38">
                  <c:v>5. grup 7. sıçan</c:v>
                </c:pt>
                <c:pt idx="39">
                  <c:v>5. grup 8. sıçan</c:v>
                </c:pt>
              </c:strCache>
            </c:strRef>
          </c:cat>
          <c:val>
            <c:numRef>
              <c:f>Sayfa1!$Q$2:$Q$42</c:f>
              <c:numCache>
                <c:formatCode>General</c:formatCode>
                <c:ptCount val="41"/>
                <c:pt idx="0">
                  <c:v>1.182832014705812</c:v>
                </c:pt>
                <c:pt idx="1">
                  <c:v>0.55607423547112611</c:v>
                </c:pt>
                <c:pt idx="2">
                  <c:v>2.8107141835710814</c:v>
                </c:pt>
                <c:pt idx="3">
                  <c:v>0.35057229896579245</c:v>
                </c:pt>
                <c:pt idx="4">
                  <c:v>0.21475705842957102</c:v>
                </c:pt>
                <c:pt idx="5">
                  <c:v>2.4423524837889938</c:v>
                </c:pt>
                <c:pt idx="6">
                  <c:v>0.42804420496221873</c:v>
                </c:pt>
                <c:pt idx="7">
                  <c:v>6.8723530691347277</c:v>
                </c:pt>
                <c:pt idx="8">
                  <c:v>0.3063102496738378</c:v>
                </c:pt>
                <c:pt idx="9">
                  <c:v>3.163047982180557</c:v>
                </c:pt>
                <c:pt idx="10">
                  <c:v>1.0360657153321786</c:v>
                </c:pt>
                <c:pt idx="11">
                  <c:v>0.80760269194784351</c:v>
                </c:pt>
                <c:pt idx="12">
                  <c:v>17.497396334869787</c:v>
                </c:pt>
                <c:pt idx="13">
                  <c:v>7.2161636253854544</c:v>
                </c:pt>
                <c:pt idx="14">
                  <c:v>9.0574330082528771</c:v>
                </c:pt>
                <c:pt idx="15">
                  <c:v>1.6713040041947096</c:v>
                </c:pt>
                <c:pt idx="16">
                  <c:v>22.921709669438503</c:v>
                </c:pt>
                <c:pt idx="17">
                  <c:v>0.9189176044768258</c:v>
                </c:pt>
                <c:pt idx="18">
                  <c:v>5.2632733766296411</c:v>
                </c:pt>
                <c:pt idx="19">
                  <c:v>0.40645984836574539</c:v>
                </c:pt>
                <c:pt idx="20">
                  <c:v>4.4417326839900397</c:v>
                </c:pt>
                <c:pt idx="21">
                  <c:v>4.7234250135241735</c:v>
                </c:pt>
                <c:pt idx="22">
                  <c:v>9.7672273958935687</c:v>
                </c:pt>
                <c:pt idx="23">
                  <c:v>3.2360553376003018</c:v>
                </c:pt>
                <c:pt idx="24">
                  <c:v>1.2177180782917068</c:v>
                </c:pt>
                <c:pt idx="25">
                  <c:v>2.4223234280532102</c:v>
                </c:pt>
                <c:pt idx="26">
                  <c:v>6.0687641719243928</c:v>
                </c:pt>
                <c:pt idx="27">
                  <c:v>11.95878149886801</c:v>
                </c:pt>
                <c:pt idx="28">
                  <c:v>23.017871430607265</c:v>
                </c:pt>
                <c:pt idx="29">
                  <c:v>3.2794150657815697</c:v>
                </c:pt>
                <c:pt idx="30">
                  <c:v>13.114747045193413</c:v>
                </c:pt>
                <c:pt idx="31">
                  <c:v>2.3225799881217628</c:v>
                </c:pt>
                <c:pt idx="32">
                  <c:v>2.5745448754158842</c:v>
                </c:pt>
                <c:pt idx="33">
                  <c:v>10.044144841285116</c:v>
                </c:pt>
                <c:pt idx="34">
                  <c:v>5.4585014107831844</c:v>
                </c:pt>
                <c:pt idx="35">
                  <c:v>1.4044581146354467</c:v>
                </c:pt>
                <c:pt idx="36">
                  <c:v>8.9943165066489019</c:v>
                </c:pt>
                <c:pt idx="37">
                  <c:v>11.361542624286148</c:v>
                </c:pt>
                <c:pt idx="38">
                  <c:v>24.137527623187317</c:v>
                </c:pt>
                <c:pt idx="39">
                  <c:v>45.800684918721188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E7-498F-A9C6-5F200C2568F9}"/>
            </c:ext>
          </c:extLst>
        </c:ser>
        <c:ser>
          <c:idx val="3"/>
          <c:order val="3"/>
          <c:tx>
            <c:strRef>
              <c:f>Sayfa1!$V$1</c:f>
              <c:strCache>
                <c:ptCount val="1"/>
                <c:pt idx="0">
                  <c:v>PER FC (2^-ΔΔCT)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Sayfa1!$C$2:$C$42</c:f>
              <c:strCache>
                <c:ptCount val="40"/>
                <c:pt idx="0">
                  <c:v>1. grup 1. sıçan</c:v>
                </c:pt>
                <c:pt idx="1">
                  <c:v>1. grup 2. sıçan</c:v>
                </c:pt>
                <c:pt idx="2">
                  <c:v>1. grup 3. sıçan</c:v>
                </c:pt>
                <c:pt idx="3">
                  <c:v>1. grup 4. sıçan</c:v>
                </c:pt>
                <c:pt idx="4">
                  <c:v>1. grup 5. sıçan</c:v>
                </c:pt>
                <c:pt idx="5">
                  <c:v>1. grup 6. sıçan</c:v>
                </c:pt>
                <c:pt idx="6">
                  <c:v>1. grup 7. sıçan</c:v>
                </c:pt>
                <c:pt idx="7">
                  <c:v>1. grup 8. sıçan</c:v>
                </c:pt>
                <c:pt idx="8">
                  <c:v>2. grup 1. sıçan</c:v>
                </c:pt>
                <c:pt idx="9">
                  <c:v>2. grup 2. sıçan</c:v>
                </c:pt>
                <c:pt idx="10">
                  <c:v>2. grup 3. sıçan</c:v>
                </c:pt>
                <c:pt idx="11">
                  <c:v>2. grup 4. sıçan</c:v>
                </c:pt>
                <c:pt idx="12">
                  <c:v>2. grup 5. sıçan</c:v>
                </c:pt>
                <c:pt idx="13">
                  <c:v>2. grup 6. sıçan</c:v>
                </c:pt>
                <c:pt idx="14">
                  <c:v>2. grup 7. sıçan</c:v>
                </c:pt>
                <c:pt idx="15">
                  <c:v>2. grup 8. sıçan</c:v>
                </c:pt>
                <c:pt idx="16">
                  <c:v>3. grup 1. sıçan</c:v>
                </c:pt>
                <c:pt idx="17">
                  <c:v>3. grup 2. sıçan</c:v>
                </c:pt>
                <c:pt idx="18">
                  <c:v>3. grup 3. sıçan</c:v>
                </c:pt>
                <c:pt idx="19">
                  <c:v>3. grup 4. sıçan</c:v>
                </c:pt>
                <c:pt idx="20">
                  <c:v>3. grup 5. sıçan</c:v>
                </c:pt>
                <c:pt idx="21">
                  <c:v>3. grup 6. sıçan</c:v>
                </c:pt>
                <c:pt idx="22">
                  <c:v>3. grup 7. sıçan</c:v>
                </c:pt>
                <c:pt idx="23">
                  <c:v>3. grup 8. sıçan</c:v>
                </c:pt>
                <c:pt idx="24">
                  <c:v>4. grup 1. sıçan</c:v>
                </c:pt>
                <c:pt idx="25">
                  <c:v>4. grup 2. sıçan</c:v>
                </c:pt>
                <c:pt idx="26">
                  <c:v>4. grup 3. sıçan</c:v>
                </c:pt>
                <c:pt idx="27">
                  <c:v>4. grup 4. sıçan</c:v>
                </c:pt>
                <c:pt idx="28">
                  <c:v>4. grup 5. sıçan</c:v>
                </c:pt>
                <c:pt idx="29">
                  <c:v>4. grup 6. sıçan</c:v>
                </c:pt>
                <c:pt idx="30">
                  <c:v>4. grup 7. sıçan</c:v>
                </c:pt>
                <c:pt idx="31">
                  <c:v>4. grup 8. sıçan</c:v>
                </c:pt>
                <c:pt idx="32">
                  <c:v>5. grup 1. sıçan</c:v>
                </c:pt>
                <c:pt idx="33">
                  <c:v>5. grup 2. sıçan</c:v>
                </c:pt>
                <c:pt idx="34">
                  <c:v>5. grup 3. sıçan</c:v>
                </c:pt>
                <c:pt idx="35">
                  <c:v>5. grup 4. sıçan</c:v>
                </c:pt>
                <c:pt idx="36">
                  <c:v>5. grup 5. sıçan</c:v>
                </c:pt>
                <c:pt idx="37">
                  <c:v>5. grup 6. sıçan</c:v>
                </c:pt>
                <c:pt idx="38">
                  <c:v>5. grup 7. sıçan</c:v>
                </c:pt>
                <c:pt idx="39">
                  <c:v>5. grup 8. sıçan</c:v>
                </c:pt>
              </c:strCache>
            </c:strRef>
          </c:cat>
          <c:val>
            <c:numRef>
              <c:f>Sayfa1!$V$2:$V$42</c:f>
              <c:numCache>
                <c:formatCode>General</c:formatCode>
                <c:ptCount val="41"/>
                <c:pt idx="0">
                  <c:v>1.0037757563140526</c:v>
                </c:pt>
                <c:pt idx="1">
                  <c:v>2.1563939294333814</c:v>
                </c:pt>
                <c:pt idx="2">
                  <c:v>1.2019526100647322</c:v>
                </c:pt>
                <c:pt idx="3">
                  <c:v>2.1384936453269225</c:v>
                </c:pt>
                <c:pt idx="4">
                  <c:v>0.36537629529694826</c:v>
                </c:pt>
                <c:pt idx="5">
                  <c:v>2.0334771495060289</c:v>
                </c:pt>
                <c:pt idx="6">
                  <c:v>3.2543276859080442E-2</c:v>
                </c:pt>
                <c:pt idx="7">
                  <c:v>7.433595802199723</c:v>
                </c:pt>
                <c:pt idx="8">
                  <c:v>0.80997039416571204</c:v>
                </c:pt>
                <c:pt idx="9">
                  <c:v>7.3621544513176564</c:v>
                </c:pt>
                <c:pt idx="10">
                  <c:v>1.1731044970637694</c:v>
                </c:pt>
                <c:pt idx="11">
                  <c:v>0.1892458368612043</c:v>
                </c:pt>
                <c:pt idx="12">
                  <c:v>2.7103865238849072</c:v>
                </c:pt>
                <c:pt idx="13">
                  <c:v>1.5681019411106316</c:v>
                </c:pt>
                <c:pt idx="14">
                  <c:v>8.8224784495202719</c:v>
                </c:pt>
                <c:pt idx="15">
                  <c:v>14.4505845602308</c:v>
                </c:pt>
                <c:pt idx="16">
                  <c:v>2.92964228731958</c:v>
                </c:pt>
                <c:pt idx="17">
                  <c:v>2.5889327281036576</c:v>
                </c:pt>
                <c:pt idx="18">
                  <c:v>3.2696497922447056</c:v>
                </c:pt>
                <c:pt idx="19">
                  <c:v>1.463458991294774</c:v>
                </c:pt>
                <c:pt idx="20">
                  <c:v>1.7549919577128237</c:v>
                </c:pt>
                <c:pt idx="21">
                  <c:v>3.9364143573930885</c:v>
                </c:pt>
                <c:pt idx="22">
                  <c:v>1.4742346749126405</c:v>
                </c:pt>
                <c:pt idx="23">
                  <c:v>2.9309800092644882</c:v>
                </c:pt>
                <c:pt idx="24">
                  <c:v>1.5088353659028724</c:v>
                </c:pt>
                <c:pt idx="25">
                  <c:v>1.9957964163664546</c:v>
                </c:pt>
                <c:pt idx="26">
                  <c:v>3.6199446326543936</c:v>
                </c:pt>
                <c:pt idx="27">
                  <c:v>6.7213222482339354</c:v>
                </c:pt>
                <c:pt idx="28">
                  <c:v>2.1952470553468451</c:v>
                </c:pt>
                <c:pt idx="29">
                  <c:v>3.9333138589389529</c:v>
                </c:pt>
                <c:pt idx="30">
                  <c:v>2.7574981968672256</c:v>
                </c:pt>
                <c:pt idx="31">
                  <c:v>2.7081514481998075</c:v>
                </c:pt>
                <c:pt idx="32">
                  <c:v>7.6728431934726036</c:v>
                </c:pt>
                <c:pt idx="33">
                  <c:v>1.2505504680506891</c:v>
                </c:pt>
                <c:pt idx="34">
                  <c:v>2.5779996273682757</c:v>
                </c:pt>
                <c:pt idx="35">
                  <c:v>10.214581881760948</c:v>
                </c:pt>
                <c:pt idx="36">
                  <c:v>1.7461510300846907</c:v>
                </c:pt>
                <c:pt idx="37">
                  <c:v>6.5612481879423399</c:v>
                </c:pt>
                <c:pt idx="38">
                  <c:v>1.3209197062611755</c:v>
                </c:pt>
                <c:pt idx="39">
                  <c:v>1.1027346928236317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E7-498F-A9C6-5F200C256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699549696"/>
        <c:axId val="1699545536"/>
      </c:barChart>
      <c:catAx>
        <c:axId val="16995496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699545536"/>
        <c:crosses val="autoZero"/>
        <c:auto val="1"/>
        <c:lblAlgn val="ctr"/>
        <c:lblOffset val="100"/>
        <c:noMultiLvlLbl val="0"/>
      </c:catAx>
      <c:valAx>
        <c:axId val="16995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69954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01599" y="2527091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1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mRNA</a:t>
            </a:r>
            <a:r>
              <a:rPr kumimoji="0" lang="tr-TR" sz="6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Gen Ekspresyon Analizi</a:t>
            </a:r>
            <a:endParaRPr kumimoji="0" lang="en-US" sz="6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93519" y="5085166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219635" y="305848"/>
            <a:ext cx="12192000" cy="15670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Ayfer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Beyaz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Coşkun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Fırat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Üniversitesi Ankara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B577019-3DD5-470F-9695-2966CA9E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" y="5578853"/>
            <a:ext cx="10515600" cy="1040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85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SYBR No-ROX Kit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Thermocycler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prosedürü aşağıdaki tabloya göre ayarlanmalıdır.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03119"/>
              </p:ext>
            </p:extLst>
          </p:nvPr>
        </p:nvGraphicFramePr>
        <p:xfrm>
          <a:off x="2463312" y="1408696"/>
          <a:ext cx="7251192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41071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2478024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/>
                        <a:t>2x </a:t>
                      </a:r>
                      <a:r>
                        <a:rPr lang="tr-TR" sz="1600" dirty="0" err="1"/>
                        <a:t>SensiFAST</a:t>
                      </a:r>
                      <a:r>
                        <a:rPr lang="tr-TR" sz="1600" dirty="0"/>
                        <a:t> SYBR® No-ROX </a:t>
                      </a:r>
                      <a:r>
                        <a:rPr lang="tr-TR" sz="1600" dirty="0" err="1"/>
                        <a:t>Mix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Mastermix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(Primer)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&amp; R (0,4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10-50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7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14955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74226"/>
              </p:ext>
            </p:extLst>
          </p:nvPr>
        </p:nvGraphicFramePr>
        <p:xfrm>
          <a:off x="2463312" y="3744036"/>
          <a:ext cx="7251191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2529366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94387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263636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863802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Sıcaklık/Derece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Denatürasyon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dk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en-US" sz="1700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- 30 sn (Okuma)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Soğutma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30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Sonuçları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43380"/>
              </p:ext>
            </p:extLst>
          </p:nvPr>
        </p:nvGraphicFramePr>
        <p:xfrm>
          <a:off x="51756" y="854336"/>
          <a:ext cx="12059730" cy="5246676"/>
        </p:xfrm>
        <a:graphic>
          <a:graphicData uri="http://schemas.openxmlformats.org/drawingml/2006/table">
            <a:tbl>
              <a:tblPr/>
              <a:tblGrid>
                <a:gridCol w="669985">
                  <a:extLst>
                    <a:ext uri="{9D8B030D-6E8A-4147-A177-3AD203B41FA5}">
                      <a16:colId xmlns:a16="http://schemas.microsoft.com/office/drawing/2014/main" val="2154201474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379525176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165714901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689542543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468187106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4294506022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896845673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208880748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183734222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546435102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946319894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48883670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3664267313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06367626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195180034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3448535543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475936463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473955320"/>
                    </a:ext>
                  </a:extLst>
                </a:gridCol>
              </a:tblGrid>
              <a:tr h="205836"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NUMUNE NO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 CT1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 CT2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CLOCK CT Mean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BMAL CT1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BMAL CT2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BMAL CT Mean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 CT1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 CT2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REV CT Mean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CT1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CT2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PER CT Mean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ACTB CT1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ACTB CT2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6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ACTB CT Mean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6886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24,47846031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24,64779854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24,56312943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20,88814545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20,96770859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20,92792702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288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21,74207306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22,25183487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21,99695396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63785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19,60095596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19,75984383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19,68039989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71491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22,8018837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23,00733566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22,90460968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8410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18,9654007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18,99539375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18,98039722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4568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21,14209938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21,41443253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21,27826595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828563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20,75673294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20,8762207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20,81647682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34441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23,78644562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24,39736176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24,09190369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5859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22,52186584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23,08616638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22,80401611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75123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26,19523811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26,29027748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26,2427578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92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22,93736076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23,82381439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23,38058758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1469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27,40053177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27,69682884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27,54868031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2612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25,9118042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26,04921722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25,98051071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31159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22,00419235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22,07620811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22,04020023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4636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22,40833282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22,51275635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22,46054459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6462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25,88647842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26,02835464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25,95741653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97037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28,14915276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28,37101746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28,26008511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3601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32,20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25,60569572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25,9642849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25,78499031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918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21,97694969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22,3365097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22,1567297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52585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25,61034584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25,92494011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25,76764297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2484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23,58392715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23,87885857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23,73139286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9661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26,79238892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26,88009644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26,83624268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62005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23,4650631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23,2408905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23,3529768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26228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25,65491104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25,5171566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25,58603382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5121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25,50082016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25,57819748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25,53950882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61398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24,69795799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24,94586372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24,82191086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7046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21,60771942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21,81723404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21,71247673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3746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23,53031158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23,76101685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23,64566422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2950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21,0594101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21,26324463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21,16132736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15221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23,4135952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23,34094238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23,37726879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17276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23,11667061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23,25433731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23,18550396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320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24,39928818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24,50234222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24,4508152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0337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24,22039604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24,31462288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24,26750946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67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23,14705467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23,18624687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23,16665077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17762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24,78290558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24,84825325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24,81557941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70304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23,38624763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23,10938454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23,24781609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13738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26,70482063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26,47609138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26,59045601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02224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23,65753746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23,72090149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23,68921947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81833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25,72823524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25,71106148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25,71964836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41531"/>
                  </a:ext>
                </a:extLst>
              </a:tr>
              <a:tr h="1260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23,30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22,26598549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22,10243988</a:t>
                      </a:r>
                    </a:p>
                  </a:txBody>
                  <a:tcPr marL="2855" marR="2855" marT="28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22,18421268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73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Numunelere Ait Katsayı Değişimleri (</a:t>
            </a:r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757613" y="359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03160"/>
              </p:ext>
            </p:extLst>
          </p:nvPr>
        </p:nvGraphicFramePr>
        <p:xfrm>
          <a:off x="139011" y="917866"/>
          <a:ext cx="11913977" cy="5100535"/>
        </p:xfrm>
        <a:graphic>
          <a:graphicData uri="http://schemas.openxmlformats.org/drawingml/2006/table">
            <a:tbl>
              <a:tblPr/>
              <a:tblGrid>
                <a:gridCol w="520082">
                  <a:extLst>
                    <a:ext uri="{9D8B030D-6E8A-4147-A177-3AD203B41FA5}">
                      <a16:colId xmlns:a16="http://schemas.microsoft.com/office/drawing/2014/main" val="801309881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671095480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34058383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737313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324880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3782602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8397612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4575157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5939634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8214366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26644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NUMUNE NO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CLOCK FC (2^-</a:t>
                      </a:r>
                      <a:r>
                        <a:rPr lang="el-G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log2(CLOCK FC (2^-</a:t>
                      </a:r>
                      <a:r>
                        <a:rPr lang="el-G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BMAL FC (2^-</a:t>
                      </a:r>
                      <a:r>
                        <a:rPr lang="el-G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log2(BMAL FC (2^-</a:t>
                      </a:r>
                      <a:r>
                        <a:rPr lang="el-G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REV FC (2^-</a:t>
                      </a:r>
                      <a:r>
                        <a:rPr lang="el-G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log2(REV FC (2^-</a:t>
                      </a:r>
                      <a:r>
                        <a:rPr lang="el-G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PER FC (2^-</a:t>
                      </a:r>
                      <a:r>
                        <a:rPr lang="el-G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log2(PER FC (2^-</a:t>
                      </a:r>
                      <a:r>
                        <a:rPr lang="el-G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ΔΔ</a:t>
                      </a:r>
                      <a:r>
                        <a:rPr lang="tr-TR" sz="7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CT))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62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2,418930567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1,274369359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4,446176182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2,152565117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1,182832015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0,242245197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1,003775756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0,005437007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19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1,983472844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0,988028646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4,352385242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2,121806259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0,556074235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-0,8466506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2,156393929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1,108620753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243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1,946000769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0,96051228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1,630394727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0,705221291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2,810714184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1,490936756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1,20195261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0,265380015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2,020420006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1,014655232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6,363220009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2,669757004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0,350572299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-1,512216091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2,138493645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1,09659492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68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0,57639996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-0,79485786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0,322493527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-1,63265789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0,214757058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-2,219222546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0,365376295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-1,452545056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17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4,280024859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2,097619176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4,580909314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2,195634003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2,442352484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1,288271427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2,03347715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1,023948779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4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0,004008744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-7,962633967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0,000702529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-10,47515472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0,428044205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-1,224168301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0,032543277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-4,941496663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1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5,360275431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2,422307134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4,799316446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2,262828941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6,872353069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2,780804157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7,433595802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2,894060245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7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1,555108738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0,637015462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1,191874321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0,253232117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0,30631025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-1,706934452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0,809970394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-0,304058919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8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2,945319445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1,558424115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0,014102375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-6,147918015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3,163047982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1,661315441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7,362154451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2,880128016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5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3,713303344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1,892703176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2,199850541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1,13740551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1,036065715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0,051115513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1,173104497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0,230331531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21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1,41129623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0,497020841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1,421140073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0,507048759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0,807602692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-0,308282375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0,189245837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-2,401666532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5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5,331372668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2,414507031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3,384786388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1,759064789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17,49739633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4,129068356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2,710386524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1,438498607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9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9,770511883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3,288434148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26,05300424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4,703377838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7,216163625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2,851232052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1,568101941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0,649019351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17,3591959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4,117628217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8,944863669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3,161059494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9,057433008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3,17910223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8,82247845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3,141184001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04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6,889012084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2,784297109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2,532618357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1,340629692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1,671304004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0,740974178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14,45058456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3,853055949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83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3,218648187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1,686454892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1,183823138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0,24345356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22,92170967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4,51864275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2,929642287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1,550724521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2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4,834629033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2,273405194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3,152741289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1,656606789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0,918917604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-0,121992588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2,588932728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1,372357478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5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5,359637668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2,422135472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0,907097377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-0,140670662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5,263273377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2,395960331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3,269649792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1,709136119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4,651633129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2,217737317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0,85048097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-0,233649139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0,406459848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-1,29881525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1,463458991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0,549382319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8,149031534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3,026628613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12,86453713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3,685327644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4,441732684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2,15112257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1,754991958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0,811464419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5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6,295786596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2,65438664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3,083518788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1,624577637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4,723425014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2,239833355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3,936414357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1,976882091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2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5,45781453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2,448323369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3,954551127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1,983513947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9,767227396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3,287949085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1,474234675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0,559966197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0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8,900432668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3,15387547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4,505535808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2,171698685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3,236055338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1,694236279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2,930980009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1,551383128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6,22123272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2,637200475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1,85171829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0,888864632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1,217718078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0,284180164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1,508835366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0,593435397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12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4,035221165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2,012647748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3,676136037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1,878190155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2,422323428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1,276391506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1,995796416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0,996964564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32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4,110153626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2,039192319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0,833959176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-0,261951332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6,068764172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2,60140276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3,619944633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1,855967631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9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11,39144794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3,509879231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2,261088289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1,177017326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11,9587815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3,579998493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6,721322248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2,748745074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3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5,874015846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2,554347157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1,603293967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0,681038971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23,01787143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4,524682522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2,195247055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1,134383311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00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4,755964211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2,249737859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0,657858995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-0,604149704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3,279415066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1,713438511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3,933313859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1,975745311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7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7,162038616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2,840370297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1,657932752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0,72938549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13,11474705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3,713118076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2,757498197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1,463359942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65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4,853941779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2,279156804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1,153745999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0,206325645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2,322579988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1,215728283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2,708151448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1,437308421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9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1.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5,87677338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2,555024266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0,999157613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-0,00121582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2,574544875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1,364317417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7,672843193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2,939761271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42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2.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5,388743533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2,429948926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2,115324984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1,080879326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10,04414484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3,328282833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1,250550468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0,322563281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5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3.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3,856485603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1,947286725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2,689273796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1,427216644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5,458501411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2,448504925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2,577999627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1,366252055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1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4.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3,152472465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1,656483769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0,758713685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-0,398372536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1,404458115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0,490013599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10,21458188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3,352558246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239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5.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0,981883248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-0,026376605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2,564761124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1,358824463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8,994316507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3,169013653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1,74615103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0,804178348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8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6.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5,67810434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2,50540936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0,580046389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-0,785759811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11,36154262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3,506086826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6,561248188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2,713970294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29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7.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1,535520532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0,618727803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0,01325809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-6,236983185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24,13752762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4,593206005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1,320919706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0,401542773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5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855" marR="2855" marT="28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grup 8. sıçan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5,302457502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2,406661153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2,700782349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1,43337738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45,80068492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5,517297268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1,102734693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0,141085734</a:t>
                      </a:r>
                    </a:p>
                  </a:txBody>
                  <a:tcPr marL="2855" marR="2855" marT="2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6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4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Değişim Grafiği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752850" y="390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Grafik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518238"/>
              </p:ext>
            </p:extLst>
          </p:nvPr>
        </p:nvGraphicFramePr>
        <p:xfrm>
          <a:off x="118579" y="738551"/>
          <a:ext cx="11872793" cy="5223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05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İstatistiksel Analizler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b="7371"/>
          <a:stretch/>
        </p:blipFill>
        <p:spPr>
          <a:xfrm>
            <a:off x="877493" y="789470"/>
            <a:ext cx="4781550" cy="1667522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" y="2447110"/>
            <a:ext cx="6362700" cy="306705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81" y="1357125"/>
            <a:ext cx="4943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İstatistiksel Analizler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78" y="627138"/>
            <a:ext cx="5356553" cy="52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İstatistiksel Analizler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19" y="619104"/>
            <a:ext cx="5511832" cy="5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İstatistiksel Analizler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41" y="770822"/>
            <a:ext cx="5270496" cy="52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Gruplar Arası İstatistiksel Analizler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79" y="581496"/>
            <a:ext cx="5618161" cy="54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dirty="0" err="1"/>
              <a:t>Melting</a:t>
            </a:r>
            <a:r>
              <a:rPr lang="tr-TR" sz="1400" dirty="0"/>
              <a:t> </a:t>
            </a:r>
            <a:r>
              <a:rPr lang="tr-TR" sz="1400" dirty="0" err="1"/>
              <a:t>Curve</a:t>
            </a:r>
            <a:r>
              <a:rPr lang="tr-TR" sz="1400" dirty="0"/>
              <a:t> Eğrisi: 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Analizlerde tasarımları </a:t>
            </a:r>
            <a:r>
              <a:rPr lang="tr-TR" sz="1400" dirty="0" err="1"/>
              <a:t>yapılann</a:t>
            </a:r>
            <a:r>
              <a:rPr lang="tr-TR" sz="1400" dirty="0"/>
              <a:t> genlerinin ekspresyon seviyelerinin hesaplanmasıyla elde edilen verilerin değerlerin sonuçları grup ortalamalarına karşı test edilmiştir. Sonuçlar ortalama ± standart sapma şeklinde özetlenmiştir. Grup analizlerinin normal dağılımı sağlamasından dolayı kıyaslamalar için t-test ve ANOVO kullanılmıştır. Gruplar arası farklılıkların belirlenmesi için Post-Hoc çoklu karşılaştırma testi </a:t>
            </a:r>
            <a:r>
              <a:rPr lang="tr-TR" sz="1400" dirty="0" err="1"/>
              <a:t>Tukey</a:t>
            </a:r>
            <a:r>
              <a:rPr lang="tr-TR" sz="1400" dirty="0"/>
              <a:t> kullanılmıştır.</a:t>
            </a:r>
            <a:endParaRPr lang="en-US" sz="1400" dirty="0"/>
          </a:p>
          <a:p>
            <a:endParaRPr lang="en-US" sz="1400" dirty="0"/>
          </a:p>
          <a:p>
            <a:r>
              <a:rPr lang="tr-TR" sz="1400" dirty="0"/>
              <a:t>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16491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çalışmasında kontrol ve hedef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karaciğer dokusu numunelerinden BMAL1, REV-ERB Alpha, PER2 ve CLOCK genlerinin ekspresyon seviyelerini belirlemek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uygun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(ACTB)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Hasta grubu baz alınarak kontrol grubunun kat değişimi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grupları için istatistik analizler;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grup</a:t>
            </a: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ANOVA testi uygulanarak grup kıyaslamaları gösterilmiştir.</a:t>
            </a:r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Yüksek kalitede Total RNA ekstraksiyonu sağlamak için TRIzol Reagent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Reagent kullanılarak yapılan ekstraksiyon işlemleri faz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ayrımı ve bir dizi nükleik asit çöktürme yöntemine dayanmaktadır.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9627" t="8412" r="5573" b="6346"/>
          <a:stretch/>
        </p:blipFill>
        <p:spPr>
          <a:xfrm>
            <a:off x="9376645" y="1500090"/>
            <a:ext cx="2453405" cy="1907175"/>
          </a:xfrm>
          <a:prstGeom prst="rect">
            <a:avLst/>
          </a:prstGeom>
        </p:spPr>
      </p:pic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norvegicus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türüne ait karaciğer numunelerinden  50-100 mg doku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tüplere aktarılarak içerisine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reagent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ve manyetik boncuk ilave edilmiştir.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 Süspansiyonları FP120 FASTPREP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Thermo,USA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homojenizatör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cihazında 4.0 hızda 20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parçalanmıştır.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faz ayrımı işlemlerini gerçekleştirmek üzere süspansiyon oda sıcaklığında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lizat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 C'de 5 dakika santrifüj uygulanarak temiz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bir tüpe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aktarılmışır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Süspansiyona 200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kloroform eklenerek,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2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bekletildikten sonra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içerisine 0,5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isopropanol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Karışım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oda sıcaklığında bekletildikten sonra 12,000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atılarak oluşan nükleik asit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ml %75 etanol ile 7500 G hızda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tekrar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yıkanmıştır.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uzaklaştırılarak, RNA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kuruyana kadar (15-30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oda sıcaklığında bekletilmiştir.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nükleaz-free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elution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süspanse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numunelere ait total RNA’lar -20 °C’de muhafaza edilmektedir.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5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total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82890"/>
              </p:ext>
            </p:extLst>
          </p:nvPr>
        </p:nvGraphicFramePr>
        <p:xfrm>
          <a:off x="129666" y="3768467"/>
          <a:ext cx="11932667" cy="200749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PER2_rno_F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GCAGTGGCTTAGATTCTT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89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PER2_rno_R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CTCATTCTCGTGGTGTTT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REV-ERB ALPHA_rno_F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GGCAACACCAAGAATG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REV-ERB ALPHA_rno_R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CCATCAGCACCTCAAA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BMAL1_rno_F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CCTCATGGAAGGTTAGAA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122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BMAL1_rno _R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GAAGCCAATTCGTCAATA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CLOCK_rno 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CACACTGTAGTAAGTTATGC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145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0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CLOCK_rno</a:t>
                      </a: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_R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GTGCTTCCTTGAGACTC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ACTB_rno_F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GAAGATCAAGATCATTGCTCCT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ACTB_rno_R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TGGAAGGTGGACAGTGAG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1831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BMAL1, REV-ERB Alpha, PER2 ve CLOCK </a:t>
            </a:r>
            <a:r>
              <a:rPr lang="tr-TR" sz="1800" dirty="0"/>
              <a:t>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ABI 7500 </a:t>
            </a:r>
            <a:r>
              <a:rPr lang="tr-TR" sz="1800" dirty="0" err="1"/>
              <a:t>Fast</a:t>
            </a:r>
            <a:r>
              <a:rPr lang="tr-TR" sz="1800" dirty="0"/>
              <a:t> (</a:t>
            </a:r>
            <a:r>
              <a:rPr lang="tr-TR" sz="1800" dirty="0" err="1"/>
              <a:t>Thermo</a:t>
            </a:r>
            <a:r>
              <a:rPr lang="tr-TR" sz="1800" dirty="0"/>
              <a:t>, 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Ters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1890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Transcriptase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 üzerinde steril tüp içerisinde aşağıdaki bileşenler hazırlanmalıdır.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bir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vorteks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cihazı kullanılmaktadır. Cihaz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protokol hazırlanmaktadır.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 10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bağlaması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°C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°C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inaktivasyonu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4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ürünleri -20 °C’de uzun süre muhafaza edilmiştir.</a:t>
            </a: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5900"/>
              </p:ext>
            </p:extLst>
          </p:nvPr>
        </p:nvGraphicFramePr>
        <p:xfrm>
          <a:off x="737792" y="4256115"/>
          <a:ext cx="10334760" cy="1718135"/>
        </p:xfrm>
        <a:graphic>
          <a:graphicData uri="http://schemas.openxmlformats.org/drawingml/2006/table">
            <a:tbl>
              <a:tblPr firstRow="1" firstCol="1" bandRow="1"/>
              <a:tblGrid>
                <a:gridCol w="6959815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3374945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</a:tblGrid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8588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24136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H2O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’ye tamamla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10016</TotalTime>
  <Words>3309</Words>
  <Application>Microsoft Office PowerPoint</Application>
  <PresentationFormat>Geniş ekran</PresentationFormat>
  <Paragraphs>1375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Teması</vt:lpstr>
      <vt:lpstr>Sayın: Ayfer Beyaz Coşkun Fırat Üniversitesi Ankara </vt:lpstr>
      <vt:lpstr>Proje Plan Özeti</vt:lpstr>
      <vt:lpstr>Projede Kullanılan Yöntem ve Kavramlar</vt:lpstr>
      <vt:lpstr>Projede Kullanılan Yöntem ve Kavramlar</vt:lpstr>
      <vt:lpstr>Projede Kullanılan Yöntem ve Kavramlar</vt:lpstr>
      <vt:lpstr>Nükleik Asit Ekstraksiyon İşlemi</vt:lpstr>
      <vt:lpstr>Nükleik Asit Miktar Tayini ve DNase işlemi</vt:lpstr>
      <vt:lpstr>Gen Ekspresyon Primer Tasarım Ve Bağlanma Sıcaklıkları (Tm)</vt:lpstr>
      <vt:lpstr>Sensifat (Bioline) cDNA Kit Reverse Transcriptase İşlemi</vt:lpstr>
      <vt:lpstr>SensiFAST™ SYBR No-ROX Kit MRNA Gen Ekspresyonu</vt:lpstr>
      <vt:lpstr>Numune Bilgileri Ve qPCR Ct Mean Sonuçları</vt:lpstr>
      <vt:lpstr>Numunelere Ait Katsayı Değişimleri (Fold Change)</vt:lpstr>
      <vt:lpstr>FC Değişim Grafiği</vt:lpstr>
      <vt:lpstr>Gruplar Arası İstatistiksel Analizler</vt:lpstr>
      <vt:lpstr>Gruplar Arası İstatistiksel Analizler</vt:lpstr>
      <vt:lpstr>Gruplar Arası İstatistiksel Analizler</vt:lpstr>
      <vt:lpstr>Gruplar Arası İstatistiksel Analizler</vt:lpstr>
      <vt:lpstr>Gruplar Arası İstatistiksel Analizler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Ünal Sevinç</dc:creator>
  <cp:lastModifiedBy>Davut YOLCU</cp:lastModifiedBy>
  <cp:revision>364</cp:revision>
  <cp:lastPrinted>2019-09-17T07:24:52Z</cp:lastPrinted>
  <dcterms:created xsi:type="dcterms:W3CDTF">2017-11-30T08:31:07Z</dcterms:created>
  <dcterms:modified xsi:type="dcterms:W3CDTF">2021-09-15T19:16:53Z</dcterms:modified>
</cp:coreProperties>
</file>