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94" r:id="rId4"/>
    <p:sldId id="295" r:id="rId5"/>
    <p:sldId id="296" r:id="rId6"/>
    <p:sldId id="297" r:id="rId7"/>
    <p:sldId id="284" r:id="rId8"/>
    <p:sldId id="286" r:id="rId9"/>
    <p:sldId id="306" r:id="rId10"/>
    <p:sldId id="287" r:id="rId11"/>
    <p:sldId id="298" r:id="rId12"/>
    <p:sldId id="281" r:id="rId13"/>
    <p:sldId id="300" r:id="rId14"/>
    <p:sldId id="311" r:id="rId15"/>
    <p:sldId id="302" r:id="rId16"/>
    <p:sldId id="307" r:id="rId17"/>
    <p:sldId id="308" r:id="rId18"/>
    <p:sldId id="309" r:id="rId19"/>
    <p:sldId id="310" r:id="rId20"/>
    <p:sldId id="305" r:id="rId2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0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Listesi'!$AJ$1</c:f>
              <c:strCache>
                <c:ptCount val="1"/>
                <c:pt idx="0">
                  <c:v>FSHr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Listesi'!$AJ$2:$AJ$33</c:f>
              <c:numCache>
                <c:formatCode>0.00</c:formatCode>
                <c:ptCount val="32"/>
                <c:pt idx="0">
                  <c:v>0.2953637402409629</c:v>
                </c:pt>
                <c:pt idx="1">
                  <c:v>109.93096203222849</c:v>
                </c:pt>
                <c:pt idx="2">
                  <c:v>0.965138573226757</c:v>
                </c:pt>
                <c:pt idx="3">
                  <c:v>2.4370070490868014E-2</c:v>
                </c:pt>
                <c:pt idx="4">
                  <c:v>1.3094120519055914</c:v>
                </c:pt>
                <c:pt idx="5">
                  <c:v>0.93942899882761899</c:v>
                </c:pt>
                <c:pt idx="6">
                  <c:v>62.868701369962466</c:v>
                </c:pt>
                <c:pt idx="7">
                  <c:v>0.23995799488514882</c:v>
                </c:pt>
                <c:pt idx="8">
                  <c:v>2.0129343027922516E-2</c:v>
                </c:pt>
                <c:pt idx="9">
                  <c:v>3.5053930659916963</c:v>
                </c:pt>
                <c:pt idx="10">
                  <c:v>0.21027723716763061</c:v>
                </c:pt>
                <c:pt idx="11">
                  <c:v>0.16126948808654396</c:v>
                </c:pt>
                <c:pt idx="12">
                  <c:v>0.21450519477986052</c:v>
                </c:pt>
                <c:pt idx="13">
                  <c:v>7.0849118191129351E-2</c:v>
                </c:pt>
                <c:pt idx="14">
                  <c:v>0.28055525670930764</c:v>
                </c:pt>
                <c:pt idx="15">
                  <c:v>0.96454861103028899</c:v>
                </c:pt>
                <c:pt idx="16">
                  <c:v>1.1927707276014747E-2</c:v>
                </c:pt>
                <c:pt idx="17">
                  <c:v>2.7591963603281137E-2</c:v>
                </c:pt>
                <c:pt idx="18">
                  <c:v>4.4941026372780343E-2</c:v>
                </c:pt>
                <c:pt idx="19">
                  <c:v>0.25353072250240505</c:v>
                </c:pt>
                <c:pt idx="20">
                  <c:v>8.313415016977041E-2</c:v>
                </c:pt>
                <c:pt idx="21">
                  <c:v>0.62821182547102716</c:v>
                </c:pt>
                <c:pt idx="22">
                  <c:v>0.22298761907487094</c:v>
                </c:pt>
                <c:pt idx="23">
                  <c:v>2.1927236486236699</c:v>
                </c:pt>
                <c:pt idx="24">
                  <c:v>1.9644352405216181</c:v>
                </c:pt>
                <c:pt idx="25">
                  <c:v>3.3016200894886424E-2</c:v>
                </c:pt>
                <c:pt idx="26">
                  <c:v>0.12270328781906789</c:v>
                </c:pt>
                <c:pt idx="27">
                  <c:v>0.23970837599421119</c:v>
                </c:pt>
                <c:pt idx="28">
                  <c:v>0.29523461307319793</c:v>
                </c:pt>
                <c:pt idx="29">
                  <c:v>6.9869838592574576E-2</c:v>
                </c:pt>
                <c:pt idx="30">
                  <c:v>0.64246754433885289</c:v>
                </c:pt>
                <c:pt idx="31">
                  <c:v>0.53750507473399223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3-47EC-A4BC-51F92764A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32895"/>
        <c:axId val="1560934559"/>
      </c:barChart>
      <c:catAx>
        <c:axId val="156093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4559"/>
        <c:crosses val="autoZero"/>
        <c:auto val="1"/>
        <c:lblAlgn val="ctr"/>
        <c:lblOffset val="100"/>
        <c:noMultiLvlLbl val="0"/>
      </c:catAx>
      <c:valAx>
        <c:axId val="156093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Listesi'!$AK$1</c:f>
              <c:strCache>
                <c:ptCount val="1"/>
                <c:pt idx="0">
                  <c:v>STX-BP1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Listesi'!$AK$2:$AK$33</c:f>
              <c:numCache>
                <c:formatCode>0.00</c:formatCode>
                <c:ptCount val="32"/>
                <c:pt idx="0">
                  <c:v>0.17198648619644402</c:v>
                </c:pt>
                <c:pt idx="1">
                  <c:v>13.91626553117036</c:v>
                </c:pt>
                <c:pt idx="2">
                  <c:v>0.47540809584355709</c:v>
                </c:pt>
                <c:pt idx="3">
                  <c:v>1.8658760377529144</c:v>
                </c:pt>
                <c:pt idx="4">
                  <c:v>0.47101377565859071</c:v>
                </c:pt>
                <c:pt idx="5">
                  <c:v>0.89524954528715495</c:v>
                </c:pt>
                <c:pt idx="6">
                  <c:v>2.0069956620952705</c:v>
                </c:pt>
                <c:pt idx="7">
                  <c:v>0.47197366838040056</c:v>
                </c:pt>
                <c:pt idx="8">
                  <c:v>1.1899421186010621</c:v>
                </c:pt>
                <c:pt idx="9">
                  <c:v>0.99098219230785578</c:v>
                </c:pt>
                <c:pt idx="10">
                  <c:v>0.60971305541391607</c:v>
                </c:pt>
                <c:pt idx="11">
                  <c:v>0.24418608937060293</c:v>
                </c:pt>
                <c:pt idx="12">
                  <c:v>0.82461908856609323</c:v>
                </c:pt>
                <c:pt idx="13">
                  <c:v>0.19829318817055216</c:v>
                </c:pt>
                <c:pt idx="14">
                  <c:v>0.10638001772205316</c:v>
                </c:pt>
                <c:pt idx="15">
                  <c:v>0.2785730968888806</c:v>
                </c:pt>
                <c:pt idx="16">
                  <c:v>0.35827711150504327</c:v>
                </c:pt>
                <c:pt idx="17">
                  <c:v>0.2431635677544973</c:v>
                </c:pt>
                <c:pt idx="18">
                  <c:v>0.24208627041797759</c:v>
                </c:pt>
                <c:pt idx="19">
                  <c:v>0.63179863448773199</c:v>
                </c:pt>
                <c:pt idx="20">
                  <c:v>0.60862150264275383</c:v>
                </c:pt>
                <c:pt idx="21">
                  <c:v>2.7987218349926644</c:v>
                </c:pt>
                <c:pt idx="22">
                  <c:v>0.83176801902898012</c:v>
                </c:pt>
                <c:pt idx="23">
                  <c:v>1.1757417778921804</c:v>
                </c:pt>
                <c:pt idx="24">
                  <c:v>29.224517171005203</c:v>
                </c:pt>
                <c:pt idx="25">
                  <c:v>0.41022010353834837</c:v>
                </c:pt>
                <c:pt idx="26">
                  <c:v>1.3191841738519967</c:v>
                </c:pt>
                <c:pt idx="27">
                  <c:v>1.1665385329398388</c:v>
                </c:pt>
                <c:pt idx="28">
                  <c:v>0.90304954822540395</c:v>
                </c:pt>
                <c:pt idx="29">
                  <c:v>0.58712668126335155</c:v>
                </c:pt>
                <c:pt idx="30">
                  <c:v>1.6616621768178119</c:v>
                </c:pt>
                <c:pt idx="31">
                  <c:v>2.83713120189427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1-4D24-A37B-DDFBE8720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10431"/>
        <c:axId val="1560928735"/>
      </c:barChart>
      <c:catAx>
        <c:axId val="156091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28735"/>
        <c:crosses val="autoZero"/>
        <c:auto val="1"/>
        <c:lblAlgn val="ctr"/>
        <c:lblOffset val="100"/>
        <c:noMultiLvlLbl val="0"/>
      </c:catAx>
      <c:valAx>
        <c:axId val="156092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0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Listesi'!$AL$1</c:f>
              <c:strCache>
                <c:ptCount val="1"/>
                <c:pt idx="0">
                  <c:v>SCF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Listesi'!$AL$2:$AL$33</c:f>
              <c:numCache>
                <c:formatCode>0.00</c:formatCode>
                <c:ptCount val="32"/>
                <c:pt idx="0">
                  <c:v>0.17628151230664771</c:v>
                </c:pt>
                <c:pt idx="1">
                  <c:v>2.8184819854261858</c:v>
                </c:pt>
                <c:pt idx="2">
                  <c:v>1.6794836912378881</c:v>
                </c:pt>
                <c:pt idx="3">
                  <c:v>0.90976956272046094</c:v>
                </c:pt>
                <c:pt idx="4">
                  <c:v>1.3172577885854742</c:v>
                </c:pt>
                <c:pt idx="5">
                  <c:v>0.7489007550551221</c:v>
                </c:pt>
                <c:pt idx="6">
                  <c:v>3.2312357851864451</c:v>
                </c:pt>
                <c:pt idx="7">
                  <c:v>0.81017826234817392</c:v>
                </c:pt>
                <c:pt idx="8">
                  <c:v>0.61240582587289094</c:v>
                </c:pt>
                <c:pt idx="9">
                  <c:v>0.83288910579790065</c:v>
                </c:pt>
                <c:pt idx="10">
                  <c:v>1.3353100933227557</c:v>
                </c:pt>
                <c:pt idx="11">
                  <c:v>0.21046402571583664</c:v>
                </c:pt>
                <c:pt idx="12">
                  <c:v>2.4314470740274766E-2</c:v>
                </c:pt>
                <c:pt idx="13">
                  <c:v>0.99337531337802243</c:v>
                </c:pt>
                <c:pt idx="14">
                  <c:v>0.14879619407373554</c:v>
                </c:pt>
                <c:pt idx="15">
                  <c:v>0.21653349927573398</c:v>
                </c:pt>
                <c:pt idx="16">
                  <c:v>0.36064199658075496</c:v>
                </c:pt>
                <c:pt idx="17">
                  <c:v>1.5058335821836275</c:v>
                </c:pt>
                <c:pt idx="18">
                  <c:v>0.54464129414763829</c:v>
                </c:pt>
                <c:pt idx="19">
                  <c:v>1.4754995455928395</c:v>
                </c:pt>
                <c:pt idx="20">
                  <c:v>0.58462864496007294</c:v>
                </c:pt>
                <c:pt idx="21">
                  <c:v>6.2653457645545155E-2</c:v>
                </c:pt>
                <c:pt idx="22">
                  <c:v>3.7421454230083815</c:v>
                </c:pt>
                <c:pt idx="23">
                  <c:v>0.79866469612568292</c:v>
                </c:pt>
                <c:pt idx="24">
                  <c:v>1.5449319102996777</c:v>
                </c:pt>
                <c:pt idx="25">
                  <c:v>0.43207199814017916</c:v>
                </c:pt>
                <c:pt idx="26">
                  <c:v>3.3353200490237067</c:v>
                </c:pt>
                <c:pt idx="27">
                  <c:v>0.79176641712798812</c:v>
                </c:pt>
                <c:pt idx="28">
                  <c:v>4.276732928544813E-2</c:v>
                </c:pt>
                <c:pt idx="29">
                  <c:v>5.3475258072326573E-2</c:v>
                </c:pt>
                <c:pt idx="30">
                  <c:v>9.580204453628087E-2</c:v>
                </c:pt>
                <c:pt idx="31">
                  <c:v>6.2836535852441658E-2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1-4BDC-ADE9-1F2C9FCE3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07103"/>
        <c:axId val="1560912511"/>
      </c:barChart>
      <c:catAx>
        <c:axId val="156090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2511"/>
        <c:crosses val="autoZero"/>
        <c:auto val="1"/>
        <c:lblAlgn val="ctr"/>
        <c:lblOffset val="100"/>
        <c:noMultiLvlLbl val="0"/>
      </c:catAx>
      <c:valAx>
        <c:axId val="156091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0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Listesi'!$AM$1</c:f>
              <c:strCache>
                <c:ptCount val="1"/>
                <c:pt idx="0">
                  <c:v>STX6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Listesi'!$AM$2:$AM$33</c:f>
              <c:numCache>
                <c:formatCode>0.00</c:formatCode>
                <c:ptCount val="32"/>
                <c:pt idx="0">
                  <c:v>0.3210530084319112</c:v>
                </c:pt>
                <c:pt idx="1">
                  <c:v>4.5664261618383559</c:v>
                </c:pt>
                <c:pt idx="2">
                  <c:v>1.2483746011229435</c:v>
                </c:pt>
                <c:pt idx="3">
                  <c:v>0.49600166295910492</c:v>
                </c:pt>
                <c:pt idx="4">
                  <c:v>1.1015868929345056</c:v>
                </c:pt>
                <c:pt idx="5">
                  <c:v>0.92442326793821239</c:v>
                </c:pt>
                <c:pt idx="6">
                  <c:v>3.5127300175959011</c:v>
                </c:pt>
                <c:pt idx="7">
                  <c:v>0.32068966963026402</c:v>
                </c:pt>
                <c:pt idx="8">
                  <c:v>0.49299974022001652</c:v>
                </c:pt>
                <c:pt idx="9">
                  <c:v>1.9478373945483765</c:v>
                </c:pt>
                <c:pt idx="10">
                  <c:v>1.7851000376715327</c:v>
                </c:pt>
                <c:pt idx="11">
                  <c:v>0.4144189633852795</c:v>
                </c:pt>
                <c:pt idx="12">
                  <c:v>1.0124744854524035E-3</c:v>
                </c:pt>
                <c:pt idx="13">
                  <c:v>0.80019689379532177</c:v>
                </c:pt>
                <c:pt idx="14">
                  <c:v>0.17274490315838967</c:v>
                </c:pt>
                <c:pt idx="15">
                  <c:v>1.3124167679631504</c:v>
                </c:pt>
                <c:pt idx="16">
                  <c:v>1.5610232301963647</c:v>
                </c:pt>
                <c:pt idx="17">
                  <c:v>0.87664752500160215</c:v>
                </c:pt>
                <c:pt idx="18">
                  <c:v>0.44322510465308934</c:v>
                </c:pt>
                <c:pt idx="19">
                  <c:v>2.0074209128867797</c:v>
                </c:pt>
                <c:pt idx="20">
                  <c:v>0.86833462179290677</c:v>
                </c:pt>
                <c:pt idx="21">
                  <c:v>4.0033951948368468E-4</c:v>
                </c:pt>
                <c:pt idx="22">
                  <c:v>1.5397754332039997</c:v>
                </c:pt>
                <c:pt idx="23">
                  <c:v>1.0141858400123831</c:v>
                </c:pt>
                <c:pt idx="24">
                  <c:v>3.4078683171479391</c:v>
                </c:pt>
                <c:pt idx="25">
                  <c:v>1.3965045696590843</c:v>
                </c:pt>
                <c:pt idx="26">
                  <c:v>1.2502141354857439</c:v>
                </c:pt>
                <c:pt idx="27">
                  <c:v>0.75579338969069254</c:v>
                </c:pt>
                <c:pt idx="28">
                  <c:v>8.6636128273380529E-4</c:v>
                </c:pt>
                <c:pt idx="29">
                  <c:v>4.4781883973865611E-4</c:v>
                </c:pt>
                <c:pt idx="30">
                  <c:v>1.1545457833435375E-3</c:v>
                </c:pt>
                <c:pt idx="31">
                  <c:v>1.3364156121838582E-3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4-420C-83C8-89BCD6D73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30815"/>
        <c:axId val="1560931231"/>
      </c:barChart>
      <c:catAx>
        <c:axId val="156093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1231"/>
        <c:crosses val="autoZero"/>
        <c:auto val="1"/>
        <c:lblAlgn val="ctr"/>
        <c:lblOffset val="100"/>
        <c:noMultiLvlLbl val="0"/>
      </c:catAx>
      <c:valAx>
        <c:axId val="156093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Listesi'!$AN$1</c:f>
              <c:strCache>
                <c:ptCount val="1"/>
                <c:pt idx="0">
                  <c:v>SNAP25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Listesi'!$AN$2:$AN$33</c:f>
              <c:numCache>
                <c:formatCode>0.00</c:formatCode>
                <c:ptCount val="32"/>
                <c:pt idx="0">
                  <c:v>0.15089830426877957</c:v>
                </c:pt>
                <c:pt idx="1">
                  <c:v>1.1854045879581689</c:v>
                </c:pt>
                <c:pt idx="2">
                  <c:v>0.53681901726235026</c:v>
                </c:pt>
                <c:pt idx="3">
                  <c:v>1.5289222767463038</c:v>
                </c:pt>
                <c:pt idx="4">
                  <c:v>6.8113898159419461</c:v>
                </c:pt>
                <c:pt idx="5">
                  <c:v>0.22783140212968864</c:v>
                </c:pt>
                <c:pt idx="6">
                  <c:v>3.0350033580860183</c:v>
                </c:pt>
                <c:pt idx="7">
                  <c:v>0.25039506627373515</c:v>
                </c:pt>
                <c:pt idx="8">
                  <c:v>1.4783945223584305</c:v>
                </c:pt>
                <c:pt idx="9">
                  <c:v>3.9067095933989364</c:v>
                </c:pt>
                <c:pt idx="10">
                  <c:v>3.8897303925524103</c:v>
                </c:pt>
                <c:pt idx="11">
                  <c:v>0.75649161246525243</c:v>
                </c:pt>
                <c:pt idx="12">
                  <c:v>2.1080216782250775E-3</c:v>
                </c:pt>
                <c:pt idx="13">
                  <c:v>1.071265600910811</c:v>
                </c:pt>
                <c:pt idx="14">
                  <c:v>0.22198905471383409</c:v>
                </c:pt>
                <c:pt idx="15">
                  <c:v>1.634858380233372</c:v>
                </c:pt>
                <c:pt idx="16">
                  <c:v>0.39305641138408659</c:v>
                </c:pt>
                <c:pt idx="17">
                  <c:v>0.39727663413618119</c:v>
                </c:pt>
                <c:pt idx="18">
                  <c:v>0.20671442405395044</c:v>
                </c:pt>
                <c:pt idx="19">
                  <c:v>5.3415461698578106</c:v>
                </c:pt>
                <c:pt idx="20">
                  <c:v>0.92340455077924444</c:v>
                </c:pt>
                <c:pt idx="21">
                  <c:v>2.5844410195352404E-3</c:v>
                </c:pt>
                <c:pt idx="22">
                  <c:v>1.6792890854719609</c:v>
                </c:pt>
                <c:pt idx="23">
                  <c:v>2.4648250452030447</c:v>
                </c:pt>
                <c:pt idx="24">
                  <c:v>2.3865946852643138</c:v>
                </c:pt>
                <c:pt idx="25">
                  <c:v>0.44667299953221201</c:v>
                </c:pt>
                <c:pt idx="26">
                  <c:v>0.78794677443995398</c:v>
                </c:pt>
                <c:pt idx="27">
                  <c:v>0.67117505883161765</c:v>
                </c:pt>
                <c:pt idx="28">
                  <c:v>9.8031031410790231E-4</c:v>
                </c:pt>
                <c:pt idx="29">
                  <c:v>1.3871938616667027E-3</c:v>
                </c:pt>
                <c:pt idx="30">
                  <c:v>1.5061758090905617E-3</c:v>
                </c:pt>
                <c:pt idx="31">
                  <c:v>1.5299731519364088E-3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D-47C3-8289-A0E44938E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29983"/>
        <c:axId val="1560917087"/>
      </c:barChart>
      <c:catAx>
        <c:axId val="156092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7087"/>
        <c:crosses val="autoZero"/>
        <c:auto val="1"/>
        <c:lblAlgn val="ctr"/>
        <c:lblOffset val="100"/>
        <c:noMultiLvlLbl val="0"/>
      </c:catAx>
      <c:valAx>
        <c:axId val="156091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2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01599" y="2527091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1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6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Analizi</a:t>
            </a:r>
            <a:endParaRPr lang="en-US" sz="6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7"/>
            <a:ext cx="12192000" cy="15670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Süleyman EROL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Hacettepe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 Ankara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B577019-3DD5-470F-9695-2966CA9E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5578853"/>
            <a:ext cx="10515600" cy="1040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53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SybrgreenTabanlı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hazırlanmıştır.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PCR prosedürü aşağıdaki tabloya göre ayarlanmıştır.</a:t>
            </a:r>
          </a:p>
          <a:p>
            <a:pPr marL="457200" indent="-457200">
              <a:buFont typeface="+mj-lt"/>
              <a:buAutoNum type="arabicPeriod" startAt="2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1244"/>
              </p:ext>
            </p:extLst>
          </p:nvPr>
        </p:nvGraphicFramePr>
        <p:xfrm>
          <a:off x="82549" y="1401499"/>
          <a:ext cx="6327395" cy="1068959"/>
        </p:xfrm>
        <a:graphic>
          <a:graphicData uri="http://schemas.openxmlformats.org/drawingml/2006/table">
            <a:tbl>
              <a:tblPr firstRow="1" firstCol="1" bandRow="1"/>
              <a:tblGrid>
                <a:gridCol w="335919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1786025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182178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01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SensiFAST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SYBR® No-ROX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1X</a:t>
                      </a:r>
                      <a:r>
                        <a:rPr lang="tr-TR" sz="1400" dirty="0"/>
                        <a:t>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 &amp; R Primer) (2,4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5,5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14955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98995"/>
              </p:ext>
            </p:extLst>
          </p:nvPr>
        </p:nvGraphicFramePr>
        <p:xfrm>
          <a:off x="82551" y="2857308"/>
          <a:ext cx="6327392" cy="2079709"/>
        </p:xfrm>
        <a:graphic>
          <a:graphicData uri="http://schemas.openxmlformats.org/drawingml/2006/table">
            <a:tbl>
              <a:tblPr firstRow="1" firstCol="1" bandRow="1"/>
              <a:tblGrid>
                <a:gridCol w="1475904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39958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122811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57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</a:t>
                      </a:r>
                      <a:r>
                        <a:rPr lang="tr-TR" sz="1400" b="1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572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dk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57269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7591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61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 30 sn (Okuma)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  <a:tr h="273004">
                <a:tc rowSpan="3">
                  <a:txBody>
                    <a:bodyPr/>
                    <a:lstStyle/>
                    <a:p>
                      <a:pPr algn="l"/>
                      <a:r>
                        <a:rPr lang="tr-TR" sz="1400" dirty="0" err="1"/>
                        <a:t>Melting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Curve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9084"/>
                  </a:ext>
                </a:extLst>
              </a:tr>
              <a:tr h="273004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Holding 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dk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73009"/>
                  </a:ext>
                </a:extLst>
              </a:tr>
              <a:tr h="273004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Melting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sürekli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Soğutma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30 sn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66028"/>
                  </a:ext>
                </a:extLst>
              </a:tr>
            </a:tbl>
          </a:graphicData>
        </a:graphic>
      </p:graphicFrame>
      <p:sp>
        <p:nvSpPr>
          <p:cNvPr id="20" name="Metin kutusu 19"/>
          <p:cNvSpPr txBox="1"/>
          <p:nvPr/>
        </p:nvSpPr>
        <p:spPr>
          <a:xfrm>
            <a:off x="7232982" y="2753386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RT-</a:t>
            </a:r>
            <a:r>
              <a:rPr lang="tr-TR" dirty="0" err="1"/>
              <a:t>qPCR</a:t>
            </a:r>
            <a:r>
              <a:rPr lang="tr-TR" dirty="0"/>
              <a:t> Döngü görseli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7306134" y="4961905"/>
            <a:ext cx="30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RT-</a:t>
            </a:r>
            <a:r>
              <a:rPr lang="tr-TR" dirty="0" err="1"/>
              <a:t>qPCR</a:t>
            </a:r>
            <a:r>
              <a:rPr lang="tr-TR" dirty="0"/>
              <a:t> </a:t>
            </a:r>
            <a:r>
              <a:rPr lang="tr-TR" dirty="0" err="1"/>
              <a:t>Melting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görseli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64803"/>
              </p:ext>
            </p:extLst>
          </p:nvPr>
        </p:nvGraphicFramePr>
        <p:xfrm>
          <a:off x="82550" y="1016000"/>
          <a:ext cx="12109443" cy="3693159"/>
        </p:xfrm>
        <a:graphic>
          <a:graphicData uri="http://schemas.openxmlformats.org/drawingml/2006/table">
            <a:tbl>
              <a:tblPr/>
              <a:tblGrid>
                <a:gridCol w="859282">
                  <a:extLst>
                    <a:ext uri="{9D8B030D-6E8A-4147-A177-3AD203B41FA5}">
                      <a16:colId xmlns:a16="http://schemas.microsoft.com/office/drawing/2014/main" val="39470951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94747989"/>
                    </a:ext>
                  </a:extLst>
                </a:gridCol>
                <a:gridCol w="1478937">
                  <a:extLst>
                    <a:ext uri="{9D8B030D-6E8A-4147-A177-3AD203B41FA5}">
                      <a16:colId xmlns:a16="http://schemas.microsoft.com/office/drawing/2014/main" val="913404163"/>
                    </a:ext>
                  </a:extLst>
                </a:gridCol>
                <a:gridCol w="725117">
                  <a:extLst>
                    <a:ext uri="{9D8B030D-6E8A-4147-A177-3AD203B41FA5}">
                      <a16:colId xmlns:a16="http://schemas.microsoft.com/office/drawing/2014/main" val="275242767"/>
                    </a:ext>
                  </a:extLst>
                </a:gridCol>
                <a:gridCol w="500989">
                  <a:extLst>
                    <a:ext uri="{9D8B030D-6E8A-4147-A177-3AD203B41FA5}">
                      <a16:colId xmlns:a16="http://schemas.microsoft.com/office/drawing/2014/main" val="139078391"/>
                    </a:ext>
                  </a:extLst>
                </a:gridCol>
                <a:gridCol w="639421">
                  <a:extLst>
                    <a:ext uri="{9D8B030D-6E8A-4147-A177-3AD203B41FA5}">
                      <a16:colId xmlns:a16="http://schemas.microsoft.com/office/drawing/2014/main" val="1437787520"/>
                    </a:ext>
                  </a:extLst>
                </a:gridCol>
                <a:gridCol w="639421">
                  <a:extLst>
                    <a:ext uri="{9D8B030D-6E8A-4147-A177-3AD203B41FA5}">
                      <a16:colId xmlns:a16="http://schemas.microsoft.com/office/drawing/2014/main" val="219831322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58326646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2613334218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940138043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67534886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61631658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4286265733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52494436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398119174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989348411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048892905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870338766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47816282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2934698930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74133869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582547646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478819327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117127888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434403276"/>
                    </a:ext>
                  </a:extLst>
                </a:gridCol>
              </a:tblGrid>
              <a:tr h="45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Bilgileri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Kodu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Üzerinde Yazan İsim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N.A. </a:t>
                      </a:r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Kod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Miktarı (</a:t>
                      </a: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 Tur" panose="020B0604020202020204" pitchFamily="34" charset="0"/>
                        </a:rPr>
                        <a:t>µl)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Nükleik Asit Miktarı (ng)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4725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MF-22.12.20 PCR (-) 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2043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380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- 02.10.20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18681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9105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MF-PCR 08.03.21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Kültürü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478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25.12.20 PCR (+) 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8898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59201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6381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7336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in 08.03.21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4854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4146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202,55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38612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3480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082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01239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9406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8415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4284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0298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6166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796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3489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1010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4113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713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75538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74384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20404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4879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5657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42858"/>
                  </a:ext>
                </a:extLst>
              </a:tr>
              <a:tr h="104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0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39156"/>
              </p:ext>
            </p:extLst>
          </p:nvPr>
        </p:nvGraphicFramePr>
        <p:xfrm>
          <a:off x="91377" y="1025043"/>
          <a:ext cx="12109449" cy="3766380"/>
        </p:xfrm>
        <a:graphic>
          <a:graphicData uri="http://schemas.openxmlformats.org/drawingml/2006/table">
            <a:tbl>
              <a:tblPr/>
              <a:tblGrid>
                <a:gridCol w="890996">
                  <a:extLst>
                    <a:ext uri="{9D8B030D-6E8A-4147-A177-3AD203B41FA5}">
                      <a16:colId xmlns:a16="http://schemas.microsoft.com/office/drawing/2014/main" val="1687389967"/>
                    </a:ext>
                  </a:extLst>
                </a:gridCol>
                <a:gridCol w="890996">
                  <a:extLst>
                    <a:ext uri="{9D8B030D-6E8A-4147-A177-3AD203B41FA5}">
                      <a16:colId xmlns:a16="http://schemas.microsoft.com/office/drawing/2014/main" val="4090616320"/>
                    </a:ext>
                  </a:extLst>
                </a:gridCol>
                <a:gridCol w="1709094">
                  <a:extLst>
                    <a:ext uri="{9D8B030D-6E8A-4147-A177-3AD203B41FA5}">
                      <a16:colId xmlns:a16="http://schemas.microsoft.com/office/drawing/2014/main" val="3735164029"/>
                    </a:ext>
                  </a:extLst>
                </a:gridCol>
                <a:gridCol w="890996">
                  <a:extLst>
                    <a:ext uri="{9D8B030D-6E8A-4147-A177-3AD203B41FA5}">
                      <a16:colId xmlns:a16="http://schemas.microsoft.com/office/drawing/2014/main" val="2827295068"/>
                    </a:ext>
                  </a:extLst>
                </a:gridCol>
                <a:gridCol w="615597">
                  <a:extLst>
                    <a:ext uri="{9D8B030D-6E8A-4147-A177-3AD203B41FA5}">
                      <a16:colId xmlns:a16="http://schemas.microsoft.com/office/drawing/2014/main" val="1036126691"/>
                    </a:ext>
                  </a:extLst>
                </a:gridCol>
                <a:gridCol w="785697">
                  <a:extLst>
                    <a:ext uri="{9D8B030D-6E8A-4147-A177-3AD203B41FA5}">
                      <a16:colId xmlns:a16="http://schemas.microsoft.com/office/drawing/2014/main" val="3047507433"/>
                    </a:ext>
                  </a:extLst>
                </a:gridCol>
                <a:gridCol w="785697">
                  <a:extLst>
                    <a:ext uri="{9D8B030D-6E8A-4147-A177-3AD203B41FA5}">
                      <a16:colId xmlns:a16="http://schemas.microsoft.com/office/drawing/2014/main" val="922819013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547852415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231445948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3815549175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4025473909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94713988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357595400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414938522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2126257680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737564306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3283742134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254741762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28587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Bilgileri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Kodu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Üzerinde Yazan İsim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N.A. </a:t>
                      </a:r>
                      <a:r>
                        <a:rPr 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Kod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ddCt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2^-ddCt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3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MF-22.12.20 PCR (-) 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8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-6,78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109,93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- 02.10.20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4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MF-PCR 08.03.21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25.12.20 PCR (+) 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5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62,87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5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4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7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in 08.03.21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71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9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23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5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3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42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44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867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3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0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9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7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5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2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72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2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2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6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78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9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2^-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(log2) Ekspresyon Katsayı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Grafik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89858"/>
              </p:ext>
            </p:extLst>
          </p:nvPr>
        </p:nvGraphicFramePr>
        <p:xfrm>
          <a:off x="169962" y="1158916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fik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897058"/>
              </p:ext>
            </p:extLst>
          </p:nvPr>
        </p:nvGraphicFramePr>
        <p:xfrm>
          <a:off x="169962" y="3430810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afik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29566"/>
              </p:ext>
            </p:extLst>
          </p:nvPr>
        </p:nvGraphicFramePr>
        <p:xfrm>
          <a:off x="4494261" y="2434544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fik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55241"/>
              </p:ext>
            </p:extLst>
          </p:nvPr>
        </p:nvGraphicFramePr>
        <p:xfrm>
          <a:off x="8392210" y="1469071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Grafik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828535"/>
              </p:ext>
            </p:extLst>
          </p:nvPr>
        </p:nvGraphicFramePr>
        <p:xfrm>
          <a:off x="8499219" y="3616502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5030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7729"/>
              </p:ext>
            </p:extLst>
          </p:nvPr>
        </p:nvGraphicFramePr>
        <p:xfrm>
          <a:off x="4142945" y="406203"/>
          <a:ext cx="4980774" cy="5707256"/>
        </p:xfrm>
        <a:graphic>
          <a:graphicData uri="http://schemas.openxmlformats.org/drawingml/2006/table">
            <a:tbl>
              <a:tblPr/>
              <a:tblGrid>
                <a:gridCol w="830129">
                  <a:extLst>
                    <a:ext uri="{9D8B030D-6E8A-4147-A177-3AD203B41FA5}">
                      <a16:colId xmlns:a16="http://schemas.microsoft.com/office/drawing/2014/main" val="2064487905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3391252724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1701314352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1487276466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3055669334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740865633"/>
                    </a:ext>
                  </a:extLst>
                </a:gridCol>
              </a:tblGrid>
              <a:tr h="11190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/ Normality Test</a:t>
                      </a:r>
                    </a:p>
                  </a:txBody>
                  <a:tcPr marL="5473" marR="5473" marT="54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40315"/>
                  </a:ext>
                </a:extLst>
              </a:tr>
              <a:tr h="273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Eror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(Shapiro-Wilk)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32259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698567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180683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79694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159044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478581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144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835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945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24175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3421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64445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63326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159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55044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70098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580201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939216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5287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7793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51613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7721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0638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422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50631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4062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84637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2137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04957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1533"/>
                  </a:ext>
                </a:extLst>
              </a:tr>
              <a:tr h="136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1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1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8233"/>
              </p:ext>
            </p:extLst>
          </p:nvPr>
        </p:nvGraphicFramePr>
        <p:xfrm>
          <a:off x="706120" y="21226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98294069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5621890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2629125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39465796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- Kontrol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589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11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394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027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45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11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657048"/>
                  </a:ext>
                </a:extLst>
              </a:tr>
            </a:tbl>
          </a:graphicData>
        </a:graphic>
      </p:graphicFrame>
      <p:pic>
        <p:nvPicPr>
          <p:cNvPr id="21" name="Resi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05" y="1870637"/>
            <a:ext cx="4788469" cy="23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80353"/>
              </p:ext>
            </p:extLst>
          </p:nvPr>
        </p:nvGraphicFramePr>
        <p:xfrm>
          <a:off x="949960" y="2640180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44990738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450422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0385737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2674560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- PCOS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01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76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40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93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44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50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98020"/>
                  </a:ext>
                </a:extLst>
              </a:tr>
            </a:tbl>
          </a:graphicData>
        </a:graphic>
      </p:graphicFrame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53" y="2210310"/>
            <a:ext cx="4889416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5885"/>
              </p:ext>
            </p:extLst>
          </p:nvPr>
        </p:nvGraphicFramePr>
        <p:xfrm>
          <a:off x="877493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37732505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4515489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91194406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3638104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- Kontrol Uyarılmamış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203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13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87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64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8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856965"/>
                  </a:ext>
                </a:extLst>
              </a:tr>
            </a:tbl>
          </a:graphicData>
        </a:graphic>
      </p:graphicFrame>
      <p:pic>
        <p:nvPicPr>
          <p:cNvPr id="17" name="Resi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06" y="1920609"/>
            <a:ext cx="4606728" cy="23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45025"/>
              </p:ext>
            </p:extLst>
          </p:nvPr>
        </p:nvGraphicFramePr>
        <p:xfrm>
          <a:off x="877493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53646546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80666864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688908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36894330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- Kontrol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453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511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42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71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02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4619"/>
                  </a:ext>
                </a:extLst>
              </a:tr>
            </a:tbl>
          </a:graphicData>
        </a:graphic>
      </p:graphicFrame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355" y="1920609"/>
            <a:ext cx="4606728" cy="23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11193"/>
              </p:ext>
            </p:extLst>
          </p:nvPr>
        </p:nvGraphicFramePr>
        <p:xfrm>
          <a:off x="1056640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243681302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4254126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1262929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3903428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- HGL5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77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064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701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97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34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5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19217"/>
                  </a:ext>
                </a:extLst>
              </a:tr>
            </a:tbl>
          </a:graphicData>
        </a:graphic>
      </p:graphicFrame>
      <p:pic>
        <p:nvPicPr>
          <p:cNvPr id="17" name="Resi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43" y="1912707"/>
            <a:ext cx="4756861" cy="23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 kapsamında 32 numunenin RNA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ekstraksiyonları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STX-BP1, SCF, STX6 ve SNAP25 genlerinin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geni ACTB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Kontrol grubu numuneleri baz alınarak ekspresyon katsayısı değişimleri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grupları için istatistik analizler;</a:t>
            </a: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t-test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Indipendent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Paired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t-test )uygulanarak grup kıyaslamaları çıkarılmıştır.</a:t>
            </a: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12354"/>
              </p:ext>
            </p:extLst>
          </p:nvPr>
        </p:nvGraphicFramePr>
        <p:xfrm>
          <a:off x="2364548" y="3137847"/>
          <a:ext cx="5966460" cy="1931670"/>
        </p:xfrm>
        <a:graphic>
          <a:graphicData uri="http://schemas.openxmlformats.org/drawingml/2006/table">
            <a:tbl>
              <a:tblPr firstRow="1" firstCol="1" bandRow="1"/>
              <a:tblGrid>
                <a:gridCol w="636905">
                  <a:extLst>
                    <a:ext uri="{9D8B030D-6E8A-4147-A177-3AD203B41FA5}">
                      <a16:colId xmlns:a16="http://schemas.microsoft.com/office/drawing/2014/main" val="2074883320"/>
                    </a:ext>
                  </a:extLst>
                </a:gridCol>
                <a:gridCol w="2740660">
                  <a:extLst>
                    <a:ext uri="{9D8B030D-6E8A-4147-A177-3AD203B41FA5}">
                      <a16:colId xmlns:a16="http://schemas.microsoft.com/office/drawing/2014/main" val="3690111335"/>
                    </a:ext>
                  </a:extLst>
                </a:gridCol>
                <a:gridCol w="2588895">
                  <a:extLst>
                    <a:ext uri="{9D8B030D-6E8A-4147-A177-3AD203B41FA5}">
                      <a16:colId xmlns:a16="http://schemas.microsoft.com/office/drawing/2014/main" val="1202765254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Sıra/Grup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485408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Uyarılmamış (-)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1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Uyarılmamış (-)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6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0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HGL5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HGL5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b="1" dirty="0" err="1"/>
              <a:t>Melting</a:t>
            </a:r>
            <a:r>
              <a:rPr lang="tr-TR" sz="1400" b="1" dirty="0"/>
              <a:t> </a:t>
            </a:r>
            <a:r>
              <a:rPr lang="tr-TR" sz="1400" b="1" dirty="0" err="1"/>
              <a:t>Curve</a:t>
            </a:r>
            <a:r>
              <a:rPr lang="tr-TR" sz="1400" b="1" dirty="0"/>
              <a:t> Eğrisi: </a:t>
            </a:r>
            <a:r>
              <a:rPr lang="tr-TR" sz="1400" dirty="0"/>
              <a:t>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ve grafik çizimleri için </a:t>
            </a:r>
            <a:r>
              <a:rPr lang="tr-TR" sz="1400" dirty="0" err="1"/>
              <a:t>GraphPad</a:t>
            </a:r>
            <a:r>
              <a:rPr lang="tr-TR" sz="1400" dirty="0"/>
              <a:t> </a:t>
            </a:r>
            <a:r>
              <a:rPr lang="tr-TR" sz="1400" dirty="0" err="1"/>
              <a:t>Prism</a:t>
            </a:r>
            <a:r>
              <a:rPr lang="tr-TR" sz="1400" dirty="0"/>
              <a:t> 8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</a:t>
            </a:r>
            <a:r>
              <a:rPr lang="tr-TR" sz="1400" dirty="0" err="1"/>
              <a:t>FSHr</a:t>
            </a:r>
            <a:r>
              <a:rPr lang="tr-TR" sz="1400" dirty="0"/>
              <a:t>, STX-BP1, SCF, STX6 ve SNAP25 genlerinin ekspresyon seviyelerinin hesaplanmasıyla elde edilen verilerin değerlerin sonuçları grup istatistiklerine karşı test edilmiştir. Sonuçlar ortalama ± standart sapma şeklinde özetlenmiştir. Grup analizlerinin normal dağılımı sağlamamasından dolayı kıyaslamalar için t-test kullanılmıştır. </a:t>
            </a:r>
          </a:p>
          <a:p>
            <a:r>
              <a:rPr lang="en-US" sz="1400" b="1" dirty="0"/>
              <a:t>Log </a:t>
            </a:r>
            <a:r>
              <a:rPr lang="en-US" sz="1400" b="1" dirty="0" err="1"/>
              <a:t>transformasyon</a:t>
            </a:r>
            <a:r>
              <a:rPr lang="en-US" sz="1400" b="1" dirty="0"/>
              <a:t> </a:t>
            </a:r>
            <a:r>
              <a:rPr lang="en-US" sz="1400" b="1" dirty="0" err="1"/>
              <a:t>hakkında</a:t>
            </a:r>
            <a:r>
              <a:rPr lang="en-US" sz="1400" b="1" dirty="0"/>
              <a:t>;</a:t>
            </a:r>
          </a:p>
          <a:p>
            <a:r>
              <a:rPr lang="en-US" sz="1400" dirty="0" err="1"/>
              <a:t>Cihaz</a:t>
            </a:r>
            <a:r>
              <a:rPr lang="en-US" sz="1400" dirty="0"/>
              <a:t> </a:t>
            </a:r>
            <a:r>
              <a:rPr lang="en-US" sz="1400" dirty="0" err="1"/>
              <a:t>kayıtları</a:t>
            </a:r>
            <a:r>
              <a:rPr lang="en-US" sz="1400" dirty="0"/>
              <a:t> </a:t>
            </a:r>
            <a:r>
              <a:rPr lang="en-US" sz="1400" dirty="0" err="1"/>
              <a:t>sonrasında</a:t>
            </a:r>
            <a:r>
              <a:rPr lang="en-US" sz="1400" dirty="0"/>
              <a:t> </a:t>
            </a:r>
            <a:r>
              <a:rPr lang="en-US" sz="1400" dirty="0" err="1"/>
              <a:t>normalizasyon</a:t>
            </a:r>
            <a:r>
              <a:rPr lang="en-US" sz="1400" dirty="0"/>
              <a:t> </a:t>
            </a:r>
            <a:r>
              <a:rPr lang="en-US" sz="1400" dirty="0" err="1"/>
              <a:t>işlemi</a:t>
            </a:r>
            <a:r>
              <a:rPr lang="en-US" sz="1400" dirty="0"/>
              <a:t> (</a:t>
            </a:r>
            <a:r>
              <a:rPr lang="en-US" sz="1400" dirty="0" err="1"/>
              <a:t>livak</a:t>
            </a:r>
            <a:r>
              <a:rPr lang="en-US" sz="1400" dirty="0"/>
              <a:t> </a:t>
            </a:r>
            <a:r>
              <a:rPr lang="en-US" sz="1400" dirty="0" err="1"/>
              <a:t>metod</a:t>
            </a:r>
            <a:r>
              <a:rPr lang="en-US" sz="1400" dirty="0"/>
              <a:t>) </a:t>
            </a:r>
            <a:r>
              <a:rPr lang="en-US" sz="1400" dirty="0" err="1"/>
              <a:t>gerçekleştir</a:t>
            </a:r>
            <a:r>
              <a:rPr lang="tr-TR" sz="1400" dirty="0"/>
              <a:t>i</a:t>
            </a:r>
            <a:r>
              <a:rPr lang="en-US" sz="1400" dirty="0" err="1"/>
              <a:t>len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aşırı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ifadeli</a:t>
            </a:r>
            <a:r>
              <a:rPr lang="en-US" sz="1400" dirty="0"/>
              <a:t>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kats</a:t>
            </a:r>
            <a:r>
              <a:rPr lang="tr-TR" sz="1400" dirty="0"/>
              <a:t>a</a:t>
            </a:r>
            <a:r>
              <a:rPr lang="en-US" sz="1400" dirty="0" err="1"/>
              <a:t>yıları</a:t>
            </a:r>
            <a:r>
              <a:rPr lang="en-US" sz="1400" dirty="0"/>
              <a:t> </a:t>
            </a:r>
            <a:r>
              <a:rPr lang="en-US" sz="1400" dirty="0" err="1"/>
              <a:t>vermeleri</a:t>
            </a:r>
            <a:r>
              <a:rPr lang="en-US" sz="1400" dirty="0"/>
              <a:t> </a:t>
            </a:r>
            <a:r>
              <a:rPr lang="en-US" sz="1400" dirty="0" err="1"/>
              <a:t>istatistik</a:t>
            </a:r>
            <a:r>
              <a:rPr lang="en-US" sz="1400" dirty="0"/>
              <a:t> </a:t>
            </a:r>
            <a:r>
              <a:rPr lang="en-US" sz="1400" dirty="0" err="1"/>
              <a:t>analizlerde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dağılımlarını</a:t>
            </a:r>
            <a:r>
              <a:rPr lang="en-US" sz="1400" dirty="0"/>
              <a:t> </a:t>
            </a:r>
            <a:r>
              <a:rPr lang="en-US" sz="1400" dirty="0" err="1"/>
              <a:t>etkilemektedir</a:t>
            </a:r>
            <a:r>
              <a:rPr lang="en-US" sz="1400" dirty="0"/>
              <a:t>.</a:t>
            </a:r>
            <a:r>
              <a:rPr lang="tr-TR" sz="1400" dirty="0"/>
              <a:t> </a:t>
            </a:r>
            <a:r>
              <a:rPr lang="tr-TR" sz="1400" dirty="0" err="1"/>
              <a:t>Normalize</a:t>
            </a:r>
            <a:r>
              <a:rPr lang="tr-TR" sz="1400" dirty="0"/>
              <a:t> edilmiş nispi gen ekspresyon seviyelerinin logaritmik transformasyonları gerçekleştirilerek aşırı ve düşük ifadeli gen ekspresyon seviyelerine eşit ağırlık atfederek veri dağılımları daha simetrik hale getirilmiştir.</a:t>
            </a:r>
            <a:r>
              <a:rPr lang="en-US" sz="1400" dirty="0"/>
              <a:t> B</a:t>
            </a:r>
            <a:r>
              <a:rPr lang="tr-TR" sz="1400" dirty="0"/>
              <a:t>öylelikle</a:t>
            </a:r>
            <a:r>
              <a:rPr lang="en-US" sz="1400" dirty="0"/>
              <a:t> </a:t>
            </a:r>
            <a:r>
              <a:rPr lang="en-US" sz="1400" dirty="0" err="1"/>
              <a:t>aykırı</a:t>
            </a:r>
            <a:r>
              <a:rPr lang="en-US" sz="1400" dirty="0"/>
              <a:t> </a:t>
            </a:r>
            <a:r>
              <a:rPr lang="en-US" sz="1400" dirty="0" err="1"/>
              <a:t>değerleri</a:t>
            </a:r>
            <a:r>
              <a:rPr lang="tr-TR" sz="1400" dirty="0"/>
              <a:t>n etkisi büyük ölçüde</a:t>
            </a:r>
            <a:r>
              <a:rPr lang="en-US" sz="1400" dirty="0"/>
              <a:t> </a:t>
            </a:r>
            <a:r>
              <a:rPr lang="en-US" sz="1400" dirty="0" err="1"/>
              <a:t>ortadan</a:t>
            </a:r>
            <a:r>
              <a:rPr lang="en-US" sz="1400" dirty="0"/>
              <a:t> </a:t>
            </a:r>
            <a:r>
              <a:rPr lang="en-US" sz="1400" dirty="0" err="1"/>
              <a:t>kaldırılarak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sade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alması</a:t>
            </a:r>
            <a:r>
              <a:rPr lang="en-US" sz="1400" dirty="0"/>
              <a:t> </a:t>
            </a:r>
            <a:r>
              <a:rPr lang="en-US" sz="1400" dirty="0" err="1"/>
              <a:t>sağl</a:t>
            </a:r>
            <a:r>
              <a:rPr lang="tr-TR" sz="1400" dirty="0"/>
              <a:t>anmıştır(1).</a:t>
            </a:r>
            <a:endParaRPr lang="en-US" sz="1400" dirty="0"/>
          </a:p>
          <a:p>
            <a:r>
              <a:rPr lang="en-US" sz="1400" dirty="0" err="1"/>
              <a:t>Referance</a:t>
            </a:r>
            <a:endParaRPr lang="en-US" sz="1400" dirty="0"/>
          </a:p>
          <a:p>
            <a:r>
              <a:rPr lang="tr-TR" sz="1400" dirty="0"/>
              <a:t>1. </a:t>
            </a:r>
            <a:r>
              <a:rPr lang="en-US" sz="1400" dirty="0"/>
              <a:t>Willems E, </a:t>
            </a:r>
            <a:r>
              <a:rPr lang="en-US" sz="1400" dirty="0" err="1"/>
              <a:t>Leyns</a:t>
            </a:r>
            <a:r>
              <a:rPr lang="en-US" sz="1400" dirty="0"/>
              <a:t> L, </a:t>
            </a:r>
            <a:r>
              <a:rPr lang="en-US" sz="1400" dirty="0" err="1"/>
              <a:t>Vandesompele</a:t>
            </a:r>
            <a:r>
              <a:rPr lang="en-US" sz="1400" dirty="0"/>
              <a:t> J. Standardization of real-time PCR gene expression data from independent biological replicates. Anal </a:t>
            </a:r>
            <a:r>
              <a:rPr lang="en-US" sz="1400" dirty="0" err="1"/>
              <a:t>Biochem</a:t>
            </a:r>
            <a:r>
              <a:rPr lang="en-US" sz="1400" dirty="0"/>
              <a:t> 2008;379:127–9.</a:t>
            </a:r>
          </a:p>
          <a:p>
            <a:r>
              <a:rPr lang="tr-TR" sz="1400" dirty="0"/>
              <a:t>2.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391076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Hücre Kültürü numunelerinden yüksek kalitede Total RNA ekstraksiyonu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sağlamak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kullanılmıştır.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kullanılarak yapılan ekstraksiyon işlemleri DNA,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polisakkarit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proteinleri uzaklaştırmak için su ilavesi ile çöktürme yöntemine dayanmaktadır.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RNA 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Hücre kültürlerinin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pasajlanma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plakalara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eklenerek 1,5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tüplerine aktarılmış ve -80 </a:t>
            </a:r>
            <a:r>
              <a:rPr lang="en-US" sz="2000" baseline="30000" dirty="0"/>
              <a:t>o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C'de muhafaza edilmiştir.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eklenmiş hücre süspansiyonuna 400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-free su eklenerek, 15 sn dikkatlice karıştırılmıştır.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 oda sıcaklığında 5 dk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edilmiştir.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bekletildikten sonra 12000 G hızda 15 dk +4 °C sıcaklıkta santrifuj işlemi uygulanmıştır. Çöktürme işlemi sonrasında tüplerin alt kısımda DNA,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polisakkarit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proteinlerin oluşturduğu pellet ve RNA  içeren süpernatant kısmı ayrılmıştır.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fazda RNA içeren kısımdan 500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süpernatant 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aktarılarak içerisine 400 µl %70 etanol eklenmiş ve  dikkatlice karıştırılmıştır.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süspansiyonu 10 dk oda sıcaklığında bekletildikten sonra 12,000 G hızda 10 dk +4°C sıcaklıkta santrifuj işlemi uygulanmıştır.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Santrifuj sonrasında tüplerin alt kısımlarında RNA pelleti oluşmuştur.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 kısmı atılarak alt kısımda bulunan RNA pelleti 500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%75 etanol ile 8000 G hızda 3 dk +4°C sıcaklıkta santrifuj yapılarak yıkanmıştır.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uzaklaştırılmış ve  RNA pelleti 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-free su eklenerek süspanse edilmiştir.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Numunelere ait total RNA’lar -20 °C’de muhafaza edilmiştir.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7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işlemi yapılmıştır.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ABM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Transcriptase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Hücre hattı örneklerinden elde edilen Total RNA’ların her birinden maksimum 1000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kullanılarak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cDNA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Kit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UK) yardımıyla cDNA işlemi aşağıdaki protokole uygun olarak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(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USA) cihazında yapılmıştır.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Birinci basamak için buz üzerinde steril tüp içerisinde aşağıdaki bileşenler hazırlanmıştır.</a:t>
            </a:r>
          </a:p>
          <a:p>
            <a:pPr marL="514350" indent="-514350">
              <a:buFont typeface="+mj-lt"/>
              <a:buAutoNum type="arabicPeriod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°C’de 10 dk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 primer bağlanması gerçekleştirilmiştir.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 dk 50 °C’de 15 dk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inkübasyona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tabi tutulmuştur.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dk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cDNA ürünleri -20 °C’de uzun süre muhafaza edilmiştir.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33918"/>
              </p:ext>
            </p:extLst>
          </p:nvPr>
        </p:nvGraphicFramePr>
        <p:xfrm>
          <a:off x="1152143" y="2191787"/>
          <a:ext cx="8485633" cy="1980000"/>
        </p:xfrm>
        <a:graphic>
          <a:graphicData uri="http://schemas.openxmlformats.org/drawingml/2006/table">
            <a:tbl>
              <a:tblPr firstRow="1" firstCol="1" bandRow="1"/>
              <a:tblGrid>
                <a:gridCol w="3941064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  <a:gridCol w="2633473">
                  <a:extLst>
                    <a:ext uri="{9D8B030D-6E8A-4147-A177-3AD203B41FA5}">
                      <a16:colId xmlns:a16="http://schemas.microsoft.com/office/drawing/2014/main" val="193907015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konsantrasyonu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Maks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 </a:t>
                      </a:r>
                      <a:r>
                        <a:rPr lang="tr-T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/reaksiyon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Buffer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endParaRPr lang="tr-TR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µl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U/reaksiyon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5729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6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dirty="0"/>
                        <a:t>l 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’ye tamamla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0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61331"/>
              </p:ext>
            </p:extLst>
          </p:nvPr>
        </p:nvGraphicFramePr>
        <p:xfrm>
          <a:off x="129666" y="3768467"/>
          <a:ext cx="11932667" cy="235801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StxBP1_hsa_F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AGGTGCTGATAGGTTCTAC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139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StxBP1_hsa_R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CTTTGTTTCTTTGGCTCTCA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SCF_hsa_F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AGCAGTAGCAGTAATAGG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SCF_hsa_R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TGTCTCTTCTTCCAGTATAAG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Stx6_hsa_F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ACAGGCAGTTATGTTGGA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Stx6_hsa_R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GCCGATCACTGGTCATAT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SNAP25_hsa_F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CATGGAGAAGGCTGATTC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0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SNAP25_hsa_R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GGCACACTTAACCACTTC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FSHr_hsa_F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ATGCCATTGAACTGAGGT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4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FSHr_hsa_R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GAAGGTTGGAGAACACATC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TGAAGATCAAGATCATTGCT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113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ATACTCCTGCTTGCTGAT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1831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 err="1"/>
              <a:t>FSHr</a:t>
            </a:r>
            <a:r>
              <a:rPr lang="tr-TR" sz="1800" dirty="0"/>
              <a:t>, STX-BP1, SCF, STX6 ve SNAP25 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ABI 7500 </a:t>
            </a:r>
            <a:r>
              <a:rPr lang="tr-TR" sz="1800" dirty="0" err="1"/>
              <a:t>Fast</a:t>
            </a:r>
            <a:r>
              <a:rPr lang="tr-TR" sz="1800" dirty="0"/>
              <a:t> (</a:t>
            </a:r>
            <a:r>
              <a:rPr lang="tr-TR" sz="1800" dirty="0" err="1"/>
              <a:t>Thermo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</a:t>
            </a:r>
            <a:r>
              <a:rPr lang="tr-TR" sz="1800" dirty="0" err="1"/>
              <a:t>Terz</a:t>
            </a:r>
            <a:r>
              <a:rPr lang="tr-TR" sz="1800" dirty="0"/>
              <a:t>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34815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4229</Words>
  <Application>Microsoft Office PowerPoint</Application>
  <PresentationFormat>Geniş ekran</PresentationFormat>
  <Paragraphs>1983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Arial Tur</vt:lpstr>
      <vt:lpstr>Calibri</vt:lpstr>
      <vt:lpstr>Calibri Light</vt:lpstr>
      <vt:lpstr>Times New Roman</vt:lpstr>
      <vt:lpstr>Office Teması</vt:lpstr>
      <vt:lpstr>Sayın: Süleyman EROL Hacettepe Üniversitesi Ankara </vt:lpstr>
      <vt:lpstr>Proje Plan Özeti</vt:lpstr>
      <vt:lpstr>Projede Kullanılan Yöntem ve Kavramlar</vt:lpstr>
      <vt:lpstr>Projede Kullanılan Yöntem ve Kavramlar</vt:lpstr>
      <vt:lpstr>Projede Kullanılan Yöntem ve Kavramlar</vt:lpstr>
      <vt:lpstr>NucleoZOL Total RNA Ekstraksiyon İşlemi</vt:lpstr>
      <vt:lpstr>Nükleik Asit Miktar Tayini ve DNase işlemi</vt:lpstr>
      <vt:lpstr>ABM OneScript Plus Reverse Transcriptase İşlemi</vt:lpstr>
      <vt:lpstr>Gen Ekspresyon Primer Tasarım Ve Bağlanma Sıcaklıkları (Tm)</vt:lpstr>
      <vt:lpstr>SybrgreenTabanlı MRNA Gen Ekspresyonu</vt:lpstr>
      <vt:lpstr>Numune Bilgileri Ve qPCR Ct Ortalama Sonuçları</vt:lpstr>
      <vt:lpstr>Numune Bilgileri Ve qPCR Ct Ortalama Sonuçları</vt:lpstr>
      <vt:lpstr>2^-ddCt (log2) Ekspresyon Katsayı Sonuçları</vt:lpstr>
      <vt:lpstr>İstatiksel Analizler</vt:lpstr>
      <vt:lpstr>İstatiksel Analizler</vt:lpstr>
      <vt:lpstr>İstatiksel Analizler</vt:lpstr>
      <vt:lpstr>İstatiksel Analizler</vt:lpstr>
      <vt:lpstr>İstatiksel Analizler</vt:lpstr>
      <vt:lpstr>İstatiksel Analizler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Ünal Sevinç</dc:creator>
  <cp:lastModifiedBy>Davut YOLCU</cp:lastModifiedBy>
  <cp:revision>510</cp:revision>
  <cp:lastPrinted>2021-05-06T08:49:45Z</cp:lastPrinted>
  <dcterms:created xsi:type="dcterms:W3CDTF">2017-11-30T08:31:07Z</dcterms:created>
  <dcterms:modified xsi:type="dcterms:W3CDTF">2021-06-14T07:26:12Z</dcterms:modified>
</cp:coreProperties>
</file>