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78" r:id="rId3"/>
    <p:sldId id="294" r:id="rId4"/>
    <p:sldId id="295" r:id="rId5"/>
    <p:sldId id="296" r:id="rId6"/>
    <p:sldId id="283" r:id="rId7"/>
    <p:sldId id="284" r:id="rId8"/>
    <p:sldId id="302" r:id="rId9"/>
    <p:sldId id="286" r:id="rId10"/>
    <p:sldId id="287" r:id="rId11"/>
    <p:sldId id="281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52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Ünal SEVİNÇ" initials="ÜS" lastIdx="3" clrIdx="0">
    <p:extLst>
      <p:ext uri="{19B8F6BF-5375-455C-9EA6-DF929625EA0E}">
        <p15:presenceInfo xmlns:p15="http://schemas.microsoft.com/office/powerpoint/2012/main" userId="S-1-5-21-1598126814-1199157122-2485362413-31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08"/>
      </p:cViewPr>
      <p:guideLst>
        <p:guide orient="horz" pos="640"/>
        <p:guide pos="52"/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4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0000-122D-4C9C-A72E-FDC0B49867E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100799" y="1797862"/>
            <a:ext cx="11990401" cy="149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6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mRNA Gen Ekspresyon Analizi</a:t>
            </a: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93519" y="5085166"/>
            <a:ext cx="1195199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Unvan 14"/>
          <p:cNvSpPr>
            <a:spLocks noGrp="1"/>
          </p:cNvSpPr>
          <p:nvPr>
            <p:ph type="title"/>
          </p:nvPr>
        </p:nvSpPr>
        <p:spPr>
          <a:xfrm>
            <a:off x="93519" y="341566"/>
            <a:ext cx="12192000" cy="1153947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Sayın: </a:t>
            </a:r>
            <a:r>
              <a:rPr lang="tr-TR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Doç.Dr</a:t>
            </a:r>
            <a:r>
              <a:rPr lang="tr-T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Semra TÜRKOĞLU</a:t>
            </a:r>
            <a:br>
              <a:rPr lang="tr-T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Fırat Üniversitesi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2827AD0-5F84-FAF3-F810-DD0AD5B6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1" y="5391794"/>
            <a:ext cx="10516511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8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SensiFAST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™ SYBR No-ROX Kit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MRNA 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Soğuk blok üzerinde aşağıdaki tabloya göre bileşenler hazırlanmalıdır.</a:t>
            </a: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Thermocycler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prosedürü aşağıdaki tabloya göre ayarlanmalıdır.</a:t>
            </a: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 ürünlerine ait pikler incelenerek sonuçlar değerlendirilmiştir.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03119"/>
              </p:ext>
            </p:extLst>
          </p:nvPr>
        </p:nvGraphicFramePr>
        <p:xfrm>
          <a:off x="2463312" y="1408696"/>
          <a:ext cx="7251192" cy="1440000"/>
        </p:xfrm>
        <a:graphic>
          <a:graphicData uri="http://schemas.openxmlformats.org/drawingml/2006/table">
            <a:tbl>
              <a:tblPr firstRow="1" firstCol="1" bandRow="1"/>
              <a:tblGrid>
                <a:gridCol w="3410712">
                  <a:extLst>
                    <a:ext uri="{9D8B030D-6E8A-4147-A177-3AD203B41FA5}">
                      <a16:colId xmlns:a16="http://schemas.microsoft.com/office/drawing/2014/main" val="4141416349"/>
                    </a:ext>
                  </a:extLst>
                </a:gridCol>
                <a:gridCol w="2478024">
                  <a:extLst>
                    <a:ext uri="{9D8B030D-6E8A-4147-A177-3AD203B41FA5}">
                      <a16:colId xmlns:a16="http://schemas.microsoft.com/office/drawing/2014/main" val="770472517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59433715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Derişim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 1X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5675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/>
                        <a:t>2x </a:t>
                      </a:r>
                      <a:r>
                        <a:rPr lang="tr-TR" sz="1600" dirty="0" err="1"/>
                        <a:t>SensiFAST</a:t>
                      </a:r>
                      <a:r>
                        <a:rPr lang="tr-TR" sz="1600" dirty="0"/>
                        <a:t> SYBR® No-ROX </a:t>
                      </a:r>
                      <a:r>
                        <a:rPr lang="tr-TR" sz="1600" dirty="0" err="1"/>
                        <a:t>Mix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Mastermix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buffer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501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mRNA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MixB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(Primer)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&amp; R (0,4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3,5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88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mRNA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cDNA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10-50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607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Nükleaz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içermeyen H</a:t>
                      </a:r>
                      <a:r>
                        <a:rPr lang="tr-TR" sz="17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3,5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514955"/>
                  </a:ext>
                </a:extLst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74226"/>
              </p:ext>
            </p:extLst>
          </p:nvPr>
        </p:nvGraphicFramePr>
        <p:xfrm>
          <a:off x="2463312" y="3744036"/>
          <a:ext cx="7251191" cy="1440000"/>
        </p:xfrm>
        <a:graphic>
          <a:graphicData uri="http://schemas.openxmlformats.org/drawingml/2006/table">
            <a:tbl>
              <a:tblPr firstRow="1" firstCol="1" bandRow="1"/>
              <a:tblGrid>
                <a:gridCol w="2529366">
                  <a:extLst>
                    <a:ext uri="{9D8B030D-6E8A-4147-A177-3AD203B41FA5}">
                      <a16:colId xmlns:a16="http://schemas.microsoft.com/office/drawing/2014/main" val="2209158899"/>
                    </a:ext>
                  </a:extLst>
                </a:gridCol>
                <a:gridCol w="1594387">
                  <a:extLst>
                    <a:ext uri="{9D8B030D-6E8A-4147-A177-3AD203B41FA5}">
                      <a16:colId xmlns:a16="http://schemas.microsoft.com/office/drawing/2014/main" val="1714048945"/>
                    </a:ext>
                  </a:extLst>
                </a:gridCol>
                <a:gridCol w="2263636">
                  <a:extLst>
                    <a:ext uri="{9D8B030D-6E8A-4147-A177-3AD203B41FA5}">
                      <a16:colId xmlns:a16="http://schemas.microsoft.com/office/drawing/2014/main" val="2973542158"/>
                    </a:ext>
                  </a:extLst>
                </a:gridCol>
                <a:gridCol w="863802">
                  <a:extLst>
                    <a:ext uri="{9D8B030D-6E8A-4147-A177-3AD203B41FA5}">
                      <a16:colId xmlns:a16="http://schemas.microsoft.com/office/drawing/2014/main" val="366952335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Aşaması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İşlem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Sıcaklık/Derece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Tekrar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098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İlk Denatürasyon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en-US" sz="17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C-5 dk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5275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Aplikasyon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en-US" sz="17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C-5 sn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1943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Bağlanma</a:t>
                      </a:r>
                      <a:endParaRPr lang="tr-T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en-US" sz="1700" baseline="30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- 30 sn (Okuma)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320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Soğutma</a:t>
                      </a:r>
                      <a:endParaRPr lang="tr-T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en-US" sz="17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30 sn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59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6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 Bilgileri Ve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Sonuçları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etin kutusu 18"/>
          <p:cNvSpPr txBox="1"/>
          <p:nvPr/>
        </p:nvSpPr>
        <p:spPr>
          <a:xfrm>
            <a:off x="5370871" y="4164693"/>
            <a:ext cx="100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ACTB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1134964" y="3190571"/>
            <a:ext cx="178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REV ERB Alpha</a:t>
            </a:r>
          </a:p>
        </p:txBody>
      </p:sp>
      <p:sp>
        <p:nvSpPr>
          <p:cNvPr id="21" name="Metin kutusu 20"/>
          <p:cNvSpPr txBox="1"/>
          <p:nvPr/>
        </p:nvSpPr>
        <p:spPr>
          <a:xfrm>
            <a:off x="9494808" y="325131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PER2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9376602" y="579946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BMAL1</a:t>
            </a:r>
          </a:p>
        </p:txBody>
      </p:sp>
      <p:sp>
        <p:nvSpPr>
          <p:cNvPr id="23" name="Metin kutusu 22"/>
          <p:cNvSpPr txBox="1"/>
          <p:nvPr/>
        </p:nvSpPr>
        <p:spPr>
          <a:xfrm>
            <a:off x="1628955" y="5792561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CLOCK</a:t>
            </a:r>
          </a:p>
        </p:txBody>
      </p:sp>
      <p:pic>
        <p:nvPicPr>
          <p:cNvPr id="24" name="Resi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184" y="1098690"/>
            <a:ext cx="2493553" cy="2232658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753" y="1930970"/>
            <a:ext cx="2493553" cy="2232658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185" y="3640889"/>
            <a:ext cx="2493553" cy="2232658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8" y="3558380"/>
            <a:ext cx="2493553" cy="2232658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8" y="1010727"/>
            <a:ext cx="2493553" cy="22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2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Ekler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82550" y="665479"/>
            <a:ext cx="12109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/>
              <a:t>RT-</a:t>
            </a:r>
            <a:r>
              <a:rPr lang="tr-TR" sz="1400" b="1" dirty="0" err="1"/>
              <a:t>qPCR</a:t>
            </a:r>
            <a:r>
              <a:rPr lang="tr-TR" sz="1400" b="1" dirty="0"/>
              <a:t>: </a:t>
            </a:r>
            <a:r>
              <a:rPr lang="tr-TR" sz="1400" dirty="0"/>
              <a:t>Kantitatif eş zamanlı PCR işlemi, hücre hatları içindeki her bir hücrede ifade edilen gen ekspresyon düzeylerinin belirlemek amacıyla kullanılan hassas bir yöntemdir.</a:t>
            </a:r>
          </a:p>
          <a:p>
            <a:r>
              <a:rPr lang="tr-TR" sz="1400" dirty="0" err="1"/>
              <a:t>Melting</a:t>
            </a:r>
            <a:r>
              <a:rPr lang="tr-TR" sz="1400" dirty="0"/>
              <a:t> </a:t>
            </a:r>
            <a:r>
              <a:rPr lang="tr-TR" sz="1400" dirty="0" err="1"/>
              <a:t>Curve</a:t>
            </a:r>
            <a:r>
              <a:rPr lang="tr-TR" sz="1400" dirty="0"/>
              <a:t> Eğrisi: DNA zincirinin ayrılma özelliğinden faydalanarak çift iplik yapının </a:t>
            </a:r>
            <a:r>
              <a:rPr lang="tr-TR" sz="1400" dirty="0" err="1"/>
              <a:t>denatüre</a:t>
            </a:r>
            <a:r>
              <a:rPr lang="tr-TR" sz="1400" dirty="0"/>
              <a:t>  olduğu sıcaklığın tespit edilmesini sağlayan RT-</a:t>
            </a:r>
            <a:r>
              <a:rPr lang="tr-TR" sz="1400" dirty="0" err="1"/>
              <a:t>qPCR</a:t>
            </a:r>
            <a:r>
              <a:rPr lang="tr-TR" sz="1400" dirty="0"/>
              <a:t> erime </a:t>
            </a:r>
            <a:r>
              <a:rPr lang="tr-TR" sz="1400" dirty="0" err="1"/>
              <a:t>erisi</a:t>
            </a:r>
            <a:r>
              <a:rPr lang="tr-TR" sz="1400" dirty="0"/>
              <a:t> analizidir.</a:t>
            </a:r>
          </a:p>
          <a:p>
            <a:r>
              <a:rPr lang="en-US" sz="1400" b="1" dirty="0"/>
              <a:t>Ct (</a:t>
            </a:r>
            <a:r>
              <a:rPr lang="en-US" sz="1400" b="1" dirty="0" err="1"/>
              <a:t>Cp-Cq</a:t>
            </a:r>
            <a:r>
              <a:rPr lang="en-US" sz="1400" b="1" dirty="0"/>
              <a:t>): </a:t>
            </a:r>
            <a:r>
              <a:rPr lang="en-US" sz="1400" dirty="0"/>
              <a:t>real time PCR </a:t>
            </a:r>
            <a:r>
              <a:rPr lang="en-US" sz="1400" dirty="0" err="1"/>
              <a:t>cihazlarında</a:t>
            </a:r>
            <a:r>
              <a:rPr lang="en-US" sz="1400" dirty="0"/>
              <a:t> </a:t>
            </a:r>
            <a:r>
              <a:rPr lang="en-US" sz="1400" dirty="0" err="1"/>
              <a:t>amplikasyon</a:t>
            </a:r>
            <a:r>
              <a:rPr lang="en-US" sz="1400" dirty="0"/>
              <a:t> </a:t>
            </a:r>
            <a:r>
              <a:rPr lang="en-US" sz="1400" dirty="0" err="1"/>
              <a:t>döngüleri</a:t>
            </a:r>
            <a:r>
              <a:rPr lang="en-US" sz="1400" dirty="0"/>
              <a:t> </a:t>
            </a:r>
            <a:r>
              <a:rPr lang="en-US" sz="1400" dirty="0" err="1"/>
              <a:t>sırasında</a:t>
            </a:r>
            <a:r>
              <a:rPr lang="en-US" sz="1400" dirty="0"/>
              <a:t> </a:t>
            </a:r>
            <a:r>
              <a:rPr lang="en-US" sz="1400" dirty="0" err="1"/>
              <a:t>alınan</a:t>
            </a:r>
            <a:r>
              <a:rPr lang="en-US" sz="1400" dirty="0"/>
              <a:t> </a:t>
            </a:r>
            <a:r>
              <a:rPr lang="en-US" sz="1400" dirty="0" err="1"/>
              <a:t>florosan</a:t>
            </a:r>
            <a:r>
              <a:rPr lang="en-US" sz="1400" dirty="0"/>
              <a:t> </a:t>
            </a:r>
            <a:r>
              <a:rPr lang="en-US" sz="1400" dirty="0" err="1"/>
              <a:t>ışımaya</a:t>
            </a:r>
            <a:r>
              <a:rPr lang="en-US" sz="1400" dirty="0"/>
              <a:t> </a:t>
            </a:r>
            <a:r>
              <a:rPr lang="en-US" sz="1400" dirty="0" err="1"/>
              <a:t>ait</a:t>
            </a:r>
            <a:r>
              <a:rPr lang="en-US" sz="1400" dirty="0"/>
              <a:t> </a:t>
            </a:r>
            <a:r>
              <a:rPr lang="en-US" sz="1400" dirty="0" err="1"/>
              <a:t>threshould</a:t>
            </a:r>
            <a:r>
              <a:rPr lang="en-US" sz="1400" dirty="0"/>
              <a:t> </a:t>
            </a:r>
            <a:r>
              <a:rPr lang="tr-TR" sz="1400" dirty="0" err="1"/>
              <a:t>ç</a:t>
            </a:r>
            <a:r>
              <a:rPr lang="en-US" sz="1400" dirty="0" err="1"/>
              <a:t>izgisi</a:t>
            </a:r>
            <a:r>
              <a:rPr lang="en-US" sz="1400" dirty="0"/>
              <a:t>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bulunan</a:t>
            </a:r>
            <a:r>
              <a:rPr lang="en-US" sz="1400" dirty="0"/>
              <a:t> </a:t>
            </a:r>
            <a:r>
              <a:rPr lang="en-US" sz="1400" dirty="0" err="1"/>
              <a:t>eşik</a:t>
            </a:r>
            <a:r>
              <a:rPr lang="en-US" sz="1400" dirty="0"/>
              <a:t> </a:t>
            </a:r>
            <a:r>
              <a:rPr lang="en-US" sz="1400" dirty="0" err="1"/>
              <a:t>değeri</a:t>
            </a:r>
            <a:r>
              <a:rPr lang="en-US" sz="1400" dirty="0"/>
              <a:t>. </a:t>
            </a:r>
          </a:p>
          <a:p>
            <a:r>
              <a:rPr lang="en-US" sz="1400" b="1" dirty="0" err="1"/>
              <a:t>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seviyesini</a:t>
            </a:r>
            <a:r>
              <a:rPr lang="en-US" sz="1400" dirty="0"/>
              <a:t> </a:t>
            </a:r>
            <a:r>
              <a:rPr lang="en-US" sz="1400" dirty="0" err="1"/>
              <a:t>belirlemek</a:t>
            </a:r>
            <a:r>
              <a:rPr lang="en-US" sz="1400" dirty="0"/>
              <a:t> </a:t>
            </a:r>
            <a:r>
              <a:rPr lang="en-US" sz="1400" dirty="0" err="1"/>
              <a:t>istediğimiz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normalizatör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değerinin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 err="1"/>
              <a:t>ddCt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</a:t>
            </a:r>
            <a:r>
              <a:rPr lang="en-US" sz="1400" dirty="0"/>
              <a:t> </a:t>
            </a:r>
            <a:r>
              <a:rPr lang="en-US" sz="1400" dirty="0" err="1"/>
              <a:t>hesaplanmak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/>
              <a:t>2</a:t>
            </a:r>
            <a:r>
              <a:rPr lang="tr-TR" sz="1400" b="1" dirty="0"/>
              <a:t>^</a:t>
            </a:r>
            <a:r>
              <a:rPr lang="en-US" sz="1400" b="1" dirty="0"/>
              <a:t>-ddCt (2</a:t>
            </a:r>
            <a:r>
              <a:rPr lang="tr-TR" sz="1400" b="1" dirty="0"/>
              <a:t>^</a:t>
            </a:r>
            <a:r>
              <a:rPr lang="en-US" sz="1400" b="1" dirty="0"/>
              <a:t>- </a:t>
            </a:r>
            <a:r>
              <a:rPr lang="el-GR" sz="1400" b="1" dirty="0"/>
              <a:t>ΔΔ</a:t>
            </a:r>
            <a:r>
              <a:rPr lang="en-US" sz="1400" b="1" dirty="0"/>
              <a:t>Ct):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</a:t>
            </a:r>
            <a:r>
              <a:rPr lang="tr-TR" sz="1400" dirty="0"/>
              <a:t>i</a:t>
            </a:r>
            <a:r>
              <a:rPr lang="en-US" sz="1400" dirty="0"/>
              <a:t> </a:t>
            </a:r>
            <a:r>
              <a:rPr lang="en-US" sz="1400" dirty="0" err="1"/>
              <a:t>belirlenmek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(FC) </a:t>
            </a:r>
            <a:r>
              <a:rPr lang="en-US" sz="1400" dirty="0" err="1"/>
              <a:t>değeri</a:t>
            </a:r>
            <a:r>
              <a:rPr lang="en-US" sz="1400" dirty="0"/>
              <a:t>, gen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çalışmalarında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</a:t>
            </a:r>
            <a:r>
              <a:rPr lang="en-US" sz="1400" dirty="0" err="1"/>
              <a:t>değişimi</a:t>
            </a:r>
            <a:r>
              <a:rPr lang="en-US" sz="1400" dirty="0"/>
              <a:t> </a:t>
            </a:r>
            <a:r>
              <a:rPr lang="en-US" sz="1400" dirty="0" err="1"/>
              <a:t>verileri</a:t>
            </a:r>
            <a:r>
              <a:rPr lang="en-US" sz="1400" dirty="0"/>
              <a:t> </a:t>
            </a:r>
            <a:r>
              <a:rPr lang="en-US" sz="1400" dirty="0" err="1"/>
              <a:t>kullanılmaktadır</a:t>
            </a:r>
            <a:r>
              <a:rPr lang="en-US" sz="1400" dirty="0"/>
              <a:t>. </a:t>
            </a:r>
            <a:endParaRPr lang="tr-TR" sz="1400" dirty="0"/>
          </a:p>
          <a:p>
            <a:r>
              <a:rPr lang="tr-TR" sz="1400" b="1" dirty="0"/>
              <a:t>İstatiksel Analiz;</a:t>
            </a:r>
          </a:p>
          <a:p>
            <a:r>
              <a:rPr lang="tr-TR" sz="1400" dirty="0"/>
              <a:t>Çalışmanın istatiksel analizlerinin gerçekleştirilmesi amacıyla SPSS 22 paket programı kullanılmıştır. RT-</a:t>
            </a:r>
            <a:r>
              <a:rPr lang="tr-TR" sz="1400" dirty="0" err="1"/>
              <a:t>qPCR</a:t>
            </a:r>
            <a:r>
              <a:rPr lang="tr-TR" sz="1400" dirty="0"/>
              <a:t> analizleri ile elde edilen Analizlerde tasarımları </a:t>
            </a:r>
            <a:r>
              <a:rPr lang="tr-TR" sz="1400" dirty="0" err="1"/>
              <a:t>yapılann</a:t>
            </a:r>
            <a:r>
              <a:rPr lang="tr-TR" sz="1400" dirty="0"/>
              <a:t> genlerinin ekspresyon seviyelerinin hesaplanmasıyla elde edilen verilerin değerlerin sonuçları grup ortalamalarına karşı test edilmiştir. Sonuçlar ortalama ± standart sapma şeklinde özetlenmiştir. Grup analizlerinin normal dağılımı sağlamasından dolayı kıyaslamalar için t-test ve ANOVO kullanılmıştır. Gruplar arası farklılıkların belirlenmesi için Post-Hoc çoklu karşılaştırma testi </a:t>
            </a:r>
            <a:r>
              <a:rPr lang="tr-TR" sz="1400" dirty="0" err="1"/>
              <a:t>Tukey</a:t>
            </a:r>
            <a:r>
              <a:rPr lang="tr-TR" sz="1400" dirty="0"/>
              <a:t> kullanılmıştır.</a:t>
            </a:r>
            <a:endParaRPr lang="en-US" sz="1400" dirty="0"/>
          </a:p>
          <a:p>
            <a:endParaRPr lang="en-US" sz="1400" dirty="0"/>
          </a:p>
          <a:p>
            <a:r>
              <a:rPr lang="tr-TR" sz="1400" dirty="0"/>
              <a:t> </a:t>
            </a:r>
            <a:r>
              <a:rPr lang="en-US" sz="1400" dirty="0" err="1"/>
              <a:t>Livak</a:t>
            </a:r>
            <a:r>
              <a:rPr lang="en-US" sz="1400" dirty="0"/>
              <a:t>, K. J., &amp; </a:t>
            </a:r>
            <a:r>
              <a:rPr lang="en-US" sz="1400" dirty="0" err="1"/>
              <a:t>Schmittgen</a:t>
            </a:r>
            <a:r>
              <a:rPr lang="en-US" sz="1400" dirty="0"/>
              <a:t>, T. D. (2001). Analysis of relative gene expression data using real-time quantitative PCR and the 2− </a:t>
            </a:r>
            <a:r>
              <a:rPr lang="el-GR" sz="1400" dirty="0"/>
              <a:t>ΔΔ</a:t>
            </a:r>
            <a:r>
              <a:rPr lang="en-US" sz="1400" dirty="0"/>
              <a:t>CT method. methods, 25(4), 402-408.</a:t>
            </a:r>
          </a:p>
        </p:txBody>
      </p:sp>
    </p:spTree>
    <p:extLst>
      <p:ext uri="{BB962C8B-B14F-4D97-AF65-F5344CB8AC3E}">
        <p14:creationId xmlns:p14="http://schemas.microsoft.com/office/powerpoint/2010/main" val="164918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Plan Özeti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 ekspresyon çalışmasında kontrol ve hedef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karaciğer dokusu numunelerinden BMAL1, REV-ERB Alpha, PER2 ve CLOCK genlerinin ekspresyon seviyelerini belirlemek için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analizleri yapılmıştır. Deney uygulamalarında uygun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housekeeping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(ACTB)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normalizatör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kullanılmıştır.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 gurupları içerisinde tüm grupların gen ekspresyon analizlerini çıkartmak için </a:t>
            </a:r>
            <a:r>
              <a:rPr lang="el-GR" sz="2700" dirty="0"/>
              <a:t>2</a:t>
            </a:r>
            <a:r>
              <a:rPr lang="el-GR" sz="2700" baseline="30000" dirty="0"/>
              <a:t>-ΔΔ</a:t>
            </a:r>
            <a:r>
              <a:rPr lang="tr-TR" sz="2700" baseline="30000" dirty="0" err="1"/>
              <a:t>Ct</a:t>
            </a:r>
            <a:r>
              <a:rPr lang="tr-TR" sz="2700" dirty="0"/>
              <a:t> 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Livak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2001) metodu kullanılmıştır. Hasta grubu baz alınarak kontrol grubunun kat değişimi 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FC) hesaplanmıştır.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 grupları için istatistik analizler;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grup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grup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grup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grup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grup</a:t>
            </a:r>
          </a:p>
          <a:p>
            <a:pPr marL="265113" lvl="1" indent="0">
              <a:lnSpc>
                <a:spcPct val="120000"/>
              </a:lnSpc>
              <a:buNone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dağılımları onaylanan grupların kıyaslaması için ANOVA testi uygulanarak grup kıyaslamaları gösterilmiştir.</a:t>
            </a:r>
          </a:p>
        </p:txBody>
      </p:sp>
    </p:spTree>
    <p:extLst>
      <p:ext uri="{BB962C8B-B14F-4D97-AF65-F5344CB8AC3E}">
        <p14:creationId xmlns:p14="http://schemas.microsoft.com/office/powerpoint/2010/main" val="143729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Total RNA Ekstraksiyon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Yüksek kalitede Total RNA ekstraksiyonu sağlamak için TRIzol Reagent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kullanılmaktadır.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Trizol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Reagent kullanılarak yapılan ekstraksiyon işlemleri faz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ayrımı ve bir dizi nükleik asit çöktürme yöntemine dayanmaktadır.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Nükleik Asitlerin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spefotometrik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Ölçümleri(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gram değerleri) ve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konsantrasyonlarının belirlenmesi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RNA ekstraksiyon işleminden elde edilen numunelere ait nükleik asit yükleri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değerleri) çalışmanın sonraki basamaklarda kullanılmak üzere belirli bir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değerine sabitlenir. Bu işlem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aşamasında tutarsız sonuçların önüne geçilebilmesi için önem arz etmektedir.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9627" t="8412" r="5573" b="6346"/>
          <a:stretch/>
        </p:blipFill>
        <p:spPr>
          <a:xfrm>
            <a:off x="9376645" y="1500090"/>
            <a:ext cx="2453405" cy="1907175"/>
          </a:xfrm>
          <a:prstGeom prst="rect">
            <a:avLst/>
          </a:prstGeom>
        </p:spPr>
      </p:pic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(cDNA) İşlemi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ekspresyonu çalışmalarında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yapılarının tespiti için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Oligo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Hexamer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yapılmaktadır.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zincirini uzatarak bir yapıyı kararlı hale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getirmektedir. Daha sonra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enzimi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dizisinin karşı kopyasını sentezler. Elde edilen cDNA, standart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PCR için bir şablon olarak kullanılabilir.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64" y="1153166"/>
            <a:ext cx="3194019" cy="47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8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-1" y="1015999"/>
            <a:ext cx="6483097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 Analizleri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Son aşamada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dizileriyle oluşturulan cDNA zincirleri,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ekspresyon analizlerinde kullanılır. Hasta ve kontrol gruplarında bulunan numunelerin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herbiri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için, ilgili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ona uygun referans genine ait dizilerin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cihazı ile çoğaltılması sağlanır. İşlem sonucunda cihazdan alınan veriler 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</a:t>
            </a:r>
            <a:r>
              <a:rPr lang="el-G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ΔΔ</a:t>
            </a:r>
            <a:r>
              <a:rPr lang="tr-TR" sz="17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metodu ile değerlendirilir. 40 döngü üzerinden yapılan çalışmalarda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florasan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değerinin eşik değerini geçtiği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çizgisini kestiği) noktadan alınan eşik değeri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hesaplamalarda kullanılır. 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qpcr gene expression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73" y="1580291"/>
            <a:ext cx="5568654" cy="372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50" y="4133088"/>
            <a:ext cx="4639155" cy="1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Nükleik Asit E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kstraksiyon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şlemi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norvegicus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türüne ait karaciğer numunelerinden  50-100 mg doku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tüplere aktarılarak içerisine 1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TRIzol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reagent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solüsyonu ve manyetik boncuk ilave edilmiştir.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Doku Süspansiyonları FP120 FASTPREP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Thermo,USA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homojenizatör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cihazında 4.0 hızda 20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parçalanmıştır.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Liziz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faz ayrımı işlemlerini gerçekleştirmek üzere süspansiyon oda sıcaklığında 5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bekletilmiştir.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Hazırlanan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lizat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 ° C'de 5 dakika santrifüj uygulanarak temiz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yeni bir tüpe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aktarılmışır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Süspansiyona 200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kloroform eklenerek, dikkatlice karıştırılmıştır.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Oda sıcaklığında 2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bekletildikten sonra 12000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 °C sıcaklıkta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uygulanmıştır.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bir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tüpe aktarılan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içerisine 0,5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isopropanol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eklenerek dikkatlice karıştırılmıştır.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Karışım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oda sıcaklığında bekletildikten sonra 12,000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+4°C sıcaklıkta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uygulanmıştır.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 atılarak oluşan nükleik asit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ml %75 etanol ile 7500 G hızda 5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+4°C sıcaklıkta tekrar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yapılarak yıkanmıştır.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Üst faz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tüpünden uzaklaştırılarak, RNA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kuruyana kadar (15-30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oda sıcaklığında bekletilmiştir.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nükleaz-free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elution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bufer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eklenerek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süspanse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edilerek, numunelere ait total RNA’lar -20 °C’de muhafaza edilmektedir.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7"/>
          <p:cNvSpPr txBox="1"/>
          <p:nvPr/>
        </p:nvSpPr>
        <p:spPr>
          <a:xfrm>
            <a:off x="9330074" y="6231564"/>
            <a:ext cx="2499976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700" b="1" dirty="0">
              <a:latin typeface="Century Gothic" panose="020B0502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53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Nükleik Asit Miktar Tayini ve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DNase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Colibri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Titertek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Berthold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cihazı kullanılarak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Numunelerin total RNA ölçümleri gerçekleştirilmiştir. Bu işlemin aşamaları;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çalıştırıldıktan sonra nükleik asit sekmesi seçilerek, örnek tipi RNA-40, ışık yolu uzunluğu otomatik olacak şekilde parametreler ayarlanmalıdır.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kapağı açıldıktan sonra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elüsyon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bufferdan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eklenerek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körleme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yapılır.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Numunelerden sırasıyla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alınıp ölçüm seçeneği kullanılarak RNA ölçme işlemi tamamlanmaktadır.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 Primer Tasarım Ve Bağlanma Sıcaklıkları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82890"/>
              </p:ext>
            </p:extLst>
          </p:nvPr>
        </p:nvGraphicFramePr>
        <p:xfrm>
          <a:off x="129666" y="3768467"/>
          <a:ext cx="11932667" cy="2007493"/>
        </p:xfrm>
        <a:graphic>
          <a:graphicData uri="http://schemas.openxmlformats.org/drawingml/2006/table">
            <a:tbl>
              <a:tblPr/>
              <a:tblGrid>
                <a:gridCol w="2949531">
                  <a:extLst>
                    <a:ext uri="{9D8B030D-6E8A-4147-A177-3AD203B41FA5}">
                      <a16:colId xmlns:a16="http://schemas.microsoft.com/office/drawing/2014/main" val="443614975"/>
                    </a:ext>
                  </a:extLst>
                </a:gridCol>
                <a:gridCol w="5843414">
                  <a:extLst>
                    <a:ext uri="{9D8B030D-6E8A-4147-A177-3AD203B41FA5}">
                      <a16:colId xmlns:a16="http://schemas.microsoft.com/office/drawing/2014/main" val="791375449"/>
                    </a:ext>
                  </a:extLst>
                </a:gridCol>
                <a:gridCol w="797461">
                  <a:extLst>
                    <a:ext uri="{9D8B030D-6E8A-4147-A177-3AD203B41FA5}">
                      <a16:colId xmlns:a16="http://schemas.microsoft.com/office/drawing/2014/main" val="3177536066"/>
                    </a:ext>
                  </a:extLst>
                </a:gridCol>
                <a:gridCol w="950973">
                  <a:extLst>
                    <a:ext uri="{9D8B030D-6E8A-4147-A177-3AD203B41FA5}">
                      <a16:colId xmlns:a16="http://schemas.microsoft.com/office/drawing/2014/main" val="403935460"/>
                    </a:ext>
                  </a:extLst>
                </a:gridCol>
                <a:gridCol w="1391288">
                  <a:extLst>
                    <a:ext uri="{9D8B030D-6E8A-4147-A177-3AD203B41FA5}">
                      <a16:colId xmlns:a16="http://schemas.microsoft.com/office/drawing/2014/main" val="36909369"/>
                    </a:ext>
                  </a:extLst>
                </a:gridCol>
              </a:tblGrid>
              <a:tr h="254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Primer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Adı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Sekans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(5'-&gt;3')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Uzunluk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Tm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°C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Amplikon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71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PER2_rno_F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GCAGTGGCTTAGATTCTT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89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13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PER2_rno_R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CTCATTCTCGTGGTGTTT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REV-ERB ALPHA_rno_F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GGCAACACCAAGAATG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220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550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REV-ERB ALPHA_rno_R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CCATCAGCACCTCAAA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98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BMAL1_rno_F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CCTCATGGAAGGTTAGAA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122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0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BMAL1_rno _R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GAAGCCAATTCGTCAATA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58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CLOCK_rno _F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CACACTGTAGTAAGTTATGC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  <a:r>
                        <a:rPr lang="tr-T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145</a:t>
                      </a:r>
                      <a:r>
                        <a:rPr lang="tr-T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90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CLOCK_rno</a:t>
                      </a: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_R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GTGCTTCCTTGAGACTC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ACTB_rno_F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GAAGATCAAGATCATTGCTCCT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84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ACTB_rno_R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TGGAAGGTGGACAGTGAG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221831"/>
                  </a:ext>
                </a:extLst>
              </a:tr>
            </a:tbl>
          </a:graphicData>
        </a:graphic>
      </p:graphicFrame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550" y="1031202"/>
            <a:ext cx="11868658" cy="3249857"/>
          </a:xfrm>
        </p:spPr>
        <p:txBody>
          <a:bodyPr>
            <a:normAutofit/>
          </a:bodyPr>
          <a:lstStyle/>
          <a:p>
            <a:r>
              <a:rPr lang="tr-TR" sz="1800" dirty="0"/>
              <a:t>Çalışma kapsamında RT-</a:t>
            </a:r>
            <a:r>
              <a:rPr lang="tr-TR" sz="1800" dirty="0" err="1"/>
              <a:t>qPCR</a:t>
            </a:r>
            <a:r>
              <a:rPr lang="tr-TR" sz="1800" dirty="0"/>
              <a:t> yöntemi kullanılarak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BMAL1, REV-ERB Alpha, PER2 ve CLOCK </a:t>
            </a:r>
            <a:r>
              <a:rPr lang="tr-TR" sz="1800" dirty="0"/>
              <a:t>genlerinin ekspresyon seviyeleri saptanmıştır.</a:t>
            </a:r>
          </a:p>
          <a:p>
            <a:r>
              <a:rPr lang="tr-TR" sz="1800" dirty="0"/>
              <a:t>RT-</a:t>
            </a:r>
            <a:r>
              <a:rPr lang="tr-TR" sz="1800" dirty="0" err="1"/>
              <a:t>qPCR</a:t>
            </a:r>
            <a:r>
              <a:rPr lang="tr-TR" sz="1800" dirty="0"/>
              <a:t> işlemleri </a:t>
            </a:r>
            <a:r>
              <a:rPr lang="tr-TR" sz="1800" dirty="0" err="1"/>
              <a:t>Biorad</a:t>
            </a:r>
            <a:r>
              <a:rPr lang="tr-TR" sz="1800" dirty="0"/>
              <a:t> CFX96 (</a:t>
            </a:r>
            <a:r>
              <a:rPr lang="tr-TR" sz="1800"/>
              <a:t>Biorad, </a:t>
            </a:r>
            <a:r>
              <a:rPr lang="tr-TR" sz="1800" dirty="0"/>
              <a:t>USA) cihazında gerçekleştirilmiştir. RT-</a:t>
            </a:r>
            <a:r>
              <a:rPr lang="tr-TR" sz="1800" dirty="0" err="1"/>
              <a:t>qPCR</a:t>
            </a:r>
            <a:r>
              <a:rPr lang="tr-TR" sz="1800" dirty="0"/>
              <a:t> cihazları her döngü sonunda floresan şiddetini saptayan </a:t>
            </a:r>
            <a:r>
              <a:rPr lang="tr-TR" sz="1800" dirty="0" err="1"/>
              <a:t>flurometre</a:t>
            </a:r>
            <a:r>
              <a:rPr lang="tr-TR" sz="1800" dirty="0"/>
              <a:t> ve </a:t>
            </a:r>
            <a:r>
              <a:rPr lang="tr-TR" sz="1800" dirty="0" err="1"/>
              <a:t>thermal</a:t>
            </a:r>
            <a:r>
              <a:rPr lang="tr-TR" sz="1800" dirty="0"/>
              <a:t> </a:t>
            </a:r>
            <a:r>
              <a:rPr lang="tr-TR" sz="1800" dirty="0" err="1"/>
              <a:t>cycler</a:t>
            </a:r>
            <a:r>
              <a:rPr lang="tr-TR" sz="1800" dirty="0"/>
              <a:t>  dan meydana gelmektedir. Ters </a:t>
            </a:r>
            <a:r>
              <a:rPr lang="tr-TR" sz="1800" dirty="0" err="1"/>
              <a:t>transkriptaz</a:t>
            </a:r>
            <a:r>
              <a:rPr lang="tr-TR" sz="1800" dirty="0"/>
              <a:t> işlemiyle RNA’lardan çift iplikli yapıya dönüştürülen cDNA zincirleri arasına girerek floresan ışıma veren SYBR </a:t>
            </a:r>
            <a:r>
              <a:rPr lang="tr-TR" sz="1800" dirty="0" err="1"/>
              <a:t>Green</a:t>
            </a:r>
            <a:r>
              <a:rPr lang="tr-TR" sz="1800" dirty="0"/>
              <a:t> I boyası, gen ekspresyon analizlerinde sıklıkla kullanılmaktadır. Çalışma kapsamında gen </a:t>
            </a:r>
            <a:r>
              <a:rPr lang="tr-TR" sz="1800" dirty="0" err="1"/>
              <a:t>expresyon</a:t>
            </a:r>
            <a:r>
              <a:rPr lang="tr-TR" sz="1800" dirty="0"/>
              <a:t> seviyelerinin belirlenmesi için </a:t>
            </a:r>
            <a:r>
              <a:rPr lang="tr-TR" sz="1800" dirty="0" err="1"/>
              <a:t>SensiFAST</a:t>
            </a:r>
            <a:r>
              <a:rPr lang="tr-TR" sz="1800" dirty="0"/>
              <a:t>™ SYBR® No-ROX Kit (</a:t>
            </a:r>
            <a:r>
              <a:rPr lang="tr-TR" sz="1800" dirty="0" err="1"/>
              <a:t>Bioline</a:t>
            </a:r>
            <a:r>
              <a:rPr lang="tr-TR" sz="1800" dirty="0"/>
              <a:t>, UK) kullanılmıştır. Tasarımları tamamlanan primer setlerinin optimizasyonları yapılarak bağlanma sıcaklıkları belirlenmiştir.</a:t>
            </a:r>
          </a:p>
          <a:p>
            <a:r>
              <a:rPr lang="tr-TR" sz="1800" dirty="0"/>
              <a:t>Her bir Gen bölgesi için uygun </a:t>
            </a:r>
            <a:r>
              <a:rPr lang="tr-TR" sz="1800" dirty="0" err="1"/>
              <a:t>Tm</a:t>
            </a:r>
            <a:r>
              <a:rPr lang="tr-TR" sz="1800" dirty="0"/>
              <a:t> değerinde kurulumlar gerçekleştirilmiş ve döngü eğrileri ve </a:t>
            </a:r>
            <a:r>
              <a:rPr lang="tr-TR" sz="1800" dirty="0" err="1"/>
              <a:t>Melting</a:t>
            </a:r>
            <a:r>
              <a:rPr lang="tr-TR" sz="1800" dirty="0"/>
              <a:t> </a:t>
            </a:r>
            <a:r>
              <a:rPr lang="tr-TR" sz="1800" dirty="0" err="1"/>
              <a:t>Curve</a:t>
            </a:r>
            <a:r>
              <a:rPr lang="tr-TR" sz="1800" dirty="0"/>
              <a:t> verileri incelenmiştir.</a:t>
            </a:r>
          </a:p>
        </p:txBody>
      </p:sp>
    </p:spTree>
    <p:extLst>
      <p:ext uri="{BB962C8B-B14F-4D97-AF65-F5344CB8AC3E}">
        <p14:creationId xmlns:p14="http://schemas.microsoft.com/office/powerpoint/2010/main" val="189056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Sensifat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Bioline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 Transcriptase 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 üzerinde steril tüp içerisinde aşağıdaki bileşenler hazırlanmalıdır.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 bir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vorteks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yapılır.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 için ABI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Veriti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96 cihazı kullanılmaktadır. Cihaz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 için protokol hazırlanmaktadır.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°C 10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bağlaması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°C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°C 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enzim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inaktivasyonu</a:t>
            </a: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 startAt="4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Reaksiyon sonunda enzim, 85 °C’de 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’da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inaktive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edilerek,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ürünleri -20 °C’de uzun süre muhafaza edilmiştir.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15900"/>
              </p:ext>
            </p:extLst>
          </p:nvPr>
        </p:nvGraphicFramePr>
        <p:xfrm>
          <a:off x="737792" y="4256115"/>
          <a:ext cx="10334760" cy="1718135"/>
        </p:xfrm>
        <a:graphic>
          <a:graphicData uri="http://schemas.openxmlformats.org/drawingml/2006/table">
            <a:tbl>
              <a:tblPr firstRow="1" firstCol="1" bandRow="1"/>
              <a:tblGrid>
                <a:gridCol w="6959815">
                  <a:extLst>
                    <a:ext uri="{9D8B030D-6E8A-4147-A177-3AD203B41FA5}">
                      <a16:colId xmlns:a16="http://schemas.microsoft.com/office/drawing/2014/main" val="1773896815"/>
                    </a:ext>
                  </a:extLst>
                </a:gridCol>
                <a:gridCol w="3374945">
                  <a:extLst>
                    <a:ext uri="{9D8B030D-6E8A-4147-A177-3AD203B41FA5}">
                      <a16:colId xmlns:a16="http://schemas.microsoft.com/office/drawing/2014/main" val="1652945022"/>
                    </a:ext>
                  </a:extLst>
                </a:gridCol>
              </a:tblGrid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</a:t>
                      </a:r>
                      <a:endParaRPr lang="tr-T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53968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Değişken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536915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5x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TransAmp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Buffer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85888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Reverse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Transcriptase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624136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Nükleaz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içermeyen H2O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’ye tamamla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62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76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u2" id="{FD0698F1-2830-4835-A5D3-97863FDDA94E}" vid="{34D3B7EA-618D-422D-B03E-FC5AD324A4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10052</TotalTime>
  <Words>1420</Words>
  <Application>Microsoft Office PowerPoint</Application>
  <PresentationFormat>Geniş ekran</PresentationFormat>
  <Paragraphs>180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Times New Roman</vt:lpstr>
      <vt:lpstr>Office Teması</vt:lpstr>
      <vt:lpstr>Sayın: Doç.Dr. Semra TÜRKOĞLU Fırat Üniversitesi</vt:lpstr>
      <vt:lpstr>Proje Plan Özeti</vt:lpstr>
      <vt:lpstr>Projede Kullanılan Yöntem ve Kavramlar</vt:lpstr>
      <vt:lpstr>Projede Kullanılan Yöntem ve Kavramlar</vt:lpstr>
      <vt:lpstr>Projede Kullanılan Yöntem ve Kavramlar</vt:lpstr>
      <vt:lpstr>Nükleik Asit Ekstraksiyon İşlemi</vt:lpstr>
      <vt:lpstr>Nükleik Asit Miktar Tayini ve DNase işlemi</vt:lpstr>
      <vt:lpstr>Gen Ekspresyon Primer Tasarım Ve Bağlanma Sıcaklıkları (Tm)</vt:lpstr>
      <vt:lpstr>Sensifat (Bioline) cDNA Kit Reverse Transcriptase İşlemi</vt:lpstr>
      <vt:lpstr>SensiFAST™ SYBR No-ROX Kit MRNA Gen Ekspresyonu</vt:lpstr>
      <vt:lpstr>Numune Bilgileri Ve qPCR Ct Mean Sonuçları</vt:lpstr>
      <vt:lpstr>Ekler </vt:lpstr>
    </vt:vector>
  </TitlesOfParts>
  <Company>Diagen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Davut YOLCU</cp:lastModifiedBy>
  <cp:revision>371</cp:revision>
  <cp:lastPrinted>2019-09-17T07:24:52Z</cp:lastPrinted>
  <dcterms:created xsi:type="dcterms:W3CDTF">2017-11-30T08:31:07Z</dcterms:created>
  <dcterms:modified xsi:type="dcterms:W3CDTF">2022-11-21T19:21:48Z</dcterms:modified>
</cp:coreProperties>
</file>