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78" r:id="rId3"/>
    <p:sldId id="294" r:id="rId4"/>
    <p:sldId id="295" r:id="rId5"/>
    <p:sldId id="296" r:id="rId6"/>
    <p:sldId id="283" r:id="rId7"/>
    <p:sldId id="284" r:id="rId8"/>
    <p:sldId id="302" r:id="rId9"/>
    <p:sldId id="286" r:id="rId10"/>
    <p:sldId id="287" r:id="rId11"/>
    <p:sldId id="281" r:id="rId12"/>
    <p:sldId id="29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52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Ünal SEVİNÇ" initials="ÜS" lastIdx="3" clrIdx="0">
    <p:extLst>
      <p:ext uri="{19B8F6BF-5375-455C-9EA6-DF929625EA0E}">
        <p15:presenceInfo xmlns:p15="http://schemas.microsoft.com/office/powerpoint/2012/main" userId="S-1-5-21-1598126814-1199157122-2485362413-31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96"/>
      </p:cViewPr>
      <p:guideLst>
        <p:guide orient="horz" pos="640"/>
        <p:guide pos="52"/>
        <p:guide orient="horz" pos="4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5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4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9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4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8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8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5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0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20000-122D-4C9C-A72E-FDC0B49867E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5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113439" y="4276062"/>
            <a:ext cx="11990401" cy="1492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6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lt Başlık 2"/>
          <p:cNvSpPr txBox="1">
            <a:spLocks/>
          </p:cNvSpPr>
          <p:nvPr/>
        </p:nvSpPr>
        <p:spPr>
          <a:xfrm>
            <a:off x="93519" y="5085166"/>
            <a:ext cx="1195199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5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Unvan 14"/>
          <p:cNvSpPr>
            <a:spLocks noGrp="1"/>
          </p:cNvSpPr>
          <p:nvPr>
            <p:ph type="title"/>
          </p:nvPr>
        </p:nvSpPr>
        <p:spPr>
          <a:xfrm>
            <a:off x="93519" y="341567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Kadir ÇETİNKAYA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187038" y="966899"/>
            <a:ext cx="1195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Resim 1">
            <a:extLst>
              <a:ext uri="{FF2B5EF4-FFF2-40B4-BE49-F238E27FC236}">
                <a16:creationId xmlns:a16="http://schemas.microsoft.com/office/drawing/2014/main" id="{3E13203A-46A1-6A80-D6AC-6F00CEDC2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82" y="5698422"/>
            <a:ext cx="10516511" cy="1042506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58B8A922-A570-54DC-DB5C-E5E7F4B12BB9}"/>
              </a:ext>
            </a:extLst>
          </p:cNvPr>
          <p:cNvSpPr txBox="1"/>
          <p:nvPr/>
        </p:nvSpPr>
        <p:spPr>
          <a:xfrm>
            <a:off x="350377" y="1976892"/>
            <a:ext cx="11083895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61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Gen Ekspresyon Analizi</a:t>
            </a:r>
          </a:p>
        </p:txBody>
      </p:sp>
    </p:spTree>
    <p:extLst>
      <p:ext uri="{BB962C8B-B14F-4D97-AF65-F5344CB8AC3E}">
        <p14:creationId xmlns:p14="http://schemas.microsoft.com/office/powerpoint/2010/main" val="1745387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SensiFAST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™ SYBR No-ROX Kit</a:t>
            </a:r>
            <a:r>
              <a:rPr lang="tr-T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MRNA </a:t>
            </a:r>
            <a:r>
              <a:rPr lang="tr-T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 Ekspresyonu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Soğuk blok üzerinde aşağıdaki tabloya göre bileşenler hazırlanmalıdır.</a:t>
            </a: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Thermocycler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prosedürü aşağıdaki tabloya göre ayarlanmalıdır.</a:t>
            </a: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PCR ürünlerine ait pikler incelenerek sonuçlar değerlendirilmiştir.</a:t>
            </a: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533044"/>
              </p:ext>
            </p:extLst>
          </p:nvPr>
        </p:nvGraphicFramePr>
        <p:xfrm>
          <a:off x="2463312" y="1408696"/>
          <a:ext cx="7251192" cy="1152000"/>
        </p:xfrm>
        <a:graphic>
          <a:graphicData uri="http://schemas.openxmlformats.org/drawingml/2006/table">
            <a:tbl>
              <a:tblPr firstRow="1" firstCol="1" bandRow="1"/>
              <a:tblGrid>
                <a:gridCol w="3410712">
                  <a:extLst>
                    <a:ext uri="{9D8B030D-6E8A-4147-A177-3AD203B41FA5}">
                      <a16:colId xmlns:a16="http://schemas.microsoft.com/office/drawing/2014/main" val="4141416349"/>
                    </a:ext>
                  </a:extLst>
                </a:gridCol>
                <a:gridCol w="2478024">
                  <a:extLst>
                    <a:ext uri="{9D8B030D-6E8A-4147-A177-3AD203B41FA5}">
                      <a16:colId xmlns:a16="http://schemas.microsoft.com/office/drawing/2014/main" val="770472517"/>
                    </a:ext>
                  </a:extLst>
                </a:gridCol>
                <a:gridCol w="1362456">
                  <a:extLst>
                    <a:ext uri="{9D8B030D-6E8A-4147-A177-3AD203B41FA5}">
                      <a16:colId xmlns:a16="http://schemas.microsoft.com/office/drawing/2014/main" val="59433715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Komponentler</a:t>
                      </a:r>
                      <a:endParaRPr lang="tr-TR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Derişim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Miktar 1X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5675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/>
                        <a:t>2x </a:t>
                      </a:r>
                      <a:r>
                        <a:rPr lang="tr-TR" sz="1600" dirty="0" err="1"/>
                        <a:t>SensiFAST</a:t>
                      </a:r>
                      <a:r>
                        <a:rPr lang="tr-TR" sz="1600" dirty="0"/>
                        <a:t> SYBR® No-ROX </a:t>
                      </a:r>
                      <a:r>
                        <a:rPr lang="tr-TR" sz="1600" dirty="0" err="1"/>
                        <a:t>Mix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1x </a:t>
                      </a:r>
                      <a:r>
                        <a:rPr lang="tr-TR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Mastermix</a:t>
                      </a: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buffer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el-GR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501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mRNA</a:t>
                      </a: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MixB</a:t>
                      </a: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(Primer)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 &amp; R (0,4 </a:t>
                      </a:r>
                      <a:r>
                        <a:rPr lang="tr-TR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mM</a:t>
                      </a: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l-GR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885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mRNA</a:t>
                      </a: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cDNA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10-50 </a:t>
                      </a:r>
                      <a:r>
                        <a:rPr lang="tr-TR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l-GR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960752"/>
                  </a:ext>
                </a:extLst>
              </a:tr>
            </a:tbl>
          </a:graphicData>
        </a:graphic>
      </p:graphicFrame>
      <p:graphicFrame>
        <p:nvGraphicFramePr>
          <p:cNvPr id="18" name="Tablo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350037"/>
              </p:ext>
            </p:extLst>
          </p:nvPr>
        </p:nvGraphicFramePr>
        <p:xfrm>
          <a:off x="2463312" y="3744036"/>
          <a:ext cx="7251191" cy="1399750"/>
        </p:xfrm>
        <a:graphic>
          <a:graphicData uri="http://schemas.openxmlformats.org/drawingml/2006/table">
            <a:tbl>
              <a:tblPr firstRow="1" firstCol="1" bandRow="1"/>
              <a:tblGrid>
                <a:gridCol w="2529366">
                  <a:extLst>
                    <a:ext uri="{9D8B030D-6E8A-4147-A177-3AD203B41FA5}">
                      <a16:colId xmlns:a16="http://schemas.microsoft.com/office/drawing/2014/main" val="2209158899"/>
                    </a:ext>
                  </a:extLst>
                </a:gridCol>
                <a:gridCol w="1594387">
                  <a:extLst>
                    <a:ext uri="{9D8B030D-6E8A-4147-A177-3AD203B41FA5}">
                      <a16:colId xmlns:a16="http://schemas.microsoft.com/office/drawing/2014/main" val="1714048945"/>
                    </a:ext>
                  </a:extLst>
                </a:gridCol>
                <a:gridCol w="2263636">
                  <a:extLst>
                    <a:ext uri="{9D8B030D-6E8A-4147-A177-3AD203B41FA5}">
                      <a16:colId xmlns:a16="http://schemas.microsoft.com/office/drawing/2014/main" val="2973542158"/>
                    </a:ext>
                  </a:extLst>
                </a:gridCol>
                <a:gridCol w="863802">
                  <a:extLst>
                    <a:ext uri="{9D8B030D-6E8A-4147-A177-3AD203B41FA5}">
                      <a16:colId xmlns:a16="http://schemas.microsoft.com/office/drawing/2014/main" val="366952335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PCR Aşaması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İşlem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Sıcaklık/Derece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Tekrar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098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İlk Denatürasyon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Denatürasyon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r>
                        <a:rPr lang="en-US" sz="17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C-5 dk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652753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PCR Aplikasyon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Denatürasyon</a:t>
                      </a:r>
                      <a:endParaRPr lang="tr-TR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r>
                        <a:rPr lang="en-US" sz="17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C-</a:t>
                      </a: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sn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51943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Bağlanma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60-61</a:t>
                      </a:r>
                      <a:r>
                        <a:rPr lang="tr-TR" sz="170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aseline="30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- 30 sn (Okuma)</a:t>
                      </a: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232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568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Numune Bilgileri Ve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qPCR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Sonuçları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Resi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955"/>
            <a:ext cx="3765856" cy="2480553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2519"/>
            <a:ext cx="3798603" cy="2480553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293" y="1026880"/>
            <a:ext cx="3798603" cy="2480553"/>
          </a:xfrm>
          <a:prstGeom prst="rect">
            <a:avLst/>
          </a:prstGeom>
        </p:spPr>
      </p:pic>
      <p:pic>
        <p:nvPicPr>
          <p:cNvPr id="21" name="Resim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664" y="3622010"/>
            <a:ext cx="3765856" cy="2480553"/>
          </a:xfrm>
          <a:prstGeom prst="rect">
            <a:avLst/>
          </a:prstGeom>
        </p:spPr>
      </p:pic>
      <p:sp>
        <p:nvSpPr>
          <p:cNvPr id="22" name="Metin kutusu 21"/>
          <p:cNvSpPr txBox="1"/>
          <p:nvPr/>
        </p:nvSpPr>
        <p:spPr>
          <a:xfrm>
            <a:off x="91440" y="668784"/>
            <a:ext cx="882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AQP4 Real Time PCR Sonuç                                                                    ACTB Real Time PCR Sonuç </a:t>
            </a:r>
          </a:p>
        </p:txBody>
      </p:sp>
    </p:spTree>
    <p:extLst>
      <p:ext uri="{BB962C8B-B14F-4D97-AF65-F5344CB8AC3E}">
        <p14:creationId xmlns:p14="http://schemas.microsoft.com/office/powerpoint/2010/main" val="67032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Ekler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674173"/>
            <a:ext cx="12192000" cy="5425534"/>
          </a:xfrm>
        </p:spPr>
        <p:txBody>
          <a:bodyPr>
            <a:normAutofit/>
          </a:bodyPr>
          <a:lstStyle/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407845" y="2122612"/>
            <a:ext cx="57844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Dikdörtgen 1"/>
          <p:cNvSpPr/>
          <p:nvPr/>
        </p:nvSpPr>
        <p:spPr>
          <a:xfrm>
            <a:off x="82550" y="665479"/>
            <a:ext cx="121094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/>
              <a:t>RT-</a:t>
            </a:r>
            <a:r>
              <a:rPr lang="tr-TR" sz="1400" b="1" dirty="0" err="1"/>
              <a:t>qPCR</a:t>
            </a:r>
            <a:r>
              <a:rPr lang="tr-TR" sz="1400" b="1" dirty="0"/>
              <a:t>: </a:t>
            </a:r>
            <a:r>
              <a:rPr lang="tr-TR" sz="1400" dirty="0"/>
              <a:t>Kantitatif eş zamanlı PCR işlemi, hücre hatları içindeki her bir hücrede ifade edilen gen ekspresyon düzeylerinin belirlemek amacıyla kullanılan hassas bir yöntemdir.</a:t>
            </a:r>
          </a:p>
          <a:p>
            <a:r>
              <a:rPr lang="tr-TR" sz="1400" dirty="0" err="1"/>
              <a:t>Melting</a:t>
            </a:r>
            <a:r>
              <a:rPr lang="tr-TR" sz="1400" dirty="0"/>
              <a:t> </a:t>
            </a:r>
            <a:r>
              <a:rPr lang="tr-TR" sz="1400" dirty="0" err="1"/>
              <a:t>Curve</a:t>
            </a:r>
            <a:r>
              <a:rPr lang="tr-TR" sz="1400" dirty="0"/>
              <a:t> Eğrisi: DNA zincirinin ayrılma özelliğinden faydalanarak çift iplik yapının </a:t>
            </a:r>
            <a:r>
              <a:rPr lang="tr-TR" sz="1400" dirty="0" err="1"/>
              <a:t>denatüre</a:t>
            </a:r>
            <a:r>
              <a:rPr lang="tr-TR" sz="1400" dirty="0"/>
              <a:t>  olduğu sıcaklığın tespit edilmesini sağlayan RT-</a:t>
            </a:r>
            <a:r>
              <a:rPr lang="tr-TR" sz="1400" dirty="0" err="1"/>
              <a:t>qPCR</a:t>
            </a:r>
            <a:r>
              <a:rPr lang="tr-TR" sz="1400" dirty="0"/>
              <a:t> erime </a:t>
            </a:r>
            <a:r>
              <a:rPr lang="tr-TR" sz="1400" dirty="0" err="1"/>
              <a:t>erisi</a:t>
            </a:r>
            <a:r>
              <a:rPr lang="tr-TR" sz="1400" dirty="0"/>
              <a:t> analizidir.</a:t>
            </a:r>
          </a:p>
          <a:p>
            <a:r>
              <a:rPr lang="en-US" sz="1400" b="1" dirty="0"/>
              <a:t>Ct (</a:t>
            </a:r>
            <a:r>
              <a:rPr lang="en-US" sz="1400" b="1" dirty="0" err="1"/>
              <a:t>Cp-Cq</a:t>
            </a:r>
            <a:r>
              <a:rPr lang="en-US" sz="1400" b="1" dirty="0"/>
              <a:t>): </a:t>
            </a:r>
            <a:r>
              <a:rPr lang="en-US" sz="1400" dirty="0"/>
              <a:t>real time PCR </a:t>
            </a:r>
            <a:r>
              <a:rPr lang="en-US" sz="1400" dirty="0" err="1"/>
              <a:t>cihazlarında</a:t>
            </a:r>
            <a:r>
              <a:rPr lang="en-US" sz="1400" dirty="0"/>
              <a:t> </a:t>
            </a:r>
            <a:r>
              <a:rPr lang="en-US" sz="1400" dirty="0" err="1"/>
              <a:t>amplikasyon</a:t>
            </a:r>
            <a:r>
              <a:rPr lang="en-US" sz="1400" dirty="0"/>
              <a:t> </a:t>
            </a:r>
            <a:r>
              <a:rPr lang="en-US" sz="1400" dirty="0" err="1"/>
              <a:t>döngüleri</a:t>
            </a:r>
            <a:r>
              <a:rPr lang="en-US" sz="1400" dirty="0"/>
              <a:t> </a:t>
            </a:r>
            <a:r>
              <a:rPr lang="en-US" sz="1400" dirty="0" err="1"/>
              <a:t>sırasında</a:t>
            </a:r>
            <a:r>
              <a:rPr lang="en-US" sz="1400" dirty="0"/>
              <a:t> </a:t>
            </a:r>
            <a:r>
              <a:rPr lang="en-US" sz="1400" dirty="0" err="1"/>
              <a:t>alınan</a:t>
            </a:r>
            <a:r>
              <a:rPr lang="en-US" sz="1400" dirty="0"/>
              <a:t> </a:t>
            </a:r>
            <a:r>
              <a:rPr lang="en-US" sz="1400" dirty="0" err="1"/>
              <a:t>florosan</a:t>
            </a:r>
            <a:r>
              <a:rPr lang="en-US" sz="1400" dirty="0"/>
              <a:t> </a:t>
            </a:r>
            <a:r>
              <a:rPr lang="en-US" sz="1400" dirty="0" err="1"/>
              <a:t>ışımaya</a:t>
            </a:r>
            <a:r>
              <a:rPr lang="en-US" sz="1400" dirty="0"/>
              <a:t> </a:t>
            </a:r>
            <a:r>
              <a:rPr lang="en-US" sz="1400" dirty="0" err="1"/>
              <a:t>ait</a:t>
            </a:r>
            <a:r>
              <a:rPr lang="en-US" sz="1400" dirty="0"/>
              <a:t> </a:t>
            </a:r>
            <a:r>
              <a:rPr lang="en-US" sz="1400" dirty="0" err="1"/>
              <a:t>threshould</a:t>
            </a:r>
            <a:r>
              <a:rPr lang="en-US" sz="1400" dirty="0"/>
              <a:t> </a:t>
            </a:r>
            <a:r>
              <a:rPr lang="tr-TR" sz="1400" dirty="0" err="1"/>
              <a:t>ç</a:t>
            </a:r>
            <a:r>
              <a:rPr lang="en-US" sz="1400" dirty="0" err="1"/>
              <a:t>izgisi</a:t>
            </a:r>
            <a:r>
              <a:rPr lang="en-US" sz="1400" dirty="0"/>
              <a:t> </a:t>
            </a:r>
            <a:r>
              <a:rPr lang="en-US" sz="1400" dirty="0" err="1"/>
              <a:t>üzerinde</a:t>
            </a:r>
            <a:r>
              <a:rPr lang="en-US" sz="1400" dirty="0"/>
              <a:t> </a:t>
            </a:r>
            <a:r>
              <a:rPr lang="en-US" sz="1400" dirty="0" err="1"/>
              <a:t>bulunan</a:t>
            </a:r>
            <a:r>
              <a:rPr lang="en-US" sz="1400" dirty="0"/>
              <a:t> </a:t>
            </a:r>
            <a:r>
              <a:rPr lang="en-US" sz="1400" dirty="0" err="1"/>
              <a:t>eşik</a:t>
            </a:r>
            <a:r>
              <a:rPr lang="en-US" sz="1400" dirty="0"/>
              <a:t> </a:t>
            </a:r>
            <a:r>
              <a:rPr lang="en-US" sz="1400" dirty="0" err="1"/>
              <a:t>değeri</a:t>
            </a:r>
            <a:r>
              <a:rPr lang="en-US" sz="1400" dirty="0"/>
              <a:t>. </a:t>
            </a:r>
          </a:p>
          <a:p>
            <a:r>
              <a:rPr lang="en-US" sz="1400" b="1" dirty="0" err="1"/>
              <a:t>dCt</a:t>
            </a:r>
            <a:r>
              <a:rPr lang="en-US" sz="1400" b="1" dirty="0"/>
              <a:t> (</a:t>
            </a:r>
            <a:r>
              <a:rPr lang="el-GR" sz="1400" b="1" dirty="0"/>
              <a:t>Δ</a:t>
            </a:r>
            <a:r>
              <a:rPr lang="en-US" sz="1400" b="1" dirty="0"/>
              <a:t>Ct): </a:t>
            </a:r>
            <a:r>
              <a:rPr lang="en-US" sz="1400" dirty="0" err="1"/>
              <a:t>Ekspresyon</a:t>
            </a:r>
            <a:r>
              <a:rPr lang="en-US" sz="1400" dirty="0"/>
              <a:t> </a:t>
            </a:r>
            <a:r>
              <a:rPr lang="en-US" sz="1400" dirty="0" err="1"/>
              <a:t>seviyesini</a:t>
            </a:r>
            <a:r>
              <a:rPr lang="en-US" sz="1400" dirty="0"/>
              <a:t> </a:t>
            </a:r>
            <a:r>
              <a:rPr lang="en-US" sz="1400" dirty="0" err="1"/>
              <a:t>belirlemek</a:t>
            </a:r>
            <a:r>
              <a:rPr lang="en-US" sz="1400" dirty="0"/>
              <a:t> </a:t>
            </a:r>
            <a:r>
              <a:rPr lang="en-US" sz="1400" dirty="0" err="1"/>
              <a:t>istediğimiz</a:t>
            </a:r>
            <a:r>
              <a:rPr lang="en-US" sz="1400" dirty="0"/>
              <a:t> </a:t>
            </a:r>
            <a:r>
              <a:rPr lang="en-US" sz="1400" dirty="0" err="1"/>
              <a:t>genin</a:t>
            </a:r>
            <a:r>
              <a:rPr lang="en-US" sz="1400" dirty="0"/>
              <a:t> Ct </a:t>
            </a:r>
            <a:r>
              <a:rPr lang="en-US" sz="1400" dirty="0" err="1"/>
              <a:t>değeri</a:t>
            </a:r>
            <a:r>
              <a:rPr lang="en-US" sz="1400" dirty="0"/>
              <a:t> </a:t>
            </a:r>
            <a:r>
              <a:rPr lang="en-US" sz="1400" dirty="0" err="1"/>
              <a:t>ile</a:t>
            </a:r>
            <a:r>
              <a:rPr lang="en-US" sz="1400" dirty="0"/>
              <a:t> </a:t>
            </a:r>
            <a:r>
              <a:rPr lang="en-US" sz="1400" dirty="0" err="1"/>
              <a:t>normalizatör</a:t>
            </a:r>
            <a:r>
              <a:rPr lang="en-US" sz="1400" dirty="0"/>
              <a:t> </a:t>
            </a:r>
            <a:r>
              <a:rPr lang="en-US" sz="1400" dirty="0" err="1"/>
              <a:t>genin</a:t>
            </a:r>
            <a:r>
              <a:rPr lang="en-US" sz="1400" dirty="0"/>
              <a:t> Ct </a:t>
            </a:r>
            <a:r>
              <a:rPr lang="en-US" sz="1400" dirty="0" err="1"/>
              <a:t>değerinin</a:t>
            </a:r>
            <a:r>
              <a:rPr lang="en-US" sz="1400" dirty="0"/>
              <a:t> </a:t>
            </a:r>
            <a:r>
              <a:rPr lang="en-US" sz="1400" dirty="0" err="1"/>
              <a:t>farkı</a:t>
            </a:r>
            <a:endParaRPr lang="en-US" sz="1400" dirty="0"/>
          </a:p>
          <a:p>
            <a:r>
              <a:rPr lang="en-US" sz="1400" b="1" dirty="0" err="1"/>
              <a:t>ddCt</a:t>
            </a:r>
            <a:r>
              <a:rPr lang="en-US" sz="1400" b="1" dirty="0"/>
              <a:t> (</a:t>
            </a:r>
            <a:r>
              <a:rPr lang="el-GR" sz="1400" b="1" dirty="0"/>
              <a:t>Δ</a:t>
            </a:r>
            <a:r>
              <a:rPr lang="en-US" sz="1400" b="1" dirty="0"/>
              <a:t>Ct): </a:t>
            </a:r>
            <a:r>
              <a:rPr lang="en-US" sz="1400" dirty="0" err="1"/>
              <a:t>Ekspresyon</a:t>
            </a:r>
            <a:r>
              <a:rPr lang="en-US" sz="1400" dirty="0"/>
              <a:t> </a:t>
            </a:r>
            <a:r>
              <a:rPr lang="en-US" sz="1400" dirty="0" err="1"/>
              <a:t>seviyesi</a:t>
            </a:r>
            <a:r>
              <a:rPr lang="en-US" sz="1400" dirty="0"/>
              <a:t> </a:t>
            </a:r>
            <a:r>
              <a:rPr lang="en-US" sz="1400" dirty="0" err="1"/>
              <a:t>hesaplanmak</a:t>
            </a:r>
            <a:r>
              <a:rPr lang="en-US" sz="1400" dirty="0"/>
              <a:t> </a:t>
            </a:r>
            <a:r>
              <a:rPr lang="en-US" sz="1400" dirty="0" err="1"/>
              <a:t>istenilen</a:t>
            </a:r>
            <a:r>
              <a:rPr lang="en-US" sz="1400" dirty="0"/>
              <a:t> </a:t>
            </a:r>
            <a:r>
              <a:rPr lang="en-US" sz="1400" dirty="0" err="1"/>
              <a:t>genin</a:t>
            </a:r>
            <a:r>
              <a:rPr lang="en-US" sz="1400" dirty="0"/>
              <a:t> </a:t>
            </a:r>
            <a:r>
              <a:rPr lang="en-US" sz="1400" dirty="0" err="1"/>
              <a:t>gruplar</a:t>
            </a:r>
            <a:r>
              <a:rPr lang="en-US" sz="1400" dirty="0"/>
              <a:t> </a:t>
            </a:r>
            <a:r>
              <a:rPr lang="en-US" sz="1400" dirty="0" err="1"/>
              <a:t>arasında</a:t>
            </a:r>
            <a:r>
              <a:rPr lang="en-US" sz="1400" dirty="0"/>
              <a:t> </a:t>
            </a:r>
            <a:r>
              <a:rPr lang="en-US" sz="1400" dirty="0" err="1"/>
              <a:t>ki</a:t>
            </a:r>
            <a:r>
              <a:rPr lang="en-US" sz="1400" dirty="0"/>
              <a:t> </a:t>
            </a:r>
            <a:r>
              <a:rPr lang="en-US" sz="1400" dirty="0" err="1"/>
              <a:t>farkı</a:t>
            </a:r>
            <a:endParaRPr lang="en-US" sz="1400" dirty="0"/>
          </a:p>
          <a:p>
            <a:r>
              <a:rPr lang="en-US" sz="1400" b="1" dirty="0"/>
              <a:t>2</a:t>
            </a:r>
            <a:r>
              <a:rPr lang="tr-TR" sz="1400" b="1" dirty="0"/>
              <a:t>^</a:t>
            </a:r>
            <a:r>
              <a:rPr lang="en-US" sz="1400" b="1" dirty="0"/>
              <a:t>-ddCt (2</a:t>
            </a:r>
            <a:r>
              <a:rPr lang="tr-TR" sz="1400" b="1" dirty="0"/>
              <a:t>^</a:t>
            </a:r>
            <a:r>
              <a:rPr lang="en-US" sz="1400" b="1" dirty="0"/>
              <a:t>- </a:t>
            </a:r>
            <a:r>
              <a:rPr lang="el-GR" sz="1400" b="1" dirty="0"/>
              <a:t>ΔΔ</a:t>
            </a:r>
            <a:r>
              <a:rPr lang="en-US" sz="1400" b="1" dirty="0"/>
              <a:t>Ct):</a:t>
            </a:r>
            <a:r>
              <a:rPr lang="en-US" sz="1400" dirty="0" err="1"/>
              <a:t>Ekspresyon</a:t>
            </a:r>
            <a:r>
              <a:rPr lang="en-US" sz="1400" dirty="0"/>
              <a:t> </a:t>
            </a:r>
            <a:r>
              <a:rPr lang="en-US" sz="1400" dirty="0" err="1"/>
              <a:t>seviyes</a:t>
            </a:r>
            <a:r>
              <a:rPr lang="tr-TR" sz="1400" dirty="0"/>
              <a:t>i</a:t>
            </a:r>
            <a:r>
              <a:rPr lang="en-US" sz="1400" dirty="0"/>
              <a:t> </a:t>
            </a:r>
            <a:r>
              <a:rPr lang="en-US" sz="1400" dirty="0" err="1"/>
              <a:t>belirlenmek</a:t>
            </a:r>
            <a:r>
              <a:rPr lang="en-US" sz="1400" dirty="0"/>
              <a:t> </a:t>
            </a:r>
            <a:r>
              <a:rPr lang="en-US" sz="1400" dirty="0" err="1"/>
              <a:t>istenilen</a:t>
            </a:r>
            <a:r>
              <a:rPr lang="en-US" sz="1400" dirty="0"/>
              <a:t> </a:t>
            </a:r>
            <a:r>
              <a:rPr lang="en-US" sz="1400" dirty="0" err="1"/>
              <a:t>genin</a:t>
            </a:r>
            <a:r>
              <a:rPr lang="en-US" sz="1400" dirty="0"/>
              <a:t> </a:t>
            </a:r>
            <a:r>
              <a:rPr lang="en-US" sz="1400" dirty="0" err="1"/>
              <a:t>gruplar</a:t>
            </a:r>
            <a:r>
              <a:rPr lang="en-US" sz="1400" dirty="0"/>
              <a:t> </a:t>
            </a:r>
            <a:r>
              <a:rPr lang="en-US" sz="1400" dirty="0" err="1"/>
              <a:t>arasında</a:t>
            </a:r>
            <a:r>
              <a:rPr lang="en-US" sz="1400" dirty="0"/>
              <a:t> </a:t>
            </a:r>
            <a:r>
              <a:rPr lang="en-US" sz="1400" dirty="0" err="1"/>
              <a:t>ki</a:t>
            </a:r>
            <a:r>
              <a:rPr lang="en-US" sz="1400" dirty="0"/>
              <a:t> </a:t>
            </a:r>
            <a:r>
              <a:rPr lang="en-US" sz="1400" dirty="0" err="1"/>
              <a:t>katsayı</a:t>
            </a:r>
            <a:r>
              <a:rPr lang="en-US" sz="1400" dirty="0"/>
              <a:t> (FC) </a:t>
            </a:r>
            <a:r>
              <a:rPr lang="en-US" sz="1400" dirty="0" err="1"/>
              <a:t>değeri</a:t>
            </a:r>
            <a:r>
              <a:rPr lang="en-US" sz="1400" dirty="0"/>
              <a:t>, gen </a:t>
            </a:r>
            <a:r>
              <a:rPr lang="en-US" sz="1400" dirty="0" err="1"/>
              <a:t>ekspresyon</a:t>
            </a:r>
            <a:r>
              <a:rPr lang="en-US" sz="1400" dirty="0"/>
              <a:t> </a:t>
            </a:r>
            <a:r>
              <a:rPr lang="en-US" sz="1400" dirty="0" err="1"/>
              <a:t>çalışmalarında</a:t>
            </a:r>
            <a:r>
              <a:rPr lang="en-US" sz="1400" dirty="0"/>
              <a:t> </a:t>
            </a:r>
            <a:r>
              <a:rPr lang="en-US" sz="1400" dirty="0" err="1"/>
              <a:t>katsayı</a:t>
            </a:r>
            <a:r>
              <a:rPr lang="en-US" sz="1400" dirty="0"/>
              <a:t> </a:t>
            </a:r>
            <a:r>
              <a:rPr lang="en-US" sz="1400" dirty="0" err="1"/>
              <a:t>değişimi</a:t>
            </a:r>
            <a:r>
              <a:rPr lang="en-US" sz="1400" dirty="0"/>
              <a:t> </a:t>
            </a:r>
            <a:r>
              <a:rPr lang="en-US" sz="1400" dirty="0" err="1"/>
              <a:t>verileri</a:t>
            </a:r>
            <a:r>
              <a:rPr lang="en-US" sz="1400" dirty="0"/>
              <a:t> </a:t>
            </a:r>
            <a:r>
              <a:rPr lang="en-US" sz="1400" dirty="0" err="1"/>
              <a:t>kullanılmaktadır</a:t>
            </a:r>
            <a:r>
              <a:rPr lang="en-US" sz="1400" dirty="0"/>
              <a:t>. </a:t>
            </a:r>
            <a:endParaRPr lang="tr-TR" sz="1400" dirty="0"/>
          </a:p>
          <a:p>
            <a:r>
              <a:rPr lang="tr-TR" sz="1400" b="1" dirty="0"/>
              <a:t>İstatiksel Analiz;</a:t>
            </a:r>
          </a:p>
          <a:p>
            <a:r>
              <a:rPr lang="tr-TR" sz="1400" dirty="0"/>
              <a:t>Çalışmanın istatiksel analizlerinin gerçekleştirilmesi amacıyla SPSS 22 paket programı kullanılmıştır. RT-</a:t>
            </a:r>
            <a:r>
              <a:rPr lang="tr-TR" sz="1400" dirty="0" err="1"/>
              <a:t>qPCR</a:t>
            </a:r>
            <a:r>
              <a:rPr lang="tr-TR" sz="1400" dirty="0"/>
              <a:t> analizleri ile elde edilen Analizlerde tasarımları </a:t>
            </a:r>
            <a:r>
              <a:rPr lang="tr-TR" sz="1400" dirty="0" err="1"/>
              <a:t>yapılann</a:t>
            </a:r>
            <a:r>
              <a:rPr lang="tr-TR" sz="1400" dirty="0"/>
              <a:t> genlerinin ekspresyon seviyelerinin hesaplanmasıyla elde edilen verilerin değerlerin sonuçları grup ortalamalarına karşı test edilmiştir. Sonuçlar ortalama ± standart sapma şeklinde özetlenmiştir. Grup analizlerinin normal dağılımı sağlamasından dolayı kıyaslamalar için t-test ve ANOVO kullanılmıştır. Gruplar arası farklılıkların belirlenmesi için Post-Hoc çoklu karşılaştırma testi </a:t>
            </a:r>
            <a:r>
              <a:rPr lang="tr-TR" sz="1400" dirty="0" err="1"/>
              <a:t>Tukey</a:t>
            </a:r>
            <a:r>
              <a:rPr lang="tr-TR" sz="1400" dirty="0"/>
              <a:t> kullanılmıştır.</a:t>
            </a:r>
            <a:endParaRPr lang="en-US" sz="1400" dirty="0"/>
          </a:p>
          <a:p>
            <a:endParaRPr lang="en-US" sz="1400" dirty="0"/>
          </a:p>
          <a:p>
            <a:r>
              <a:rPr lang="tr-TR" sz="1400" dirty="0"/>
              <a:t> </a:t>
            </a:r>
            <a:r>
              <a:rPr lang="en-US" sz="1400" dirty="0" err="1"/>
              <a:t>Livak</a:t>
            </a:r>
            <a:r>
              <a:rPr lang="en-US" sz="1400" dirty="0"/>
              <a:t>, K. J., &amp; </a:t>
            </a:r>
            <a:r>
              <a:rPr lang="en-US" sz="1400" dirty="0" err="1"/>
              <a:t>Schmittgen</a:t>
            </a:r>
            <a:r>
              <a:rPr lang="en-US" sz="1400" dirty="0"/>
              <a:t>, T. D. (2001). Analysis of relative gene expression data using real-time quantitative PCR and the 2− </a:t>
            </a:r>
            <a:r>
              <a:rPr lang="el-GR" sz="1400" dirty="0"/>
              <a:t>ΔΔ</a:t>
            </a:r>
            <a:r>
              <a:rPr lang="en-US" sz="1400" dirty="0"/>
              <a:t>CT method. methods, 25(4), 402-408.</a:t>
            </a:r>
          </a:p>
        </p:txBody>
      </p:sp>
    </p:spTree>
    <p:extLst>
      <p:ext uri="{BB962C8B-B14F-4D97-AF65-F5344CB8AC3E}">
        <p14:creationId xmlns:p14="http://schemas.microsoft.com/office/powerpoint/2010/main" val="164918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 Plan Özeti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Tx/>
              <a:buChar char="-"/>
            </a:pP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  ekspresyon çalışmasında kontrol ve hedef tavşan beyin dokusu numunelerinden AQP4 geni ekspresyon seviyelerini belirlemek için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PCR analizleri yapılmıştır. Deney uygulamalarında uygun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housekeeping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 (ACTB)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normalizatör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olarak kullanılmıştır.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 gurupları içerisinde tüm grupların gen ekspresyon analizlerini çıkartmak için </a:t>
            </a:r>
            <a:r>
              <a:rPr lang="el-GR" sz="2700" dirty="0"/>
              <a:t>2</a:t>
            </a:r>
            <a:r>
              <a:rPr lang="el-GR" sz="2700" baseline="30000" dirty="0"/>
              <a:t>-ΔΔ</a:t>
            </a:r>
            <a:r>
              <a:rPr lang="tr-TR" sz="2700" baseline="30000" dirty="0" err="1"/>
              <a:t>Ct</a:t>
            </a:r>
            <a:r>
              <a:rPr lang="tr-TR" sz="2700" dirty="0"/>
              <a:t> 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Livak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2001) metodu kullanılmıştır. Hasta grubu baz alınarak kontrol grubunun kat değişimi (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Fold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FC) hesaplanmıştır.</a:t>
            </a:r>
          </a:p>
          <a:p>
            <a:pPr marL="265113" lvl="1" indent="0">
              <a:lnSpc>
                <a:spcPct val="120000"/>
              </a:lnSpc>
              <a:buNone/>
            </a:pP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dağılımları onaylanan grupların kıyaslaması için istatistik analizler yapılmıştır.</a:t>
            </a:r>
          </a:p>
        </p:txBody>
      </p:sp>
    </p:spTree>
    <p:extLst>
      <p:ext uri="{BB962C8B-B14F-4D97-AF65-F5344CB8AC3E}">
        <p14:creationId xmlns:p14="http://schemas.microsoft.com/office/powerpoint/2010/main" val="143729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Total RNA Ekstraksiyon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Yüksek kalitede Total RNA ekstraksiyonu sağlamak için TRIzol Reagent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kullanılmaktadır.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Trizol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Reagent kullanılarak yapılan ekstraksiyon işlemleri faz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ayrımı ve bir dizi nükleik asit çöktürme yöntemine dayanmaktadır.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Nükleik Asitlerin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spefotometrik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Ölçümleri 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gram değerleri) ve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konsantrasyonlarının belirlenmesi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Total RNA ekstraksiyon işleminden elde edilen numunelere ait nükleik asit yükleri 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değerleri) çalışmanın sonraki basamaklarda kullanılmak üzere belirli bir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değerine sabitlenir. Bu işlem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qPCR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aşamasında tutarsız sonuçların önüne geçilebilmesi için önem arz etmektedir.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l="9627" t="8412" r="5573" b="6346"/>
          <a:stretch/>
        </p:blipFill>
        <p:spPr>
          <a:xfrm>
            <a:off x="9376645" y="1500090"/>
            <a:ext cx="2453405" cy="1907175"/>
          </a:xfrm>
          <a:prstGeom prst="rect">
            <a:avLst/>
          </a:prstGeom>
        </p:spPr>
      </p:pic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Projede Kullanılan Yöntem ve Kavramlar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59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Transkriptaz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(cDNA) İşlemi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 ekspresyonu çalışmalarında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pre-mRNA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mature-mRNA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yapılarının tespiti için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Oligo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Hexamer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primerleri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Transkriptaz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 yapılmaktadır.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primerler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zincirini uzatarak bir yapıyı kararlı hale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getirmektedir. Daha sonra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Transkriptaz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enzimi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dizisinin karşı kopyasını sentezler. Elde edilen cDNA, standart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PCR için bir şablon olarak kullanılabilir.</a:t>
            </a:r>
          </a:p>
        </p:txBody>
      </p:sp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Projede Kullanılan Yöntem ve Kavramlar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064" y="1153166"/>
            <a:ext cx="3194019" cy="475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8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-1" y="1015999"/>
            <a:ext cx="6483097" cy="50837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 </a:t>
            </a:r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qPCR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 Ekspresyon Analizleri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Son aşamada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dizileriyle oluşturulan cDNA zincirleri,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ekspresyon analizlerinde kullanılır. Hasta ve kontrol gruplarında bulunan numunelerin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herbiri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için, ilgili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ona uygun referans genine ait dizilerin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PCR cihazı ile çoğaltılması sağlanır. İşlem sonucunda cihazdan alınan veriler 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17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-(</a:t>
            </a:r>
            <a:r>
              <a:rPr lang="el-GR" sz="17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ΔΔ</a:t>
            </a:r>
            <a:r>
              <a:rPr lang="tr-TR" sz="17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tr-TR" sz="17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metodu ile değerlendirilir. 40 döngü üzerinden yapılan çalışmalarda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florasan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değerinin eşik değerini geçtiği (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çizgisini kestiği) noktadan alınan eşik değeri (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Cq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hesaplamalarda kullanılır. </a:t>
            </a:r>
          </a:p>
        </p:txBody>
      </p:sp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Projede Kullanılan Yöntem ve Kavramlar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qpcr gene expression ile ilgili gÃ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673" y="1580291"/>
            <a:ext cx="5568654" cy="372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50" y="4133088"/>
            <a:ext cx="4639155" cy="193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8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Nükleik Asit E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kstraksiyon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şlemi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Tavşan beyin dokusu numunelerinden  50-100 mg doku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mikrosantrifuj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tüplere aktarılarak içerisine 1 ml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TRIzol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reagent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solüsyonu ve manyetik boncuk ilave edilmiştir.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Doku Süspansiyonları FP120 FASTPREP (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Thermo,USA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homojenizatör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cihazında 4.0 hızda 20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parçalanmıştır.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Liziz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faz ayrımı işlemlerini gerçekleştirmek üzere süspansiyon oda sıcaklığında 5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bekletilmiştir.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Hazırlanan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lizat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12000 G hızda 10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+4 ° C'de 5 dakika santrifüj uygulanarak temiz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süpernatant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yeni bir tüpe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aktarılmışır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Süspansiyona 200 </a:t>
            </a:r>
            <a:r>
              <a:rPr lang="el-G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kloroform eklenerek, dikkatlice karıştırılmıştır.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Oda sıcaklığında 2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bekletildikten sonra 12000 G hızda 10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+4 °C sıcaklıkta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santrifuj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 uygulanmıştır.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bir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mikrosantrifuj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tüpe aktarılan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süpernatant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içerisine 0,5 ml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isopropanol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eklenerek dikkatlice karıştırılmıştır.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Karışım 10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oda sıcaklığında bekletildikten sonra 12,000 G hızda 10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+4°C sıcaklıkta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santrifuj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 uygulanmıştır.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Süpernatant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kısmı atılarak oluşan nükleik asit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pelleti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ml %75 etanol ile 7500 G hızda 5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+4°C sıcaklıkta tekrar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santrifuj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yapılarak yıkanmıştır.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Üst faz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mikrosantrifuj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tüpünden uzaklaştırılarak, RNA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pelleti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kuruyana kadar (15-30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oda sıcaklığında bekletilmiştir.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 </a:t>
            </a:r>
            <a:r>
              <a:rPr lang="el-G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nükleaz-free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elution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bufer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eklenerek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pellet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süspanse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edilerek, numunelere ait total RNA’lar -20 °C’de muhafaza edilmektedir.</a:t>
            </a: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53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Nükleik Asit Miktar Tayini ve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DNase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Colibri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Titertek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Berthold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cihazı kullanılarak 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Numunelerin total RNA ölçümleri gerçekleştirilmiştir. Bu işlemin aşamaları;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Cihaz çalıştırıldıktan sonra nükleik asit sekmesi seçilerek, örnek tipi RNA-40, ışık yolu uzunluğu otomatik olacak şekilde parametreler ayarlanmalıdır.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Cihaz kapağı açıldıktan sonra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elüsyon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bufferdan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l-G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eklenerek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körleme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 yapılır.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Numunelerden sırasıyla 2 </a:t>
            </a:r>
            <a:r>
              <a:rPr lang="el-G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alınıp ölçüm seçeneği kullanılarak RNA ölçme işlemi tamamlanmaktadır.</a:t>
            </a: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29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 Ekspresyon Primer Tasarım Ve Bağlanma Sıcaklıkları (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267470"/>
              </p:ext>
            </p:extLst>
          </p:nvPr>
        </p:nvGraphicFramePr>
        <p:xfrm>
          <a:off x="129666" y="3768467"/>
          <a:ext cx="11932667" cy="973713"/>
        </p:xfrm>
        <a:graphic>
          <a:graphicData uri="http://schemas.openxmlformats.org/drawingml/2006/table">
            <a:tbl>
              <a:tblPr/>
              <a:tblGrid>
                <a:gridCol w="2949531">
                  <a:extLst>
                    <a:ext uri="{9D8B030D-6E8A-4147-A177-3AD203B41FA5}">
                      <a16:colId xmlns:a16="http://schemas.microsoft.com/office/drawing/2014/main" val="443614975"/>
                    </a:ext>
                  </a:extLst>
                </a:gridCol>
                <a:gridCol w="5843414">
                  <a:extLst>
                    <a:ext uri="{9D8B030D-6E8A-4147-A177-3AD203B41FA5}">
                      <a16:colId xmlns:a16="http://schemas.microsoft.com/office/drawing/2014/main" val="791375449"/>
                    </a:ext>
                  </a:extLst>
                </a:gridCol>
                <a:gridCol w="797461">
                  <a:extLst>
                    <a:ext uri="{9D8B030D-6E8A-4147-A177-3AD203B41FA5}">
                      <a16:colId xmlns:a16="http://schemas.microsoft.com/office/drawing/2014/main" val="3177536066"/>
                    </a:ext>
                  </a:extLst>
                </a:gridCol>
                <a:gridCol w="950973">
                  <a:extLst>
                    <a:ext uri="{9D8B030D-6E8A-4147-A177-3AD203B41FA5}">
                      <a16:colId xmlns:a16="http://schemas.microsoft.com/office/drawing/2014/main" val="403935460"/>
                    </a:ext>
                  </a:extLst>
                </a:gridCol>
                <a:gridCol w="1391288">
                  <a:extLst>
                    <a:ext uri="{9D8B030D-6E8A-4147-A177-3AD203B41FA5}">
                      <a16:colId xmlns:a16="http://schemas.microsoft.com/office/drawing/2014/main" val="36909369"/>
                    </a:ext>
                  </a:extLst>
                </a:gridCol>
              </a:tblGrid>
              <a:tr h="254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Primer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Adı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Sekans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(5'-&gt;3')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Uzunluk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Tm</a:t>
                      </a: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°C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Amplikon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71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AQP4_ocu_F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GAGTCACCACGGTTCAT</a:t>
                      </a:r>
                      <a:endParaRPr lang="tr-T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61 °C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195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713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AQP4_ocu_R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TGGCACCAGTATAATTGATTG</a:t>
                      </a:r>
                      <a:endParaRPr lang="tr-T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21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542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ACTB-ocu-F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GCACCATGAAGATCAAGAT</a:t>
                      </a:r>
                      <a:endParaRPr lang="tr-T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60 °C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119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550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ACTB-ocu-R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tr-T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ATACTCCTGCTTGCTGAT</a:t>
                      </a:r>
                      <a:endParaRPr lang="tr-T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98255"/>
                  </a:ext>
                </a:extLst>
              </a:tr>
            </a:tbl>
          </a:graphicData>
        </a:graphic>
      </p:graphicFrame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2550" y="1031202"/>
            <a:ext cx="11868658" cy="3249857"/>
          </a:xfrm>
        </p:spPr>
        <p:txBody>
          <a:bodyPr>
            <a:normAutofit/>
          </a:bodyPr>
          <a:lstStyle/>
          <a:p>
            <a:r>
              <a:rPr lang="tr-TR" sz="1800" dirty="0"/>
              <a:t>Çalışma kapsamında RT-</a:t>
            </a:r>
            <a:r>
              <a:rPr lang="tr-TR" sz="1800" dirty="0" err="1"/>
              <a:t>qPCR</a:t>
            </a:r>
            <a:r>
              <a:rPr lang="tr-TR" sz="1800" dirty="0"/>
              <a:t> yöntemi kullanılarak 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BMAL1, REV-ERB Alpha, PER2 ve CLOCK </a:t>
            </a:r>
            <a:r>
              <a:rPr lang="tr-TR" sz="1800" dirty="0"/>
              <a:t>genlerinin ekspresyon seviyeleri saptanmıştır.</a:t>
            </a:r>
          </a:p>
          <a:p>
            <a:r>
              <a:rPr lang="tr-TR" sz="1800" dirty="0"/>
              <a:t>RT-</a:t>
            </a:r>
            <a:r>
              <a:rPr lang="tr-TR" sz="1800" dirty="0" err="1"/>
              <a:t>qPCR</a:t>
            </a:r>
            <a:r>
              <a:rPr lang="tr-TR" sz="1800" dirty="0"/>
              <a:t> işlemleri </a:t>
            </a:r>
            <a:r>
              <a:rPr lang="tr-TR" sz="1800" dirty="0" err="1"/>
              <a:t>Biorad</a:t>
            </a:r>
            <a:r>
              <a:rPr lang="tr-TR" sz="1800" dirty="0"/>
              <a:t> CFX96 (</a:t>
            </a:r>
            <a:r>
              <a:rPr lang="tr-TR" sz="1800" dirty="0" err="1"/>
              <a:t>Biorad</a:t>
            </a:r>
            <a:r>
              <a:rPr lang="tr-TR" sz="1800" dirty="0"/>
              <a:t>, USA) cihazında gerçekleştirilmiştir. RT-</a:t>
            </a:r>
            <a:r>
              <a:rPr lang="tr-TR" sz="1800" dirty="0" err="1"/>
              <a:t>qPCR</a:t>
            </a:r>
            <a:r>
              <a:rPr lang="tr-TR" sz="1800" dirty="0"/>
              <a:t> cihazları her döngü sonunda floresan şiddetini saptayan </a:t>
            </a:r>
            <a:r>
              <a:rPr lang="tr-TR" sz="1800" dirty="0" err="1"/>
              <a:t>flurometre</a:t>
            </a:r>
            <a:r>
              <a:rPr lang="tr-TR" sz="1800" dirty="0"/>
              <a:t> ve </a:t>
            </a:r>
            <a:r>
              <a:rPr lang="tr-TR" sz="1800" dirty="0" err="1"/>
              <a:t>thermal</a:t>
            </a:r>
            <a:r>
              <a:rPr lang="tr-TR" sz="1800" dirty="0"/>
              <a:t> </a:t>
            </a:r>
            <a:r>
              <a:rPr lang="tr-TR" sz="1800" dirty="0" err="1"/>
              <a:t>cycler</a:t>
            </a:r>
            <a:r>
              <a:rPr lang="tr-TR" sz="1800" dirty="0"/>
              <a:t>  dan meydana gelmektedir. Ters </a:t>
            </a:r>
            <a:r>
              <a:rPr lang="tr-TR" sz="1800" dirty="0" err="1"/>
              <a:t>transkriptaz</a:t>
            </a:r>
            <a:r>
              <a:rPr lang="tr-TR" sz="1800" dirty="0"/>
              <a:t> işlemiyle RNA’lardan çift iplikli yapıya dönüştürülen cDNA zincirleri arasına girerek floresan ışıma veren SYBR </a:t>
            </a:r>
            <a:r>
              <a:rPr lang="tr-TR" sz="1800" dirty="0" err="1"/>
              <a:t>Green</a:t>
            </a:r>
            <a:r>
              <a:rPr lang="tr-TR" sz="1800" dirty="0"/>
              <a:t> I boyası, gen ekspresyon analizlerinde sıklıkla kullanılmaktadır. Çalışma kapsamında gen </a:t>
            </a:r>
            <a:r>
              <a:rPr lang="tr-TR" sz="1800" dirty="0" err="1"/>
              <a:t>expresyon</a:t>
            </a:r>
            <a:r>
              <a:rPr lang="tr-TR" sz="1800" dirty="0"/>
              <a:t> seviyelerinin belirlenmesi için </a:t>
            </a:r>
            <a:r>
              <a:rPr lang="tr-TR" sz="1800" dirty="0" err="1"/>
              <a:t>SensiFAST</a:t>
            </a:r>
            <a:r>
              <a:rPr lang="tr-TR" sz="1800" dirty="0"/>
              <a:t>™ SYBR® No-ROX Kit (</a:t>
            </a:r>
            <a:r>
              <a:rPr lang="tr-TR" sz="1800" dirty="0" err="1"/>
              <a:t>Bioline</a:t>
            </a:r>
            <a:r>
              <a:rPr lang="tr-TR" sz="1800" dirty="0"/>
              <a:t>, UK) kullanılmıştır. Tasarımları tamamlanan primer setlerinin optimizasyonları yapılarak bağlanma sıcaklıkları belirlenmiştir.</a:t>
            </a:r>
          </a:p>
          <a:p>
            <a:r>
              <a:rPr lang="tr-TR" sz="1800" dirty="0"/>
              <a:t>Her bir Gen bölgesi için uygun </a:t>
            </a:r>
            <a:r>
              <a:rPr lang="tr-TR" sz="1800" dirty="0" err="1"/>
              <a:t>Tm</a:t>
            </a:r>
            <a:r>
              <a:rPr lang="tr-TR" sz="1800" dirty="0"/>
              <a:t> değerinde kurulumlar gerçekleştirilmiş ve döngü eğrileri ve </a:t>
            </a:r>
            <a:r>
              <a:rPr lang="tr-TR" sz="1800" dirty="0" err="1"/>
              <a:t>Melting</a:t>
            </a:r>
            <a:r>
              <a:rPr lang="tr-TR" sz="1800" dirty="0"/>
              <a:t> </a:t>
            </a:r>
            <a:r>
              <a:rPr lang="tr-TR" sz="1800" dirty="0" err="1"/>
              <a:t>Curve</a:t>
            </a:r>
            <a:r>
              <a:rPr lang="tr-TR" sz="1800" dirty="0"/>
              <a:t> verileri incelenmiştir.</a:t>
            </a:r>
          </a:p>
        </p:txBody>
      </p:sp>
    </p:spTree>
    <p:extLst>
      <p:ext uri="{BB962C8B-B14F-4D97-AF65-F5344CB8AC3E}">
        <p14:creationId xmlns:p14="http://schemas.microsoft.com/office/powerpoint/2010/main" val="1890560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Sensifat</a:t>
            </a:r>
            <a:r>
              <a:rPr lang="tr-T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Bioline</a:t>
            </a:r>
            <a:r>
              <a:rPr lang="tr-T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cDNA</a:t>
            </a:r>
            <a:r>
              <a:rPr lang="tr-T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Reverse Transcriptase </a:t>
            </a:r>
            <a:r>
              <a:rPr lang="tr-T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İşlemi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 üzerinde steril tüp içerisinde aşağıdaki bileşenler hazırlanmalıdır. 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Kısa bir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vorteks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spin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yapılır.</a:t>
            </a:r>
          </a:p>
          <a:p>
            <a:pPr marL="514350" lvl="0" indent="-514350">
              <a:buFont typeface="+mj-lt"/>
              <a:buAutoNum type="arabicPeriod"/>
            </a:pP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transkripsiyon işlemi için ABI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Veriti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96 cihazı kullanılmaktadır. Cihaz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Transkripsiyon işlemi için protokol hazırlanmaktadır.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°C 10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primer 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bağlaması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 °C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transkripsiyon işlemi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 °C 5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enzim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inaktivasyonu</a:t>
            </a:r>
            <a:endParaRPr lang="tr-T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 startAt="4"/>
            </a:pP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Reaksiyon sonunda enzim, 85 °C’de 5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’da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inaktive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edilerek,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cDNA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ürünleri -20 °C’de uzun süre muhafaza edilmiştir.</a:t>
            </a: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015900"/>
              </p:ext>
            </p:extLst>
          </p:nvPr>
        </p:nvGraphicFramePr>
        <p:xfrm>
          <a:off x="737792" y="4256115"/>
          <a:ext cx="10334760" cy="1718135"/>
        </p:xfrm>
        <a:graphic>
          <a:graphicData uri="http://schemas.openxmlformats.org/drawingml/2006/table">
            <a:tbl>
              <a:tblPr firstRow="1" firstCol="1" bandRow="1"/>
              <a:tblGrid>
                <a:gridCol w="6959815">
                  <a:extLst>
                    <a:ext uri="{9D8B030D-6E8A-4147-A177-3AD203B41FA5}">
                      <a16:colId xmlns:a16="http://schemas.microsoft.com/office/drawing/2014/main" val="1773896815"/>
                    </a:ext>
                  </a:extLst>
                </a:gridCol>
                <a:gridCol w="3374945">
                  <a:extLst>
                    <a:ext uri="{9D8B030D-6E8A-4147-A177-3AD203B41FA5}">
                      <a16:colId xmlns:a16="http://schemas.microsoft.com/office/drawing/2014/main" val="1652945022"/>
                    </a:ext>
                  </a:extLst>
                </a:gridCol>
              </a:tblGrid>
              <a:tr h="3436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Komponentler</a:t>
                      </a:r>
                      <a:endParaRPr lang="tr-T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Miktar</a:t>
                      </a:r>
                      <a:endParaRPr lang="tr-T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853968"/>
                  </a:ext>
                </a:extLst>
              </a:tr>
              <a:tr h="3436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Değişken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536915"/>
                  </a:ext>
                </a:extLst>
              </a:tr>
              <a:tr h="3436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5x </a:t>
                      </a:r>
                      <a:r>
                        <a:rPr lang="tr-TR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TransAmp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Buffer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l-G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185888"/>
                  </a:ext>
                </a:extLst>
              </a:tr>
              <a:tr h="34362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tr-TR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Reverse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Transcriptase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l-G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624136"/>
                  </a:ext>
                </a:extLst>
              </a:tr>
              <a:tr h="3436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Nükleaz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içermeyen H2O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el-G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 ’ye tamamla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623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763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nu2" id="{FD0698F1-2830-4835-A5D3-97863FDDA94E}" vid="{34D3B7EA-618D-422D-B03E-FC5AD324A4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10259</TotalTime>
  <Words>1295</Words>
  <Application>Microsoft Office PowerPoint</Application>
  <PresentationFormat>Geniş ekran</PresentationFormat>
  <Paragraphs>139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Teması</vt:lpstr>
      <vt:lpstr>Dr. Kadir ÇETİNKAYA</vt:lpstr>
      <vt:lpstr>Proje Plan Özeti</vt:lpstr>
      <vt:lpstr>Projede Kullanılan Yöntem ve Kavramlar</vt:lpstr>
      <vt:lpstr>Projede Kullanılan Yöntem ve Kavramlar</vt:lpstr>
      <vt:lpstr>Projede Kullanılan Yöntem ve Kavramlar</vt:lpstr>
      <vt:lpstr>Nükleik Asit Ekstraksiyon İşlemi</vt:lpstr>
      <vt:lpstr>Nükleik Asit Miktar Tayini ve DNase işlemi</vt:lpstr>
      <vt:lpstr>Gen Ekspresyon Primer Tasarım Ve Bağlanma Sıcaklıkları (Tm)</vt:lpstr>
      <vt:lpstr>Sensifat (Bioline) cDNA Kit Reverse Transcriptase İşlemi</vt:lpstr>
      <vt:lpstr>SensiFAST™ SYBR No-ROX Kit MRNA Gen Ekspresyonu</vt:lpstr>
      <vt:lpstr>Numune Bilgileri Ve qPCR Ct Mean Sonuçları</vt:lpstr>
      <vt:lpstr>Ekler </vt:lpstr>
    </vt:vector>
  </TitlesOfParts>
  <Company>Diagen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Ünal Sevinç</dc:creator>
  <cp:lastModifiedBy>Davut YOLCU</cp:lastModifiedBy>
  <cp:revision>375</cp:revision>
  <cp:lastPrinted>2019-09-17T07:24:52Z</cp:lastPrinted>
  <dcterms:created xsi:type="dcterms:W3CDTF">2017-11-30T08:31:07Z</dcterms:created>
  <dcterms:modified xsi:type="dcterms:W3CDTF">2023-03-28T12:41:32Z</dcterms:modified>
</cp:coreProperties>
</file>