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78" r:id="rId3"/>
    <p:sldId id="294" r:id="rId4"/>
    <p:sldId id="295" r:id="rId5"/>
    <p:sldId id="296" r:id="rId6"/>
    <p:sldId id="297" r:id="rId7"/>
    <p:sldId id="284" r:id="rId8"/>
    <p:sldId id="286" r:id="rId9"/>
    <p:sldId id="306" r:id="rId10"/>
    <p:sldId id="287" r:id="rId11"/>
    <p:sldId id="298" r:id="rId12"/>
    <p:sldId id="281" r:id="rId13"/>
    <p:sldId id="300" r:id="rId14"/>
    <p:sldId id="311" r:id="rId15"/>
    <p:sldId id="302" r:id="rId16"/>
    <p:sldId id="307" r:id="rId17"/>
    <p:sldId id="308" r:id="rId18"/>
    <p:sldId id="309" r:id="rId19"/>
    <p:sldId id="310" r:id="rId20"/>
    <p:sldId id="305" r:id="rId21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52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Ünal SEVİNÇ" initials="ÜS" lastIdx="3" clrIdx="0">
    <p:extLst>
      <p:ext uri="{19B8F6BF-5375-455C-9EA6-DF929625EA0E}">
        <p15:presenceInfo xmlns:p15="http://schemas.microsoft.com/office/powerpoint/2012/main" userId="S-1-5-21-1598126814-1199157122-2485362413-31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80"/>
      </p:cViewPr>
      <p:guideLst>
        <p:guide orient="horz" pos="640"/>
        <p:guide pos="52"/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6.2.2\sistem\90-TUM\90.12%20Birim%20&#199;al&#305;&#351;anlar&#305;\Aktif_&#220;nal%20Sevin&#231;%20-%20Biyoinformasyon%20uzman&#305;%20-%2001-10-2017\1-%20Ar-Ge%20Projeler\86-%20Baran%20Medikal_Proje_2-GenExp\Analiz%20Sonu&#231;lar&#305;\Baran%20Medikal_Proje_2-GenExp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6.2.2\sistem\90-TUM\90.12%20Birim%20&#199;al&#305;&#351;anlar&#305;\Aktif_&#220;nal%20Sevin&#231;%20-%20Biyoinformasyon%20uzman&#305;%20-%2001-10-2017\1-%20Ar-Ge%20Projeler\86-%20Baran%20Medikal_Proje_2-GenExp\Analiz%20Sonu&#231;lar&#305;\Baran%20Medikal_Proje_2-GenExp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6.2.2\sistem\90-TUM\90.12%20Birim%20&#199;al&#305;&#351;anlar&#305;\Aktif_&#220;nal%20Sevin&#231;%20-%20Biyoinformasyon%20uzman&#305;%20-%2001-10-2017\1-%20Ar-Ge%20Projeler\86-%20Baran%20Medikal_Proje_2-GenExp\Analiz%20Sonu&#231;lar&#305;\Baran%20Medikal_Proje_2-GenExp_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6.2.2\sistem\90-TUM\90.12%20Birim%20&#199;al&#305;&#351;anlar&#305;\Aktif_&#220;nal%20Sevin&#231;%20-%20Biyoinformasyon%20uzman&#305;%20-%2001-10-2017\1-%20Ar-Ge%20Projeler\86-%20Baran%20Medikal_Proje_2-GenExp\Analiz%20Sonu&#231;lar&#305;\Baran%20Medikal_Proje_2-GenExp_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6.2.2\sistem\90-TUM\90.12%20Birim%20&#199;al&#305;&#351;anlar&#305;\Aktif_&#220;nal%20Sevin&#231;%20-%20Biyoinformasyon%20uzman&#305;%20-%2001-10-2017\1-%20Ar-Ge%20Projeler\86-%20Baran%20Medikal_Proje_2-GenExp\Analiz%20Sonu&#231;lar&#305;\Baran%20Medikal_Proje_2-GenExp_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'Numune Listesi'!$AJ$1</c:f>
              <c:strCache>
                <c:ptCount val="1"/>
                <c:pt idx="0">
                  <c:v>FSHr 2^-ddCt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'Numune Listesi'!$C$2:$C$33</c:f>
              <c:strCache>
                <c:ptCount val="32"/>
                <c:pt idx="0">
                  <c:v>MF-22.12.20 PCR (-) </c:v>
                </c:pt>
                <c:pt idx="1">
                  <c:v>MF PCR 02.04.21 ind (-)</c:v>
                </c:pt>
                <c:pt idx="2">
                  <c:v>MF Özge Karadoğan PCR FSH - 02.10.20 (-)</c:v>
                </c:pt>
                <c:pt idx="3">
                  <c:v>Kontrol Gözde San PCR FSH 01.09.21 (-)</c:v>
                </c:pt>
                <c:pt idx="4">
                  <c:v>MF-PCR 08.03.21 ind (-)</c:v>
                </c:pt>
                <c:pt idx="5">
                  <c:v>MF 25.12.20 PCR (+) </c:v>
                </c:pt>
                <c:pt idx="6">
                  <c:v>MF PCR 02.04.21 ind (+)</c:v>
                </c:pt>
                <c:pt idx="7">
                  <c:v>MF Özge Karadoğan PCR FSH (+)</c:v>
                </c:pt>
                <c:pt idx="8">
                  <c:v>Kontrol Gözde San PCR FSH 01.09.21 (+)</c:v>
                </c:pt>
                <c:pt idx="9">
                  <c:v>MF PCR in 08.03.21 (+)</c:v>
                </c:pt>
                <c:pt idx="10">
                  <c:v>PCR FSH Elif Yüksel 02.10.20 (-)</c:v>
                </c:pt>
                <c:pt idx="11">
                  <c:v>Rabia Tuncay 25.12.20 PCR (-)</c:v>
                </c:pt>
                <c:pt idx="12">
                  <c:v>PCOS 7 PCR FSH 02.10.20 (-)</c:v>
                </c:pt>
                <c:pt idx="13">
                  <c:v>PCOS  FSH PCR Barin Kayran 04.02.2021 (-)</c:v>
                </c:pt>
                <c:pt idx="14">
                  <c:v>Deniz Kurteli PCOS PCR FSH 09.11.2020 (-)</c:v>
                </c:pt>
                <c:pt idx="15">
                  <c:v>Atasever Tuğba PCOS FSH PCR 04.02.2021 (-)</c:v>
                </c:pt>
                <c:pt idx="16">
                  <c:v>Leyla Zeki Andıç PCOS PCR FSH 02.10.20 (-)</c:v>
                </c:pt>
                <c:pt idx="17">
                  <c:v>Duygu Doyan PCOS PCR FSH 02.10.20 (-)</c:v>
                </c:pt>
                <c:pt idx="18">
                  <c:v>Melek Karlı PCOS PCR FSH 01.09.2020 (-)</c:v>
                </c:pt>
                <c:pt idx="19">
                  <c:v>PCR FSH Elif Yüksel 02.10.20 (+)</c:v>
                </c:pt>
                <c:pt idx="20">
                  <c:v>Rabia Tuncay 25.12.20 PCR (+)</c:v>
                </c:pt>
                <c:pt idx="21">
                  <c:v>PCOS 7 PCR FSH 02.10.20 (+)</c:v>
                </c:pt>
                <c:pt idx="22">
                  <c:v>PCOS  FSH PCR Barin Kayran 04.02.2021 (+)</c:v>
                </c:pt>
                <c:pt idx="23">
                  <c:v>Deniz Kurteli PCOS PCR FSH 09.11.2020 (+)</c:v>
                </c:pt>
                <c:pt idx="24">
                  <c:v>Atasever Tuğba PCOS FSH PCR 04.02.2021 (+)</c:v>
                </c:pt>
                <c:pt idx="25">
                  <c:v>Leyla Zeki Andıç PCOS PCR FSH 02.10.20 (+)</c:v>
                </c:pt>
                <c:pt idx="26">
                  <c:v>Duygu Doyan PCOS PCR FSH 02.10.20 (+)</c:v>
                </c:pt>
                <c:pt idx="27">
                  <c:v>Melek Karlı PCOS PCR FSH 01.09.2020 (+)</c:v>
                </c:pt>
                <c:pt idx="28">
                  <c:v>HGL5 ind PCR 08.03.21 (-)</c:v>
                </c:pt>
                <c:pt idx="29">
                  <c:v>HGL5 PCR 02.04.21 ind (-)</c:v>
                </c:pt>
                <c:pt idx="30">
                  <c:v>HGL5 ind PCR 08.03.21 (+)</c:v>
                </c:pt>
                <c:pt idx="31">
                  <c:v>HGL5 PCR 02.04.21 ind (+)</c:v>
                </c:pt>
              </c:strCache>
            </c:strRef>
          </c:cat>
          <c:val>
            <c:numRef>
              <c:f>'Numune Listesi'!$AJ$2:$AJ$33</c:f>
              <c:numCache>
                <c:formatCode>0.00</c:formatCode>
                <c:ptCount val="32"/>
                <c:pt idx="0">
                  <c:v>0.2953637402409629</c:v>
                </c:pt>
                <c:pt idx="1">
                  <c:v>109.93096203222849</c:v>
                </c:pt>
                <c:pt idx="2">
                  <c:v>0.965138573226757</c:v>
                </c:pt>
                <c:pt idx="3">
                  <c:v>2.4370070490868014E-2</c:v>
                </c:pt>
                <c:pt idx="4">
                  <c:v>1.3094120519055914</c:v>
                </c:pt>
                <c:pt idx="5">
                  <c:v>0.93942899882761899</c:v>
                </c:pt>
                <c:pt idx="6">
                  <c:v>62.868701369962466</c:v>
                </c:pt>
                <c:pt idx="7">
                  <c:v>0.23995799488514882</c:v>
                </c:pt>
                <c:pt idx="8">
                  <c:v>2.0129343027922516E-2</c:v>
                </c:pt>
                <c:pt idx="9">
                  <c:v>3.5053930659916963</c:v>
                </c:pt>
                <c:pt idx="10">
                  <c:v>0.21027723716763061</c:v>
                </c:pt>
                <c:pt idx="11">
                  <c:v>0.16126948808654396</c:v>
                </c:pt>
                <c:pt idx="12">
                  <c:v>0.21450519477986052</c:v>
                </c:pt>
                <c:pt idx="13">
                  <c:v>7.0849118191129351E-2</c:v>
                </c:pt>
                <c:pt idx="14">
                  <c:v>0.28055525670930764</c:v>
                </c:pt>
                <c:pt idx="15">
                  <c:v>0.96454861103028899</c:v>
                </c:pt>
                <c:pt idx="16">
                  <c:v>1.1927707276014747E-2</c:v>
                </c:pt>
                <c:pt idx="17">
                  <c:v>2.7591963603281137E-2</c:v>
                </c:pt>
                <c:pt idx="18">
                  <c:v>4.4941026372780343E-2</c:v>
                </c:pt>
                <c:pt idx="19">
                  <c:v>0.25353072250240505</c:v>
                </c:pt>
                <c:pt idx="20">
                  <c:v>8.313415016977041E-2</c:v>
                </c:pt>
                <c:pt idx="21">
                  <c:v>0.62821182547102716</c:v>
                </c:pt>
                <c:pt idx="22">
                  <c:v>0.22298761907487094</c:v>
                </c:pt>
                <c:pt idx="23">
                  <c:v>2.1927236486236699</c:v>
                </c:pt>
                <c:pt idx="24">
                  <c:v>1.9644352405216181</c:v>
                </c:pt>
                <c:pt idx="25">
                  <c:v>3.3016200894886424E-2</c:v>
                </c:pt>
                <c:pt idx="26">
                  <c:v>0.12270328781906789</c:v>
                </c:pt>
                <c:pt idx="27">
                  <c:v>0.23970837599421119</c:v>
                </c:pt>
                <c:pt idx="28">
                  <c:v>0.29523461307319793</c:v>
                </c:pt>
                <c:pt idx="29">
                  <c:v>6.9869838592574576E-2</c:v>
                </c:pt>
                <c:pt idx="30">
                  <c:v>0.64246754433885289</c:v>
                </c:pt>
                <c:pt idx="31">
                  <c:v>0.53750507473399223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93-47EC-A4BC-51F92764A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932895"/>
        <c:axId val="1560934559"/>
      </c:barChart>
      <c:catAx>
        <c:axId val="156093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34559"/>
        <c:crosses val="autoZero"/>
        <c:auto val="1"/>
        <c:lblAlgn val="ctr"/>
        <c:lblOffset val="100"/>
        <c:noMultiLvlLbl val="0"/>
      </c:catAx>
      <c:valAx>
        <c:axId val="156093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3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'Numune Listesi'!$AK$1</c:f>
              <c:strCache>
                <c:ptCount val="1"/>
                <c:pt idx="0">
                  <c:v>STX-BP1 2^-ddCt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'Numune Listesi'!$C$2:$C$33</c:f>
              <c:strCache>
                <c:ptCount val="32"/>
                <c:pt idx="0">
                  <c:v>MF-22.12.20 PCR (-) </c:v>
                </c:pt>
                <c:pt idx="1">
                  <c:v>MF PCR 02.04.21 ind (-)</c:v>
                </c:pt>
                <c:pt idx="2">
                  <c:v>MF Özge Karadoğan PCR FSH - 02.10.20 (-)</c:v>
                </c:pt>
                <c:pt idx="3">
                  <c:v>Kontrol Gözde San PCR FSH 01.09.21 (-)</c:v>
                </c:pt>
                <c:pt idx="4">
                  <c:v>MF-PCR 08.03.21 ind (-)</c:v>
                </c:pt>
                <c:pt idx="5">
                  <c:v>MF 25.12.20 PCR (+) </c:v>
                </c:pt>
                <c:pt idx="6">
                  <c:v>MF PCR 02.04.21 ind (+)</c:v>
                </c:pt>
                <c:pt idx="7">
                  <c:v>MF Özge Karadoğan PCR FSH (+)</c:v>
                </c:pt>
                <c:pt idx="8">
                  <c:v>Kontrol Gözde San PCR FSH 01.09.21 (+)</c:v>
                </c:pt>
                <c:pt idx="9">
                  <c:v>MF PCR in 08.03.21 (+)</c:v>
                </c:pt>
                <c:pt idx="10">
                  <c:v>PCR FSH Elif Yüksel 02.10.20 (-)</c:v>
                </c:pt>
                <c:pt idx="11">
                  <c:v>Rabia Tuncay 25.12.20 PCR (-)</c:v>
                </c:pt>
                <c:pt idx="12">
                  <c:v>PCOS 7 PCR FSH 02.10.20 (-)</c:v>
                </c:pt>
                <c:pt idx="13">
                  <c:v>PCOS  FSH PCR Barin Kayran 04.02.2021 (-)</c:v>
                </c:pt>
                <c:pt idx="14">
                  <c:v>Deniz Kurteli PCOS PCR FSH 09.11.2020 (-)</c:v>
                </c:pt>
                <c:pt idx="15">
                  <c:v>Atasever Tuğba PCOS FSH PCR 04.02.2021 (-)</c:v>
                </c:pt>
                <c:pt idx="16">
                  <c:v>Leyla Zeki Andıç PCOS PCR FSH 02.10.20 (-)</c:v>
                </c:pt>
                <c:pt idx="17">
                  <c:v>Duygu Doyan PCOS PCR FSH 02.10.20 (-)</c:v>
                </c:pt>
                <c:pt idx="18">
                  <c:v>Melek Karlı PCOS PCR FSH 01.09.2020 (-)</c:v>
                </c:pt>
                <c:pt idx="19">
                  <c:v>PCR FSH Elif Yüksel 02.10.20 (+)</c:v>
                </c:pt>
                <c:pt idx="20">
                  <c:v>Rabia Tuncay 25.12.20 PCR (+)</c:v>
                </c:pt>
                <c:pt idx="21">
                  <c:v>PCOS 7 PCR FSH 02.10.20 (+)</c:v>
                </c:pt>
                <c:pt idx="22">
                  <c:v>PCOS  FSH PCR Barin Kayran 04.02.2021 (+)</c:v>
                </c:pt>
                <c:pt idx="23">
                  <c:v>Deniz Kurteli PCOS PCR FSH 09.11.2020 (+)</c:v>
                </c:pt>
                <c:pt idx="24">
                  <c:v>Atasever Tuğba PCOS FSH PCR 04.02.2021 (+)</c:v>
                </c:pt>
                <c:pt idx="25">
                  <c:v>Leyla Zeki Andıç PCOS PCR FSH 02.10.20 (+)</c:v>
                </c:pt>
                <c:pt idx="26">
                  <c:v>Duygu Doyan PCOS PCR FSH 02.10.20 (+)</c:v>
                </c:pt>
                <c:pt idx="27">
                  <c:v>Melek Karlı PCOS PCR FSH 01.09.2020 (+)</c:v>
                </c:pt>
                <c:pt idx="28">
                  <c:v>HGL5 ind PCR 08.03.21 (-)</c:v>
                </c:pt>
                <c:pt idx="29">
                  <c:v>HGL5 PCR 02.04.21 ind (-)</c:v>
                </c:pt>
                <c:pt idx="30">
                  <c:v>HGL5 ind PCR 08.03.21 (+)</c:v>
                </c:pt>
                <c:pt idx="31">
                  <c:v>HGL5 PCR 02.04.21 ind (+)</c:v>
                </c:pt>
              </c:strCache>
            </c:strRef>
          </c:cat>
          <c:val>
            <c:numRef>
              <c:f>'Numune Listesi'!$AK$2:$AK$33</c:f>
              <c:numCache>
                <c:formatCode>0.00</c:formatCode>
                <c:ptCount val="32"/>
                <c:pt idx="0">
                  <c:v>0.17198648619644402</c:v>
                </c:pt>
                <c:pt idx="1">
                  <c:v>13.91626553117036</c:v>
                </c:pt>
                <c:pt idx="2">
                  <c:v>0.47540809584355709</c:v>
                </c:pt>
                <c:pt idx="3">
                  <c:v>1.8658760377529144</c:v>
                </c:pt>
                <c:pt idx="4">
                  <c:v>0.47101377565859071</c:v>
                </c:pt>
                <c:pt idx="5">
                  <c:v>0.89524954528715495</c:v>
                </c:pt>
                <c:pt idx="6">
                  <c:v>2.0069956620952705</c:v>
                </c:pt>
                <c:pt idx="7">
                  <c:v>0.47197366838040056</c:v>
                </c:pt>
                <c:pt idx="8">
                  <c:v>1.1899421186010621</c:v>
                </c:pt>
                <c:pt idx="9">
                  <c:v>0.99098219230785578</c:v>
                </c:pt>
                <c:pt idx="10">
                  <c:v>0.60971305541391607</c:v>
                </c:pt>
                <c:pt idx="11">
                  <c:v>0.24418608937060293</c:v>
                </c:pt>
                <c:pt idx="12">
                  <c:v>0.82461908856609323</c:v>
                </c:pt>
                <c:pt idx="13">
                  <c:v>0.19829318817055216</c:v>
                </c:pt>
                <c:pt idx="14">
                  <c:v>0.10638001772205316</c:v>
                </c:pt>
                <c:pt idx="15">
                  <c:v>0.2785730968888806</c:v>
                </c:pt>
                <c:pt idx="16">
                  <c:v>0.35827711150504327</c:v>
                </c:pt>
                <c:pt idx="17">
                  <c:v>0.2431635677544973</c:v>
                </c:pt>
                <c:pt idx="18">
                  <c:v>0.24208627041797759</c:v>
                </c:pt>
                <c:pt idx="19">
                  <c:v>0.63179863448773199</c:v>
                </c:pt>
                <c:pt idx="20">
                  <c:v>0.60862150264275383</c:v>
                </c:pt>
                <c:pt idx="21">
                  <c:v>2.7987218349926644</c:v>
                </c:pt>
                <c:pt idx="22">
                  <c:v>0.83176801902898012</c:v>
                </c:pt>
                <c:pt idx="23">
                  <c:v>1.1757417778921804</c:v>
                </c:pt>
                <c:pt idx="24">
                  <c:v>29.224517171005203</c:v>
                </c:pt>
                <c:pt idx="25">
                  <c:v>0.41022010353834837</c:v>
                </c:pt>
                <c:pt idx="26">
                  <c:v>1.3191841738519967</c:v>
                </c:pt>
                <c:pt idx="27">
                  <c:v>1.1665385329398388</c:v>
                </c:pt>
                <c:pt idx="28">
                  <c:v>0.90304954822540395</c:v>
                </c:pt>
                <c:pt idx="29">
                  <c:v>0.58712668126335155</c:v>
                </c:pt>
                <c:pt idx="30">
                  <c:v>1.6616621768178119</c:v>
                </c:pt>
                <c:pt idx="31">
                  <c:v>2.83713120189427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1-4D24-A37B-DDFBE8720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910431"/>
        <c:axId val="1560928735"/>
      </c:barChart>
      <c:catAx>
        <c:axId val="156091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28735"/>
        <c:crosses val="autoZero"/>
        <c:auto val="1"/>
        <c:lblAlgn val="ctr"/>
        <c:lblOffset val="100"/>
        <c:noMultiLvlLbl val="0"/>
      </c:catAx>
      <c:valAx>
        <c:axId val="156092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10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'Numune Listesi'!$AL$1</c:f>
              <c:strCache>
                <c:ptCount val="1"/>
                <c:pt idx="0">
                  <c:v>SCF 2^-ddCt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'Numune Listesi'!$C$2:$C$33</c:f>
              <c:strCache>
                <c:ptCount val="32"/>
                <c:pt idx="0">
                  <c:v>MF-22.12.20 PCR (-) </c:v>
                </c:pt>
                <c:pt idx="1">
                  <c:v>MF PCR 02.04.21 ind (-)</c:v>
                </c:pt>
                <c:pt idx="2">
                  <c:v>MF Özge Karadoğan PCR FSH - 02.10.20 (-)</c:v>
                </c:pt>
                <c:pt idx="3">
                  <c:v>Kontrol Gözde San PCR FSH 01.09.21 (-)</c:v>
                </c:pt>
                <c:pt idx="4">
                  <c:v>MF-PCR 08.03.21 ind (-)</c:v>
                </c:pt>
                <c:pt idx="5">
                  <c:v>MF 25.12.20 PCR (+) </c:v>
                </c:pt>
                <c:pt idx="6">
                  <c:v>MF PCR 02.04.21 ind (+)</c:v>
                </c:pt>
                <c:pt idx="7">
                  <c:v>MF Özge Karadoğan PCR FSH (+)</c:v>
                </c:pt>
                <c:pt idx="8">
                  <c:v>Kontrol Gözde San PCR FSH 01.09.21 (+)</c:v>
                </c:pt>
                <c:pt idx="9">
                  <c:v>MF PCR in 08.03.21 (+)</c:v>
                </c:pt>
                <c:pt idx="10">
                  <c:v>PCR FSH Elif Yüksel 02.10.20 (-)</c:v>
                </c:pt>
                <c:pt idx="11">
                  <c:v>Rabia Tuncay 25.12.20 PCR (-)</c:v>
                </c:pt>
                <c:pt idx="12">
                  <c:v>PCOS 7 PCR FSH 02.10.20 (-)</c:v>
                </c:pt>
                <c:pt idx="13">
                  <c:v>PCOS  FSH PCR Barin Kayran 04.02.2021 (-)</c:v>
                </c:pt>
                <c:pt idx="14">
                  <c:v>Deniz Kurteli PCOS PCR FSH 09.11.2020 (-)</c:v>
                </c:pt>
                <c:pt idx="15">
                  <c:v>Atasever Tuğba PCOS FSH PCR 04.02.2021 (-)</c:v>
                </c:pt>
                <c:pt idx="16">
                  <c:v>Leyla Zeki Andıç PCOS PCR FSH 02.10.20 (-)</c:v>
                </c:pt>
                <c:pt idx="17">
                  <c:v>Duygu Doyan PCOS PCR FSH 02.10.20 (-)</c:v>
                </c:pt>
                <c:pt idx="18">
                  <c:v>Melek Karlı PCOS PCR FSH 01.09.2020 (-)</c:v>
                </c:pt>
                <c:pt idx="19">
                  <c:v>PCR FSH Elif Yüksel 02.10.20 (+)</c:v>
                </c:pt>
                <c:pt idx="20">
                  <c:v>Rabia Tuncay 25.12.20 PCR (+)</c:v>
                </c:pt>
                <c:pt idx="21">
                  <c:v>PCOS 7 PCR FSH 02.10.20 (+)</c:v>
                </c:pt>
                <c:pt idx="22">
                  <c:v>PCOS  FSH PCR Barin Kayran 04.02.2021 (+)</c:v>
                </c:pt>
                <c:pt idx="23">
                  <c:v>Deniz Kurteli PCOS PCR FSH 09.11.2020 (+)</c:v>
                </c:pt>
                <c:pt idx="24">
                  <c:v>Atasever Tuğba PCOS FSH PCR 04.02.2021 (+)</c:v>
                </c:pt>
                <c:pt idx="25">
                  <c:v>Leyla Zeki Andıç PCOS PCR FSH 02.10.20 (+)</c:v>
                </c:pt>
                <c:pt idx="26">
                  <c:v>Duygu Doyan PCOS PCR FSH 02.10.20 (+)</c:v>
                </c:pt>
                <c:pt idx="27">
                  <c:v>Melek Karlı PCOS PCR FSH 01.09.2020 (+)</c:v>
                </c:pt>
                <c:pt idx="28">
                  <c:v>HGL5 ind PCR 08.03.21 (-)</c:v>
                </c:pt>
                <c:pt idx="29">
                  <c:v>HGL5 PCR 02.04.21 ind (-)</c:v>
                </c:pt>
                <c:pt idx="30">
                  <c:v>HGL5 ind PCR 08.03.21 (+)</c:v>
                </c:pt>
                <c:pt idx="31">
                  <c:v>HGL5 PCR 02.04.21 ind (+)</c:v>
                </c:pt>
              </c:strCache>
            </c:strRef>
          </c:cat>
          <c:val>
            <c:numRef>
              <c:f>'Numune Listesi'!$AL$2:$AL$33</c:f>
              <c:numCache>
                <c:formatCode>0.00</c:formatCode>
                <c:ptCount val="32"/>
                <c:pt idx="0">
                  <c:v>0.17628151230664771</c:v>
                </c:pt>
                <c:pt idx="1">
                  <c:v>2.8184819854261858</c:v>
                </c:pt>
                <c:pt idx="2">
                  <c:v>1.6794836912378881</c:v>
                </c:pt>
                <c:pt idx="3">
                  <c:v>0.90976956272046094</c:v>
                </c:pt>
                <c:pt idx="4">
                  <c:v>1.3172577885854742</c:v>
                </c:pt>
                <c:pt idx="5">
                  <c:v>0.7489007550551221</c:v>
                </c:pt>
                <c:pt idx="6">
                  <c:v>3.2312357851864451</c:v>
                </c:pt>
                <c:pt idx="7">
                  <c:v>0.81017826234817392</c:v>
                </c:pt>
                <c:pt idx="8">
                  <c:v>0.61240582587289094</c:v>
                </c:pt>
                <c:pt idx="9">
                  <c:v>0.83288910579790065</c:v>
                </c:pt>
                <c:pt idx="10">
                  <c:v>1.3353100933227557</c:v>
                </c:pt>
                <c:pt idx="11">
                  <c:v>0.21046402571583664</c:v>
                </c:pt>
                <c:pt idx="12">
                  <c:v>2.4314470740274766E-2</c:v>
                </c:pt>
                <c:pt idx="13">
                  <c:v>0.99337531337802243</c:v>
                </c:pt>
                <c:pt idx="14">
                  <c:v>0.14879619407373554</c:v>
                </c:pt>
                <c:pt idx="15">
                  <c:v>0.21653349927573398</c:v>
                </c:pt>
                <c:pt idx="16">
                  <c:v>0.36064199658075496</c:v>
                </c:pt>
                <c:pt idx="17">
                  <c:v>1.5058335821836275</c:v>
                </c:pt>
                <c:pt idx="18">
                  <c:v>0.54464129414763829</c:v>
                </c:pt>
                <c:pt idx="19">
                  <c:v>1.4754995455928395</c:v>
                </c:pt>
                <c:pt idx="20">
                  <c:v>0.58462864496007294</c:v>
                </c:pt>
                <c:pt idx="21">
                  <c:v>6.2653457645545155E-2</c:v>
                </c:pt>
                <c:pt idx="22">
                  <c:v>3.7421454230083815</c:v>
                </c:pt>
                <c:pt idx="23">
                  <c:v>0.79866469612568292</c:v>
                </c:pt>
                <c:pt idx="24">
                  <c:v>1.5449319102996777</c:v>
                </c:pt>
                <c:pt idx="25">
                  <c:v>0.43207199814017916</c:v>
                </c:pt>
                <c:pt idx="26">
                  <c:v>3.3353200490237067</c:v>
                </c:pt>
                <c:pt idx="27">
                  <c:v>0.79176641712798812</c:v>
                </c:pt>
                <c:pt idx="28">
                  <c:v>4.276732928544813E-2</c:v>
                </c:pt>
                <c:pt idx="29">
                  <c:v>5.3475258072326573E-2</c:v>
                </c:pt>
                <c:pt idx="30">
                  <c:v>9.580204453628087E-2</c:v>
                </c:pt>
                <c:pt idx="31">
                  <c:v>6.2836535852441658E-2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61-4BDC-ADE9-1F2C9FCE3F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907103"/>
        <c:axId val="1560912511"/>
      </c:barChart>
      <c:catAx>
        <c:axId val="1560907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12511"/>
        <c:crosses val="autoZero"/>
        <c:auto val="1"/>
        <c:lblAlgn val="ctr"/>
        <c:lblOffset val="100"/>
        <c:noMultiLvlLbl val="0"/>
      </c:catAx>
      <c:valAx>
        <c:axId val="1560912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0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'Numune Listesi'!$AM$1</c:f>
              <c:strCache>
                <c:ptCount val="1"/>
                <c:pt idx="0">
                  <c:v>STX6 2^-ddCt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'Numune Listesi'!$C$2:$C$33</c:f>
              <c:strCache>
                <c:ptCount val="32"/>
                <c:pt idx="0">
                  <c:v>MF-22.12.20 PCR (-) </c:v>
                </c:pt>
                <c:pt idx="1">
                  <c:v>MF PCR 02.04.21 ind (-)</c:v>
                </c:pt>
                <c:pt idx="2">
                  <c:v>MF Özge Karadoğan PCR FSH - 02.10.20 (-)</c:v>
                </c:pt>
                <c:pt idx="3">
                  <c:v>Kontrol Gözde San PCR FSH 01.09.21 (-)</c:v>
                </c:pt>
                <c:pt idx="4">
                  <c:v>MF-PCR 08.03.21 ind (-)</c:v>
                </c:pt>
                <c:pt idx="5">
                  <c:v>MF 25.12.20 PCR (+) </c:v>
                </c:pt>
                <c:pt idx="6">
                  <c:v>MF PCR 02.04.21 ind (+)</c:v>
                </c:pt>
                <c:pt idx="7">
                  <c:v>MF Özge Karadoğan PCR FSH (+)</c:v>
                </c:pt>
                <c:pt idx="8">
                  <c:v>Kontrol Gözde San PCR FSH 01.09.21 (+)</c:v>
                </c:pt>
                <c:pt idx="9">
                  <c:v>MF PCR in 08.03.21 (+)</c:v>
                </c:pt>
                <c:pt idx="10">
                  <c:v>PCR FSH Elif Yüksel 02.10.20 (-)</c:v>
                </c:pt>
                <c:pt idx="11">
                  <c:v>Rabia Tuncay 25.12.20 PCR (-)</c:v>
                </c:pt>
                <c:pt idx="12">
                  <c:v>PCOS 7 PCR FSH 02.10.20 (-)</c:v>
                </c:pt>
                <c:pt idx="13">
                  <c:v>PCOS  FSH PCR Barin Kayran 04.02.2021 (-)</c:v>
                </c:pt>
                <c:pt idx="14">
                  <c:v>Deniz Kurteli PCOS PCR FSH 09.11.2020 (-)</c:v>
                </c:pt>
                <c:pt idx="15">
                  <c:v>Atasever Tuğba PCOS FSH PCR 04.02.2021 (-)</c:v>
                </c:pt>
                <c:pt idx="16">
                  <c:v>Leyla Zeki Andıç PCOS PCR FSH 02.10.20 (-)</c:v>
                </c:pt>
                <c:pt idx="17">
                  <c:v>Duygu Doyan PCOS PCR FSH 02.10.20 (-)</c:v>
                </c:pt>
                <c:pt idx="18">
                  <c:v>Melek Karlı PCOS PCR FSH 01.09.2020 (-)</c:v>
                </c:pt>
                <c:pt idx="19">
                  <c:v>PCR FSH Elif Yüksel 02.10.20 (+)</c:v>
                </c:pt>
                <c:pt idx="20">
                  <c:v>Rabia Tuncay 25.12.20 PCR (+)</c:v>
                </c:pt>
                <c:pt idx="21">
                  <c:v>PCOS 7 PCR FSH 02.10.20 (+)</c:v>
                </c:pt>
                <c:pt idx="22">
                  <c:v>PCOS  FSH PCR Barin Kayran 04.02.2021 (+)</c:v>
                </c:pt>
                <c:pt idx="23">
                  <c:v>Deniz Kurteli PCOS PCR FSH 09.11.2020 (+)</c:v>
                </c:pt>
                <c:pt idx="24">
                  <c:v>Atasever Tuğba PCOS FSH PCR 04.02.2021 (+)</c:v>
                </c:pt>
                <c:pt idx="25">
                  <c:v>Leyla Zeki Andıç PCOS PCR FSH 02.10.20 (+)</c:v>
                </c:pt>
                <c:pt idx="26">
                  <c:v>Duygu Doyan PCOS PCR FSH 02.10.20 (+)</c:v>
                </c:pt>
                <c:pt idx="27">
                  <c:v>Melek Karlı PCOS PCR FSH 01.09.2020 (+)</c:v>
                </c:pt>
                <c:pt idx="28">
                  <c:v>HGL5 ind PCR 08.03.21 (-)</c:v>
                </c:pt>
                <c:pt idx="29">
                  <c:v>HGL5 PCR 02.04.21 ind (-)</c:v>
                </c:pt>
                <c:pt idx="30">
                  <c:v>HGL5 ind PCR 08.03.21 (+)</c:v>
                </c:pt>
                <c:pt idx="31">
                  <c:v>HGL5 PCR 02.04.21 ind (+)</c:v>
                </c:pt>
              </c:strCache>
            </c:strRef>
          </c:cat>
          <c:val>
            <c:numRef>
              <c:f>'Numune Listesi'!$AM$2:$AM$33</c:f>
              <c:numCache>
                <c:formatCode>0.00</c:formatCode>
                <c:ptCount val="32"/>
                <c:pt idx="0">
                  <c:v>0.3210530084319112</c:v>
                </c:pt>
                <c:pt idx="1">
                  <c:v>4.5664261618383559</c:v>
                </c:pt>
                <c:pt idx="2">
                  <c:v>1.2483746011229435</c:v>
                </c:pt>
                <c:pt idx="3">
                  <c:v>0.49600166295910492</c:v>
                </c:pt>
                <c:pt idx="4">
                  <c:v>1.1015868929345056</c:v>
                </c:pt>
                <c:pt idx="5">
                  <c:v>0.92442326793821239</c:v>
                </c:pt>
                <c:pt idx="6">
                  <c:v>3.5127300175959011</c:v>
                </c:pt>
                <c:pt idx="7">
                  <c:v>0.32068966963026402</c:v>
                </c:pt>
                <c:pt idx="8">
                  <c:v>0.49299974022001652</c:v>
                </c:pt>
                <c:pt idx="9">
                  <c:v>1.9478373945483765</c:v>
                </c:pt>
                <c:pt idx="10">
                  <c:v>1.7851000376715327</c:v>
                </c:pt>
                <c:pt idx="11">
                  <c:v>0.4144189633852795</c:v>
                </c:pt>
                <c:pt idx="12">
                  <c:v>1.0124744854524035E-3</c:v>
                </c:pt>
                <c:pt idx="13">
                  <c:v>0.80019689379532177</c:v>
                </c:pt>
                <c:pt idx="14">
                  <c:v>0.17274490315838967</c:v>
                </c:pt>
                <c:pt idx="15">
                  <c:v>1.3124167679631504</c:v>
                </c:pt>
                <c:pt idx="16">
                  <c:v>1.5610232301963647</c:v>
                </c:pt>
                <c:pt idx="17">
                  <c:v>0.87664752500160215</c:v>
                </c:pt>
                <c:pt idx="18">
                  <c:v>0.44322510465308934</c:v>
                </c:pt>
                <c:pt idx="19">
                  <c:v>2.0074209128867797</c:v>
                </c:pt>
                <c:pt idx="20">
                  <c:v>0.86833462179290677</c:v>
                </c:pt>
                <c:pt idx="21">
                  <c:v>4.0033951948368468E-4</c:v>
                </c:pt>
                <c:pt idx="22">
                  <c:v>1.5397754332039997</c:v>
                </c:pt>
                <c:pt idx="23">
                  <c:v>1.0141858400123831</c:v>
                </c:pt>
                <c:pt idx="24">
                  <c:v>3.4078683171479391</c:v>
                </c:pt>
                <c:pt idx="25">
                  <c:v>1.3965045696590843</c:v>
                </c:pt>
                <c:pt idx="26">
                  <c:v>1.2502141354857439</c:v>
                </c:pt>
                <c:pt idx="27">
                  <c:v>0.75579338969069254</c:v>
                </c:pt>
                <c:pt idx="28">
                  <c:v>8.6636128273380529E-4</c:v>
                </c:pt>
                <c:pt idx="29">
                  <c:v>4.4781883973865611E-4</c:v>
                </c:pt>
                <c:pt idx="30">
                  <c:v>1.1545457833435375E-3</c:v>
                </c:pt>
                <c:pt idx="31">
                  <c:v>1.3364156121838582E-3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4-420C-83C8-89BCD6D73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930815"/>
        <c:axId val="1560931231"/>
      </c:barChart>
      <c:catAx>
        <c:axId val="1560930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31231"/>
        <c:crosses val="autoZero"/>
        <c:auto val="1"/>
        <c:lblAlgn val="ctr"/>
        <c:lblOffset val="100"/>
        <c:noMultiLvlLbl val="0"/>
      </c:catAx>
      <c:valAx>
        <c:axId val="156093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30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'Numune Listesi'!$AN$1</c:f>
              <c:strCache>
                <c:ptCount val="1"/>
                <c:pt idx="0">
                  <c:v>SNAP25 2^-ddCt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'Numune Listesi'!$C$2:$C$33</c:f>
              <c:strCache>
                <c:ptCount val="32"/>
                <c:pt idx="0">
                  <c:v>MF-22.12.20 PCR (-) </c:v>
                </c:pt>
                <c:pt idx="1">
                  <c:v>MF PCR 02.04.21 ind (-)</c:v>
                </c:pt>
                <c:pt idx="2">
                  <c:v>MF Özge Karadoğan PCR FSH - 02.10.20 (-)</c:v>
                </c:pt>
                <c:pt idx="3">
                  <c:v>Kontrol Gözde San PCR FSH 01.09.21 (-)</c:v>
                </c:pt>
                <c:pt idx="4">
                  <c:v>MF-PCR 08.03.21 ind (-)</c:v>
                </c:pt>
                <c:pt idx="5">
                  <c:v>MF 25.12.20 PCR (+) </c:v>
                </c:pt>
                <c:pt idx="6">
                  <c:v>MF PCR 02.04.21 ind (+)</c:v>
                </c:pt>
                <c:pt idx="7">
                  <c:v>MF Özge Karadoğan PCR FSH (+)</c:v>
                </c:pt>
                <c:pt idx="8">
                  <c:v>Kontrol Gözde San PCR FSH 01.09.21 (+)</c:v>
                </c:pt>
                <c:pt idx="9">
                  <c:v>MF PCR in 08.03.21 (+)</c:v>
                </c:pt>
                <c:pt idx="10">
                  <c:v>PCR FSH Elif Yüksel 02.10.20 (-)</c:v>
                </c:pt>
                <c:pt idx="11">
                  <c:v>Rabia Tuncay 25.12.20 PCR (-)</c:v>
                </c:pt>
                <c:pt idx="12">
                  <c:v>PCOS 7 PCR FSH 02.10.20 (-)</c:v>
                </c:pt>
                <c:pt idx="13">
                  <c:v>PCOS  FSH PCR Barin Kayran 04.02.2021 (-)</c:v>
                </c:pt>
                <c:pt idx="14">
                  <c:v>Deniz Kurteli PCOS PCR FSH 09.11.2020 (-)</c:v>
                </c:pt>
                <c:pt idx="15">
                  <c:v>Atasever Tuğba PCOS FSH PCR 04.02.2021 (-)</c:v>
                </c:pt>
                <c:pt idx="16">
                  <c:v>Leyla Zeki Andıç PCOS PCR FSH 02.10.20 (-)</c:v>
                </c:pt>
                <c:pt idx="17">
                  <c:v>Duygu Doyan PCOS PCR FSH 02.10.20 (-)</c:v>
                </c:pt>
                <c:pt idx="18">
                  <c:v>Melek Karlı PCOS PCR FSH 01.09.2020 (-)</c:v>
                </c:pt>
                <c:pt idx="19">
                  <c:v>PCR FSH Elif Yüksel 02.10.20 (+)</c:v>
                </c:pt>
                <c:pt idx="20">
                  <c:v>Rabia Tuncay 25.12.20 PCR (+)</c:v>
                </c:pt>
                <c:pt idx="21">
                  <c:v>PCOS 7 PCR FSH 02.10.20 (+)</c:v>
                </c:pt>
                <c:pt idx="22">
                  <c:v>PCOS  FSH PCR Barin Kayran 04.02.2021 (+)</c:v>
                </c:pt>
                <c:pt idx="23">
                  <c:v>Deniz Kurteli PCOS PCR FSH 09.11.2020 (+)</c:v>
                </c:pt>
                <c:pt idx="24">
                  <c:v>Atasever Tuğba PCOS FSH PCR 04.02.2021 (+)</c:v>
                </c:pt>
                <c:pt idx="25">
                  <c:v>Leyla Zeki Andıç PCOS PCR FSH 02.10.20 (+)</c:v>
                </c:pt>
                <c:pt idx="26">
                  <c:v>Duygu Doyan PCOS PCR FSH 02.10.20 (+)</c:v>
                </c:pt>
                <c:pt idx="27">
                  <c:v>Melek Karlı PCOS PCR FSH 01.09.2020 (+)</c:v>
                </c:pt>
                <c:pt idx="28">
                  <c:v>HGL5 ind PCR 08.03.21 (-)</c:v>
                </c:pt>
                <c:pt idx="29">
                  <c:v>HGL5 PCR 02.04.21 ind (-)</c:v>
                </c:pt>
                <c:pt idx="30">
                  <c:v>HGL5 ind PCR 08.03.21 (+)</c:v>
                </c:pt>
                <c:pt idx="31">
                  <c:v>HGL5 PCR 02.04.21 ind (+)</c:v>
                </c:pt>
              </c:strCache>
            </c:strRef>
          </c:cat>
          <c:val>
            <c:numRef>
              <c:f>'Numune Listesi'!$AN$2:$AN$33</c:f>
              <c:numCache>
                <c:formatCode>0.00</c:formatCode>
                <c:ptCount val="32"/>
                <c:pt idx="0">
                  <c:v>0.15089830426877957</c:v>
                </c:pt>
                <c:pt idx="1">
                  <c:v>1.1854045879581689</c:v>
                </c:pt>
                <c:pt idx="2">
                  <c:v>0.53681901726235026</c:v>
                </c:pt>
                <c:pt idx="3">
                  <c:v>1.5289222767463038</c:v>
                </c:pt>
                <c:pt idx="4">
                  <c:v>6.8113898159419461</c:v>
                </c:pt>
                <c:pt idx="5">
                  <c:v>0.22783140212968864</c:v>
                </c:pt>
                <c:pt idx="6">
                  <c:v>3.0350033580860183</c:v>
                </c:pt>
                <c:pt idx="7">
                  <c:v>0.25039506627373515</c:v>
                </c:pt>
                <c:pt idx="8">
                  <c:v>1.4783945223584305</c:v>
                </c:pt>
                <c:pt idx="9">
                  <c:v>3.9067095933989364</c:v>
                </c:pt>
                <c:pt idx="10">
                  <c:v>3.8897303925524103</c:v>
                </c:pt>
                <c:pt idx="11">
                  <c:v>0.75649161246525243</c:v>
                </c:pt>
                <c:pt idx="12">
                  <c:v>2.1080216782250775E-3</c:v>
                </c:pt>
                <c:pt idx="13">
                  <c:v>1.071265600910811</c:v>
                </c:pt>
                <c:pt idx="14">
                  <c:v>0.22198905471383409</c:v>
                </c:pt>
                <c:pt idx="15">
                  <c:v>1.634858380233372</c:v>
                </c:pt>
                <c:pt idx="16">
                  <c:v>0.39305641138408659</c:v>
                </c:pt>
                <c:pt idx="17">
                  <c:v>0.39727663413618119</c:v>
                </c:pt>
                <c:pt idx="18">
                  <c:v>0.20671442405395044</c:v>
                </c:pt>
                <c:pt idx="19">
                  <c:v>5.3415461698578106</c:v>
                </c:pt>
                <c:pt idx="20">
                  <c:v>0.92340455077924444</c:v>
                </c:pt>
                <c:pt idx="21">
                  <c:v>2.5844410195352404E-3</c:v>
                </c:pt>
                <c:pt idx="22">
                  <c:v>1.6792890854719609</c:v>
                </c:pt>
                <c:pt idx="23">
                  <c:v>2.4648250452030447</c:v>
                </c:pt>
                <c:pt idx="24">
                  <c:v>2.3865946852643138</c:v>
                </c:pt>
                <c:pt idx="25">
                  <c:v>0.44667299953221201</c:v>
                </c:pt>
                <c:pt idx="26">
                  <c:v>0.78794677443995398</c:v>
                </c:pt>
                <c:pt idx="27">
                  <c:v>0.67117505883161765</c:v>
                </c:pt>
                <c:pt idx="28">
                  <c:v>9.8031031410790231E-4</c:v>
                </c:pt>
                <c:pt idx="29">
                  <c:v>1.3871938616667027E-3</c:v>
                </c:pt>
                <c:pt idx="30">
                  <c:v>1.5061758090905617E-3</c:v>
                </c:pt>
                <c:pt idx="31">
                  <c:v>1.5299731519364088E-3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D-47C3-8289-A0E44938E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929983"/>
        <c:axId val="1560917087"/>
      </c:barChart>
      <c:catAx>
        <c:axId val="1560929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17087"/>
        <c:crosses val="autoZero"/>
        <c:auto val="1"/>
        <c:lblAlgn val="ctr"/>
        <c:lblOffset val="100"/>
        <c:noMultiLvlLbl val="0"/>
      </c:catAx>
      <c:valAx>
        <c:axId val="1560917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60929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4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0000-122D-4C9C-A72E-FDC0B49867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0000-122D-4C9C-A72E-FDC0B49867E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2404-ADFC-4DB9-B7EB-5ECA156D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01599" y="2527091"/>
            <a:ext cx="11990401" cy="149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1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mRNA</a:t>
            </a:r>
            <a:r>
              <a:rPr kumimoji="0" lang="tr-TR" sz="6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Gen Ekspresyon Analizi</a:t>
            </a:r>
            <a:endParaRPr kumimoji="0" lang="en-US" sz="6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93519" y="5085166"/>
            <a:ext cx="1195199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Unvan 14"/>
          <p:cNvSpPr>
            <a:spLocks noGrp="1"/>
          </p:cNvSpPr>
          <p:nvPr>
            <p:ph type="title"/>
          </p:nvPr>
        </p:nvSpPr>
        <p:spPr>
          <a:xfrm>
            <a:off x="93519" y="341567"/>
            <a:ext cx="12192000" cy="1567062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Süleyman EROL</a:t>
            </a:r>
            <a:b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Hacettepe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Üniversitesi Ankara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B577019-3DD5-470F-9695-2966CA9E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5" y="5578853"/>
            <a:ext cx="10515600" cy="1040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07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SybrgreenTabanlı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MRNA 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Ekspresyonu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Soğuk blok üzerinde aşağıdaki tabloya göre bileşenler hazırlanmıştır.</a:t>
            </a: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PCR prosedürü aşağıdaki tabloya göre ayarlanmıştır.</a:t>
            </a:r>
          </a:p>
          <a:p>
            <a:pPr marL="457200" indent="-457200">
              <a:buFont typeface="+mj-lt"/>
              <a:buAutoNum type="arabicPeriod" startAt="2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PCR ürünlerine ait pikler incelenerek sonuçlar değerlendirilmiştir.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81244"/>
              </p:ext>
            </p:extLst>
          </p:nvPr>
        </p:nvGraphicFramePr>
        <p:xfrm>
          <a:off x="82549" y="1401499"/>
          <a:ext cx="6327395" cy="1068959"/>
        </p:xfrm>
        <a:graphic>
          <a:graphicData uri="http://schemas.openxmlformats.org/drawingml/2006/table">
            <a:tbl>
              <a:tblPr firstRow="1" firstCol="1" bandRow="1"/>
              <a:tblGrid>
                <a:gridCol w="3359192">
                  <a:extLst>
                    <a:ext uri="{9D8B030D-6E8A-4147-A177-3AD203B41FA5}">
                      <a16:colId xmlns:a16="http://schemas.microsoft.com/office/drawing/2014/main" val="4141416349"/>
                    </a:ext>
                  </a:extLst>
                </a:gridCol>
                <a:gridCol w="1786025">
                  <a:extLst>
                    <a:ext uri="{9D8B030D-6E8A-4147-A177-3AD203B41FA5}">
                      <a16:colId xmlns:a16="http://schemas.microsoft.com/office/drawing/2014/main" val="770472517"/>
                    </a:ext>
                  </a:extLst>
                </a:gridCol>
                <a:gridCol w="1182178">
                  <a:extLst>
                    <a:ext uri="{9D8B030D-6E8A-4147-A177-3AD203B41FA5}">
                      <a16:colId xmlns:a16="http://schemas.microsoft.com/office/drawing/2014/main" val="594337157"/>
                    </a:ext>
                  </a:extLst>
                </a:gridCol>
              </a:tblGrid>
              <a:tr h="1980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Derişim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 1X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567549"/>
                  </a:ext>
                </a:extLst>
              </a:tr>
              <a:tr h="201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2x </a:t>
                      </a: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SensiFAST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SYBR® No-ROX </a:t>
                      </a: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1X</a:t>
                      </a:r>
                      <a:r>
                        <a:rPr lang="tr-TR" sz="1400" dirty="0"/>
                        <a:t>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50163"/>
                  </a:ext>
                </a:extLst>
              </a:tr>
              <a:tr h="1980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MixB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(F &amp; R Primer) (2,4 </a:t>
                      </a: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 </a:t>
                      </a: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nM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 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88568"/>
                  </a:ext>
                </a:extLst>
              </a:tr>
              <a:tr h="1980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 </a:t>
                      </a: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60752"/>
                  </a:ext>
                </a:extLst>
              </a:tr>
              <a:tr h="1980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Nükleaz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içermeyen H</a:t>
                      </a:r>
                      <a:r>
                        <a:rPr lang="tr-TR" sz="14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5,5 </a:t>
                      </a:r>
                      <a:r>
                        <a:rPr lang="el-G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514955"/>
                  </a:ext>
                </a:extLst>
              </a:tr>
            </a:tbl>
          </a:graphicData>
        </a:graphic>
      </p:graphicFrame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98995"/>
              </p:ext>
            </p:extLst>
          </p:nvPr>
        </p:nvGraphicFramePr>
        <p:xfrm>
          <a:off x="82551" y="2857308"/>
          <a:ext cx="6327392" cy="2079709"/>
        </p:xfrm>
        <a:graphic>
          <a:graphicData uri="http://schemas.openxmlformats.org/drawingml/2006/table">
            <a:tbl>
              <a:tblPr firstRow="1" firstCol="1" bandRow="1"/>
              <a:tblGrid>
                <a:gridCol w="1475904">
                  <a:extLst>
                    <a:ext uri="{9D8B030D-6E8A-4147-A177-3AD203B41FA5}">
                      <a16:colId xmlns:a16="http://schemas.microsoft.com/office/drawing/2014/main" val="2209158899"/>
                    </a:ext>
                  </a:extLst>
                </a:gridCol>
                <a:gridCol w="1539958">
                  <a:extLst>
                    <a:ext uri="{9D8B030D-6E8A-4147-A177-3AD203B41FA5}">
                      <a16:colId xmlns:a16="http://schemas.microsoft.com/office/drawing/2014/main" val="1714048945"/>
                    </a:ext>
                  </a:extLst>
                </a:gridCol>
                <a:gridCol w="2122811">
                  <a:extLst>
                    <a:ext uri="{9D8B030D-6E8A-4147-A177-3AD203B41FA5}">
                      <a16:colId xmlns:a16="http://schemas.microsoft.com/office/drawing/2014/main" val="2973542158"/>
                    </a:ext>
                  </a:extLst>
                </a:gridCol>
                <a:gridCol w="1188719">
                  <a:extLst>
                    <a:ext uri="{9D8B030D-6E8A-4147-A177-3AD203B41FA5}">
                      <a16:colId xmlns:a16="http://schemas.microsoft.com/office/drawing/2014/main" val="3669523357"/>
                    </a:ext>
                  </a:extLst>
                </a:gridCol>
              </a:tblGrid>
              <a:tr h="257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Aşaması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İşlem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Sıcaklık</a:t>
                      </a:r>
                      <a:r>
                        <a:rPr lang="tr-TR" sz="1400" b="1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Derece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Tekrar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09806"/>
                  </a:ext>
                </a:extLst>
              </a:tr>
              <a:tr h="2572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İlk </a:t>
                      </a:r>
                      <a:r>
                        <a:rPr lang="tr-TR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dk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652753"/>
                  </a:ext>
                </a:extLst>
              </a:tr>
              <a:tr h="257269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PCR Aplikasyon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sn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19435"/>
                  </a:ext>
                </a:extLst>
              </a:tr>
              <a:tr h="275911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Bağlanma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61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 30 sn (Okuma)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32091"/>
                  </a:ext>
                </a:extLst>
              </a:tr>
              <a:tr h="273004">
                <a:tc rowSpan="3">
                  <a:txBody>
                    <a:bodyPr/>
                    <a:lstStyle/>
                    <a:p>
                      <a:pPr algn="l"/>
                      <a:r>
                        <a:rPr lang="tr-TR" sz="1400" dirty="0" err="1"/>
                        <a:t>Melting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Curve</a:t>
                      </a:r>
                      <a:endParaRPr lang="en-US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Denatürasyon</a:t>
                      </a:r>
                      <a:endParaRPr lang="en-US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599084"/>
                  </a:ext>
                </a:extLst>
              </a:tr>
              <a:tr h="273004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Holding </a:t>
                      </a:r>
                      <a:endParaRPr lang="en-US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dk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373009"/>
                  </a:ext>
                </a:extLst>
              </a:tr>
              <a:tr h="273004"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Melting</a:t>
                      </a:r>
                      <a:endParaRPr lang="en-US" sz="14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</a:t>
                      </a: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tr-TR" sz="1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sürekli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93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Soğutma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 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 30 sn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166028"/>
                  </a:ext>
                </a:extLst>
              </a:tr>
            </a:tbl>
          </a:graphicData>
        </a:graphic>
      </p:graphicFrame>
      <p:sp>
        <p:nvSpPr>
          <p:cNvPr id="20" name="Metin kutusu 19"/>
          <p:cNvSpPr txBox="1"/>
          <p:nvPr/>
        </p:nvSpPr>
        <p:spPr>
          <a:xfrm>
            <a:off x="7232982" y="2753386"/>
            <a:ext cx="231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RT-</a:t>
            </a:r>
            <a:r>
              <a:rPr lang="tr-TR" dirty="0" err="1"/>
              <a:t>qPCR</a:t>
            </a:r>
            <a:r>
              <a:rPr lang="tr-TR" dirty="0"/>
              <a:t> Döngü görseli</a:t>
            </a:r>
            <a:endParaRPr lang="en-US" dirty="0"/>
          </a:p>
        </p:txBody>
      </p:sp>
      <p:sp>
        <p:nvSpPr>
          <p:cNvPr id="21" name="Metin kutusu 20"/>
          <p:cNvSpPr txBox="1"/>
          <p:nvPr/>
        </p:nvSpPr>
        <p:spPr>
          <a:xfrm>
            <a:off x="7306134" y="4961905"/>
            <a:ext cx="302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RT-</a:t>
            </a:r>
            <a:r>
              <a:rPr lang="tr-TR" dirty="0" err="1"/>
              <a:t>qPCR</a:t>
            </a:r>
            <a:r>
              <a:rPr lang="tr-TR" dirty="0"/>
              <a:t> </a:t>
            </a:r>
            <a:r>
              <a:rPr lang="tr-TR" dirty="0" err="1"/>
              <a:t>Melting</a:t>
            </a:r>
            <a:r>
              <a:rPr lang="tr-TR" dirty="0"/>
              <a:t> </a:t>
            </a:r>
            <a:r>
              <a:rPr lang="tr-TR" dirty="0" err="1"/>
              <a:t>Curve</a:t>
            </a:r>
            <a:r>
              <a:rPr lang="tr-TR" dirty="0"/>
              <a:t> görseli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6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 Bilgileri Ve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Ortalama Sonuçları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61840"/>
              </p:ext>
            </p:extLst>
          </p:nvPr>
        </p:nvGraphicFramePr>
        <p:xfrm>
          <a:off x="82550" y="1016000"/>
          <a:ext cx="12109443" cy="3693159"/>
        </p:xfrm>
        <a:graphic>
          <a:graphicData uri="http://schemas.openxmlformats.org/drawingml/2006/table">
            <a:tbl>
              <a:tblPr/>
              <a:tblGrid>
                <a:gridCol w="859282">
                  <a:extLst>
                    <a:ext uri="{9D8B030D-6E8A-4147-A177-3AD203B41FA5}">
                      <a16:colId xmlns:a16="http://schemas.microsoft.com/office/drawing/2014/main" val="394709519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94747989"/>
                    </a:ext>
                  </a:extLst>
                </a:gridCol>
                <a:gridCol w="1478937">
                  <a:extLst>
                    <a:ext uri="{9D8B030D-6E8A-4147-A177-3AD203B41FA5}">
                      <a16:colId xmlns:a16="http://schemas.microsoft.com/office/drawing/2014/main" val="913404163"/>
                    </a:ext>
                  </a:extLst>
                </a:gridCol>
                <a:gridCol w="725117">
                  <a:extLst>
                    <a:ext uri="{9D8B030D-6E8A-4147-A177-3AD203B41FA5}">
                      <a16:colId xmlns:a16="http://schemas.microsoft.com/office/drawing/2014/main" val="275242767"/>
                    </a:ext>
                  </a:extLst>
                </a:gridCol>
                <a:gridCol w="500989">
                  <a:extLst>
                    <a:ext uri="{9D8B030D-6E8A-4147-A177-3AD203B41FA5}">
                      <a16:colId xmlns:a16="http://schemas.microsoft.com/office/drawing/2014/main" val="139078391"/>
                    </a:ext>
                  </a:extLst>
                </a:gridCol>
                <a:gridCol w="639421">
                  <a:extLst>
                    <a:ext uri="{9D8B030D-6E8A-4147-A177-3AD203B41FA5}">
                      <a16:colId xmlns:a16="http://schemas.microsoft.com/office/drawing/2014/main" val="1437787520"/>
                    </a:ext>
                  </a:extLst>
                </a:gridCol>
                <a:gridCol w="639421">
                  <a:extLst>
                    <a:ext uri="{9D8B030D-6E8A-4147-A177-3AD203B41FA5}">
                      <a16:colId xmlns:a16="http://schemas.microsoft.com/office/drawing/2014/main" val="2198313222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583266462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2613334218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3940138043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675348869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616316589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4286265733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524944369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398119174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989348411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048892905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870338766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478162822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2934698930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741338699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3582547646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478819327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1117127888"/>
                    </a:ext>
                  </a:extLst>
                </a:gridCol>
                <a:gridCol w="375742">
                  <a:extLst>
                    <a:ext uri="{9D8B030D-6E8A-4147-A177-3AD203B41FA5}">
                      <a16:colId xmlns:a16="http://schemas.microsoft.com/office/drawing/2014/main" val="3434403276"/>
                    </a:ext>
                  </a:extLst>
                </a:gridCol>
              </a:tblGrid>
              <a:tr h="45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Grup</a:t>
                      </a:r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Bilgileri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Grup Kodu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Numune Üzerinde Yazan İsim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N.A. </a:t>
                      </a:r>
                      <a:r>
                        <a:rPr lang="en-US" sz="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Kod</a:t>
                      </a:r>
                      <a:endParaRPr lang="en-US" sz="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Numune 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Numune Miktarı (</a:t>
                      </a:r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Arial Tur" panose="020B0604020202020204" pitchFamily="34" charset="0"/>
                        </a:rPr>
                        <a:t>µl)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Nükleik Asit Miktarı (ng)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FSHr Ct1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FSHr Ct2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FSHr Ct Mean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STX-BP1 Ct1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STX-BP1 Ct2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STX-BP1 Ct Mean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SCF Ct1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SCF Ct2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SCF Ct Mean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STX6 Ct1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STX6 Ct2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STX6 Ct Mean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SNAP25 Ct1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SNAP25 Ct2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SNAP25 Ct Mean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ACTB Ct1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ACTB Ct2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ACTB Ct Mean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47255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MF-22.12.20 PCR (-) 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29,31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31,94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20436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PCR 02.04.21 ind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31,30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3803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Özge Karadoğan PCR FSH - 02.10.20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27,28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18681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Gözde San PCR FSH 01.09.21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228,6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31,76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91057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MF-PCR 08.03.21 ind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Kültürü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99,96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94788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25.12.20 PCR (+) 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32,94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19,91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088982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PCR 02.04.21 ind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59201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Özge Karadoğan PCR FSH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63,21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6381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Gözde San PCR FSH 01.09.21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276,84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32,46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16,10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73367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PCR in 08.03.21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32,92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20,18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248545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 FSH Elif Yüksel 02.10.20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41465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Rabia Tuncay 25.12.20 PCR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202,55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16,11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386122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7 PCR FSH 02.10.20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31,95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3480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 FSH PCR Barin Kayran 04.02.2021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29,34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20,35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20,31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2082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Deniz Kurteli PCOS PCR FSH 09.11.2020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012392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Atasever Tuğba PCOS FSH PCR 04.02.2021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33,57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29,32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24,51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19,95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94067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Leyla Zeki Andıç PCOS PCR FSH 02.10.20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34,26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26,29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21,98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8415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Duygu Doyan PCOS PCR FSH 02.10.20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31,39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16,85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42846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Melek Karlı PCOS PCR FSH 01.09.2020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20,96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0298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 FSH Elif Yüksel 02.10.20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61663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Rabia Tuncay 25.12.20 PCR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23,35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0796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7 PCR FSH 02.10.20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32,87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03489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 FSH PCR Barin Kayran 04.02.2021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30,53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31,34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22,66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10100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Deniz Kurteli PCOS PCR FSH 09.11.2020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25,99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22,91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41138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Atasever Tuğba PCOS FSH PCR 04.02.2021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26,26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26,31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17138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Leyla Zeki Andıç PCOS PCR FSH 02.10.20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34,57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33,46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26,69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19,23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755383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Duygu Doyan PCOS PCR FSH 02.10.20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23,85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74384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Melek Karlı PCOS PCR FSH 01.09.2020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32,85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320404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ind PCR 08.03.21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27,71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30,79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33,21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15,93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048792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 (-)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PCR 02.04.21 ind (-)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28,74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26,73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27,05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31,73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32,49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56576"/>
                  </a:ext>
                </a:extLst>
              </a:tr>
              <a:tr h="1010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ind PCR 08.03.21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28,45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28,84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26,82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32,45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32,54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16,17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16,86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42858"/>
                  </a:ext>
                </a:extLst>
              </a:tr>
              <a:tr h="104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Uyarılmış (+)</a:t>
                      </a:r>
                    </a:p>
                  </a:txBody>
                  <a:tcPr marL="3435" marR="3435" marT="34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PCR 02.04.21 ind (+)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Hücre Kültürü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~1000 ul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1819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28,38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27,76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28,10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27,92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27,43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27,27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30,85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30,38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30,61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32,46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32,34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32,40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16,69</a:t>
                      </a:r>
                    </a:p>
                  </a:txBody>
                  <a:tcPr marL="3435" marR="3435" marT="34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16,81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16,75</a:t>
                      </a:r>
                    </a:p>
                  </a:txBody>
                  <a:tcPr marL="3435" marR="3435" marT="34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0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17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 Bilgileri Ve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Ortalama Sonuçları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01523"/>
              </p:ext>
            </p:extLst>
          </p:nvPr>
        </p:nvGraphicFramePr>
        <p:xfrm>
          <a:off x="91377" y="1025043"/>
          <a:ext cx="12109449" cy="3766380"/>
        </p:xfrm>
        <a:graphic>
          <a:graphicData uri="http://schemas.openxmlformats.org/drawingml/2006/table">
            <a:tbl>
              <a:tblPr/>
              <a:tblGrid>
                <a:gridCol w="890996">
                  <a:extLst>
                    <a:ext uri="{9D8B030D-6E8A-4147-A177-3AD203B41FA5}">
                      <a16:colId xmlns:a16="http://schemas.microsoft.com/office/drawing/2014/main" val="1687389967"/>
                    </a:ext>
                  </a:extLst>
                </a:gridCol>
                <a:gridCol w="890996">
                  <a:extLst>
                    <a:ext uri="{9D8B030D-6E8A-4147-A177-3AD203B41FA5}">
                      <a16:colId xmlns:a16="http://schemas.microsoft.com/office/drawing/2014/main" val="4090616320"/>
                    </a:ext>
                  </a:extLst>
                </a:gridCol>
                <a:gridCol w="1709094">
                  <a:extLst>
                    <a:ext uri="{9D8B030D-6E8A-4147-A177-3AD203B41FA5}">
                      <a16:colId xmlns:a16="http://schemas.microsoft.com/office/drawing/2014/main" val="3735164029"/>
                    </a:ext>
                  </a:extLst>
                </a:gridCol>
                <a:gridCol w="890996">
                  <a:extLst>
                    <a:ext uri="{9D8B030D-6E8A-4147-A177-3AD203B41FA5}">
                      <a16:colId xmlns:a16="http://schemas.microsoft.com/office/drawing/2014/main" val="2827295068"/>
                    </a:ext>
                  </a:extLst>
                </a:gridCol>
                <a:gridCol w="615597">
                  <a:extLst>
                    <a:ext uri="{9D8B030D-6E8A-4147-A177-3AD203B41FA5}">
                      <a16:colId xmlns:a16="http://schemas.microsoft.com/office/drawing/2014/main" val="1036126691"/>
                    </a:ext>
                  </a:extLst>
                </a:gridCol>
                <a:gridCol w="785697">
                  <a:extLst>
                    <a:ext uri="{9D8B030D-6E8A-4147-A177-3AD203B41FA5}">
                      <a16:colId xmlns:a16="http://schemas.microsoft.com/office/drawing/2014/main" val="3047507433"/>
                    </a:ext>
                  </a:extLst>
                </a:gridCol>
                <a:gridCol w="785697">
                  <a:extLst>
                    <a:ext uri="{9D8B030D-6E8A-4147-A177-3AD203B41FA5}">
                      <a16:colId xmlns:a16="http://schemas.microsoft.com/office/drawing/2014/main" val="922819013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1547852415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1231445948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3815549175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4025473909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94713988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1357595400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1414938522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2126257680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737564306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3283742134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1254741762"/>
                    </a:ext>
                  </a:extLst>
                </a:gridCol>
                <a:gridCol w="461698">
                  <a:extLst>
                    <a:ext uri="{9D8B030D-6E8A-4147-A177-3AD203B41FA5}">
                      <a16:colId xmlns:a16="http://schemas.microsoft.com/office/drawing/2014/main" val="2858733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Grup Bilgileri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Grup Kodu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Numune Üzerinde Yazan İsim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N.A. </a:t>
                      </a:r>
                      <a:r>
                        <a:rPr lang="en-US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Kod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FSHr dCt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STX-BP1 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SCF 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STX6 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SNAP25 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FSHr ddCt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STX-BP1 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SCF 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STX6 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SNAP25 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FSHr 2^-ddCt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STX-BP1 2^-ddCt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SCF 2^-ddCt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STX6 2^-ddCt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SNAP25 2^-ddCt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534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MF-22.12.20 PCR (-) 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11,60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8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PCR 02.04.21 ind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-6,78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-3,80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-1,49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-2,19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109,93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909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Özge Karadoğan PCR FSH - 02.10.20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4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Gözde San PCR FSH 01.09.21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90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MF-PCR 08.03.21 ind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-2,77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25.12.20 PCR (+) 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5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PCR 02.04.21 ind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-5,97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-1,69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-1,81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-1,60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62,87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55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Özge Karadoğan PCR FSH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548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Gözde San PCR FSH 01.09.21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7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 PCR in 08.03.21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-1,81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-0,96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-1,97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71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 FSH Elif Yüksel 02.10.20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-0,84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-1,96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33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Rabia Tuncay 25.12.20 PCR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9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7 PCR FSH 02.10.20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23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 FSH PCR Barin Kayran 04.02.2021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53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Deniz Kurteli PCOS PCR FSH 09.11.2020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436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Atasever Tuğba PCOS FSH PCR 04.02.2021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42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Leyla Zeki Andıç PCOS PCR FSH 02.10.20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44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Duygu Doyan PCOS PCR FSH 02.10.20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867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Melek Karlı PCOS PCR FSH 01.09.2020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32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 FSH Elif Yüksel 02.10.20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-2,42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90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Rabia Tuncay 25.12.20 PCR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14,01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97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7 PCR FSH 02.10.20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772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 FSH PCR Barin Kayran 04.02.2021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953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Deniz Kurteli PCOS PCR FSH 09.11.2020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-1,13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2,19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425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Atasever Tuğba PCOS FSH PCR 04.02.2021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-0,97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-4,87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-0,63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-1,77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29,22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372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Leyla Zeki Andıç PCOS PCR FSH 02.10.20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26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Duygu Doyan PCOS PCR FSH 02.10.20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13,45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12,37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3,03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-1,74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2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Melek Karlı PCOS PCR FSH 01.09.2020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2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ind PCR 08.03.21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11,60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0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 (-)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PCR 02.04.21 ind (-)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13,68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63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ind PCR 08.03.21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11,06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9,91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-0,73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3,38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9,37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78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Uyarılmış (+)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PCR 02.04.21 ind (+)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11,32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10,52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-1,50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3,99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9,55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9,35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4220" marR="4220" marT="42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2,84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</a:p>
                  </a:txBody>
                  <a:tcPr marL="4220" marR="4220" marT="42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99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32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2^-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ddCt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(log2) Ekspresyon Katsayı Sonuçları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Grafik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089858"/>
              </p:ext>
            </p:extLst>
          </p:nvPr>
        </p:nvGraphicFramePr>
        <p:xfrm>
          <a:off x="169962" y="1158916"/>
          <a:ext cx="3716238" cy="216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afik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897058"/>
              </p:ext>
            </p:extLst>
          </p:nvPr>
        </p:nvGraphicFramePr>
        <p:xfrm>
          <a:off x="169962" y="3430810"/>
          <a:ext cx="3716238" cy="216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Grafik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29566"/>
              </p:ext>
            </p:extLst>
          </p:nvPr>
        </p:nvGraphicFramePr>
        <p:xfrm>
          <a:off x="4494261" y="2434544"/>
          <a:ext cx="3716238" cy="216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Grafik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055241"/>
              </p:ext>
            </p:extLst>
          </p:nvPr>
        </p:nvGraphicFramePr>
        <p:xfrm>
          <a:off x="8392210" y="1469071"/>
          <a:ext cx="3716238" cy="216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Grafik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828535"/>
              </p:ext>
            </p:extLst>
          </p:nvPr>
        </p:nvGraphicFramePr>
        <p:xfrm>
          <a:off x="8499219" y="3616502"/>
          <a:ext cx="3716238" cy="216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5030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İstatiksel Analizler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87729"/>
              </p:ext>
            </p:extLst>
          </p:nvPr>
        </p:nvGraphicFramePr>
        <p:xfrm>
          <a:off x="4142945" y="406203"/>
          <a:ext cx="4980774" cy="5707256"/>
        </p:xfrm>
        <a:graphic>
          <a:graphicData uri="http://schemas.openxmlformats.org/drawingml/2006/table">
            <a:tbl>
              <a:tblPr/>
              <a:tblGrid>
                <a:gridCol w="830129">
                  <a:extLst>
                    <a:ext uri="{9D8B030D-6E8A-4147-A177-3AD203B41FA5}">
                      <a16:colId xmlns:a16="http://schemas.microsoft.com/office/drawing/2014/main" val="2064487905"/>
                    </a:ext>
                  </a:extLst>
                </a:gridCol>
                <a:gridCol w="830129">
                  <a:extLst>
                    <a:ext uri="{9D8B030D-6E8A-4147-A177-3AD203B41FA5}">
                      <a16:colId xmlns:a16="http://schemas.microsoft.com/office/drawing/2014/main" val="3391252724"/>
                    </a:ext>
                  </a:extLst>
                </a:gridCol>
                <a:gridCol w="830129">
                  <a:extLst>
                    <a:ext uri="{9D8B030D-6E8A-4147-A177-3AD203B41FA5}">
                      <a16:colId xmlns:a16="http://schemas.microsoft.com/office/drawing/2014/main" val="1701314352"/>
                    </a:ext>
                  </a:extLst>
                </a:gridCol>
                <a:gridCol w="830129">
                  <a:extLst>
                    <a:ext uri="{9D8B030D-6E8A-4147-A177-3AD203B41FA5}">
                      <a16:colId xmlns:a16="http://schemas.microsoft.com/office/drawing/2014/main" val="1487276466"/>
                    </a:ext>
                  </a:extLst>
                </a:gridCol>
                <a:gridCol w="830129">
                  <a:extLst>
                    <a:ext uri="{9D8B030D-6E8A-4147-A177-3AD203B41FA5}">
                      <a16:colId xmlns:a16="http://schemas.microsoft.com/office/drawing/2014/main" val="3055669334"/>
                    </a:ext>
                  </a:extLst>
                </a:gridCol>
                <a:gridCol w="830129">
                  <a:extLst>
                    <a:ext uri="{9D8B030D-6E8A-4147-A177-3AD203B41FA5}">
                      <a16:colId xmlns:a16="http://schemas.microsoft.com/office/drawing/2014/main" val="740865633"/>
                    </a:ext>
                  </a:extLst>
                </a:gridCol>
              </a:tblGrid>
              <a:tr h="11190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/ Normality Test</a:t>
                      </a:r>
                    </a:p>
                  </a:txBody>
                  <a:tcPr marL="5473" marR="5473" marT="54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40315"/>
                  </a:ext>
                </a:extLst>
              </a:tr>
              <a:tr h="2736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</a:t>
                      </a:r>
                    </a:p>
                  </a:txBody>
                  <a:tcPr marL="5473" marR="5473" marT="5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473" marR="5473" marT="5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5473" marR="5473" marT="5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Eror</a:t>
                      </a:r>
                    </a:p>
                  </a:txBody>
                  <a:tcPr marL="5473" marR="5473" marT="5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 (Shapiro-Wilk)</a:t>
                      </a:r>
                    </a:p>
                  </a:txBody>
                  <a:tcPr marL="5473" marR="5473" marT="5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032259"/>
                  </a:ext>
                </a:extLst>
              </a:tr>
              <a:tr h="1313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698567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180683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79694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159044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 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478581"/>
                  </a:ext>
                </a:extLst>
              </a:tr>
              <a:tr h="1313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14439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83539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194539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24175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 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93421"/>
                  </a:ext>
                </a:extLst>
              </a:tr>
              <a:tr h="1313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864445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163326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1,54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1598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550449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 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470098"/>
                  </a:ext>
                </a:extLst>
              </a:tr>
              <a:tr h="1313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580201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939216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752878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27793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 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51613"/>
                  </a:ext>
                </a:extLst>
              </a:tr>
              <a:tr h="1313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2,79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77218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06388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874222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10,64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950631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 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9,74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4062"/>
                  </a:ext>
                </a:extLst>
              </a:tr>
              <a:tr h="13136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Uyarılmış</a:t>
                      </a:r>
                    </a:p>
                  </a:txBody>
                  <a:tcPr marL="5473" marR="5473" marT="54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846372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572137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3,68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049572"/>
                  </a:ext>
                </a:extLst>
              </a:tr>
              <a:tr h="131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01533"/>
                  </a:ext>
                </a:extLst>
              </a:tr>
              <a:tr h="1368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 25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9,36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473" marR="5473" marT="54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014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1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İstatiksel Analizler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58233"/>
              </p:ext>
            </p:extLst>
          </p:nvPr>
        </p:nvGraphicFramePr>
        <p:xfrm>
          <a:off x="706120" y="2122612"/>
          <a:ext cx="4622800" cy="149352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98294069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65621890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26291251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39465796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- Kontrol Uyarılmış t-test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589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119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1,97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1,93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394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1,09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3027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7458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411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657048"/>
                  </a:ext>
                </a:extLst>
              </a:tr>
            </a:tbl>
          </a:graphicData>
        </a:graphic>
      </p:graphicFrame>
      <p:pic>
        <p:nvPicPr>
          <p:cNvPr id="21" name="Resi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905" y="1870637"/>
            <a:ext cx="4788469" cy="23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7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İstatiksel Analizler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80353"/>
              </p:ext>
            </p:extLst>
          </p:nvPr>
        </p:nvGraphicFramePr>
        <p:xfrm>
          <a:off x="949960" y="2640180"/>
          <a:ext cx="4622800" cy="149352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344990738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845042280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10385737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82674560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- PCOS Uyarılmış t-test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401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6768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8405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2933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644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500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98020"/>
                  </a:ext>
                </a:extLst>
              </a:tr>
            </a:tbl>
          </a:graphicData>
        </a:graphic>
      </p:graphicFrame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838" y="2257014"/>
            <a:ext cx="4553762" cy="2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3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İstatiksel Analizler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15885"/>
              </p:ext>
            </p:extLst>
          </p:nvPr>
        </p:nvGraphicFramePr>
        <p:xfrm>
          <a:off x="877493" y="2351212"/>
          <a:ext cx="4622800" cy="149352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137732505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14515489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91194406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63638104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- Kontrol Uyarılmamış t-test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203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Uyarılmamış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Uyarılmamış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313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1,97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513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1,09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874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0643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588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856965"/>
                  </a:ext>
                </a:extLst>
              </a:tr>
            </a:tbl>
          </a:graphicData>
        </a:graphic>
      </p:graphicFrame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73" y="1976574"/>
            <a:ext cx="4658691" cy="22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İstatiksel Analizler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45025"/>
              </p:ext>
            </p:extLst>
          </p:nvPr>
        </p:nvGraphicFramePr>
        <p:xfrm>
          <a:off x="877493" y="2351212"/>
          <a:ext cx="4622800" cy="149352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53646546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80666864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76889080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36894330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- Kontrol Uyarılmış t-test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453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PCOS Uyarılmış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Kontrol Uyarılmış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511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1,93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428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0718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802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88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0± 0,87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14619"/>
                  </a:ext>
                </a:extLst>
              </a:tr>
            </a:tbl>
          </a:graphicData>
        </a:graphic>
      </p:graphicFrame>
      <p:pic>
        <p:nvPicPr>
          <p:cNvPr id="18" name="Resim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355" y="1920609"/>
            <a:ext cx="4606728" cy="23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2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İstatiksel Analizler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11193"/>
              </p:ext>
            </p:extLst>
          </p:nvPr>
        </p:nvGraphicFramePr>
        <p:xfrm>
          <a:off x="1056640" y="2351212"/>
          <a:ext cx="4622800" cy="149352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243681302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642541263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01262929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539034289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 - HGL5 Uyarılmış t-test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577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Uyarılmamış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HGL5 Uyarılmış 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064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FSHr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7018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STX-BP1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2975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1345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STX6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05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19217"/>
                  </a:ext>
                </a:extLst>
              </a:tr>
            </a:tbl>
          </a:graphicData>
        </a:graphic>
      </p:graphicFrame>
      <p:pic>
        <p:nvPicPr>
          <p:cNvPr id="17" name="Resi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43" y="1912707"/>
            <a:ext cx="4756861" cy="23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Plan Özeti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 ekspresyon çalışması kapsamında 32 numunenin RNA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ekstraksiyonları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FSHr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STX-BP1, SCF, STX6 ve SNAP25 genlerinin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analizleri yapılmıştır. Deney uygulamalarında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normalizatör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housekeeping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geni ACTB kullanılmıştır.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 gurupları içerisinde tüm grupların gen ekspresyon analizlerini çıkartmak için </a:t>
            </a:r>
            <a:r>
              <a:rPr lang="el-GR" sz="2700" dirty="0"/>
              <a:t>2</a:t>
            </a:r>
            <a:r>
              <a:rPr lang="el-GR" sz="2700" baseline="30000" dirty="0"/>
              <a:t>-ΔΔ</a:t>
            </a:r>
            <a:r>
              <a:rPr lang="tr-TR" sz="2700" baseline="30000" dirty="0" err="1"/>
              <a:t>Ct</a:t>
            </a:r>
            <a:r>
              <a:rPr lang="tr-TR" sz="2700" dirty="0"/>
              <a:t> 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Livak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2001) metodu kullanılmıştır. Kontrol grubu numuneleri baz alınarak ekspresyon katsayısı değişimleri 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FC) hesaplanmıştır.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 grupları için istatistik analizler;</a:t>
            </a:r>
          </a:p>
          <a:p>
            <a:pPr marL="265113" lvl="1" indent="0">
              <a:lnSpc>
                <a:spcPct val="120000"/>
              </a:lnSpc>
              <a:buNone/>
            </a:pP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1" indent="0">
              <a:lnSpc>
                <a:spcPct val="120000"/>
              </a:lnSpc>
              <a:buNone/>
            </a:pP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1" indent="0">
              <a:lnSpc>
                <a:spcPct val="120000"/>
              </a:lnSpc>
              <a:buNone/>
            </a:pP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1" indent="0">
              <a:lnSpc>
                <a:spcPct val="120000"/>
              </a:lnSpc>
              <a:buNone/>
            </a:pP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1" indent="0">
              <a:lnSpc>
                <a:spcPct val="120000"/>
              </a:lnSpc>
              <a:buNone/>
            </a:pP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1" indent="0">
              <a:lnSpc>
                <a:spcPct val="120000"/>
              </a:lnSpc>
              <a:buNone/>
            </a:pPr>
            <a:endParaRPr lang="tr-TR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lvl="1" indent="0">
              <a:lnSpc>
                <a:spcPct val="120000"/>
              </a:lnSpc>
              <a:buNone/>
            </a:pP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dağılımları onaylanan grupların kıyaslaması için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t-test (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Indipendent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Paired</a:t>
            </a:r>
            <a:r>
              <a:rPr lang="tr-T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t-test )uygulanarak grup kıyaslamaları çıkarılmıştır.</a:t>
            </a: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12354"/>
              </p:ext>
            </p:extLst>
          </p:nvPr>
        </p:nvGraphicFramePr>
        <p:xfrm>
          <a:off x="2364548" y="3137847"/>
          <a:ext cx="5966460" cy="1931670"/>
        </p:xfrm>
        <a:graphic>
          <a:graphicData uri="http://schemas.openxmlformats.org/drawingml/2006/table">
            <a:tbl>
              <a:tblPr firstRow="1" firstCol="1" bandRow="1"/>
              <a:tblGrid>
                <a:gridCol w="636905">
                  <a:extLst>
                    <a:ext uri="{9D8B030D-6E8A-4147-A177-3AD203B41FA5}">
                      <a16:colId xmlns:a16="http://schemas.microsoft.com/office/drawing/2014/main" val="2074883320"/>
                    </a:ext>
                  </a:extLst>
                </a:gridCol>
                <a:gridCol w="2740660">
                  <a:extLst>
                    <a:ext uri="{9D8B030D-6E8A-4147-A177-3AD203B41FA5}">
                      <a16:colId xmlns:a16="http://schemas.microsoft.com/office/drawing/2014/main" val="3690111335"/>
                    </a:ext>
                  </a:extLst>
                </a:gridCol>
                <a:gridCol w="2588895">
                  <a:extLst>
                    <a:ext uri="{9D8B030D-6E8A-4147-A177-3AD203B41FA5}">
                      <a16:colId xmlns:a16="http://schemas.microsoft.com/office/drawing/2014/main" val="1202765254"/>
                    </a:ext>
                  </a:extLst>
                </a:gridCol>
              </a:tblGrid>
              <a:tr h="3371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Sıra/Grup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485408"/>
                  </a:ext>
                </a:extLst>
              </a:tr>
              <a:tr h="90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Kontrol Uyarılmamış (-)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Kontrol Uyarılmış (+)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16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PCOS Uyarılmamış (-)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PCOS Uyarılmış (+)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10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Kontrol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Uyarılmamış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PCOS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Uyarılmamış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61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Kontrol Uyarılmış (+)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PCOS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Uyarılmış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(+)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00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HGL5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Uyarılmamış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(-)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HGL5 </a:t>
                      </a:r>
                      <a:r>
                        <a:rPr lang="en-US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Uyarılmış</a:t>
                      </a: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(+)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96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Ekler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674173"/>
            <a:ext cx="12192000" cy="5425534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407845" y="2122612"/>
            <a:ext cx="57844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82550" y="665479"/>
            <a:ext cx="121094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b="1" dirty="0"/>
              <a:t>RT-</a:t>
            </a:r>
            <a:r>
              <a:rPr lang="tr-TR" sz="1400" b="1" dirty="0" err="1"/>
              <a:t>qPCR</a:t>
            </a:r>
            <a:r>
              <a:rPr lang="tr-TR" sz="1400" b="1" dirty="0"/>
              <a:t>: </a:t>
            </a:r>
            <a:r>
              <a:rPr lang="tr-TR" sz="1400" dirty="0"/>
              <a:t>Kantitatif eş zamanlı PCR işlemi, hücre hatları içindeki her bir hücrede ifade edilen gen ekspresyon düzeylerinin belirlemek amacıyla kullanılan hassas bir yöntemdir.</a:t>
            </a:r>
          </a:p>
          <a:p>
            <a:r>
              <a:rPr lang="tr-TR" sz="1400" b="1" dirty="0" err="1"/>
              <a:t>Melting</a:t>
            </a:r>
            <a:r>
              <a:rPr lang="tr-TR" sz="1400" b="1" dirty="0"/>
              <a:t> </a:t>
            </a:r>
            <a:r>
              <a:rPr lang="tr-TR" sz="1400" b="1" dirty="0" err="1"/>
              <a:t>Curve</a:t>
            </a:r>
            <a:r>
              <a:rPr lang="tr-TR" sz="1400" b="1" dirty="0"/>
              <a:t> Eğrisi: </a:t>
            </a:r>
            <a:r>
              <a:rPr lang="tr-TR" sz="1400" dirty="0"/>
              <a:t>DNA zincirinin ayrılma özelliğinden faydalanarak çift iplik yapının </a:t>
            </a:r>
            <a:r>
              <a:rPr lang="tr-TR" sz="1400" dirty="0" err="1"/>
              <a:t>denatüre</a:t>
            </a:r>
            <a:r>
              <a:rPr lang="tr-TR" sz="1400" dirty="0"/>
              <a:t> olduğu sıcaklığın tespit edilmesini sağlayan RT-</a:t>
            </a:r>
            <a:r>
              <a:rPr lang="tr-TR" sz="1400" dirty="0" err="1"/>
              <a:t>qPCR</a:t>
            </a:r>
            <a:r>
              <a:rPr lang="tr-TR" sz="1400" dirty="0"/>
              <a:t> erime </a:t>
            </a:r>
            <a:r>
              <a:rPr lang="tr-TR" sz="1400" dirty="0" err="1"/>
              <a:t>erisi</a:t>
            </a:r>
            <a:r>
              <a:rPr lang="tr-TR" sz="1400" dirty="0"/>
              <a:t> analizidir.</a:t>
            </a:r>
          </a:p>
          <a:p>
            <a:r>
              <a:rPr lang="en-US" sz="1400" b="1" dirty="0"/>
              <a:t>Ct (</a:t>
            </a:r>
            <a:r>
              <a:rPr lang="en-US" sz="1400" b="1" dirty="0" err="1"/>
              <a:t>Cp-Cq</a:t>
            </a:r>
            <a:r>
              <a:rPr lang="en-US" sz="1400" b="1" dirty="0"/>
              <a:t>): </a:t>
            </a:r>
            <a:r>
              <a:rPr lang="en-US" sz="1400" dirty="0"/>
              <a:t>real time PCR </a:t>
            </a:r>
            <a:r>
              <a:rPr lang="en-US" sz="1400" dirty="0" err="1"/>
              <a:t>cihazlarında</a:t>
            </a:r>
            <a:r>
              <a:rPr lang="en-US" sz="1400" dirty="0"/>
              <a:t> </a:t>
            </a:r>
            <a:r>
              <a:rPr lang="en-US" sz="1400" dirty="0" err="1"/>
              <a:t>amplikasyon</a:t>
            </a:r>
            <a:r>
              <a:rPr lang="en-US" sz="1400" dirty="0"/>
              <a:t> </a:t>
            </a:r>
            <a:r>
              <a:rPr lang="en-US" sz="1400" dirty="0" err="1"/>
              <a:t>döngüleri</a:t>
            </a:r>
            <a:r>
              <a:rPr lang="en-US" sz="1400" dirty="0"/>
              <a:t> </a:t>
            </a:r>
            <a:r>
              <a:rPr lang="en-US" sz="1400" dirty="0" err="1"/>
              <a:t>sırasında</a:t>
            </a:r>
            <a:r>
              <a:rPr lang="en-US" sz="1400" dirty="0"/>
              <a:t> </a:t>
            </a:r>
            <a:r>
              <a:rPr lang="en-US" sz="1400" dirty="0" err="1"/>
              <a:t>alınan</a:t>
            </a:r>
            <a:r>
              <a:rPr lang="en-US" sz="1400" dirty="0"/>
              <a:t> </a:t>
            </a:r>
            <a:r>
              <a:rPr lang="en-US" sz="1400" dirty="0" err="1"/>
              <a:t>florosan</a:t>
            </a:r>
            <a:r>
              <a:rPr lang="en-US" sz="1400" dirty="0"/>
              <a:t> </a:t>
            </a:r>
            <a:r>
              <a:rPr lang="en-US" sz="1400" dirty="0" err="1"/>
              <a:t>ışımaya</a:t>
            </a:r>
            <a:r>
              <a:rPr lang="en-US" sz="1400" dirty="0"/>
              <a:t> </a:t>
            </a:r>
            <a:r>
              <a:rPr lang="en-US" sz="1400" dirty="0" err="1"/>
              <a:t>ait</a:t>
            </a:r>
            <a:r>
              <a:rPr lang="en-US" sz="1400" dirty="0"/>
              <a:t> </a:t>
            </a:r>
            <a:r>
              <a:rPr lang="en-US" sz="1400" dirty="0" err="1"/>
              <a:t>threshould</a:t>
            </a:r>
            <a:r>
              <a:rPr lang="en-US" sz="1400" dirty="0"/>
              <a:t> </a:t>
            </a:r>
            <a:r>
              <a:rPr lang="tr-TR" sz="1400" dirty="0" err="1"/>
              <a:t>ç</a:t>
            </a:r>
            <a:r>
              <a:rPr lang="en-US" sz="1400" dirty="0" err="1"/>
              <a:t>izgisi</a:t>
            </a:r>
            <a:r>
              <a:rPr lang="en-US" sz="1400" dirty="0"/>
              <a:t>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bulunan</a:t>
            </a:r>
            <a:r>
              <a:rPr lang="en-US" sz="1400" dirty="0"/>
              <a:t> </a:t>
            </a:r>
            <a:r>
              <a:rPr lang="en-US" sz="1400" dirty="0" err="1"/>
              <a:t>eşik</a:t>
            </a:r>
            <a:r>
              <a:rPr lang="en-US" sz="1400" dirty="0"/>
              <a:t> </a:t>
            </a:r>
            <a:r>
              <a:rPr lang="en-US" sz="1400" dirty="0" err="1"/>
              <a:t>değeri</a:t>
            </a:r>
            <a:r>
              <a:rPr lang="en-US" sz="1400" dirty="0"/>
              <a:t>. </a:t>
            </a:r>
          </a:p>
          <a:p>
            <a:r>
              <a:rPr lang="en-US" sz="1400" b="1" dirty="0" err="1"/>
              <a:t>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seviyesini</a:t>
            </a:r>
            <a:r>
              <a:rPr lang="en-US" sz="1400" dirty="0"/>
              <a:t> </a:t>
            </a:r>
            <a:r>
              <a:rPr lang="en-US" sz="1400" dirty="0" err="1"/>
              <a:t>belirlemek</a:t>
            </a:r>
            <a:r>
              <a:rPr lang="en-US" sz="1400" dirty="0"/>
              <a:t> </a:t>
            </a:r>
            <a:r>
              <a:rPr lang="en-US" sz="1400" dirty="0" err="1"/>
              <a:t>istediğimiz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normalizatör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Ct </a:t>
            </a:r>
            <a:r>
              <a:rPr lang="en-US" sz="1400" dirty="0" err="1"/>
              <a:t>değerinin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 err="1"/>
              <a:t>ddCt</a:t>
            </a:r>
            <a:r>
              <a:rPr lang="en-US" sz="1400" b="1" dirty="0"/>
              <a:t> (</a:t>
            </a:r>
            <a:r>
              <a:rPr lang="el-GR" sz="1400" b="1" dirty="0"/>
              <a:t>Δ</a:t>
            </a:r>
            <a:r>
              <a:rPr lang="en-US" sz="1400" b="1" dirty="0"/>
              <a:t>Ct):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seviyesi</a:t>
            </a:r>
            <a:r>
              <a:rPr lang="en-US" sz="1400" dirty="0"/>
              <a:t> </a:t>
            </a:r>
            <a:r>
              <a:rPr lang="en-US" sz="1400" dirty="0" err="1"/>
              <a:t>hesaplanmak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farkı</a:t>
            </a:r>
            <a:endParaRPr lang="en-US" sz="1400" dirty="0"/>
          </a:p>
          <a:p>
            <a:r>
              <a:rPr lang="en-US" sz="1400" b="1" dirty="0"/>
              <a:t>2</a:t>
            </a:r>
            <a:r>
              <a:rPr lang="tr-TR" sz="1400" b="1" dirty="0"/>
              <a:t>^</a:t>
            </a:r>
            <a:r>
              <a:rPr lang="en-US" sz="1400" b="1" dirty="0"/>
              <a:t>-ddCt (2</a:t>
            </a:r>
            <a:r>
              <a:rPr lang="tr-TR" sz="1400" b="1" dirty="0"/>
              <a:t>^</a:t>
            </a:r>
            <a:r>
              <a:rPr lang="en-US" sz="1400" b="1" dirty="0"/>
              <a:t>- </a:t>
            </a:r>
            <a:r>
              <a:rPr lang="el-GR" sz="1400" b="1" dirty="0"/>
              <a:t>ΔΔ</a:t>
            </a:r>
            <a:r>
              <a:rPr lang="en-US" sz="1400" b="1" dirty="0"/>
              <a:t>Ct):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seviyes</a:t>
            </a:r>
            <a:r>
              <a:rPr lang="tr-TR" sz="1400" dirty="0"/>
              <a:t>i</a:t>
            </a:r>
            <a:r>
              <a:rPr lang="en-US" sz="1400" dirty="0"/>
              <a:t> </a:t>
            </a:r>
            <a:r>
              <a:rPr lang="en-US" sz="1400" dirty="0" err="1"/>
              <a:t>belirlenmek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</a:t>
            </a:r>
            <a:r>
              <a:rPr lang="en-US" sz="1400" dirty="0" err="1"/>
              <a:t>genin</a:t>
            </a:r>
            <a:r>
              <a:rPr lang="en-US" sz="1400" dirty="0"/>
              <a:t> </a:t>
            </a:r>
            <a:r>
              <a:rPr lang="en-US" sz="1400" dirty="0" err="1"/>
              <a:t>gruplar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(FC) </a:t>
            </a:r>
            <a:r>
              <a:rPr lang="en-US" sz="1400" dirty="0" err="1"/>
              <a:t>değeri</a:t>
            </a:r>
            <a:r>
              <a:rPr lang="en-US" sz="1400" dirty="0"/>
              <a:t>, gen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çalışmalarında</a:t>
            </a:r>
            <a:r>
              <a:rPr lang="en-US" sz="1400" dirty="0"/>
              <a:t> </a:t>
            </a:r>
            <a:r>
              <a:rPr lang="en-US" sz="1400" dirty="0" err="1"/>
              <a:t>katsayı</a:t>
            </a:r>
            <a:r>
              <a:rPr lang="en-US" sz="1400" dirty="0"/>
              <a:t> </a:t>
            </a:r>
            <a:r>
              <a:rPr lang="en-US" sz="1400" dirty="0" err="1"/>
              <a:t>değişimi</a:t>
            </a:r>
            <a:r>
              <a:rPr lang="en-US" sz="1400" dirty="0"/>
              <a:t> </a:t>
            </a:r>
            <a:r>
              <a:rPr lang="en-US" sz="1400" dirty="0" err="1"/>
              <a:t>verileri</a:t>
            </a:r>
            <a:r>
              <a:rPr lang="en-US" sz="1400" dirty="0"/>
              <a:t> </a:t>
            </a:r>
            <a:r>
              <a:rPr lang="en-US" sz="1400" dirty="0" err="1"/>
              <a:t>kullanılmaktadır</a:t>
            </a:r>
            <a:r>
              <a:rPr lang="en-US" sz="1400" dirty="0"/>
              <a:t>. </a:t>
            </a:r>
            <a:endParaRPr lang="tr-TR" sz="1400" dirty="0"/>
          </a:p>
          <a:p>
            <a:r>
              <a:rPr lang="tr-TR" sz="1400" b="1" dirty="0"/>
              <a:t>İstatiksel Analiz;</a:t>
            </a:r>
          </a:p>
          <a:p>
            <a:r>
              <a:rPr lang="tr-TR" sz="1400" dirty="0"/>
              <a:t>Çalışmanın istatiksel analizlerinin gerçekleştirilmesi amacıyla SPSS 22 paket programı ve grafik çizimleri için </a:t>
            </a:r>
            <a:r>
              <a:rPr lang="tr-TR" sz="1400" dirty="0" err="1"/>
              <a:t>GraphPad</a:t>
            </a:r>
            <a:r>
              <a:rPr lang="tr-TR" sz="1400" dirty="0"/>
              <a:t> </a:t>
            </a:r>
            <a:r>
              <a:rPr lang="tr-TR" sz="1400" dirty="0" err="1"/>
              <a:t>Prism</a:t>
            </a:r>
            <a:r>
              <a:rPr lang="tr-TR" sz="1400" dirty="0"/>
              <a:t> 8 kullanılmıştır. RT-</a:t>
            </a:r>
            <a:r>
              <a:rPr lang="tr-TR" sz="1400" dirty="0" err="1"/>
              <a:t>qPCR</a:t>
            </a:r>
            <a:r>
              <a:rPr lang="tr-TR" sz="1400" dirty="0"/>
              <a:t> analizleri ile elde edilen </a:t>
            </a:r>
            <a:r>
              <a:rPr lang="tr-TR" sz="1400" dirty="0" err="1"/>
              <a:t>FSHr</a:t>
            </a:r>
            <a:r>
              <a:rPr lang="tr-TR" sz="1400" dirty="0"/>
              <a:t>, STX-BP1, SCF, STX6 ve SNAP25 genlerinin ekspresyon seviyelerinin hesaplanmasıyla elde edilen verilerin değerlerin sonuçları grup istatistiklerine karşı test edilmiştir. Sonuçlar ortalama ± standart sapma şeklinde özetlenmiştir. Grup analizlerinin normal dağılımı sağlamamasından dolayı kıyaslamalar için t-test kullanılmıştır. </a:t>
            </a:r>
          </a:p>
          <a:p>
            <a:r>
              <a:rPr lang="en-US" sz="1400" b="1" dirty="0"/>
              <a:t>Log </a:t>
            </a:r>
            <a:r>
              <a:rPr lang="en-US" sz="1400" b="1" dirty="0" err="1"/>
              <a:t>transformasyon</a:t>
            </a:r>
            <a:r>
              <a:rPr lang="en-US" sz="1400" b="1" dirty="0"/>
              <a:t> </a:t>
            </a:r>
            <a:r>
              <a:rPr lang="en-US" sz="1400" b="1" dirty="0" err="1"/>
              <a:t>hakkında</a:t>
            </a:r>
            <a:r>
              <a:rPr lang="en-US" sz="1400" b="1" dirty="0"/>
              <a:t>;</a:t>
            </a:r>
          </a:p>
          <a:p>
            <a:r>
              <a:rPr lang="en-US" sz="1400" dirty="0" err="1"/>
              <a:t>Cihaz</a:t>
            </a:r>
            <a:r>
              <a:rPr lang="en-US" sz="1400" dirty="0"/>
              <a:t> </a:t>
            </a:r>
            <a:r>
              <a:rPr lang="en-US" sz="1400" dirty="0" err="1"/>
              <a:t>kayıtları</a:t>
            </a:r>
            <a:r>
              <a:rPr lang="en-US" sz="1400" dirty="0"/>
              <a:t> </a:t>
            </a:r>
            <a:r>
              <a:rPr lang="en-US" sz="1400" dirty="0" err="1"/>
              <a:t>sonrasında</a:t>
            </a:r>
            <a:r>
              <a:rPr lang="en-US" sz="1400" dirty="0"/>
              <a:t> </a:t>
            </a:r>
            <a:r>
              <a:rPr lang="en-US" sz="1400" dirty="0" err="1"/>
              <a:t>normalizasyon</a:t>
            </a:r>
            <a:r>
              <a:rPr lang="en-US" sz="1400" dirty="0"/>
              <a:t> </a:t>
            </a:r>
            <a:r>
              <a:rPr lang="en-US" sz="1400" dirty="0" err="1"/>
              <a:t>işlemi</a:t>
            </a:r>
            <a:r>
              <a:rPr lang="en-US" sz="1400" dirty="0"/>
              <a:t> (</a:t>
            </a:r>
            <a:r>
              <a:rPr lang="en-US" sz="1400" dirty="0" err="1"/>
              <a:t>livak</a:t>
            </a:r>
            <a:r>
              <a:rPr lang="en-US" sz="1400" dirty="0"/>
              <a:t> </a:t>
            </a:r>
            <a:r>
              <a:rPr lang="en-US" sz="1400" dirty="0" err="1"/>
              <a:t>metod</a:t>
            </a:r>
            <a:r>
              <a:rPr lang="en-US" sz="1400" dirty="0"/>
              <a:t>) </a:t>
            </a:r>
            <a:r>
              <a:rPr lang="en-US" sz="1400" dirty="0" err="1"/>
              <a:t>gerçekleştir</a:t>
            </a:r>
            <a:r>
              <a:rPr lang="tr-TR" sz="1400" dirty="0"/>
              <a:t>i</a:t>
            </a:r>
            <a:r>
              <a:rPr lang="en-US" sz="1400" dirty="0" err="1"/>
              <a:t>len</a:t>
            </a:r>
            <a:r>
              <a:rPr lang="en-US" sz="1400" dirty="0"/>
              <a:t> </a:t>
            </a:r>
            <a:r>
              <a:rPr lang="en-US" sz="1400" dirty="0" err="1"/>
              <a:t>verilerin</a:t>
            </a:r>
            <a:r>
              <a:rPr lang="en-US" sz="1400" dirty="0"/>
              <a:t> </a:t>
            </a:r>
            <a:r>
              <a:rPr lang="en-US" sz="1400" dirty="0" err="1"/>
              <a:t>aşırı</a:t>
            </a:r>
            <a:r>
              <a:rPr lang="en-US" sz="1400" dirty="0"/>
              <a:t> </a:t>
            </a:r>
            <a:r>
              <a:rPr lang="en-US" sz="1400" dirty="0" err="1"/>
              <a:t>düşük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yüksek</a:t>
            </a:r>
            <a:r>
              <a:rPr lang="en-US" sz="1400" dirty="0"/>
              <a:t> </a:t>
            </a:r>
            <a:r>
              <a:rPr lang="en-US" sz="1400" dirty="0" err="1"/>
              <a:t>ifadeli</a:t>
            </a:r>
            <a:r>
              <a:rPr lang="en-US" sz="1400" dirty="0"/>
              <a:t> gen </a:t>
            </a:r>
            <a:r>
              <a:rPr lang="en-US" sz="1400" dirty="0" err="1"/>
              <a:t>ekspresyon</a:t>
            </a:r>
            <a:r>
              <a:rPr lang="en-US" sz="1400" dirty="0"/>
              <a:t> </a:t>
            </a:r>
            <a:r>
              <a:rPr lang="en-US" sz="1400" dirty="0" err="1"/>
              <a:t>kats</a:t>
            </a:r>
            <a:r>
              <a:rPr lang="tr-TR" sz="1400" dirty="0"/>
              <a:t>a</a:t>
            </a:r>
            <a:r>
              <a:rPr lang="en-US" sz="1400" dirty="0" err="1"/>
              <a:t>yıları</a:t>
            </a:r>
            <a:r>
              <a:rPr lang="en-US" sz="1400" dirty="0"/>
              <a:t> </a:t>
            </a:r>
            <a:r>
              <a:rPr lang="en-US" sz="1400" dirty="0" err="1"/>
              <a:t>vermeleri</a:t>
            </a:r>
            <a:r>
              <a:rPr lang="en-US" sz="1400" dirty="0"/>
              <a:t> </a:t>
            </a:r>
            <a:r>
              <a:rPr lang="en-US" sz="1400" dirty="0" err="1"/>
              <a:t>istatistik</a:t>
            </a:r>
            <a:r>
              <a:rPr lang="en-US" sz="1400" dirty="0"/>
              <a:t> </a:t>
            </a:r>
            <a:r>
              <a:rPr lang="en-US" sz="1400" dirty="0" err="1"/>
              <a:t>analizlerde</a:t>
            </a:r>
            <a:r>
              <a:rPr lang="en-US" sz="1400" dirty="0"/>
              <a:t>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dağılımlarını</a:t>
            </a:r>
            <a:r>
              <a:rPr lang="en-US" sz="1400" dirty="0"/>
              <a:t> </a:t>
            </a:r>
            <a:r>
              <a:rPr lang="en-US" sz="1400" dirty="0" err="1"/>
              <a:t>etkilemektedir</a:t>
            </a:r>
            <a:r>
              <a:rPr lang="en-US" sz="1400" dirty="0"/>
              <a:t>.</a:t>
            </a:r>
            <a:r>
              <a:rPr lang="tr-TR" sz="1400" dirty="0"/>
              <a:t> </a:t>
            </a:r>
            <a:r>
              <a:rPr lang="tr-TR" sz="1400" dirty="0" err="1"/>
              <a:t>Normalize</a:t>
            </a:r>
            <a:r>
              <a:rPr lang="tr-TR" sz="1400" dirty="0"/>
              <a:t> edilmiş nispi gen ekspresyon seviyelerinin logaritmik transformasyonları gerçekleştirilerek aşırı ve düşük ifadeli gen ekspresyon seviyelerine eşit ağırlık atfederek veri dağılımları daha simetrik hale getirilmiştir.</a:t>
            </a:r>
            <a:r>
              <a:rPr lang="en-US" sz="1400" dirty="0"/>
              <a:t> B</a:t>
            </a:r>
            <a:r>
              <a:rPr lang="tr-TR" sz="1400" dirty="0"/>
              <a:t>öylelikle</a:t>
            </a:r>
            <a:r>
              <a:rPr lang="en-US" sz="1400" dirty="0"/>
              <a:t> </a:t>
            </a:r>
            <a:r>
              <a:rPr lang="en-US" sz="1400" dirty="0" err="1"/>
              <a:t>aykırı</a:t>
            </a:r>
            <a:r>
              <a:rPr lang="en-US" sz="1400" dirty="0"/>
              <a:t> </a:t>
            </a:r>
            <a:r>
              <a:rPr lang="en-US" sz="1400" dirty="0" err="1"/>
              <a:t>değerleri</a:t>
            </a:r>
            <a:r>
              <a:rPr lang="tr-TR" sz="1400" dirty="0"/>
              <a:t>n etkisi büyük ölçüde</a:t>
            </a:r>
            <a:r>
              <a:rPr lang="en-US" sz="1400" dirty="0"/>
              <a:t> </a:t>
            </a:r>
            <a:r>
              <a:rPr lang="en-US" sz="1400" dirty="0" err="1"/>
              <a:t>ortadan</a:t>
            </a:r>
            <a:r>
              <a:rPr lang="en-US" sz="1400" dirty="0"/>
              <a:t> </a:t>
            </a:r>
            <a:r>
              <a:rPr lang="en-US" sz="1400" dirty="0" err="1"/>
              <a:t>kaldırılarak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sade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alması</a:t>
            </a:r>
            <a:r>
              <a:rPr lang="en-US" sz="1400" dirty="0"/>
              <a:t> </a:t>
            </a:r>
            <a:r>
              <a:rPr lang="en-US" sz="1400" dirty="0" err="1"/>
              <a:t>sağl</a:t>
            </a:r>
            <a:r>
              <a:rPr lang="tr-TR" sz="1400" dirty="0"/>
              <a:t>anmıştır(1).</a:t>
            </a:r>
            <a:endParaRPr lang="en-US" sz="1400" dirty="0"/>
          </a:p>
          <a:p>
            <a:r>
              <a:rPr lang="en-US" sz="1400" dirty="0" err="1"/>
              <a:t>Referance</a:t>
            </a:r>
            <a:endParaRPr lang="en-US" sz="1400" dirty="0"/>
          </a:p>
          <a:p>
            <a:r>
              <a:rPr lang="tr-TR" sz="1400" dirty="0"/>
              <a:t>1. </a:t>
            </a:r>
            <a:r>
              <a:rPr lang="en-US" sz="1400" dirty="0"/>
              <a:t>Willems E, </a:t>
            </a:r>
            <a:r>
              <a:rPr lang="en-US" sz="1400" dirty="0" err="1"/>
              <a:t>Leyns</a:t>
            </a:r>
            <a:r>
              <a:rPr lang="en-US" sz="1400" dirty="0"/>
              <a:t> L, </a:t>
            </a:r>
            <a:r>
              <a:rPr lang="en-US" sz="1400" dirty="0" err="1"/>
              <a:t>Vandesompele</a:t>
            </a:r>
            <a:r>
              <a:rPr lang="en-US" sz="1400" dirty="0"/>
              <a:t> J. Standardization of real-time PCR gene expression data from independent biological replicates. Anal </a:t>
            </a:r>
            <a:r>
              <a:rPr lang="en-US" sz="1400" dirty="0" err="1"/>
              <a:t>Biochem</a:t>
            </a:r>
            <a:r>
              <a:rPr lang="en-US" sz="1400" dirty="0"/>
              <a:t> 2008;379:127–9.</a:t>
            </a:r>
          </a:p>
          <a:p>
            <a:r>
              <a:rPr lang="tr-TR" sz="1400" dirty="0"/>
              <a:t>2. </a:t>
            </a:r>
            <a:r>
              <a:rPr lang="en-US" sz="1400" dirty="0" err="1"/>
              <a:t>Livak</a:t>
            </a:r>
            <a:r>
              <a:rPr lang="en-US" sz="1400" dirty="0"/>
              <a:t>, K. J., &amp; </a:t>
            </a:r>
            <a:r>
              <a:rPr lang="en-US" sz="1400" dirty="0" err="1"/>
              <a:t>Schmittgen</a:t>
            </a:r>
            <a:r>
              <a:rPr lang="en-US" sz="1400" dirty="0"/>
              <a:t>, T. D. (2001). Analysis of relative gene expression data using real-time quantitative PCR and the 2− </a:t>
            </a:r>
            <a:r>
              <a:rPr lang="el-GR" sz="1400" dirty="0"/>
              <a:t>ΔΔ</a:t>
            </a:r>
            <a:r>
              <a:rPr lang="en-US" sz="1400" dirty="0"/>
              <a:t>CT method. methods, 25(4), 402-408.</a:t>
            </a:r>
          </a:p>
        </p:txBody>
      </p:sp>
    </p:spTree>
    <p:extLst>
      <p:ext uri="{BB962C8B-B14F-4D97-AF65-F5344CB8AC3E}">
        <p14:creationId xmlns:p14="http://schemas.microsoft.com/office/powerpoint/2010/main" val="391076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Total RNA Ekstraksiyon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Hücre Kültürü numunelerinden yüksek kalitede Total RNA ekstraksiyonu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sağlamak için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NucleoZOL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kullanılmıştır.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NucleoZOL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kullanılarak yapılan ekstraksiyon işlemleri DNA,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polisakkarit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proteinleri uzaklaştırmak için su ilavesi ile çöktürme yöntemine dayanmaktadır.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Nükleik Asitlerin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spefotometrik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Ölçümleri(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gram değerleri) ve konsantrasyonlarının belirlenmesi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RNA ekstraksiyon işleminden elde edilen numunelere ait nükleik asit yükleri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değerleri) çalışmanın sonraki basamaklarda kullanılmak üzere belirli bir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değerine sabitlenir. Bu işlem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aşamasında tutarsız sonuçların önüne geçilebilmesi için önem arz etmektedir.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059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(cDNA) İşlemi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ekspresyonu çalışmalarında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mature-mRNA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yapılarının tespiti için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Oligo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Hexamer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yapılmaktadır.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primerler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zincirini uzatarak bir yapıyı kararlı hale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getirmektedir. Daha sonra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Transkriptaz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enzimi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dizisinin karşı kopyasını sentezler. Elde edilen cDNA, standart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PCR için bir şablon olarak kullanılabilir.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64" y="1153166"/>
            <a:ext cx="3194019" cy="47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8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-1" y="1015999"/>
            <a:ext cx="6483097" cy="508370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qPCR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Ekspresyon Analizleri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Son aşamada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dizileriyle oluşturulan cDNA zincirleri,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ekspresyon analizlerinde kullanılır. Hasta ve kontrol gruplarında bulunan numunelerin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herbiri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için, ilgili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ona uygun referans genine ait dizilerin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PCR cihazı ile çoğaltılması sağlanır. İşlem sonucunda cihazdan alınan veriler 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</a:t>
            </a:r>
            <a:r>
              <a:rPr lang="el-G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ΔΔ</a:t>
            </a:r>
            <a:r>
              <a:rPr lang="tr-TR" sz="17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metodu ile değerlendirilir. 40 döngü üzerinden yapılan çalışmalarda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florasan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değerinin eşik değerini geçtiği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çizgisini kestiği) noktadan alınan eşik değeri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Cq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hesaplamalarda kullanılır. </a:t>
            </a:r>
          </a:p>
        </p:txBody>
      </p:sp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Projede Kullanılan Yöntem ve Kavramlar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94" name="Picture 2" descr="qpcr gene expression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73" y="1580291"/>
            <a:ext cx="5568654" cy="372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50" y="4133088"/>
            <a:ext cx="4639155" cy="19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NucleoZOL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RNA E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kstraksiyon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şlemi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Hücre kültürlerinin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pasajlanma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aşamasında plakalara 1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NucleoZOL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solüsyonu eklenerek 1,5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tüplerine aktarılmış ve -80 </a:t>
            </a:r>
            <a:r>
              <a:rPr lang="en-US" sz="2000" baseline="30000" dirty="0"/>
              <a:t>o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C'de muhafaza edilmiştir.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ml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NucleoZOL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eklenmiş hücre süspansiyonuna 400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Rnase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-free su eklenerek, 15 sn dikkatlice karıştırılmıştır.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Süspansiyon oda sıcaklığında 5 dk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inkübe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edilmiştir.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Oda sıcaklığında bekletildikten sonra 12000 G hızda 15 dk +4 °C sıcaklıkta santrifuj işlemi uygulanmıştır. Çöktürme işlemi sonrasında tüplerin alt kısımda DNA,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polisakkarit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proteinlerin oluşturduğu pellet ve RNA  içeren süpernatant kısmı ayrılmıştır.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Üst fazda RNA içeren kısımdan 500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süpernatant farklı bir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tüpe aktarılarak içerisine 400 µl %70 etanol eklenmiş ve  dikkatlice karıştırılmıştır.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 süspansiyonu 10 dk oda sıcaklığında bekletildikten sonra 12,000 G hızda 10 dk +4°C sıcaklıkta santrifuj işlemi uygulanmıştır.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Santrifuj sonrasında tüplerin alt kısımlarında RNA pelleti oluşmuştur.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Süpernatant kısmı atılarak alt kısımda bulunan RNA pelleti 500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%75 etanol ile 8000 G hızda 3 dk +4°C sıcaklıkta santrifuj yapılarak yıkanmıştır.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Üst faz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mikrosantrifuj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tüpünden uzaklaştırılmış ve  RNA pelleti 30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nükleaz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-free su eklenerek süspanse edilmiştir.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Numunelere ait total RNA’lar -20 °C’de muhafaza edilmiştir.</a:t>
            </a:r>
          </a:p>
          <a:p>
            <a:pPr marL="0" indent="0">
              <a:buNone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79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Nükleik Asit Miktar Tayini ve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DNase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Colibri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Titertek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Berthold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cihazı kullanılarak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Numunelerin RNA ölçümleri gerçekleştirilmiştir. Bu işlemin aşamaları;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çalıştırıldıktan sonra nükleik asit sekmesi seçilerek, örnek tipi RNA-40, ışık yolu uzunluğu otomatik olacak şekilde parametreler ayarlanmıştır.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Cihaz kapağı açıldıktan sonra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elüsyon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bufferdan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eklenerek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körleme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işlemi yapılmıştır.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Numunelerden sırasıyla 2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alınıp ölçüm seçeneği kullanılarak RNA ölçme işlemi tamamlanmaktadır.</a:t>
            </a: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2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ABM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OneScript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Transcriptase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İşlemi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İçerik Yer Tutucusu 15"/>
          <p:cNvSpPr>
            <a:spLocks noGrp="1"/>
          </p:cNvSpPr>
          <p:nvPr>
            <p:ph idx="1"/>
          </p:nvPr>
        </p:nvSpPr>
        <p:spPr>
          <a:xfrm>
            <a:off x="0" y="1015999"/>
            <a:ext cx="12192000" cy="50837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Hücre hattı örneklerinden elde edilen Total RNA’ların her birinden maksimum 1000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kullanılarak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Sensifast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cDNA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Kit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Bioline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UK) yardımıyla cDNA işlemi aşağıdaki protokole uygun olarak ABI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Veriti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96 (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USA) cihazında yapılmıştır.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Birinci basamak için buz üzerinde steril tüp içerisinde aşağıdaki bileşenler hazırlanmıştır.</a:t>
            </a:r>
          </a:p>
          <a:p>
            <a:pPr marL="514350" indent="-514350">
              <a:buFont typeface="+mj-lt"/>
              <a:buAutoNum type="arabicPeriod"/>
            </a:pP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tr-T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 startAt="2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l-G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mRNA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komponenti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°C’de 10 dk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inkübe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 primer bağlanması gerçekleştirilmiştir.</a:t>
            </a:r>
          </a:p>
          <a:p>
            <a:pPr marL="514350" lvl="0" indent="-514350">
              <a:buFont typeface="+mj-lt"/>
              <a:buAutoNum type="arabicPeriod" startAt="2"/>
            </a:pP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Transkripsiyon işlemi için  dk 50 °C’de 15 dk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inkübasyona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tabi tutulmuştur.</a:t>
            </a:r>
          </a:p>
          <a:p>
            <a:pPr marL="514350" lvl="0" indent="-514350">
              <a:buFont typeface="+mj-lt"/>
              <a:buAutoNum type="arabicPeriod" startAt="2"/>
            </a:pP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Reaksiyon sonunda enzim, 85 °C’de 5 dk ’da </a:t>
            </a:r>
            <a:r>
              <a:rPr lang="tr-TR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inaktive</a:t>
            </a:r>
            <a:r>
              <a:rPr lang="tr-T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edilerek, cDNA ürünleri -20 °C’de uzun süre muhafaza edilmiştir.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33918"/>
              </p:ext>
            </p:extLst>
          </p:nvPr>
        </p:nvGraphicFramePr>
        <p:xfrm>
          <a:off x="1152143" y="2191787"/>
          <a:ext cx="8485633" cy="1980000"/>
        </p:xfrm>
        <a:graphic>
          <a:graphicData uri="http://schemas.openxmlformats.org/drawingml/2006/table">
            <a:tbl>
              <a:tblPr firstRow="1" firstCol="1" bandRow="1"/>
              <a:tblGrid>
                <a:gridCol w="3941064">
                  <a:extLst>
                    <a:ext uri="{9D8B030D-6E8A-4147-A177-3AD203B41FA5}">
                      <a16:colId xmlns:a16="http://schemas.microsoft.com/office/drawing/2014/main" val="1773896815"/>
                    </a:ext>
                  </a:extLst>
                </a:gridCol>
                <a:gridCol w="1911096">
                  <a:extLst>
                    <a:ext uri="{9D8B030D-6E8A-4147-A177-3AD203B41FA5}">
                      <a16:colId xmlns:a16="http://schemas.microsoft.com/office/drawing/2014/main" val="1652945022"/>
                    </a:ext>
                  </a:extLst>
                </a:gridCol>
                <a:gridCol w="2633473">
                  <a:extLst>
                    <a:ext uri="{9D8B030D-6E8A-4147-A177-3AD203B41FA5}">
                      <a16:colId xmlns:a16="http://schemas.microsoft.com/office/drawing/2014/main" val="193907015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Komponentler</a:t>
                      </a:r>
                      <a:endParaRPr lang="tr-T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Miktar</a:t>
                      </a:r>
                      <a:endParaRPr lang="tr-T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konsantrasyonu</a:t>
                      </a:r>
                      <a:endParaRPr lang="tr-T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5396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RNA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Değişken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Maks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 </a:t>
                      </a:r>
                      <a:r>
                        <a:rPr lang="tr-T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/reaksiyon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53691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5x </a:t>
                      </a:r>
                      <a:r>
                        <a:rPr lang="tr-TR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TransAmp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Buffer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l-G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62329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Reverse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Transcriptase</a:t>
                      </a:r>
                      <a:endParaRPr lang="tr-TR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µl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U/reaksiyon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5729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Nükleaz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içermeyen H</a:t>
                      </a:r>
                      <a:r>
                        <a:rPr lang="tr-TR" sz="1600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l-G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tr-TR" sz="1600" dirty="0"/>
                        <a:t>l </a:t>
                      </a: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’ye tamamla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0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76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Unvan 14"/>
          <p:cNvSpPr>
            <a:spLocks noGrp="1"/>
          </p:cNvSpPr>
          <p:nvPr>
            <p:ph type="title"/>
          </p:nvPr>
        </p:nvSpPr>
        <p:spPr>
          <a:xfrm>
            <a:off x="0" y="31893"/>
            <a:ext cx="12192000" cy="562468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Ekspresyon Primer Tasarım Ve Bağlanma Sıcaklıkları (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28"/>
          <p:cNvSpPr/>
          <p:nvPr/>
        </p:nvSpPr>
        <p:spPr>
          <a:xfrm>
            <a:off x="8331008" y="6317123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9"/>
          <p:cNvSpPr/>
          <p:nvPr/>
        </p:nvSpPr>
        <p:spPr>
          <a:xfrm>
            <a:off x="8392210" y="6146523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0"/>
          <p:cNvSpPr/>
          <p:nvPr/>
        </p:nvSpPr>
        <p:spPr>
          <a:xfrm>
            <a:off x="8185260" y="625300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1"/>
          <p:cNvSpPr/>
          <p:nvPr/>
        </p:nvSpPr>
        <p:spPr>
          <a:xfrm>
            <a:off x="7946393" y="6250224"/>
            <a:ext cx="211010" cy="133755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2"/>
          <p:cNvSpPr/>
          <p:nvPr/>
        </p:nvSpPr>
        <p:spPr>
          <a:xfrm>
            <a:off x="8818561" y="6311462"/>
            <a:ext cx="305158" cy="224486"/>
          </a:xfrm>
          <a:custGeom>
            <a:avLst/>
            <a:gdLst/>
            <a:ahLst/>
            <a:cxnLst/>
            <a:rect l="l" t="t" r="r" b="b"/>
            <a:pathLst>
              <a:path w="189229" h="149859">
                <a:moveTo>
                  <a:pt x="84213" y="0"/>
                </a:moveTo>
                <a:lnTo>
                  <a:pt x="72555" y="26085"/>
                </a:lnTo>
                <a:lnTo>
                  <a:pt x="116636" y="58115"/>
                </a:lnTo>
                <a:lnTo>
                  <a:pt x="0" y="58115"/>
                </a:lnTo>
                <a:lnTo>
                  <a:pt x="0" y="91516"/>
                </a:lnTo>
                <a:lnTo>
                  <a:pt x="116636" y="91516"/>
                </a:lnTo>
                <a:lnTo>
                  <a:pt x="72555" y="122948"/>
                </a:lnTo>
                <a:lnTo>
                  <a:pt x="84213" y="149440"/>
                </a:lnTo>
                <a:lnTo>
                  <a:pt x="189191" y="74917"/>
                </a:lnTo>
                <a:lnTo>
                  <a:pt x="84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3"/>
          <p:cNvSpPr/>
          <p:nvPr/>
        </p:nvSpPr>
        <p:spPr>
          <a:xfrm>
            <a:off x="8689249" y="6127109"/>
            <a:ext cx="214021" cy="156950"/>
          </a:xfrm>
          <a:custGeom>
            <a:avLst/>
            <a:gdLst/>
            <a:ahLst/>
            <a:cxnLst/>
            <a:rect l="l" t="t" r="r" b="b"/>
            <a:pathLst>
              <a:path w="132714" h="104775">
                <a:moveTo>
                  <a:pt x="59004" y="0"/>
                </a:moveTo>
                <a:lnTo>
                  <a:pt x="50825" y="18275"/>
                </a:lnTo>
                <a:lnTo>
                  <a:pt x="81711" y="40716"/>
                </a:lnTo>
                <a:lnTo>
                  <a:pt x="0" y="40716"/>
                </a:lnTo>
                <a:lnTo>
                  <a:pt x="0" y="64122"/>
                </a:lnTo>
                <a:lnTo>
                  <a:pt x="81711" y="64122"/>
                </a:lnTo>
                <a:lnTo>
                  <a:pt x="50825" y="86144"/>
                </a:lnTo>
                <a:lnTo>
                  <a:pt x="59004" y="104698"/>
                </a:lnTo>
                <a:lnTo>
                  <a:pt x="132549" y="52489"/>
                </a:lnTo>
                <a:lnTo>
                  <a:pt x="59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4"/>
          <p:cNvSpPr/>
          <p:nvPr/>
        </p:nvSpPr>
        <p:spPr>
          <a:xfrm>
            <a:off x="8636166" y="6289823"/>
            <a:ext cx="135171" cy="98926"/>
          </a:xfrm>
          <a:custGeom>
            <a:avLst/>
            <a:gdLst/>
            <a:ahLst/>
            <a:cxnLst/>
            <a:rect l="l" t="t" r="r" b="b"/>
            <a:pathLst>
              <a:path w="83820" h="66040">
                <a:moveTo>
                  <a:pt x="37172" y="0"/>
                </a:moveTo>
                <a:lnTo>
                  <a:pt x="32029" y="11518"/>
                </a:lnTo>
                <a:lnTo>
                  <a:pt x="51498" y="25666"/>
                </a:lnTo>
                <a:lnTo>
                  <a:pt x="0" y="25666"/>
                </a:lnTo>
                <a:lnTo>
                  <a:pt x="0" y="40411"/>
                </a:lnTo>
                <a:lnTo>
                  <a:pt x="51498" y="40411"/>
                </a:lnTo>
                <a:lnTo>
                  <a:pt x="32029" y="54292"/>
                </a:lnTo>
                <a:lnTo>
                  <a:pt x="37172" y="65989"/>
                </a:lnTo>
                <a:lnTo>
                  <a:pt x="83527" y="33083"/>
                </a:lnTo>
                <a:lnTo>
                  <a:pt x="37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5"/>
          <p:cNvSpPr/>
          <p:nvPr/>
        </p:nvSpPr>
        <p:spPr>
          <a:xfrm>
            <a:off x="8079785" y="6384706"/>
            <a:ext cx="105475" cy="77998"/>
          </a:xfrm>
          <a:custGeom>
            <a:avLst/>
            <a:gdLst/>
            <a:ahLst/>
            <a:cxnLst/>
            <a:rect l="l" t="t" r="r" b="b"/>
            <a:pathLst>
              <a:path w="65404" h="52070">
                <a:moveTo>
                  <a:pt x="29006" y="0"/>
                </a:moveTo>
                <a:lnTo>
                  <a:pt x="24980" y="8978"/>
                </a:lnTo>
                <a:lnTo>
                  <a:pt x="40170" y="20002"/>
                </a:lnTo>
                <a:lnTo>
                  <a:pt x="0" y="20002"/>
                </a:lnTo>
                <a:lnTo>
                  <a:pt x="0" y="31508"/>
                </a:lnTo>
                <a:lnTo>
                  <a:pt x="40170" y="31508"/>
                </a:lnTo>
                <a:lnTo>
                  <a:pt x="24980" y="42329"/>
                </a:lnTo>
                <a:lnTo>
                  <a:pt x="29006" y="51460"/>
                </a:lnTo>
                <a:lnTo>
                  <a:pt x="65150" y="25793"/>
                </a:lnTo>
                <a:lnTo>
                  <a:pt x="290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Tablo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61331"/>
              </p:ext>
            </p:extLst>
          </p:nvPr>
        </p:nvGraphicFramePr>
        <p:xfrm>
          <a:off x="129666" y="3768467"/>
          <a:ext cx="11932667" cy="2358013"/>
        </p:xfrm>
        <a:graphic>
          <a:graphicData uri="http://schemas.openxmlformats.org/drawingml/2006/table">
            <a:tbl>
              <a:tblPr/>
              <a:tblGrid>
                <a:gridCol w="2949531">
                  <a:extLst>
                    <a:ext uri="{9D8B030D-6E8A-4147-A177-3AD203B41FA5}">
                      <a16:colId xmlns:a16="http://schemas.microsoft.com/office/drawing/2014/main" val="443614975"/>
                    </a:ext>
                  </a:extLst>
                </a:gridCol>
                <a:gridCol w="5843414">
                  <a:extLst>
                    <a:ext uri="{9D8B030D-6E8A-4147-A177-3AD203B41FA5}">
                      <a16:colId xmlns:a16="http://schemas.microsoft.com/office/drawing/2014/main" val="791375449"/>
                    </a:ext>
                  </a:extLst>
                </a:gridCol>
                <a:gridCol w="797461">
                  <a:extLst>
                    <a:ext uri="{9D8B030D-6E8A-4147-A177-3AD203B41FA5}">
                      <a16:colId xmlns:a16="http://schemas.microsoft.com/office/drawing/2014/main" val="3177536066"/>
                    </a:ext>
                  </a:extLst>
                </a:gridCol>
                <a:gridCol w="950973">
                  <a:extLst>
                    <a:ext uri="{9D8B030D-6E8A-4147-A177-3AD203B41FA5}">
                      <a16:colId xmlns:a16="http://schemas.microsoft.com/office/drawing/2014/main" val="403935460"/>
                    </a:ext>
                  </a:extLst>
                </a:gridCol>
                <a:gridCol w="1391288">
                  <a:extLst>
                    <a:ext uri="{9D8B030D-6E8A-4147-A177-3AD203B41FA5}">
                      <a16:colId xmlns:a16="http://schemas.microsoft.com/office/drawing/2014/main" val="36909369"/>
                    </a:ext>
                  </a:extLst>
                </a:gridCol>
              </a:tblGrid>
              <a:tr h="254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Primer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Adı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Sekans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(5'-&gt;3')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Uzunluk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Tm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°C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Amplikon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length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71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StxBP1_hsa_F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AGGTGCTGATAGGTTCTAC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139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13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StxBP1_hsa_R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CTTTGTTTCTTTGGCTCTCA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4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SCF_hsa_F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AGCAGTAGCAGTAATAGG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134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550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SCF_hsa_R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TGTCTCTTCTTCCAGTATAAG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98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Stx6_hsa_F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ACAGGCAGTTATGTTGGA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110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0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Stx6_hsa_R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GCCGATCACTGGTCATAT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58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SNAP25_hsa_F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CATGGAGAAGGCTGATTC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86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909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SNAP25_hsa_R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GGCACACTTAACCACTTC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FSHr_hsa_F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ATGCCATTGAACTGAGGT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144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74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FSHr_hsa_R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GAAGGTTGGAGAACACATC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40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ACTB_hsa_F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TGAAGATCAAGATCATTGCT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 °C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113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ACTB_hsa_R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ATACTCCTGCTTGCTGAT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  </a:t>
                      </a:r>
                      <a:r>
                        <a:rPr lang="tr-TR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bp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221831"/>
                  </a:ext>
                </a:extLst>
              </a:tr>
            </a:tbl>
          </a:graphicData>
        </a:graphic>
      </p:graphicFrame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550" y="1031202"/>
            <a:ext cx="11868658" cy="3249857"/>
          </a:xfrm>
        </p:spPr>
        <p:txBody>
          <a:bodyPr>
            <a:normAutofit/>
          </a:bodyPr>
          <a:lstStyle/>
          <a:p>
            <a:r>
              <a:rPr lang="tr-TR" sz="1800" dirty="0"/>
              <a:t>Çalışma kapsamında RT-</a:t>
            </a:r>
            <a:r>
              <a:rPr lang="tr-TR" sz="1800" dirty="0" err="1"/>
              <a:t>qPCR</a:t>
            </a:r>
            <a:r>
              <a:rPr lang="tr-TR" sz="1800" dirty="0"/>
              <a:t> yöntemi kullanılarak </a:t>
            </a:r>
            <a:r>
              <a:rPr lang="tr-TR" sz="1800" dirty="0" err="1"/>
              <a:t>FSHr</a:t>
            </a:r>
            <a:r>
              <a:rPr lang="tr-TR" sz="1800" dirty="0"/>
              <a:t>, STX-BP1, SCF, STX6 ve SNAP25 genlerinin ekspresyon seviyeleri saptanmıştır.</a:t>
            </a:r>
          </a:p>
          <a:p>
            <a:r>
              <a:rPr lang="tr-TR" sz="1800" dirty="0"/>
              <a:t>RT-</a:t>
            </a:r>
            <a:r>
              <a:rPr lang="tr-TR" sz="1800" dirty="0" err="1"/>
              <a:t>qPCR</a:t>
            </a:r>
            <a:r>
              <a:rPr lang="tr-TR" sz="1800" dirty="0"/>
              <a:t> işlemleri ABI 7500 </a:t>
            </a:r>
            <a:r>
              <a:rPr lang="tr-TR" sz="1800" dirty="0" err="1"/>
              <a:t>Fast</a:t>
            </a:r>
            <a:r>
              <a:rPr lang="tr-TR" sz="1800" dirty="0"/>
              <a:t> (</a:t>
            </a:r>
            <a:r>
              <a:rPr lang="tr-TR" sz="1800" dirty="0" err="1"/>
              <a:t>Thermo</a:t>
            </a:r>
            <a:r>
              <a:rPr lang="tr-TR" sz="1800" dirty="0"/>
              <a:t>, USA) cihazında gerçekleştirilmiştir. RT-</a:t>
            </a:r>
            <a:r>
              <a:rPr lang="tr-TR" sz="1800" dirty="0" err="1"/>
              <a:t>qPCR</a:t>
            </a:r>
            <a:r>
              <a:rPr lang="tr-TR" sz="1800" dirty="0"/>
              <a:t> cihazları her döngü sonunda floresan şiddetini saptayan </a:t>
            </a:r>
            <a:r>
              <a:rPr lang="tr-TR" sz="1800" dirty="0" err="1"/>
              <a:t>flurometre</a:t>
            </a:r>
            <a:r>
              <a:rPr lang="tr-TR" sz="1800" dirty="0"/>
              <a:t> ve </a:t>
            </a:r>
            <a:r>
              <a:rPr lang="tr-TR" sz="1800" dirty="0" err="1"/>
              <a:t>thermal</a:t>
            </a:r>
            <a:r>
              <a:rPr lang="tr-TR" sz="1800" dirty="0"/>
              <a:t> </a:t>
            </a:r>
            <a:r>
              <a:rPr lang="tr-TR" sz="1800" dirty="0" err="1"/>
              <a:t>cycler</a:t>
            </a:r>
            <a:r>
              <a:rPr lang="tr-TR" sz="1800" dirty="0"/>
              <a:t>  dan meydana gelmektedir. </a:t>
            </a:r>
            <a:r>
              <a:rPr lang="tr-TR" sz="1800" dirty="0" err="1"/>
              <a:t>Terz</a:t>
            </a:r>
            <a:r>
              <a:rPr lang="tr-TR" sz="1800" dirty="0"/>
              <a:t> </a:t>
            </a:r>
            <a:r>
              <a:rPr lang="tr-TR" sz="1800" dirty="0" err="1"/>
              <a:t>transkriptaz</a:t>
            </a:r>
            <a:r>
              <a:rPr lang="tr-TR" sz="1800" dirty="0"/>
              <a:t> işlemiyle RNA’lardan çift iplikli yapıya dönüştürülen cDNA zincirleri arasına girerek floresan ışıma veren SYBR </a:t>
            </a:r>
            <a:r>
              <a:rPr lang="tr-TR" sz="1800" dirty="0" err="1"/>
              <a:t>Green</a:t>
            </a:r>
            <a:r>
              <a:rPr lang="tr-TR" sz="1800" dirty="0"/>
              <a:t> I boyası, gen ekspresyon analizlerinde sıklıkla kullanılmaktadır. Çalışma kapsamında gen </a:t>
            </a:r>
            <a:r>
              <a:rPr lang="tr-TR" sz="1800" dirty="0" err="1"/>
              <a:t>expresyon</a:t>
            </a:r>
            <a:r>
              <a:rPr lang="tr-TR" sz="1800" dirty="0"/>
              <a:t> seviyelerinin belirlenmesi için </a:t>
            </a:r>
            <a:r>
              <a:rPr lang="tr-TR" sz="1800" dirty="0" err="1"/>
              <a:t>SensiFAST</a:t>
            </a:r>
            <a:r>
              <a:rPr lang="tr-TR" sz="1800" dirty="0"/>
              <a:t>™ SYBR® No-ROX Kit (</a:t>
            </a:r>
            <a:r>
              <a:rPr lang="tr-TR" sz="1800" dirty="0" err="1"/>
              <a:t>Bioline</a:t>
            </a:r>
            <a:r>
              <a:rPr lang="tr-TR" sz="1800" dirty="0"/>
              <a:t>, UK) kullanılmıştır. Tasarımları tamamlanan primer setlerinin optimizasyonları yapılarak bağlanma sıcaklıkları belirlenmiştir.</a:t>
            </a:r>
          </a:p>
          <a:p>
            <a:r>
              <a:rPr lang="tr-TR" sz="1800" dirty="0"/>
              <a:t>Her bir Gen bölgesi için uygun </a:t>
            </a:r>
            <a:r>
              <a:rPr lang="tr-TR" sz="1800" dirty="0" err="1"/>
              <a:t>Tm</a:t>
            </a:r>
            <a:r>
              <a:rPr lang="tr-TR" sz="1800" dirty="0"/>
              <a:t> değerinde kurulumlar gerçekleştirilmiş ve döngü eğrileri ve </a:t>
            </a:r>
            <a:r>
              <a:rPr lang="tr-TR" sz="1800" dirty="0" err="1"/>
              <a:t>Melting</a:t>
            </a:r>
            <a:r>
              <a:rPr lang="tr-TR" sz="1800" dirty="0"/>
              <a:t> </a:t>
            </a:r>
            <a:r>
              <a:rPr lang="tr-TR" sz="1800" dirty="0" err="1"/>
              <a:t>Curve</a:t>
            </a:r>
            <a:r>
              <a:rPr lang="tr-TR" sz="1800" dirty="0"/>
              <a:t> verileri incelenmiştir.</a:t>
            </a:r>
          </a:p>
        </p:txBody>
      </p:sp>
    </p:spTree>
    <p:extLst>
      <p:ext uri="{BB962C8B-B14F-4D97-AF65-F5344CB8AC3E}">
        <p14:creationId xmlns:p14="http://schemas.microsoft.com/office/powerpoint/2010/main" val="348157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u2" id="{FD0698F1-2830-4835-A5D3-97863FDDA94E}" vid="{34D3B7EA-618D-422D-B03E-FC5AD324A4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11520</TotalTime>
  <Words>4227</Words>
  <Application>Microsoft Office PowerPoint</Application>
  <PresentationFormat>Geniş ekran</PresentationFormat>
  <Paragraphs>1983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Arial Tur</vt:lpstr>
      <vt:lpstr>Calibri</vt:lpstr>
      <vt:lpstr>Calibri Light</vt:lpstr>
      <vt:lpstr>Times New Roman</vt:lpstr>
      <vt:lpstr>Office Teması</vt:lpstr>
      <vt:lpstr>Sayın: Süleyman EROL Hacettepe Üniversitesi Ankara </vt:lpstr>
      <vt:lpstr>Proje Plan Özeti</vt:lpstr>
      <vt:lpstr>Projede Kullanılan Yöntem ve Kavramlar</vt:lpstr>
      <vt:lpstr>Projede Kullanılan Yöntem ve Kavramlar</vt:lpstr>
      <vt:lpstr>Projede Kullanılan Yöntem ve Kavramlar</vt:lpstr>
      <vt:lpstr>NucleoZOL Total RNA Ekstraksiyon İşlemi</vt:lpstr>
      <vt:lpstr>Nükleik Asit Miktar Tayini ve DNase işlemi</vt:lpstr>
      <vt:lpstr>ABM OneScript Plus Reverse Transcriptase İşlemi</vt:lpstr>
      <vt:lpstr>Gen Ekspresyon Primer Tasarım Ve Bağlanma Sıcaklıkları (Tm)</vt:lpstr>
      <vt:lpstr>SybrgreenTabanlı MRNA Gen Ekspresyonu</vt:lpstr>
      <vt:lpstr>Numune Bilgileri Ve qPCR Ct Ortalama Sonuçları</vt:lpstr>
      <vt:lpstr>Numune Bilgileri Ve qPCR Ct Ortalama Sonuçları</vt:lpstr>
      <vt:lpstr>2^-ddCt (log2) Ekspresyon Katsayı Sonuçları</vt:lpstr>
      <vt:lpstr>İstatiksel Analizler</vt:lpstr>
      <vt:lpstr>İstatiksel Analizler</vt:lpstr>
      <vt:lpstr>İstatiksel Analizler</vt:lpstr>
      <vt:lpstr>İstatiksel Analizler</vt:lpstr>
      <vt:lpstr>İstatiksel Analizler</vt:lpstr>
      <vt:lpstr>İstatiksel Analizler</vt:lpstr>
      <vt:lpstr>Ekler </vt:lpstr>
    </vt:vector>
  </TitlesOfParts>
  <Company>Diagen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Ünal Sevinç</dc:creator>
  <cp:lastModifiedBy>Davut YOLCU</cp:lastModifiedBy>
  <cp:revision>512</cp:revision>
  <cp:lastPrinted>2021-05-06T08:49:45Z</cp:lastPrinted>
  <dcterms:created xsi:type="dcterms:W3CDTF">2017-11-30T08:31:07Z</dcterms:created>
  <dcterms:modified xsi:type="dcterms:W3CDTF">2021-06-22T08:53:26Z</dcterms:modified>
</cp:coreProperties>
</file>