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577" y="2130558"/>
            <a:ext cx="10362847" cy="1469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12" y="3886068"/>
            <a:ext cx="8534576" cy="1752865"/>
          </a:xfrm>
        </p:spPr>
        <p:txBody>
          <a:bodyPr/>
          <a:lstStyle>
            <a:lvl1pPr marL="0" indent="0" algn="ctr">
              <a:buNone/>
              <a:defRPr/>
            </a:lvl1pPr>
            <a:lvl2pPr marL="125026" indent="0" algn="ctr">
              <a:buNone/>
              <a:defRPr/>
            </a:lvl2pPr>
            <a:lvl3pPr marL="250051" indent="0" algn="ctr">
              <a:buNone/>
              <a:defRPr/>
            </a:lvl3pPr>
            <a:lvl4pPr marL="375077" indent="0" algn="ctr">
              <a:buNone/>
              <a:defRPr/>
            </a:lvl4pPr>
            <a:lvl5pPr marL="500103" indent="0" algn="ctr">
              <a:buNone/>
              <a:defRPr/>
            </a:lvl5pPr>
            <a:lvl6pPr marL="625128" indent="0" algn="ctr">
              <a:buNone/>
              <a:defRPr/>
            </a:lvl6pPr>
            <a:lvl7pPr marL="750154" indent="0" algn="ctr">
              <a:buNone/>
              <a:defRPr/>
            </a:lvl7pPr>
            <a:lvl8pPr marL="875179" indent="0" algn="ctr">
              <a:buNone/>
              <a:defRPr/>
            </a:lvl8pPr>
            <a:lvl9pPr marL="100020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87373-815A-4581-B61C-45D8D44057EC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0048E-434B-4C94-A28F-0C2DE347D5C1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47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89" y="274505"/>
            <a:ext cx="2743288" cy="585159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26" y="274505"/>
            <a:ext cx="8187531" cy="585159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5D1FE-DF60-4730-B4C5-BF6F3E856B3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34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397C3-A145-47E2-96FF-7881E5C824A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93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3" y="4406968"/>
            <a:ext cx="10363288" cy="1361943"/>
          </a:xfrm>
        </p:spPr>
        <p:txBody>
          <a:bodyPr anchor="t"/>
          <a:lstStyle>
            <a:lvl1pPr algn="l">
              <a:defRPr sz="1094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3" y="2906779"/>
            <a:ext cx="10363288" cy="1500188"/>
          </a:xfrm>
        </p:spPr>
        <p:txBody>
          <a:bodyPr anchor="b"/>
          <a:lstStyle>
            <a:lvl1pPr marL="0" indent="0">
              <a:buNone/>
              <a:defRPr sz="547"/>
            </a:lvl1pPr>
            <a:lvl2pPr marL="125026" indent="0">
              <a:buNone/>
              <a:defRPr sz="492"/>
            </a:lvl2pPr>
            <a:lvl3pPr marL="250051" indent="0">
              <a:buNone/>
              <a:defRPr sz="437"/>
            </a:lvl3pPr>
            <a:lvl4pPr marL="375077" indent="0">
              <a:buNone/>
              <a:defRPr sz="383"/>
            </a:lvl4pPr>
            <a:lvl5pPr marL="500103" indent="0">
              <a:buNone/>
              <a:defRPr sz="383"/>
            </a:lvl5pPr>
            <a:lvl6pPr marL="625128" indent="0">
              <a:buNone/>
              <a:defRPr sz="383"/>
            </a:lvl6pPr>
            <a:lvl7pPr marL="750154" indent="0">
              <a:buNone/>
              <a:defRPr sz="383"/>
            </a:lvl7pPr>
            <a:lvl8pPr marL="875179" indent="0">
              <a:buNone/>
              <a:defRPr sz="383"/>
            </a:lvl8pPr>
            <a:lvl9pPr marL="1000205" indent="0">
              <a:buNone/>
              <a:defRPr sz="38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C2D85-772F-4F6E-84E7-0C643EF9149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64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24" y="1600069"/>
            <a:ext cx="5465410" cy="4526029"/>
          </a:xfrm>
        </p:spPr>
        <p:txBody>
          <a:bodyPr/>
          <a:lstStyle>
            <a:lvl1pPr>
              <a:defRPr sz="766"/>
            </a:lvl1pPr>
            <a:lvl2pPr>
              <a:defRPr sz="657"/>
            </a:lvl2pPr>
            <a:lvl3pPr>
              <a:defRPr sz="547"/>
            </a:lvl3pPr>
            <a:lvl4pPr>
              <a:defRPr sz="492"/>
            </a:lvl4pPr>
            <a:lvl5pPr>
              <a:defRPr sz="492"/>
            </a:lvl5pPr>
            <a:lvl6pPr>
              <a:defRPr sz="492"/>
            </a:lvl6pPr>
            <a:lvl7pPr>
              <a:defRPr sz="492"/>
            </a:lvl7pPr>
            <a:lvl8pPr>
              <a:defRPr sz="492"/>
            </a:lvl8pPr>
            <a:lvl9pPr>
              <a:defRPr sz="4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7167" y="1600069"/>
            <a:ext cx="5465410" cy="4526029"/>
          </a:xfrm>
        </p:spPr>
        <p:txBody>
          <a:bodyPr/>
          <a:lstStyle>
            <a:lvl1pPr>
              <a:defRPr sz="766"/>
            </a:lvl1pPr>
            <a:lvl2pPr>
              <a:defRPr sz="657"/>
            </a:lvl2pPr>
            <a:lvl3pPr>
              <a:defRPr sz="547"/>
            </a:lvl3pPr>
            <a:lvl4pPr>
              <a:defRPr sz="492"/>
            </a:lvl4pPr>
            <a:lvl5pPr>
              <a:defRPr sz="492"/>
            </a:lvl5pPr>
            <a:lvl6pPr>
              <a:defRPr sz="492"/>
            </a:lvl6pPr>
            <a:lvl7pPr>
              <a:defRPr sz="492"/>
            </a:lvl7pPr>
            <a:lvl8pPr>
              <a:defRPr sz="492"/>
            </a:lvl8pPr>
            <a:lvl9pPr>
              <a:defRPr sz="49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50C4A-AE46-4718-80DD-94E43D0F272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24" y="1535246"/>
            <a:ext cx="5386917" cy="639630"/>
          </a:xfrm>
        </p:spPr>
        <p:txBody>
          <a:bodyPr anchor="b"/>
          <a:lstStyle>
            <a:lvl1pPr marL="0" indent="0">
              <a:buNone/>
              <a:defRPr sz="657" b="1"/>
            </a:lvl1pPr>
            <a:lvl2pPr marL="125026" indent="0">
              <a:buNone/>
              <a:defRPr sz="547" b="1"/>
            </a:lvl2pPr>
            <a:lvl3pPr marL="250051" indent="0">
              <a:buNone/>
              <a:defRPr sz="492" b="1"/>
            </a:lvl3pPr>
            <a:lvl4pPr marL="375077" indent="0">
              <a:buNone/>
              <a:defRPr sz="437" b="1"/>
            </a:lvl4pPr>
            <a:lvl5pPr marL="500103" indent="0">
              <a:buNone/>
              <a:defRPr sz="437" b="1"/>
            </a:lvl5pPr>
            <a:lvl6pPr marL="625128" indent="0">
              <a:buNone/>
              <a:defRPr sz="437" b="1"/>
            </a:lvl6pPr>
            <a:lvl7pPr marL="750154" indent="0">
              <a:buNone/>
              <a:defRPr sz="437" b="1"/>
            </a:lvl7pPr>
            <a:lvl8pPr marL="875179" indent="0">
              <a:buNone/>
              <a:defRPr sz="437" b="1"/>
            </a:lvl8pPr>
            <a:lvl9pPr marL="1000205" indent="0">
              <a:buNone/>
              <a:defRPr sz="43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24" y="2174875"/>
            <a:ext cx="5386917" cy="3951222"/>
          </a:xfrm>
        </p:spPr>
        <p:txBody>
          <a:bodyPr/>
          <a:lstStyle>
            <a:lvl1pPr>
              <a:defRPr sz="657"/>
            </a:lvl1pPr>
            <a:lvl2pPr>
              <a:defRPr sz="547"/>
            </a:lvl2pPr>
            <a:lvl3pPr>
              <a:defRPr sz="492"/>
            </a:lvl3pPr>
            <a:lvl4pPr>
              <a:defRPr sz="437"/>
            </a:lvl4pPr>
            <a:lvl5pPr>
              <a:defRPr sz="437"/>
            </a:lvl5pPr>
            <a:lvl6pPr>
              <a:defRPr sz="437"/>
            </a:lvl6pPr>
            <a:lvl7pPr>
              <a:defRPr sz="437"/>
            </a:lvl7pPr>
            <a:lvl8pPr>
              <a:defRPr sz="437"/>
            </a:lvl8pPr>
            <a:lvl9pPr>
              <a:defRPr sz="43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7" y="1535246"/>
            <a:ext cx="5389121" cy="639630"/>
          </a:xfrm>
        </p:spPr>
        <p:txBody>
          <a:bodyPr anchor="b"/>
          <a:lstStyle>
            <a:lvl1pPr marL="0" indent="0">
              <a:buNone/>
              <a:defRPr sz="657" b="1"/>
            </a:lvl1pPr>
            <a:lvl2pPr marL="125026" indent="0">
              <a:buNone/>
              <a:defRPr sz="547" b="1"/>
            </a:lvl2pPr>
            <a:lvl3pPr marL="250051" indent="0">
              <a:buNone/>
              <a:defRPr sz="492" b="1"/>
            </a:lvl3pPr>
            <a:lvl4pPr marL="375077" indent="0">
              <a:buNone/>
              <a:defRPr sz="437" b="1"/>
            </a:lvl4pPr>
            <a:lvl5pPr marL="500103" indent="0">
              <a:buNone/>
              <a:defRPr sz="437" b="1"/>
            </a:lvl5pPr>
            <a:lvl6pPr marL="625128" indent="0">
              <a:buNone/>
              <a:defRPr sz="437" b="1"/>
            </a:lvl6pPr>
            <a:lvl7pPr marL="750154" indent="0">
              <a:buNone/>
              <a:defRPr sz="437" b="1"/>
            </a:lvl7pPr>
            <a:lvl8pPr marL="875179" indent="0">
              <a:buNone/>
              <a:defRPr sz="437" b="1"/>
            </a:lvl8pPr>
            <a:lvl9pPr marL="1000205" indent="0">
              <a:buNone/>
              <a:defRPr sz="43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7" y="2174875"/>
            <a:ext cx="5389121" cy="3951222"/>
          </a:xfrm>
        </p:spPr>
        <p:txBody>
          <a:bodyPr/>
          <a:lstStyle>
            <a:lvl1pPr>
              <a:defRPr sz="657"/>
            </a:lvl1pPr>
            <a:lvl2pPr>
              <a:defRPr sz="547"/>
            </a:lvl2pPr>
            <a:lvl3pPr>
              <a:defRPr sz="492"/>
            </a:lvl3pPr>
            <a:lvl4pPr>
              <a:defRPr sz="437"/>
            </a:lvl4pPr>
            <a:lvl5pPr>
              <a:defRPr sz="437"/>
            </a:lvl5pPr>
            <a:lvl6pPr>
              <a:defRPr sz="437"/>
            </a:lvl6pPr>
            <a:lvl7pPr>
              <a:defRPr sz="437"/>
            </a:lvl7pPr>
            <a:lvl8pPr>
              <a:defRPr sz="437"/>
            </a:lvl8pPr>
            <a:lvl9pPr>
              <a:defRPr sz="43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11A444-250F-4B47-BEE2-03730CD9A06D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05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0C670-62E2-44C8-BE10-60825BF3F195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9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85AAB-1381-4A39-919F-FFE54875B740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43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25" y="273182"/>
            <a:ext cx="4011083" cy="1161852"/>
          </a:xfrm>
        </p:spPr>
        <p:txBody>
          <a:bodyPr anchor="b"/>
          <a:lstStyle>
            <a:lvl1pPr algn="l">
              <a:defRPr sz="54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11" y="273182"/>
            <a:ext cx="6815667" cy="5852914"/>
          </a:xfrm>
        </p:spPr>
        <p:txBody>
          <a:bodyPr/>
          <a:lstStyle>
            <a:lvl1pPr>
              <a:defRPr sz="875"/>
            </a:lvl1pPr>
            <a:lvl2pPr>
              <a:defRPr sz="766"/>
            </a:lvl2pPr>
            <a:lvl3pPr>
              <a:defRPr sz="657"/>
            </a:lvl3pPr>
            <a:lvl4pPr>
              <a:defRPr sz="547"/>
            </a:lvl4pPr>
            <a:lvl5pPr>
              <a:defRPr sz="547"/>
            </a:lvl5pPr>
            <a:lvl6pPr>
              <a:defRPr sz="547"/>
            </a:lvl6pPr>
            <a:lvl7pPr>
              <a:defRPr sz="547"/>
            </a:lvl7pPr>
            <a:lvl8pPr>
              <a:defRPr sz="547"/>
            </a:lvl8pPr>
            <a:lvl9pPr>
              <a:defRPr sz="54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25" y="1435034"/>
            <a:ext cx="4011083" cy="4691063"/>
          </a:xfrm>
        </p:spPr>
        <p:txBody>
          <a:bodyPr/>
          <a:lstStyle>
            <a:lvl1pPr marL="0" indent="0">
              <a:buNone/>
              <a:defRPr sz="383"/>
            </a:lvl1pPr>
            <a:lvl2pPr marL="125026" indent="0">
              <a:buNone/>
              <a:defRPr sz="328"/>
            </a:lvl2pPr>
            <a:lvl3pPr marL="250051" indent="0">
              <a:buNone/>
              <a:defRPr sz="274"/>
            </a:lvl3pPr>
            <a:lvl4pPr marL="375077" indent="0">
              <a:buNone/>
              <a:defRPr sz="246"/>
            </a:lvl4pPr>
            <a:lvl5pPr marL="500103" indent="0">
              <a:buNone/>
              <a:defRPr sz="246"/>
            </a:lvl5pPr>
            <a:lvl6pPr marL="625128" indent="0">
              <a:buNone/>
              <a:defRPr sz="246"/>
            </a:lvl6pPr>
            <a:lvl7pPr marL="750154" indent="0">
              <a:buNone/>
              <a:defRPr sz="246"/>
            </a:lvl7pPr>
            <a:lvl8pPr marL="875179" indent="0">
              <a:buNone/>
              <a:defRPr sz="246"/>
            </a:lvl8pPr>
            <a:lvl9pPr marL="1000205" indent="0">
              <a:buNone/>
              <a:defRPr sz="24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26C87-B343-4E1D-A4D0-72E95BA3E43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71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629" y="4800534"/>
            <a:ext cx="7315288" cy="566870"/>
          </a:xfrm>
        </p:spPr>
        <p:txBody>
          <a:bodyPr anchor="b"/>
          <a:lstStyle>
            <a:lvl1pPr algn="l">
              <a:defRPr sz="54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629" y="612841"/>
            <a:ext cx="7315288" cy="4114602"/>
          </a:xfrm>
        </p:spPr>
        <p:txBody>
          <a:bodyPr/>
          <a:lstStyle>
            <a:lvl1pPr marL="0" indent="0">
              <a:buNone/>
              <a:defRPr sz="875"/>
            </a:lvl1pPr>
            <a:lvl2pPr marL="125026" indent="0">
              <a:buNone/>
              <a:defRPr sz="766"/>
            </a:lvl2pPr>
            <a:lvl3pPr marL="250051" indent="0">
              <a:buNone/>
              <a:defRPr sz="657"/>
            </a:lvl3pPr>
            <a:lvl4pPr marL="375077" indent="0">
              <a:buNone/>
              <a:defRPr sz="547"/>
            </a:lvl4pPr>
            <a:lvl5pPr marL="500103" indent="0">
              <a:buNone/>
              <a:defRPr sz="547"/>
            </a:lvl5pPr>
            <a:lvl6pPr marL="625128" indent="0">
              <a:buNone/>
              <a:defRPr sz="547"/>
            </a:lvl6pPr>
            <a:lvl7pPr marL="750154" indent="0">
              <a:buNone/>
              <a:defRPr sz="547"/>
            </a:lvl7pPr>
            <a:lvl8pPr marL="875179" indent="0">
              <a:buNone/>
              <a:defRPr sz="547"/>
            </a:lvl8pPr>
            <a:lvl9pPr marL="1000205" indent="0">
              <a:buNone/>
              <a:defRPr sz="547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29" y="5367404"/>
            <a:ext cx="7315288" cy="804664"/>
          </a:xfrm>
        </p:spPr>
        <p:txBody>
          <a:bodyPr/>
          <a:lstStyle>
            <a:lvl1pPr marL="0" indent="0">
              <a:buNone/>
              <a:defRPr sz="383"/>
            </a:lvl1pPr>
            <a:lvl2pPr marL="125026" indent="0">
              <a:buNone/>
              <a:defRPr sz="328"/>
            </a:lvl2pPr>
            <a:lvl3pPr marL="250051" indent="0">
              <a:buNone/>
              <a:defRPr sz="274"/>
            </a:lvl3pPr>
            <a:lvl4pPr marL="375077" indent="0">
              <a:buNone/>
              <a:defRPr sz="246"/>
            </a:lvl4pPr>
            <a:lvl5pPr marL="500103" indent="0">
              <a:buNone/>
              <a:defRPr sz="246"/>
            </a:lvl5pPr>
            <a:lvl6pPr marL="625128" indent="0">
              <a:buNone/>
              <a:defRPr sz="246"/>
            </a:lvl6pPr>
            <a:lvl7pPr marL="750154" indent="0">
              <a:buNone/>
              <a:defRPr sz="246"/>
            </a:lvl7pPr>
            <a:lvl8pPr marL="875179" indent="0">
              <a:buNone/>
              <a:defRPr sz="246"/>
            </a:lvl8pPr>
            <a:lvl9pPr marL="1000205" indent="0">
              <a:buNone/>
              <a:defRPr sz="24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75A06-F58C-4969-8B01-46E27F225BBA}" type="slidenum">
              <a:rPr lang="en-US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424" y="274340"/>
            <a:ext cx="1097315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24" y="1599904"/>
            <a:ext cx="10973153" cy="4526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24" y="6245324"/>
            <a:ext cx="284515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832" smtClean="0"/>
            </a:lvl1pPr>
          </a:lstStyle>
          <a:p>
            <a:pPr defTabSz="9052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424" y="6245324"/>
            <a:ext cx="386115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832" smtClean="0"/>
            </a:lvl1pPr>
          </a:lstStyle>
          <a:p>
            <a:pPr defTabSz="905256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424" y="6245324"/>
            <a:ext cx="284515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38912" tIns="219456" rIns="438912" bIns="21945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832" smtClean="0"/>
            </a:lvl1pPr>
          </a:lstStyle>
          <a:p>
            <a:pPr defTabSz="905256" fontAlgn="base">
              <a:spcBef>
                <a:spcPct val="0"/>
              </a:spcBef>
              <a:spcAft>
                <a:spcPct val="0"/>
              </a:spcAft>
              <a:defRPr/>
            </a:pPr>
            <a:fld id="{0186983F-1878-4D56-B569-63EFF0A66BE6}" type="slidenum">
              <a:rPr lang="en-US" altLang="en-US" smtClean="0">
                <a:solidFill>
                  <a:srgbClr val="000000"/>
                </a:solidFill>
                <a:ea typeface="ＭＳ Ｐゴシック" panose="020B0600070205080204" pitchFamily="34" charset="-128"/>
              </a:rPr>
              <a:pPr defTabSz="905256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215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00333" rtl="0" eaLnBrk="0" fontAlgn="base" hangingPunct="0">
        <a:spcBef>
          <a:spcPct val="0"/>
        </a:spcBef>
        <a:spcAft>
          <a:spcPct val="0"/>
        </a:spcAft>
        <a:defRPr sz="5770">
          <a:solidFill>
            <a:schemeClr val="tx2"/>
          </a:solidFill>
          <a:latin typeface="+mj-lt"/>
          <a:ea typeface="ＭＳ Ｐゴシック" pitchFamily="24" charset="-128"/>
          <a:cs typeface="ＭＳ Ｐゴシック" charset="0"/>
        </a:defRPr>
      </a:lvl1pPr>
      <a:lvl2pPr algn="ctr" defTabSz="1200333" rtl="0" eaLnBrk="0" fontAlgn="base" hangingPunct="0">
        <a:spcBef>
          <a:spcPct val="0"/>
        </a:spcBef>
        <a:spcAft>
          <a:spcPct val="0"/>
        </a:spcAft>
        <a:defRPr sz="5770">
          <a:solidFill>
            <a:schemeClr val="tx2"/>
          </a:solidFill>
          <a:latin typeface="Arial" charset="0"/>
          <a:ea typeface="ＭＳ Ｐゴシック" pitchFamily="24" charset="-128"/>
          <a:cs typeface="ＭＳ Ｐゴシック" charset="0"/>
        </a:defRPr>
      </a:lvl2pPr>
      <a:lvl3pPr algn="ctr" defTabSz="1200333" rtl="0" eaLnBrk="0" fontAlgn="base" hangingPunct="0">
        <a:spcBef>
          <a:spcPct val="0"/>
        </a:spcBef>
        <a:spcAft>
          <a:spcPct val="0"/>
        </a:spcAft>
        <a:defRPr sz="5770">
          <a:solidFill>
            <a:schemeClr val="tx2"/>
          </a:solidFill>
          <a:latin typeface="Arial" charset="0"/>
          <a:ea typeface="ＭＳ Ｐゴシック" pitchFamily="24" charset="-128"/>
          <a:cs typeface="ＭＳ Ｐゴシック" charset="0"/>
        </a:defRPr>
      </a:lvl3pPr>
      <a:lvl4pPr algn="ctr" defTabSz="1200333" rtl="0" eaLnBrk="0" fontAlgn="base" hangingPunct="0">
        <a:spcBef>
          <a:spcPct val="0"/>
        </a:spcBef>
        <a:spcAft>
          <a:spcPct val="0"/>
        </a:spcAft>
        <a:defRPr sz="5770">
          <a:solidFill>
            <a:schemeClr val="tx2"/>
          </a:solidFill>
          <a:latin typeface="Arial" charset="0"/>
          <a:ea typeface="ＭＳ Ｐゴシック" pitchFamily="24" charset="-128"/>
          <a:cs typeface="ＭＳ Ｐゴシック" charset="0"/>
        </a:defRPr>
      </a:lvl4pPr>
      <a:lvl5pPr algn="ctr" defTabSz="1200333" rtl="0" eaLnBrk="0" fontAlgn="base" hangingPunct="0">
        <a:spcBef>
          <a:spcPct val="0"/>
        </a:spcBef>
        <a:spcAft>
          <a:spcPct val="0"/>
        </a:spcAft>
        <a:defRPr sz="5770">
          <a:solidFill>
            <a:schemeClr val="tx2"/>
          </a:solidFill>
          <a:latin typeface="Arial" charset="0"/>
          <a:ea typeface="ＭＳ Ｐゴシック" pitchFamily="24" charset="-128"/>
          <a:cs typeface="ＭＳ Ｐゴシック" charset="0"/>
        </a:defRPr>
      </a:lvl5pPr>
      <a:lvl6pPr marL="125026" algn="ctr" defTabSz="1200333" rtl="0" fontAlgn="base">
        <a:spcBef>
          <a:spcPct val="0"/>
        </a:spcBef>
        <a:spcAft>
          <a:spcPct val="0"/>
        </a:spcAft>
        <a:defRPr sz="5770">
          <a:solidFill>
            <a:schemeClr val="tx2"/>
          </a:solidFill>
          <a:latin typeface="Arial" charset="0"/>
        </a:defRPr>
      </a:lvl6pPr>
      <a:lvl7pPr marL="250051" algn="ctr" defTabSz="1200333" rtl="0" fontAlgn="base">
        <a:spcBef>
          <a:spcPct val="0"/>
        </a:spcBef>
        <a:spcAft>
          <a:spcPct val="0"/>
        </a:spcAft>
        <a:defRPr sz="5770">
          <a:solidFill>
            <a:schemeClr val="tx2"/>
          </a:solidFill>
          <a:latin typeface="Arial" charset="0"/>
        </a:defRPr>
      </a:lvl7pPr>
      <a:lvl8pPr marL="375077" algn="ctr" defTabSz="1200333" rtl="0" fontAlgn="base">
        <a:spcBef>
          <a:spcPct val="0"/>
        </a:spcBef>
        <a:spcAft>
          <a:spcPct val="0"/>
        </a:spcAft>
        <a:defRPr sz="5770">
          <a:solidFill>
            <a:schemeClr val="tx2"/>
          </a:solidFill>
          <a:latin typeface="Arial" charset="0"/>
        </a:defRPr>
      </a:lvl8pPr>
      <a:lvl9pPr marL="500103" algn="ctr" defTabSz="1200333" rtl="0" fontAlgn="base">
        <a:spcBef>
          <a:spcPct val="0"/>
        </a:spcBef>
        <a:spcAft>
          <a:spcPct val="0"/>
        </a:spcAft>
        <a:defRPr sz="5770">
          <a:solidFill>
            <a:schemeClr val="tx2"/>
          </a:solidFill>
          <a:latin typeface="Arial" charset="0"/>
        </a:defRPr>
      </a:lvl9pPr>
    </p:titleStyle>
    <p:bodyStyle>
      <a:lvl1pPr marL="450179" indent="-450179" algn="l" defTabSz="1200333" rtl="0" eaLnBrk="0" fontAlgn="base" hangingPunct="0">
        <a:spcBef>
          <a:spcPct val="20000"/>
        </a:spcBef>
        <a:spcAft>
          <a:spcPct val="0"/>
        </a:spcAft>
        <a:buChar char="•"/>
        <a:defRPr sz="4211">
          <a:solidFill>
            <a:schemeClr val="tx1"/>
          </a:solidFill>
          <a:latin typeface="+mn-lt"/>
          <a:ea typeface="ＭＳ Ｐゴシック" pitchFamily="24" charset="-128"/>
          <a:cs typeface="ＭＳ Ｐゴシック" charset="0"/>
        </a:defRPr>
      </a:lvl1pPr>
      <a:lvl2pPr marL="975026" indent="-375077" algn="l" defTabSz="1200333" rtl="0" eaLnBrk="0" fontAlgn="base" hangingPunct="0">
        <a:spcBef>
          <a:spcPct val="20000"/>
        </a:spcBef>
        <a:spcAft>
          <a:spcPct val="0"/>
        </a:spcAft>
        <a:buChar char="–"/>
        <a:defRPr sz="3665">
          <a:solidFill>
            <a:schemeClr val="tx1"/>
          </a:solidFill>
          <a:latin typeface="+mn-lt"/>
          <a:ea typeface="ＭＳ Ｐゴシック" pitchFamily="24" charset="-128"/>
        </a:defRPr>
      </a:lvl2pPr>
      <a:lvl3pPr marL="1500308" indent="-299974" algn="l" defTabSz="1200333" rtl="0" eaLnBrk="0" fontAlgn="base" hangingPunct="0">
        <a:spcBef>
          <a:spcPct val="20000"/>
        </a:spcBef>
        <a:spcAft>
          <a:spcPct val="0"/>
        </a:spcAft>
        <a:buChar char="•"/>
        <a:defRPr sz="3145">
          <a:solidFill>
            <a:schemeClr val="tx1"/>
          </a:solidFill>
          <a:latin typeface="+mn-lt"/>
          <a:ea typeface="ＭＳ Ｐゴシック" pitchFamily="24" charset="-128"/>
        </a:defRPr>
      </a:lvl3pPr>
      <a:lvl4pPr marL="2100257" indent="-299974" algn="l" defTabSz="1200333" rtl="0" eaLnBrk="0" fontAlgn="base" hangingPunct="0">
        <a:spcBef>
          <a:spcPct val="20000"/>
        </a:spcBef>
        <a:spcAft>
          <a:spcPct val="0"/>
        </a:spcAft>
        <a:buChar char="–"/>
        <a:defRPr sz="2625">
          <a:solidFill>
            <a:schemeClr val="tx1"/>
          </a:solidFill>
          <a:latin typeface="+mn-lt"/>
          <a:ea typeface="ＭＳ Ｐゴシック" pitchFamily="24" charset="-128"/>
        </a:defRPr>
      </a:lvl4pPr>
      <a:lvl5pPr marL="2700641" indent="-299974" algn="l" defTabSz="1200333" rtl="0" eaLnBrk="0" fontAlgn="base" hangingPunct="0">
        <a:spcBef>
          <a:spcPct val="20000"/>
        </a:spcBef>
        <a:spcAft>
          <a:spcPct val="0"/>
        </a:spcAft>
        <a:buChar char="»"/>
        <a:defRPr sz="2625">
          <a:solidFill>
            <a:schemeClr val="tx1"/>
          </a:solidFill>
          <a:latin typeface="+mn-lt"/>
          <a:ea typeface="ＭＳ Ｐゴシック" pitchFamily="24" charset="-128"/>
        </a:defRPr>
      </a:lvl5pPr>
      <a:lvl6pPr marL="2825666" indent="-299974" algn="l" defTabSz="1200333" rtl="0" fontAlgn="base">
        <a:spcBef>
          <a:spcPct val="20000"/>
        </a:spcBef>
        <a:spcAft>
          <a:spcPct val="0"/>
        </a:spcAft>
        <a:buChar char="»"/>
        <a:defRPr sz="2625">
          <a:solidFill>
            <a:schemeClr val="tx1"/>
          </a:solidFill>
          <a:latin typeface="+mn-lt"/>
        </a:defRPr>
      </a:lvl6pPr>
      <a:lvl7pPr marL="2950692" indent="-299974" algn="l" defTabSz="1200333" rtl="0" fontAlgn="base">
        <a:spcBef>
          <a:spcPct val="20000"/>
        </a:spcBef>
        <a:spcAft>
          <a:spcPct val="0"/>
        </a:spcAft>
        <a:buChar char="»"/>
        <a:defRPr sz="2625">
          <a:solidFill>
            <a:schemeClr val="tx1"/>
          </a:solidFill>
          <a:latin typeface="+mn-lt"/>
        </a:defRPr>
      </a:lvl7pPr>
      <a:lvl8pPr marL="3075717" indent="-299974" algn="l" defTabSz="1200333" rtl="0" fontAlgn="base">
        <a:spcBef>
          <a:spcPct val="20000"/>
        </a:spcBef>
        <a:spcAft>
          <a:spcPct val="0"/>
        </a:spcAft>
        <a:buChar char="»"/>
        <a:defRPr sz="2625">
          <a:solidFill>
            <a:schemeClr val="tx1"/>
          </a:solidFill>
          <a:latin typeface="+mn-lt"/>
        </a:defRPr>
      </a:lvl8pPr>
      <a:lvl9pPr marL="3200743" indent="-299974" algn="l" defTabSz="1200333" rtl="0" fontAlgn="base">
        <a:spcBef>
          <a:spcPct val="20000"/>
        </a:spcBef>
        <a:spcAft>
          <a:spcPct val="0"/>
        </a:spcAft>
        <a:buChar char="»"/>
        <a:defRPr sz="2625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50051" rtl="0" eaLnBrk="1" latinLnBrk="0" hangingPunct="1">
        <a:defRPr sz="492" kern="1200">
          <a:solidFill>
            <a:schemeClr val="tx1"/>
          </a:solidFill>
          <a:latin typeface="+mn-lt"/>
          <a:ea typeface="+mn-ea"/>
          <a:cs typeface="+mn-cs"/>
        </a:defRPr>
      </a:lvl1pPr>
      <a:lvl2pPr marL="125026" algn="l" defTabSz="250051" rtl="0" eaLnBrk="1" latinLnBrk="0" hangingPunct="1">
        <a:defRPr sz="492" kern="1200">
          <a:solidFill>
            <a:schemeClr val="tx1"/>
          </a:solidFill>
          <a:latin typeface="+mn-lt"/>
          <a:ea typeface="+mn-ea"/>
          <a:cs typeface="+mn-cs"/>
        </a:defRPr>
      </a:lvl2pPr>
      <a:lvl3pPr marL="250051" algn="l" defTabSz="250051" rtl="0" eaLnBrk="1" latinLnBrk="0" hangingPunct="1">
        <a:defRPr sz="492" kern="1200">
          <a:solidFill>
            <a:schemeClr val="tx1"/>
          </a:solidFill>
          <a:latin typeface="+mn-lt"/>
          <a:ea typeface="+mn-ea"/>
          <a:cs typeface="+mn-cs"/>
        </a:defRPr>
      </a:lvl3pPr>
      <a:lvl4pPr marL="375077" algn="l" defTabSz="250051" rtl="0" eaLnBrk="1" latinLnBrk="0" hangingPunct="1">
        <a:defRPr sz="492" kern="1200">
          <a:solidFill>
            <a:schemeClr val="tx1"/>
          </a:solidFill>
          <a:latin typeface="+mn-lt"/>
          <a:ea typeface="+mn-ea"/>
          <a:cs typeface="+mn-cs"/>
        </a:defRPr>
      </a:lvl4pPr>
      <a:lvl5pPr marL="500103" algn="l" defTabSz="250051" rtl="0" eaLnBrk="1" latinLnBrk="0" hangingPunct="1">
        <a:defRPr sz="492" kern="1200">
          <a:solidFill>
            <a:schemeClr val="tx1"/>
          </a:solidFill>
          <a:latin typeface="+mn-lt"/>
          <a:ea typeface="+mn-ea"/>
          <a:cs typeface="+mn-cs"/>
        </a:defRPr>
      </a:lvl5pPr>
      <a:lvl6pPr marL="625128" algn="l" defTabSz="250051" rtl="0" eaLnBrk="1" latinLnBrk="0" hangingPunct="1">
        <a:defRPr sz="492" kern="1200">
          <a:solidFill>
            <a:schemeClr val="tx1"/>
          </a:solidFill>
          <a:latin typeface="+mn-lt"/>
          <a:ea typeface="+mn-ea"/>
          <a:cs typeface="+mn-cs"/>
        </a:defRPr>
      </a:lvl6pPr>
      <a:lvl7pPr marL="750154" algn="l" defTabSz="250051" rtl="0" eaLnBrk="1" latinLnBrk="0" hangingPunct="1">
        <a:defRPr sz="492" kern="1200">
          <a:solidFill>
            <a:schemeClr val="tx1"/>
          </a:solidFill>
          <a:latin typeface="+mn-lt"/>
          <a:ea typeface="+mn-ea"/>
          <a:cs typeface="+mn-cs"/>
        </a:defRPr>
      </a:lvl7pPr>
      <a:lvl8pPr marL="875179" algn="l" defTabSz="250051" rtl="0" eaLnBrk="1" latinLnBrk="0" hangingPunct="1">
        <a:defRPr sz="492" kern="1200">
          <a:solidFill>
            <a:schemeClr val="tx1"/>
          </a:solidFill>
          <a:latin typeface="+mn-lt"/>
          <a:ea typeface="+mn-ea"/>
          <a:cs typeface="+mn-cs"/>
        </a:defRPr>
      </a:lvl8pPr>
      <a:lvl9pPr marL="1000205" algn="l" defTabSz="250051" rtl="0" eaLnBrk="1" latinLnBrk="0" hangingPunct="1">
        <a:defRPr sz="4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 txBox="1">
            <a:spLocks noChangeArrowheads="1"/>
          </p:cNvSpPr>
          <p:nvPr/>
        </p:nvSpPr>
        <p:spPr bwMode="auto">
          <a:xfrm>
            <a:off x="95250" y="428625"/>
            <a:ext cx="12001500" cy="919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389438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187" b="1" dirty="0" err="1" smtClean="0">
                <a:solidFill>
                  <a:srgbClr val="FFFFFF"/>
                </a:solidFill>
              </a:rPr>
              <a:t>Titl</a:t>
            </a:r>
            <a:r>
              <a:rPr lang="en-US" altLang="en-US" sz="2187" b="1" dirty="0" smtClean="0">
                <a:solidFill>
                  <a:srgbClr val="FFFFFF"/>
                </a:solidFill>
              </a:rPr>
              <a:t>  </a:t>
            </a:r>
            <a:r>
              <a:rPr lang="en-US" altLang="en-US" sz="2187" b="1" dirty="0" smtClean="0">
                <a:solidFill>
                  <a:srgbClr val="000000"/>
                </a:solidFill>
              </a:rPr>
              <a:t>Total </a:t>
            </a:r>
            <a:r>
              <a:rPr lang="en-US" altLang="en-US" sz="2187" b="1" dirty="0">
                <a:solidFill>
                  <a:srgbClr val="000000"/>
                </a:solidFill>
              </a:rPr>
              <a:t>Least Squares Regression in Input </a:t>
            </a:r>
            <a:r>
              <a:rPr lang="en-US" altLang="en-US" sz="2187" b="1" dirty="0" err="1" smtClean="0">
                <a:solidFill>
                  <a:srgbClr val="000000"/>
                </a:solidFill>
              </a:rPr>
              <a:t>Sparsity</a:t>
            </a:r>
            <a:r>
              <a:rPr lang="en-US" altLang="en-US" sz="2187" b="1" dirty="0" smtClean="0">
                <a:solidFill>
                  <a:srgbClr val="000000"/>
                </a:solidFill>
              </a:rPr>
              <a:t> </a:t>
            </a:r>
            <a:r>
              <a:rPr lang="en-US" altLang="en-US" sz="2187" b="1" dirty="0" err="1" smtClean="0">
                <a:solidFill>
                  <a:srgbClr val="000000"/>
                </a:solidFill>
              </a:rPr>
              <a:t>Time</a:t>
            </a:r>
            <a:r>
              <a:rPr lang="en-US" altLang="en-US" sz="2187" b="1" dirty="0" err="1" smtClean="0">
                <a:solidFill>
                  <a:srgbClr val="FFFFFF"/>
                </a:solidFill>
              </a:rPr>
              <a:t>and</a:t>
            </a:r>
            <a:r>
              <a:rPr lang="en-US" altLang="en-US" sz="2187" b="1" dirty="0" smtClean="0">
                <a:solidFill>
                  <a:srgbClr val="FFFFFF"/>
                </a:solidFill>
              </a:rPr>
              <a:t> </a:t>
            </a:r>
            <a:r>
              <a:rPr lang="en-US" altLang="en-US" sz="2187" b="1" dirty="0">
                <a:solidFill>
                  <a:srgbClr val="FFFFFF"/>
                </a:solidFill>
              </a:rPr>
              <a:t>look</a:t>
            </a:r>
            <a:r>
              <a:rPr lang="en-US" altLang="en-US" sz="1641" b="1" dirty="0">
                <a:solidFill>
                  <a:srgbClr val="FFFFFF"/>
                </a:solidFill>
              </a:rPr>
              <a:t/>
            </a:r>
            <a:br>
              <a:rPr lang="en-US" altLang="en-US" sz="1641" b="1" dirty="0">
                <a:solidFill>
                  <a:srgbClr val="FFFFFF"/>
                </a:solidFill>
              </a:rPr>
            </a:br>
            <a:r>
              <a:rPr lang="en-US" altLang="en-US" sz="1477" b="1" dirty="0">
                <a:solidFill>
                  <a:srgbClr val="000000"/>
                </a:solidFill>
              </a:rPr>
              <a:t> </a:t>
            </a:r>
            <a:r>
              <a:rPr lang="en-US" altLang="en-US" sz="1477" b="1" dirty="0" err="1">
                <a:solidFill>
                  <a:srgbClr val="000000"/>
                </a:solidFill>
              </a:rPr>
              <a:t>Huaian</a:t>
            </a:r>
            <a:r>
              <a:rPr lang="en-US" altLang="en-US" sz="1477" b="1" dirty="0">
                <a:solidFill>
                  <a:srgbClr val="000000"/>
                </a:solidFill>
              </a:rPr>
              <a:t> </a:t>
            </a:r>
            <a:r>
              <a:rPr lang="en-US" altLang="en-US" sz="1477" b="1" dirty="0" err="1" smtClean="0">
                <a:solidFill>
                  <a:srgbClr val="000000"/>
                </a:solidFill>
              </a:rPr>
              <a:t>Diao</a:t>
            </a:r>
            <a:r>
              <a:rPr lang="en-US" altLang="en-US" sz="1477" b="1" baseline="30000" dirty="0">
                <a:solidFill>
                  <a:srgbClr val="000000"/>
                </a:solidFill>
              </a:rPr>
              <a:t>*</a:t>
            </a:r>
            <a:r>
              <a:rPr lang="en-US" altLang="en-US" sz="1477" b="1" dirty="0" smtClean="0">
                <a:solidFill>
                  <a:srgbClr val="000000"/>
                </a:solidFill>
              </a:rPr>
              <a:t>, Zhao Song</a:t>
            </a:r>
            <a:r>
              <a:rPr lang="en-US" altLang="en-US" sz="1477" b="1" baseline="30000" dirty="0" smtClean="0">
                <a:solidFill>
                  <a:srgbClr val="000000"/>
                </a:solidFill>
              </a:rPr>
              <a:t>‡</a:t>
            </a:r>
            <a:r>
              <a:rPr lang="en-US" altLang="en-US" sz="1477" b="1" dirty="0" smtClean="0">
                <a:solidFill>
                  <a:srgbClr val="000000"/>
                </a:solidFill>
              </a:rPr>
              <a:t>, David </a:t>
            </a:r>
            <a:r>
              <a:rPr lang="en-US" altLang="en-US" sz="1477" b="1" dirty="0">
                <a:solidFill>
                  <a:srgbClr val="000000"/>
                </a:solidFill>
              </a:rPr>
              <a:t>P. </a:t>
            </a:r>
            <a:r>
              <a:rPr lang="en-US" altLang="en-US" sz="1477" b="1" dirty="0" smtClean="0">
                <a:solidFill>
                  <a:srgbClr val="000000"/>
                </a:solidFill>
              </a:rPr>
              <a:t>Woodruff</a:t>
            </a:r>
            <a:r>
              <a:rPr lang="en-US" altLang="en-US" sz="1477" b="1" baseline="30000" dirty="0">
                <a:solidFill>
                  <a:srgbClr val="000000"/>
                </a:solidFill>
              </a:rPr>
              <a:t>†</a:t>
            </a:r>
            <a:r>
              <a:rPr lang="en-US" altLang="en-US" sz="1477" b="1" dirty="0" smtClean="0">
                <a:solidFill>
                  <a:srgbClr val="000000"/>
                </a:solidFill>
              </a:rPr>
              <a:t>, </a:t>
            </a:r>
            <a:r>
              <a:rPr lang="en-US" altLang="en-US" sz="1477" b="1" dirty="0">
                <a:solidFill>
                  <a:srgbClr val="000000"/>
                </a:solidFill>
              </a:rPr>
              <a:t>Xin </a:t>
            </a:r>
            <a:r>
              <a:rPr lang="en-US" altLang="en-US" sz="1477" b="1" dirty="0" smtClean="0">
                <a:solidFill>
                  <a:srgbClr val="000000"/>
                </a:solidFill>
              </a:rPr>
              <a:t>Yang</a:t>
            </a:r>
            <a:r>
              <a:rPr lang="en-US" altLang="en-US" sz="1477" b="1" baseline="30000" dirty="0">
                <a:solidFill>
                  <a:srgbClr val="000000"/>
                </a:solidFill>
              </a:rPr>
              <a:t>‡</a:t>
            </a:r>
            <a:endParaRPr lang="en-US" altLang="en-US" sz="1477" b="1" dirty="0" smtClean="0">
              <a:solidFill>
                <a:srgbClr val="000000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3" b="1" baseline="30000" dirty="0" smtClean="0">
                <a:solidFill>
                  <a:srgbClr val="000000"/>
                </a:solidFill>
              </a:rPr>
              <a:t>†</a:t>
            </a:r>
            <a:r>
              <a:rPr lang="en-US" altLang="en-US" sz="1203" b="1" dirty="0">
                <a:solidFill>
                  <a:srgbClr val="000000"/>
                </a:solidFill>
              </a:rPr>
              <a:t>Northeast Normal </a:t>
            </a:r>
            <a:r>
              <a:rPr lang="en-US" altLang="en-US" sz="1203" b="1" dirty="0" smtClean="0">
                <a:solidFill>
                  <a:srgbClr val="000000"/>
                </a:solidFill>
              </a:rPr>
              <a:t>University, </a:t>
            </a:r>
            <a:r>
              <a:rPr lang="en-US" altLang="en-US" sz="1203" b="1" baseline="30000" dirty="0" smtClean="0">
                <a:solidFill>
                  <a:srgbClr val="000000"/>
                </a:solidFill>
              </a:rPr>
              <a:t>*</a:t>
            </a:r>
            <a:r>
              <a:rPr lang="en-US" altLang="en-US" sz="1203" b="1" dirty="0">
                <a:solidFill>
                  <a:srgbClr val="000000"/>
                </a:solidFill>
              </a:rPr>
              <a:t>Carnegie Mellon University, </a:t>
            </a:r>
            <a:r>
              <a:rPr lang="en-US" altLang="en-US" sz="1203" b="1" baseline="30000" dirty="0">
                <a:solidFill>
                  <a:srgbClr val="000000"/>
                </a:solidFill>
              </a:rPr>
              <a:t>‡</a:t>
            </a:r>
            <a:r>
              <a:rPr lang="en-US" altLang="en-US" sz="1203" b="1" dirty="0">
                <a:solidFill>
                  <a:srgbClr val="000000"/>
                </a:solidFill>
              </a:rPr>
              <a:t>University of Washington</a:t>
            </a:r>
          </a:p>
        </p:txBody>
      </p:sp>
      <p:sp>
        <p:nvSpPr>
          <p:cNvPr id="3078" name="TextBox 27"/>
          <p:cNvSpPr txBox="1">
            <a:spLocks noChangeArrowheads="1"/>
          </p:cNvSpPr>
          <p:nvPr/>
        </p:nvSpPr>
        <p:spPr bwMode="auto">
          <a:xfrm>
            <a:off x="105669" y="5870712"/>
            <a:ext cx="184731" cy="454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905256"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352">
              <a:solidFill>
                <a:srgbClr val="000000"/>
              </a:solidFill>
            </a:endParaRPr>
          </a:p>
        </p:txBody>
      </p:sp>
      <p:sp>
        <p:nvSpPr>
          <p:cNvPr id="3080" name="Rectangle 39"/>
          <p:cNvSpPr>
            <a:spLocks noChangeArrowheads="1"/>
          </p:cNvSpPr>
          <p:nvPr/>
        </p:nvSpPr>
        <p:spPr bwMode="auto">
          <a:xfrm>
            <a:off x="133449" y="1661458"/>
            <a:ext cx="3793877" cy="4672025"/>
          </a:xfrm>
          <a:prstGeom prst="rect">
            <a:avLst/>
          </a:prstGeom>
          <a:solidFill>
            <a:schemeClr val="accent1">
              <a:alpha val="0"/>
            </a:schemeClr>
          </a:solidFill>
          <a:ln w="76200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defTabSz="4389438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indent="0" defTabSz="250031">
              <a:lnSpc>
                <a:spcPct val="90000"/>
              </a:lnSpc>
              <a:spcBef>
                <a:spcPts val="273"/>
              </a:spcBef>
              <a:buNone/>
            </a:pPr>
            <a:endParaRPr lang="en-US" sz="984" b="1" i="1" dirty="0">
              <a:solidFill>
                <a:srgbClr val="C0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081" name="Rectangle 43"/>
          <p:cNvSpPr>
            <a:spLocks noChangeArrowheads="1"/>
          </p:cNvSpPr>
          <p:nvPr/>
        </p:nvSpPr>
        <p:spPr bwMode="auto">
          <a:xfrm>
            <a:off x="8143999" y="1585019"/>
            <a:ext cx="3867911" cy="4672025"/>
          </a:xfrm>
          <a:prstGeom prst="rect">
            <a:avLst/>
          </a:prstGeom>
          <a:solidFill>
            <a:schemeClr val="accent1">
              <a:alpha val="0"/>
            </a:schemeClr>
          </a:solidFill>
          <a:ln w="76200">
            <a:solidFill>
              <a:srgbClr val="A50021"/>
            </a:solidFill>
            <a:round/>
            <a:headEnd/>
            <a:tailEnd/>
          </a:ln>
        </p:spPr>
        <p:txBody>
          <a:bodyPr/>
          <a:lstStyle>
            <a:lvl1pPr defTabSz="4389438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389438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389438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389438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389438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352">
              <a:solidFill>
                <a:srgbClr val="000000"/>
              </a:solidFill>
            </a:endParaRPr>
          </a:p>
        </p:txBody>
      </p:sp>
      <p:sp>
        <p:nvSpPr>
          <p:cNvPr id="3083" name="Rectangle 167"/>
          <p:cNvSpPr>
            <a:spLocks noChangeArrowheads="1"/>
          </p:cNvSpPr>
          <p:nvPr/>
        </p:nvSpPr>
        <p:spPr bwMode="auto">
          <a:xfrm>
            <a:off x="363078" y="1682715"/>
            <a:ext cx="3409280" cy="273472"/>
          </a:xfrm>
          <a:prstGeom prst="rect">
            <a:avLst/>
          </a:prstGeom>
          <a:solidFill>
            <a:srgbClr val="2A217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7505" tIns="18753" rIns="37505" bIns="18753" anchor="ctr"/>
          <a:lstStyle>
            <a:lvl1pPr defTabSz="3762375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77" b="1" dirty="0">
                <a:solidFill>
                  <a:srgbClr val="FFFFFF"/>
                </a:solidFill>
                <a:latin typeface="Garamond" panose="02020404030301010803" pitchFamily="18" charset="0"/>
              </a:rPr>
              <a:t>Maximum Volume Inscribed Ellipsoid</a:t>
            </a:r>
          </a:p>
        </p:txBody>
      </p:sp>
      <p:sp>
        <p:nvSpPr>
          <p:cNvPr id="3088" name="Rectangle 167"/>
          <p:cNvSpPr>
            <a:spLocks noChangeArrowheads="1"/>
          </p:cNvSpPr>
          <p:nvPr/>
        </p:nvSpPr>
        <p:spPr bwMode="auto">
          <a:xfrm>
            <a:off x="8304626" y="1648396"/>
            <a:ext cx="3589174" cy="273472"/>
          </a:xfrm>
          <a:prstGeom prst="rect">
            <a:avLst/>
          </a:prstGeom>
          <a:solidFill>
            <a:srgbClr val="2A217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7505" tIns="18753" rIns="37505" bIns="18753" anchor="ctr"/>
          <a:lstStyle>
            <a:lvl1pPr defTabSz="3762375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77" b="1" dirty="0">
                <a:solidFill>
                  <a:srgbClr val="FFFFFF"/>
                </a:solidFill>
                <a:latin typeface="Garamond" panose="02020404030301010803" pitchFamily="18" charset="0"/>
              </a:rPr>
              <a:t>Convergence from Convexity</a:t>
            </a:r>
            <a:endParaRPr lang="en-US" altLang="en-US" sz="1477" b="1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2" name="TextBox 381"/>
              <p:cNvSpPr txBox="1">
                <a:spLocks noChangeArrowheads="1"/>
              </p:cNvSpPr>
              <p:nvPr/>
            </p:nvSpPr>
            <p:spPr bwMode="auto">
              <a:xfrm>
                <a:off x="4419574" y="3043745"/>
                <a:ext cx="3409280" cy="7946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4999" tIns="12499" rIns="24999" bIns="12499">
                <a:spAutoFit/>
              </a:bodyPr>
              <a:lstStyle>
                <a:lvl1pPr defTabSz="3762375">
                  <a:spcBef>
                    <a:spcPct val="20000"/>
                  </a:spcBef>
                  <a:buChar char="•"/>
                  <a:defRPr sz="15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3762375">
                  <a:spcBef>
                    <a:spcPct val="20000"/>
                  </a:spcBef>
                  <a:buChar char="–"/>
                  <a:defRPr sz="1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3762375">
                  <a:spcBef>
                    <a:spcPct val="20000"/>
                  </a:spcBef>
                  <a:buChar char="•"/>
                  <a:defRPr sz="1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3762375">
                  <a:spcBef>
                    <a:spcPct val="20000"/>
                  </a:spcBef>
                  <a:buChar char="–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3762375">
                  <a:spcBef>
                    <a:spcPct val="20000"/>
                  </a:spcBef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142875" indent="-14287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Our algorithm is a simple fixed-point iteration. </a:t>
                </a:r>
              </a:p>
              <a:p>
                <a:pPr marL="142875" indent="-14287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are the first to take advantage of input </a:t>
                </a:r>
                <a:r>
                  <a:rPr lang="en-US" altLang="en-US" sz="1000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sparsity</a:t>
                </a:r>
                <a:r>
                  <a:rPr lang="en-US" altLang="en-US" sz="10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142875" indent="-14287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0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Our algorithm is near-optimal in the sense that even only to verify the approximation, we need to compute the leverage scores of</a:t>
                </a:r>
                <a:r>
                  <a:rPr lang="en-US" altLang="en-US" sz="1000" b="1" i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</m:oMath>
                </a14:m>
                <a:r>
                  <a:rPr lang="en-US" altLang="en-US" sz="10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92" name="TextBox 3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9574" y="3043745"/>
                <a:ext cx="3409280" cy="794684"/>
              </a:xfrm>
              <a:prstGeom prst="rect">
                <a:avLst/>
              </a:prstGeom>
              <a:blipFill rotWithShape="0">
                <a:blip r:embed="rId2"/>
                <a:stretch>
                  <a:fillRect l="-1610" t="-3817" b="-76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93" name="Rectangle 167"/>
          <p:cNvSpPr>
            <a:spLocks noChangeArrowheads="1"/>
          </p:cNvSpPr>
          <p:nvPr/>
        </p:nvSpPr>
        <p:spPr bwMode="auto">
          <a:xfrm>
            <a:off x="4429696" y="4701872"/>
            <a:ext cx="3399158" cy="273472"/>
          </a:xfrm>
          <a:prstGeom prst="rect">
            <a:avLst/>
          </a:prstGeom>
          <a:solidFill>
            <a:srgbClr val="2A217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7505" tIns="18753" rIns="37505" bIns="18753" anchor="ctr"/>
          <a:lstStyle>
            <a:lvl1pPr defTabSz="3762375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77" b="1" dirty="0">
                <a:solidFill>
                  <a:srgbClr val="FFFFFF"/>
                </a:solidFill>
                <a:latin typeface="Garamond" panose="02020404030301010803" pitchFamily="18" charset="0"/>
              </a:rPr>
              <a:t>KKT Conditions</a:t>
            </a:r>
          </a:p>
        </p:txBody>
      </p:sp>
      <p:sp>
        <p:nvSpPr>
          <p:cNvPr id="3094" name="Rectangle 167"/>
          <p:cNvSpPr>
            <a:spLocks noChangeArrowheads="1"/>
          </p:cNvSpPr>
          <p:nvPr/>
        </p:nvSpPr>
        <p:spPr bwMode="auto">
          <a:xfrm>
            <a:off x="4419575" y="1658814"/>
            <a:ext cx="3409280" cy="273472"/>
          </a:xfrm>
          <a:prstGeom prst="rect">
            <a:avLst/>
          </a:prstGeom>
          <a:solidFill>
            <a:srgbClr val="2A217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7505" tIns="18753" rIns="37505" bIns="18753" anchor="ctr"/>
          <a:lstStyle>
            <a:lvl1pPr defTabSz="3762375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77" b="1" dirty="0">
                <a:solidFill>
                  <a:srgbClr val="FFFFFF"/>
                </a:solidFill>
                <a:latin typeface="Garamond" panose="02020404030301010803" pitchFamily="18" charset="0"/>
              </a:rPr>
              <a:t>Main Results</a:t>
            </a:r>
            <a:endParaRPr lang="en-US" altLang="en-US" sz="1477" b="1" dirty="0">
              <a:solidFill>
                <a:srgbClr val="FFFFFF"/>
              </a:solidFill>
            </a:endParaRPr>
          </a:p>
        </p:txBody>
      </p:sp>
      <p:sp>
        <p:nvSpPr>
          <p:cNvPr id="3098" name="TextBox 381"/>
          <p:cNvSpPr txBox="1">
            <a:spLocks noChangeArrowheads="1"/>
          </p:cNvSpPr>
          <p:nvPr/>
        </p:nvSpPr>
        <p:spPr bwMode="auto">
          <a:xfrm>
            <a:off x="8344979" y="5720514"/>
            <a:ext cx="3414924" cy="4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4999" tIns="12499" rIns="24999" bIns="12499">
            <a:spAutoFit/>
          </a:bodyPr>
          <a:lstStyle>
            <a:lvl1pPr defTabSz="3762375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5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Take-away message: efficient algorithms can arise from simple optimality criteria.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415664" y="4440068"/>
            <a:ext cx="3415296" cy="779893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389438" eaLnBrk="0" hangingPunct="0"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42875" indent="-142875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Computing the John Ellipsoid is useful in sampling from convex bodies</a:t>
            </a:r>
          </a:p>
          <a:p>
            <a:pPr marL="142875" indent="-142875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It is equivalent to the </a:t>
            </a:r>
            <a:r>
              <a:rPr lang="en-US" altLang="en-US" sz="1000" i="1" dirty="0">
                <a:solidFill>
                  <a:srgbClr val="000000"/>
                </a:solidFill>
                <a:latin typeface="Calibri" panose="020F0502020204030204" pitchFamily="34" charset="0"/>
              </a:rPr>
              <a:t>D-optimal design </a:t>
            </a:r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problem.</a:t>
            </a:r>
          </a:p>
          <a:p>
            <a:pPr marL="142875" indent="-142875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Also can be used to compute the </a:t>
            </a:r>
            <a:r>
              <a:rPr lang="en-US" altLang="en-US" sz="1000" i="1" dirty="0">
                <a:solidFill>
                  <a:srgbClr val="000000"/>
                </a:solidFill>
                <a:latin typeface="Calibri" panose="020F0502020204030204" pitchFamily="34" charset="0"/>
              </a:rPr>
              <a:t>minimal volume enclosing ellipsoid</a:t>
            </a:r>
            <a:r>
              <a:rPr lang="en-US" altLang="en-US" sz="1000" dirty="0">
                <a:solidFill>
                  <a:srgbClr val="000000"/>
                </a:solidFill>
                <a:latin typeface="Calibri" panose="020F0502020204030204" pitchFamily="34" charset="0"/>
              </a:rPr>
              <a:t> of the convex hull of a given set of nodes.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/>
              <p:cNvSpPr/>
              <p:nvPr/>
            </p:nvSpPr>
            <p:spPr bwMode="auto">
              <a:xfrm>
                <a:off x="4429696" y="5043184"/>
                <a:ext cx="3400130" cy="974954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 defTabSz="4389438" eaLnBrk="0" hangingPunct="0"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389438" eaLnBrk="0" hangingPunct="0"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389438" eaLnBrk="0" hangingPunct="0"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389438" eaLnBrk="0" hangingPunct="0"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389438" eaLnBrk="0" hangingPunct="0"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94" dirty="0">
                    <a:solidFill>
                      <a:srgbClr val="000000"/>
                    </a:solidFill>
                  </a:rPr>
                  <a:t>The optimal dual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094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094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en-US" sz="1094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1094" dirty="0">
                    <a:solidFill>
                      <a:srgbClr val="000000"/>
                    </a:solidFill>
                  </a:rPr>
                  <a:t> must satisfy</a:t>
                </a: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en-US" sz="109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09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en-US" sz="109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en-US" sz="109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en-US" sz="1094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en-US" sz="109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09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en-US" sz="109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en-US" sz="109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en-US" sz="1094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en-US" sz="109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en-US" sz="1094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en-US" sz="1094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en-US" sz="1094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en-US" sz="1094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en-US" sz="1094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en-US" sz="1094" b="1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en-US" sz="1094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en-US" sz="1094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altLang="en-US" sz="1094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en-US" sz="1094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en-US" sz="1094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altLang="en-US" sz="1094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en-US" sz="1094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094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  <m:sup>
                                          <m:r>
                                            <a:rPr lang="en-US" altLang="en-US" sz="1094" b="1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sSub>
                                    <m:sSubPr>
                                      <m:ctrlPr>
                                        <a:rPr lang="en-US" altLang="en-US" sz="1094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094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en-US" sz="1094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en-US" sz="1094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en-US" sz="1094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en-US" sz="1094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  <m:sup>
                                      <m:r>
                                        <a:rPr lang="en-US" altLang="en-US" sz="1094" b="1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en-US" sz="1094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094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en-US" sz="1094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en-US" sz="1094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094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en-US" sz="1094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altLang="en-US" sz="109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en-US" sz="1094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Sup>
                        <m:sSubSupPr>
                          <m:ctrlPr>
                            <a:rPr lang="en-US" altLang="en-US" sz="109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en-US" sz="109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altLang="en-US" sz="109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en-US" sz="109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en-US" sz="1094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en-US" sz="109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09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en-US" sz="109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en-US" sz="1094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sz="109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09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US" altLang="en-US" sz="109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en-US" sz="1094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1094" b="1" i="1" dirty="0">
                  <a:solidFill>
                    <a:srgbClr val="C00000"/>
                  </a:solidFill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94" dirty="0">
                    <a:solidFill>
                      <a:srgbClr val="000000"/>
                    </a:solidFill>
                  </a:rPr>
                  <a:t>This is our fixed point iteration.</a:t>
                </a:r>
              </a:p>
            </p:txBody>
          </p:sp>
        </mc:Choice>
        <mc:Fallback xmlns="">
          <p:sp>
            <p:nvSpPr>
              <p:cNvPr id="70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9696" y="5043184"/>
                <a:ext cx="3400130" cy="974954"/>
              </a:xfrm>
              <a:prstGeom prst="rect">
                <a:avLst/>
              </a:prstGeom>
              <a:blipFill rotWithShape="0">
                <a:blip r:embed="rId3"/>
                <a:stretch>
                  <a:fillRect b="-11111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/>
              <p:cNvSpPr/>
              <p:nvPr/>
            </p:nvSpPr>
            <p:spPr bwMode="auto">
              <a:xfrm>
                <a:off x="8321103" y="1985244"/>
                <a:ext cx="2121025" cy="1200150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 defTabSz="4389438" eaLnBrk="0" hangingPunct="0"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389438" eaLnBrk="0" hangingPunct="0"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389438" eaLnBrk="0" hangingPunct="0"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389438" eaLnBrk="0" hangingPunct="0"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389438" eaLnBrk="0" hangingPunct="0"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125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1125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125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en-US" sz="1125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en-US" sz="1125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125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en-US" sz="1125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,⋯,</m:t>
                        </m:r>
                        <m:f>
                          <m:fPr>
                            <m:ctrlPr>
                              <a:rPr lang="en-US" altLang="en-US" sz="1125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125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en-US" sz="1125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</m:e>
                    </m:d>
                    <m:r>
                      <a:rPr lang="en-US" altLang="en-US" sz="112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1125" dirty="0">
                  <a:solidFill>
                    <a:srgbClr val="000000"/>
                  </a:solidFill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125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For</a:t>
                </a:r>
                <a:r>
                  <a:rPr lang="en-US" altLang="en-US" sz="1125" b="1" i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1125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1125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125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bSup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1125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125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en-US" sz="1125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en-US" sz="1125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125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].</m:t>
                    </m:r>
                  </m:oMath>
                </a14:m>
                <a:endParaRPr lang="en-US" altLang="en-US" sz="1125" b="1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sSup>
                          <m:sSupPr>
                            <m:ctrlPr>
                              <a:rPr lang="en-US" altLang="en-US" sz="1125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125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en-US" sz="1125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en-US" sz="1125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.</a:t>
                </a: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125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sz="1125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en-US" sz="1125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1125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altLang="en-US" sz="1125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en-US" sz="1125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diag</m:t>
                            </m:r>
                            <m:d>
                              <m:dPr>
                                <m:ctrlPr>
                                  <a:rPr lang="en-US" altLang="en-US" sz="1125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1125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  <m:r>
                              <a:rPr lang="en-US" altLang="en-US" sz="1125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1125" b="1" i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94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1094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    </a:t>
                </a:r>
              </a:p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altLang="en-US" sz="1094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1103" y="1985244"/>
                <a:ext cx="2121025" cy="1200150"/>
              </a:xfrm>
              <a:prstGeom prst="rect">
                <a:avLst/>
              </a:prstGeom>
              <a:blipFill rotWithShape="0">
                <a:blip r:embed="rId4"/>
                <a:stretch>
                  <a:fillRect b="-23618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1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481" y="91862"/>
            <a:ext cx="2647044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 bwMode="auto">
              <a:xfrm>
                <a:off x="364503" y="2012157"/>
                <a:ext cx="3409280" cy="1399327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 defTabSz="4389438" eaLnBrk="0" hangingPunct="0"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389438" eaLnBrk="0" hangingPunct="0"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389438" eaLnBrk="0" hangingPunct="0"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389438" eaLnBrk="0" hangingPunct="0"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389438" eaLnBrk="0" hangingPunct="0"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8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250031" eaLnBrk="1" hangingPunct="1">
                  <a:lnSpc>
                    <a:spcPct val="90000"/>
                  </a:lnSpc>
                  <a:spcBef>
                    <a:spcPts val="273"/>
                  </a:spcBef>
                </a:pPr>
                <a:r>
                  <a:rPr lang="en-US" sz="1094" dirty="0">
                    <a:solidFill>
                      <a:prstClr val="black"/>
                    </a:solidFill>
                    <a:latin typeface="Calibri" panose="020F0502020204030204"/>
                  </a:rPr>
                  <a:t>Given: centrally symmetric polytope </a:t>
                </a:r>
                <a14:m>
                  <m:oMath xmlns:m="http://schemas.openxmlformats.org/officeDocument/2006/math">
                    <m:r>
                      <a:rPr lang="en-US" sz="1125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1094" dirty="0">
                    <a:solidFill>
                      <a:prstClr val="black"/>
                    </a:solidFill>
                    <a:latin typeface="Calibri" panose="020F0502020204030204"/>
                  </a:rPr>
                  <a:t> defined by a set of linear inequalities. </a:t>
                </a:r>
                <a:endParaRPr lang="en-US" sz="1094" dirty="0">
                  <a:solidFill>
                    <a:prstClr val="black"/>
                  </a:solidFill>
                  <a:latin typeface="Calibri" panose="020F0502020204030204"/>
                  <a:ea typeface="Cambria Math" panose="02040503050406030204" pitchFamily="18" charset="0"/>
                </a:endParaRPr>
              </a:p>
              <a:p>
                <a:pPr lvl="2" defTabSz="250031" eaLnBrk="1" hangingPunct="1">
                  <a:lnSpc>
                    <a:spcPct val="90000"/>
                  </a:lnSpc>
                  <a:spcBef>
                    <a:spcPts val="137"/>
                  </a:spcBef>
                  <a:buFont typeface="Wingdings" panose="05000000000000000000" pitchFamily="2" charset="2"/>
                  <a:buChar char="§"/>
                </a:pPr>
                <a:r>
                  <a:rPr lang="en-US" sz="984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</a:rPr>
                  <a:t>Formulation:</a:t>
                </a:r>
                <a:r>
                  <a:rPr lang="en-US" sz="984" i="1" dirty="0">
                    <a:solidFill>
                      <a:prstClr val="black"/>
                    </a:solidFill>
                    <a:latin typeface="Calibri" panose="020F0502020204030204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𝑨𝒙</m:t>
                    </m:r>
                    <m:r>
                      <m:rPr>
                        <m:lit/>
                      </m:rP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m:rPr>
                        <m:lit/>
                      </m:rP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984" b="1" i="1" dirty="0">
                  <a:solidFill>
                    <a:srgbClr val="C00000"/>
                  </a:solidFill>
                  <a:latin typeface="Calibri" panose="020F0502020204030204"/>
                </a:endParaRPr>
              </a:p>
              <a:p>
                <a:pPr defTabSz="250031" eaLnBrk="1" hangingPunct="1">
                  <a:lnSpc>
                    <a:spcPct val="90000"/>
                  </a:lnSpc>
                  <a:spcBef>
                    <a:spcPts val="273"/>
                  </a:spcBef>
                </a:pPr>
                <a:r>
                  <a:rPr lang="en-US" sz="1094" dirty="0">
                    <a:solidFill>
                      <a:prstClr val="black"/>
                    </a:solidFill>
                    <a:latin typeface="Calibri" panose="020F0502020204030204"/>
                  </a:rPr>
                  <a:t>Task: </a:t>
                </a:r>
                <a:r>
                  <a:rPr lang="en-US" sz="1000" dirty="0">
                    <a:solidFill>
                      <a:prstClr val="black"/>
                    </a:solidFill>
                    <a:latin typeface="Calibri" panose="020F0502020204030204"/>
                  </a:rPr>
                  <a:t>Find the maximum volume inscribed ellipsoid </a:t>
                </a:r>
                <a14:m>
                  <m:oMath xmlns:m="http://schemas.openxmlformats.org/officeDocument/2006/math">
                    <m:r>
                      <a:rPr lang="en-US" sz="1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1000" dirty="0">
                    <a:solidFill>
                      <a:prstClr val="black"/>
                    </a:solidFill>
                    <a:latin typeface="Calibri" panose="020F0502020204030204"/>
                  </a:rPr>
                  <a:t> inside </a:t>
                </a:r>
                <a14:m>
                  <m:oMath xmlns:m="http://schemas.openxmlformats.org/officeDocument/2006/math">
                    <m:r>
                      <a:rPr lang="en-US" sz="1000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altLang="en-US" sz="10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375047" lvl="1" indent="-142875" defTabSz="250031" eaLnBrk="1" hangingPunct="1">
                  <a:lnSpc>
                    <a:spcPct val="90000"/>
                  </a:lnSpc>
                  <a:spcBef>
                    <a:spcPts val="273"/>
                  </a:spcBef>
                  <a:buFont typeface="Wingdings" panose="05000000000000000000" pitchFamily="2" charset="2"/>
                  <a:buChar char="§"/>
                </a:pPr>
                <a:r>
                  <a:rPr lang="en-US" altLang="en-US" sz="984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alt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en-US" sz="984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984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where</a:t>
                </a:r>
                <a:r>
                  <a:rPr lang="en-US" altLang="en-US" sz="984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𝑬</m:t>
                    </m:r>
                    <m:r>
                      <a:rPr lang="en-US" alt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m:rPr>
                        <m:lit/>
                      </m:rPr>
                      <a:rPr lang="en-US" alt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lang="en-US" alt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𝒙</m:t>
                    </m:r>
                    <m:r>
                      <a:rPr lang="en-US" alt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lang="en-US" alt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lang="en-US" alt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p>
                    </m:sSup>
                    <m:r>
                      <a:rPr lang="en-US" alt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:</m:t>
                    </m:r>
                    <m:sSup>
                      <m:sSupPr>
                        <m:ctrlPr>
                          <a:rPr lang="en-US" alt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e>
                      <m:sup>
                        <m:r>
                          <a:rPr lang="en-US" alt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⊤</m:t>
                        </m:r>
                      </m:sup>
                    </m:sSup>
                    <m:sSup>
                      <m:sSupPr>
                        <m:ctrlPr>
                          <a:rPr lang="en-US" alt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𝑮</m:t>
                        </m:r>
                      </m:e>
                      <m:sup>
                        <m:r>
                          <a:rPr lang="en-US" alt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p>
                    <m:r>
                      <a:rPr lang="en-US" alt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𝒙</m:t>
                    </m:r>
                    <m:r>
                      <a:rPr lang="en-US" alt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≤</m:t>
                    </m:r>
                    <m:r>
                      <a:rPr lang="en-US" alt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𝟏</m:t>
                    </m:r>
                    <m:r>
                      <m:rPr>
                        <m:lit/>
                      </m:rPr>
                      <a:rPr lang="en-US" alt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}</m:t>
                    </m:r>
                    <m:r>
                      <a:rPr lang="en-US" alt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lang="en-US" altLang="en-US" sz="984" b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  <a:p>
                <a:pPr marL="375047" lvl="1" indent="-142875" defTabSz="250031" eaLnBrk="1" hangingPunct="1">
                  <a:lnSpc>
                    <a:spcPct val="90000"/>
                  </a:lnSpc>
                  <a:spcBef>
                    <a:spcPts val="273"/>
                  </a:spcBef>
                  <a:buFont typeface="Wingdings" panose="05000000000000000000" pitchFamily="2" charset="2"/>
                  <a:buChar char="§"/>
                </a:pPr>
                <a:r>
                  <a:rPr lang="en-US" sz="984" dirty="0">
                    <a:solidFill>
                      <a:prstClr val="black"/>
                    </a:solidFill>
                    <a:latin typeface="Calibri" panose="020F0502020204030204"/>
                  </a:rPr>
                  <a:t>Maximize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984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84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984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𝐝𝐞𝐭</m:t>
                        </m:r>
                        <m: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984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84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p>
                            <m:r>
                              <a:rPr lang="en-US" sz="984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984" dirty="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defTabSz="250031" eaLnBrk="1" hangingPunct="1">
                  <a:lnSpc>
                    <a:spcPct val="90000"/>
                  </a:lnSpc>
                  <a:spcBef>
                    <a:spcPts val="273"/>
                  </a:spcBef>
                </a:pPr>
                <a:r>
                  <a:rPr lang="en-US" sz="984" dirty="0">
                    <a:solidFill>
                      <a:prstClr val="black"/>
                    </a:solidFill>
                    <a:latin typeface="Calibri" panose="020F0502020204030204"/>
                  </a:rPr>
                  <a:t>	    Subject to  </a:t>
                </a:r>
                <a14:m>
                  <m:oMath xmlns:m="http://schemas.openxmlformats.org/officeDocument/2006/math"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984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defTabSz="250031" eaLnBrk="1" hangingPunct="1">
                  <a:lnSpc>
                    <a:spcPct val="90000"/>
                  </a:lnSpc>
                  <a:spcBef>
                    <a:spcPts val="273"/>
                  </a:spcBef>
                </a:pPr>
                <a:r>
                  <a:rPr lang="en-US" sz="984" b="1" dirty="0">
                    <a:solidFill>
                      <a:srgbClr val="C00000"/>
                    </a:solidFill>
                    <a:latin typeface="Calibri" panose="020F0502020204030204"/>
                  </a:rPr>
                  <a:t>	                     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984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sSub>
                      <m:sSubPr>
                        <m:ctrlP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m:rPr>
                        <m:lit/>
                      </m:rP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984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defTabSz="250031" eaLnBrk="1" hangingPunct="1">
                  <a:lnSpc>
                    <a:spcPct val="90000"/>
                  </a:lnSpc>
                  <a:spcBef>
                    <a:spcPts val="273"/>
                  </a:spcBef>
                </a:pPr>
                <a:r>
                  <a:rPr lang="en-US" sz="984" b="1" dirty="0">
                    <a:solidFill>
                      <a:srgbClr val="C00000"/>
                    </a:solidFill>
                    <a:latin typeface="Calibri" panose="020F0502020204030204"/>
                  </a:rPr>
                  <a:t>	</a:t>
                </a:r>
                <a:endParaRPr lang="en-US" altLang="en-US" sz="984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4503" y="2012157"/>
                <a:ext cx="3409280" cy="1399327"/>
              </a:xfrm>
              <a:prstGeom prst="rect">
                <a:avLst/>
              </a:prstGeom>
              <a:blipFill rotWithShape="0">
                <a:blip r:embed="rId6"/>
                <a:stretch>
                  <a:fillRect t="-862" b="-20690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 bwMode="auto">
          <a:xfrm flipV="1">
            <a:off x="2181225" y="3598664"/>
            <a:ext cx="595" cy="17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10" y="3424451"/>
            <a:ext cx="1735308" cy="926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381"/>
              <p:cNvSpPr txBox="1">
                <a:spLocks noChangeArrowheads="1"/>
              </p:cNvSpPr>
              <p:nvPr/>
            </p:nvSpPr>
            <p:spPr bwMode="auto">
              <a:xfrm>
                <a:off x="1765249" y="3574281"/>
                <a:ext cx="2040101" cy="70190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24999" tIns="12499" rIns="24999" bIns="12499">
                <a:spAutoFit/>
              </a:bodyPr>
              <a:lstStyle>
                <a:lvl1pPr defTabSz="3762375">
                  <a:spcBef>
                    <a:spcPct val="20000"/>
                  </a:spcBef>
                  <a:buChar char="•"/>
                  <a:defRPr sz="15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3762375">
                  <a:spcBef>
                    <a:spcPct val="20000"/>
                  </a:spcBef>
                  <a:buChar char="–"/>
                  <a:defRPr sz="1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3762375">
                  <a:spcBef>
                    <a:spcPct val="20000"/>
                  </a:spcBef>
                  <a:buChar char="•"/>
                  <a:defRPr sz="1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3762375">
                  <a:spcBef>
                    <a:spcPct val="20000"/>
                  </a:spcBef>
                  <a:buChar char="–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3762375">
                  <a:spcBef>
                    <a:spcPct val="20000"/>
                  </a:spcBef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094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[John 48] </a:t>
                </a:r>
                <a:r>
                  <a:rPr lang="en-US" altLang="en-US" sz="1094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altLang="en-US" sz="109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09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109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en-US" sz="1094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is symmetric, then the maximal volume inscribed ellipsoid </a:t>
                </a:r>
                <a14:m>
                  <m:oMath xmlns:m="http://schemas.openxmlformats.org/officeDocument/2006/math">
                    <m:r>
                      <a:rPr lang="en-US" alt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altLang="en-US" sz="1094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satisfies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094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altLang="en-US" sz="1094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US" altLang="en-US" sz="1094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en-US" sz="1094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⊂</m:t>
                      </m:r>
                      <m:rad>
                        <m:radPr>
                          <m:degHide m:val="on"/>
                          <m:ctrlPr>
                            <a:rPr lang="en-US" altLang="en-US" sz="109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en-US" sz="109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  <m:r>
                        <a:rPr lang="en-US" altLang="en-US" sz="1094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en-US" sz="1094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n-US" altLang="en-US" sz="1094" b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0" name="TextBox 3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5249" y="3574281"/>
                <a:ext cx="2040101" cy="701902"/>
              </a:xfrm>
              <a:prstGeom prst="rect">
                <a:avLst/>
              </a:prstGeom>
              <a:blipFill rotWithShape="0">
                <a:blip r:embed="rId8"/>
                <a:stretch>
                  <a:fillRect l="-2976" t="-4274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381"/>
              <p:cNvSpPr txBox="1">
                <a:spLocks noChangeArrowheads="1"/>
              </p:cNvSpPr>
              <p:nvPr/>
            </p:nvSpPr>
            <p:spPr bwMode="auto">
              <a:xfrm>
                <a:off x="396028" y="5280794"/>
                <a:ext cx="3424515" cy="8350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4999" tIns="12499" rIns="24999" bIns="12499">
                <a:spAutoFit/>
              </a:bodyPr>
              <a:lstStyle>
                <a:lvl1pPr defTabSz="3762375">
                  <a:spcBef>
                    <a:spcPct val="20000"/>
                  </a:spcBef>
                  <a:buChar char="•"/>
                  <a:defRPr sz="15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3762375">
                  <a:spcBef>
                    <a:spcPct val="20000"/>
                  </a:spcBef>
                  <a:buChar char="–"/>
                  <a:defRPr sz="1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3762375">
                  <a:spcBef>
                    <a:spcPct val="20000"/>
                  </a:spcBef>
                  <a:buChar char="•"/>
                  <a:defRPr sz="1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3762375">
                  <a:spcBef>
                    <a:spcPct val="20000"/>
                  </a:spcBef>
                  <a:buChar char="–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3762375">
                  <a:spcBef>
                    <a:spcPct val="20000"/>
                  </a:spcBef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250031">
                  <a:lnSpc>
                    <a:spcPct val="90000"/>
                  </a:lnSpc>
                  <a:spcBef>
                    <a:spcPts val="273"/>
                  </a:spcBef>
                  <a:buNone/>
                </a:pPr>
                <a:r>
                  <a:rPr lang="en-US" sz="984" dirty="0">
                    <a:solidFill>
                      <a:prstClr val="black"/>
                    </a:solidFill>
                    <a:latin typeface="Calibri" panose="020F0502020204030204"/>
                  </a:rPr>
                  <a:t>The Dual program:</a:t>
                </a:r>
              </a:p>
              <a:p>
                <a:pPr lvl="1" indent="0" defTabSz="250031">
                  <a:lnSpc>
                    <a:spcPct val="90000"/>
                  </a:lnSpc>
                  <a:spcBef>
                    <a:spcPts val="273"/>
                  </a:spcBef>
                  <a:buNone/>
                </a:pPr>
                <a:r>
                  <a:rPr lang="en-US" sz="984" dirty="0">
                    <a:solidFill>
                      <a:prstClr val="black"/>
                    </a:solidFill>
                    <a:latin typeface="Calibri" panose="020F0502020204030204"/>
                  </a:rPr>
                  <a:t>Minimize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nary>
                          <m:naryPr>
                            <m:chr m:val="∑"/>
                            <m:ctrlPr>
                              <a:rPr lang="en-US" sz="984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984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984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984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984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984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84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US" sz="984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US" sz="984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984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𝒅𝒆𝒕</m:t>
                        </m:r>
                        <m:d>
                          <m:dPr>
                            <m:ctrlPr>
                              <a:rPr lang="en-US" sz="984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sz="984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984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984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984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984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984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84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984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en-US" sz="984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84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984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984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984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en-US" sz="984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lang="en-US" sz="984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bSup>
                          </m:e>
                        </m:d>
                        <m: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sz="984" b="1" dirty="0">
                  <a:solidFill>
                    <a:srgbClr val="C00000"/>
                  </a:solidFill>
                  <a:latin typeface="Calibri" panose="020F0502020204030204"/>
                </a:endParaRPr>
              </a:p>
              <a:p>
                <a:pPr lvl="1" indent="0" defTabSz="250031">
                  <a:lnSpc>
                    <a:spcPct val="90000"/>
                  </a:lnSpc>
                  <a:spcBef>
                    <a:spcPts val="273"/>
                  </a:spcBef>
                  <a:buNone/>
                </a:pPr>
                <a:r>
                  <a:rPr lang="en-US" sz="984" dirty="0">
                    <a:solidFill>
                      <a:prstClr val="black"/>
                    </a:solidFill>
                    <a:latin typeface="Calibri" panose="020F0502020204030204"/>
                  </a:rPr>
                  <a:t>Subject to</a:t>
                </a:r>
                <a:r>
                  <a:rPr lang="en-US" sz="984" b="1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984" b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984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984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984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984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984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984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984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∀</m:t>
                    </m:r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98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sz="98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984" b="1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984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From dual solution to primal solution: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98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98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p>
                          <m:r>
                            <a:rPr lang="en-US" altLang="en-US" sz="98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98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en-US" sz="984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98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98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en-US" sz="98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en-US" sz="984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diag</m:t>
                      </m:r>
                      <m:d>
                        <m:dPr>
                          <m:ctrlPr>
                            <a:rPr lang="en-US" altLang="en-US" sz="98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984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altLang="en-US" sz="984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en-US" sz="984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sz="984" b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Box 3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028" y="5280794"/>
                <a:ext cx="3424515" cy="835079"/>
              </a:xfrm>
              <a:prstGeom prst="rect">
                <a:avLst/>
              </a:prstGeom>
              <a:blipFill rotWithShape="0">
                <a:blip r:embed="rId9"/>
                <a:stretch>
                  <a:fillRect l="-1423" t="-8029" b="-36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/>
              <p:cNvSpPr/>
              <p:nvPr/>
            </p:nvSpPr>
            <p:spPr bwMode="auto">
              <a:xfrm>
                <a:off x="4419574" y="2013215"/>
                <a:ext cx="3409280" cy="962690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defTabSz="1200333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94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ＭＳ Ｐゴシック" charset="0"/>
                    <a:cs typeface="ＭＳ Ｐゴシック" charset="0"/>
                  </a:rPr>
                  <a:t>Theorem</a:t>
                </a:r>
                <a:r>
                  <a:rPr lang="en-US" sz="1094" dirty="0">
                    <a:solidFill>
                      <a:srgbClr val="000000"/>
                    </a:solidFill>
                    <a:latin typeface="Calibri" panose="020F0502020204030204" pitchFamily="34" charset="0"/>
                    <a:ea typeface="ＭＳ Ｐゴシック" charset="0"/>
                    <a:cs typeface="ＭＳ Ｐゴシック" charset="0"/>
                  </a:rPr>
                  <a:t>. For </a:t>
                </a:r>
                <a14:m>
                  <m:oMath xmlns:m="http://schemas.openxmlformats.org/officeDocument/2006/math"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𝟎</m:t>
                    </m:r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&lt;</m:t>
                    </m:r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𝝐</m:t>
                    </m:r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&lt;</m:t>
                    </m:r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𝟏</m:t>
                    </m:r>
                  </m:oMath>
                </a14:m>
                <a:r>
                  <a:rPr lang="en-US" sz="1094" dirty="0">
                    <a:solidFill>
                      <a:srgbClr val="000000"/>
                    </a:solidFill>
                    <a:latin typeface="Calibri" panose="020F0502020204030204" pitchFamily="34" charset="0"/>
                    <a:ea typeface="ＭＳ Ｐゴシック" charset="0"/>
                    <a:cs typeface="ＭＳ Ｐゴシック" charset="0"/>
                  </a:rPr>
                  <a:t>, with high probability, we can compute an ellipsoid </a:t>
                </a:r>
                <a14:m>
                  <m:oMath xmlns:m="http://schemas.openxmlformats.org/officeDocument/2006/math"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𝑸</m:t>
                    </m:r>
                  </m:oMath>
                </a14:m>
                <a:r>
                  <a:rPr lang="en-US" sz="1094" dirty="0">
                    <a:solidFill>
                      <a:srgbClr val="000000"/>
                    </a:solidFill>
                    <a:latin typeface="Calibri" panose="020F0502020204030204" pitchFamily="34" charset="0"/>
                    <a:ea typeface="ＭＳ Ｐゴシック" charset="0"/>
                    <a:cs typeface="ＭＳ Ｐゴシック" charset="0"/>
                  </a:rPr>
                  <a:t> so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9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fPr>
                      <m:num>
                        <m:r>
                          <a:rPr lang="en-US" sz="109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094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094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  <m:t>𝟏</m:t>
                            </m:r>
                            <m:r>
                              <a:rPr lang="en-US" sz="1094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  <m:t>+</m:t>
                            </m:r>
                            <m:r>
                              <a:rPr lang="en-US" sz="1094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  <m:t>𝝐</m:t>
                            </m:r>
                          </m:e>
                        </m:rad>
                      </m:den>
                    </m:f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⋅</m:t>
                    </m:r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𝑸</m:t>
                    </m:r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⊂</m:t>
                    </m:r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𝑷</m:t>
                    </m:r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⊂</m:t>
                    </m:r>
                    <m:rad>
                      <m:radPr>
                        <m:degHide m:val="on"/>
                        <m:ctrlPr>
                          <a:rPr lang="en-US" sz="109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radPr>
                      <m:deg/>
                      <m:e>
                        <m:r>
                          <a:rPr lang="en-US" sz="109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𝒏</m:t>
                        </m:r>
                      </m:e>
                    </m:rad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⋅</m:t>
                    </m:r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𝑸</m:t>
                    </m:r>
                  </m:oMath>
                </a14:m>
                <a:r>
                  <a:rPr lang="en-US" sz="1094" b="1" i="1" dirty="0">
                    <a:solidFill>
                      <a:srgbClr val="C00000"/>
                    </a:solidFill>
                    <a:latin typeface="Calibri" panose="020F0502020204030204" pitchFamily="34" charset="0"/>
                    <a:ea typeface="ＭＳ Ｐゴシック" charset="0"/>
                    <a:cs typeface="ＭＳ Ｐゴシック" charset="0"/>
                  </a:rPr>
                  <a:t> </a:t>
                </a:r>
                <a:r>
                  <a:rPr lang="en-US" sz="1094" dirty="0">
                    <a:solidFill>
                      <a:srgbClr val="000000"/>
                    </a:solidFill>
                    <a:latin typeface="Calibri" panose="020F0502020204030204" pitchFamily="34" charset="0"/>
                    <a:ea typeface="ＭＳ Ｐゴシック" charset="0"/>
                    <a:cs typeface="ＭＳ Ｐゴシック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𝑶</m:t>
                    </m:r>
                    <m:d>
                      <m:dPr>
                        <m:ctrlPr>
                          <a:rPr lang="en-US" sz="109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094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</m:ctrlPr>
                          </m:sSupPr>
                          <m:e>
                            <m:r>
                              <a:rPr lang="en-US" sz="1094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  <m:t>𝝐</m:t>
                            </m:r>
                          </m:e>
                          <m:sup>
                            <m:r>
                              <a:rPr lang="en-US" sz="1094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  <m:t>−</m:t>
                            </m:r>
                            <m:r>
                              <a:rPr lang="en-US" sz="1094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  <m:t>𝟏</m:t>
                            </m:r>
                          </m:sup>
                        </m:sSup>
                        <m:func>
                          <m:funcPr>
                            <m:ctrlPr>
                              <a:rPr lang="en-US" sz="1094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094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094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ＭＳ Ｐゴシック" charset="0"/>
                                <a:cs typeface="ＭＳ Ｐゴシック" charset="0"/>
                              </a:rPr>
                              <m:t>𝒎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1094" dirty="0">
                    <a:solidFill>
                      <a:srgbClr val="000000"/>
                    </a:solidFill>
                    <a:latin typeface="Calibri" panose="020F0502020204030204" pitchFamily="34" charset="0"/>
                    <a:ea typeface="ＭＳ Ｐゴシック" charset="0"/>
                    <a:cs typeface="ＭＳ Ｐゴシック" charset="0"/>
                  </a:rPr>
                  <a:t> many iterations. Moreover, each iteration involves in solving </a:t>
                </a:r>
                <a14:m>
                  <m:oMath xmlns:m="http://schemas.openxmlformats.org/officeDocument/2006/math"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𝑶</m:t>
                    </m:r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𝟏</m:t>
                    </m:r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/</m:t>
                    </m:r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𝝐</m:t>
                    </m:r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)</m:t>
                    </m:r>
                  </m:oMath>
                </a14:m>
                <a:r>
                  <a:rPr lang="en-US" sz="1094" b="1" i="1" dirty="0">
                    <a:solidFill>
                      <a:srgbClr val="C00000"/>
                    </a:solidFill>
                    <a:latin typeface="Calibri" panose="020F0502020204030204" pitchFamily="34" charset="0"/>
                    <a:ea typeface="ＭＳ Ｐゴシック" charset="0"/>
                    <a:cs typeface="ＭＳ Ｐゴシック" charset="0"/>
                  </a:rPr>
                  <a:t> </a:t>
                </a:r>
                <a:r>
                  <a:rPr lang="en-US" sz="1094" dirty="0">
                    <a:solidFill>
                      <a:srgbClr val="000000"/>
                    </a:solidFill>
                    <a:latin typeface="Calibri" panose="020F0502020204030204" pitchFamily="34" charset="0"/>
                    <a:ea typeface="ＭＳ Ｐゴシック" charset="0"/>
                    <a:cs typeface="ＭＳ Ｐゴシック" charset="0"/>
                  </a:rPr>
                  <a:t>many linear systems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09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pPr>
                      <m:e>
                        <m:r>
                          <a:rPr lang="en-US" sz="109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𝑨</m:t>
                        </m:r>
                      </m:e>
                      <m:sup>
                        <m:r>
                          <a:rPr lang="en-US" sz="109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  <m:t>⊤</m:t>
                        </m:r>
                      </m:sup>
                    </m:sSup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𝑾𝑨</m:t>
                    </m:r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𝒃</m:t>
                    </m:r>
                  </m:oMath>
                </a14:m>
                <a:r>
                  <a:rPr lang="en-US" sz="1094" b="1" i="1" dirty="0">
                    <a:solidFill>
                      <a:srgbClr val="C00000"/>
                    </a:solidFill>
                    <a:latin typeface="Calibri" panose="020F0502020204030204" pitchFamily="34" charset="0"/>
                    <a:ea typeface="ＭＳ Ｐゴシック" charset="0"/>
                    <a:cs typeface="ＭＳ Ｐゴシック" charset="0"/>
                  </a:rPr>
                  <a:t> </a:t>
                </a:r>
                <a:r>
                  <a:rPr lang="en-US" sz="1094" dirty="0">
                    <a:solidFill>
                      <a:srgbClr val="000000"/>
                    </a:solidFill>
                    <a:latin typeface="Calibri" panose="020F0502020204030204" pitchFamily="34" charset="0"/>
                    <a:ea typeface="ＭＳ Ｐゴシック" charset="0"/>
                    <a:cs typeface="ＭＳ Ｐゴシック" charset="0"/>
                  </a:rPr>
                  <a:t>for some diagonal matrix</a:t>
                </a:r>
                <a14:m>
                  <m:oMath xmlns:m="http://schemas.openxmlformats.org/officeDocument/2006/math">
                    <m:r>
                      <a:rPr lang="en-US" sz="1094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 </m:t>
                    </m:r>
                    <m:r>
                      <a:rPr lang="en-US" sz="1094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𝑾</m:t>
                    </m:r>
                  </m:oMath>
                </a14:m>
                <a:r>
                  <a:rPr lang="en-US" sz="1094" dirty="0">
                    <a:solidFill>
                      <a:srgbClr val="000000"/>
                    </a:solidFill>
                    <a:latin typeface="Calibri" panose="020F0502020204030204" pitchFamily="34" charset="0"/>
                    <a:ea typeface="ＭＳ Ｐゴシック" charset="0"/>
                    <a:cs typeface="ＭＳ Ｐゴシック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9574" y="2013215"/>
                <a:ext cx="3409280" cy="962690"/>
              </a:xfrm>
              <a:prstGeom prst="rect">
                <a:avLst/>
              </a:prstGeom>
              <a:blipFill rotWithShape="0">
                <a:blip r:embed="rId10"/>
                <a:stretch>
                  <a:fillRect b="-10625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1"/>
              <p:cNvSpPr txBox="1">
                <a:spLocks noChangeArrowheads="1"/>
              </p:cNvSpPr>
              <p:nvPr/>
            </p:nvSpPr>
            <p:spPr bwMode="auto">
              <a:xfrm>
                <a:off x="10442129" y="1985244"/>
                <a:ext cx="1451671" cy="106398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24999" tIns="12499" rIns="24999" bIns="12499">
                <a:spAutoFit/>
              </a:bodyPr>
              <a:lstStyle>
                <a:lvl1pPr defTabSz="3762375">
                  <a:spcBef>
                    <a:spcPct val="20000"/>
                  </a:spcBef>
                  <a:buChar char="•"/>
                  <a:defRPr sz="15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3762375">
                  <a:spcBef>
                    <a:spcPct val="20000"/>
                  </a:spcBef>
                  <a:buChar char="–"/>
                  <a:defRPr sz="1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3762375">
                  <a:spcBef>
                    <a:spcPct val="20000"/>
                  </a:spcBef>
                  <a:buChar char="•"/>
                  <a:defRPr sz="1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3762375">
                  <a:spcBef>
                    <a:spcPct val="20000"/>
                  </a:spcBef>
                  <a:buChar char="–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3762375">
                  <a:spcBef>
                    <a:spcPct val="20000"/>
                  </a:spcBef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125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Main idea for fast convergence: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125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altLang="en-US" sz="1125" b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1125" b="1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is log-convex</a:t>
                </a:r>
                <a:r>
                  <a:rPr lang="en-US" altLang="en-US" sz="1125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.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en-US" sz="1125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Use Jenson’s inequality to bound closeness to KKT conditions.</a:t>
                </a:r>
                <a:endParaRPr lang="en-US" altLang="en-US" sz="1125" b="1" dirty="0">
                  <a:solidFill>
                    <a:srgbClr val="0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TextBox 3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42129" y="1985244"/>
                <a:ext cx="1451671" cy="1063988"/>
              </a:xfrm>
              <a:prstGeom prst="rect">
                <a:avLst/>
              </a:prstGeom>
              <a:blipFill rotWithShape="0">
                <a:blip r:embed="rId11"/>
                <a:stretch>
                  <a:fillRect l="-3750" t="-2841" r="-2500" b="-5682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167"/>
          <p:cNvSpPr>
            <a:spLocks noChangeArrowheads="1"/>
          </p:cNvSpPr>
          <p:nvPr/>
        </p:nvSpPr>
        <p:spPr bwMode="auto">
          <a:xfrm>
            <a:off x="8321103" y="3325192"/>
            <a:ext cx="3572697" cy="249089"/>
          </a:xfrm>
          <a:prstGeom prst="rect">
            <a:avLst/>
          </a:prstGeom>
          <a:solidFill>
            <a:srgbClr val="2A217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7505" tIns="18753" rIns="37505" bIns="18753" anchor="ctr"/>
          <a:lstStyle>
            <a:lvl1pPr defTabSz="3762375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77" b="1" dirty="0">
                <a:solidFill>
                  <a:srgbClr val="FFFFFF"/>
                </a:solidFill>
                <a:latin typeface="Garamond" panose="02020404030301010803" pitchFamily="18" charset="0"/>
              </a:rPr>
              <a:t>Towards Faster Convergence Rate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381"/>
              <p:cNvSpPr txBox="1">
                <a:spLocks noChangeArrowheads="1"/>
              </p:cNvSpPr>
              <p:nvPr/>
            </p:nvSpPr>
            <p:spPr bwMode="auto">
              <a:xfrm>
                <a:off x="8321633" y="3689083"/>
                <a:ext cx="3573713" cy="921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24999" tIns="12499" rIns="24999" bIns="12499">
                <a:spAutoFit/>
              </a:bodyPr>
              <a:lstStyle>
                <a:lvl1pPr defTabSz="3762375">
                  <a:spcBef>
                    <a:spcPct val="20000"/>
                  </a:spcBef>
                  <a:buChar char="•"/>
                  <a:defRPr sz="15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3762375">
                  <a:spcBef>
                    <a:spcPct val="20000"/>
                  </a:spcBef>
                  <a:buChar char="–"/>
                  <a:defRPr sz="1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3762375">
                  <a:spcBef>
                    <a:spcPct val="20000"/>
                  </a:spcBef>
                  <a:buChar char="•"/>
                  <a:defRPr sz="1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3762375">
                  <a:spcBef>
                    <a:spcPct val="20000"/>
                  </a:spcBef>
                  <a:buChar char="–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3762375">
                  <a:spcBef>
                    <a:spcPct val="20000"/>
                  </a:spcBef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178594" indent="-178594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</a:pPr>
                <a:r>
                  <a:rPr lang="en-US" altLang="en-US" sz="1125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Bottleneck in the algorithm: when </a:t>
                </a:r>
                <a14:m>
                  <m:oMath xmlns:m="http://schemas.openxmlformats.org/officeDocument/2006/math"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𝒎</m:t>
                    </m:r>
                  </m:oMath>
                </a14:m>
                <a:r>
                  <a:rPr lang="en-US" altLang="en-US" sz="1125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large, the algorithm does not benefit from </a:t>
                </a:r>
                <a:r>
                  <a:rPr lang="en-US" altLang="en-US" sz="1125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sparsity</a:t>
                </a:r>
                <a:r>
                  <a:rPr lang="en-US" altLang="en-US" sz="1125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en-US" sz="1125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</m:oMath>
                </a14:m>
                <a:r>
                  <a:rPr lang="en-US" altLang="en-US" sz="1125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178594" indent="-178594" fontAlgn="base"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</a:pPr>
                <a:r>
                  <a:rPr lang="en-US" altLang="en-US" sz="1125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Solution: do not compute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lang="en-US" altLang="en-US" sz="1125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125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en-US" sz="1125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sSubSup>
                      <m:sSubSupPr>
                        <m:ctrlP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en-US" sz="1125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</m:oMath>
                </a14:m>
                <a:r>
                  <a:rPr lang="en-US" altLang="en-US" sz="1125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explicitly. Rather, use sketching techniques to speed up</a:t>
                </a:r>
                <a:r>
                  <a:rPr lang="en-US" altLang="en-US" sz="1125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[</a:t>
                </a:r>
                <a:r>
                  <a:rPr lang="en-US" altLang="en-US" sz="1125" dirty="0" err="1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Spielman</a:t>
                </a:r>
                <a:r>
                  <a:rPr lang="en-US" altLang="en-US" sz="1125" dirty="0">
                    <a:solidFill>
                      <a:srgbClr val="0070C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Srivastava 11]</a:t>
                </a:r>
              </a:p>
            </p:txBody>
          </p:sp>
        </mc:Choice>
        <mc:Fallback xmlns="">
          <p:sp>
            <p:nvSpPr>
              <p:cNvPr id="30" name="TextBox 3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1633" y="3689083"/>
                <a:ext cx="3573713" cy="921257"/>
              </a:xfrm>
              <a:prstGeom prst="rect">
                <a:avLst/>
              </a:prstGeom>
              <a:blipFill rotWithShape="0">
                <a:blip r:embed="rId12"/>
                <a:stretch>
                  <a:fillRect l="-1536" t="-3311" r="-2560" b="-728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167"/>
          <p:cNvSpPr>
            <a:spLocks noChangeArrowheads="1"/>
          </p:cNvSpPr>
          <p:nvPr/>
        </p:nvSpPr>
        <p:spPr bwMode="auto">
          <a:xfrm>
            <a:off x="8321103" y="4668166"/>
            <a:ext cx="3572697" cy="249089"/>
          </a:xfrm>
          <a:prstGeom prst="rect">
            <a:avLst/>
          </a:prstGeom>
          <a:solidFill>
            <a:srgbClr val="2A217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7505" tIns="18753" rIns="37505" bIns="18753" anchor="ctr"/>
          <a:lstStyle>
            <a:lvl1pPr defTabSz="3762375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77" b="1" dirty="0">
                <a:solidFill>
                  <a:srgbClr val="FFFFFF"/>
                </a:solidFill>
                <a:latin typeface="Garamond" panose="02020404030301010803" pitchFamily="18" charset="0"/>
              </a:rPr>
              <a:t>Experimental Results</a:t>
            </a:r>
          </a:p>
        </p:txBody>
      </p:sp>
      <p:sp>
        <p:nvSpPr>
          <p:cNvPr id="33" name="TextBox 381"/>
          <p:cNvSpPr txBox="1">
            <a:spLocks noChangeArrowheads="1"/>
          </p:cNvSpPr>
          <p:nvPr/>
        </p:nvSpPr>
        <p:spPr bwMode="auto">
          <a:xfrm>
            <a:off x="8321103" y="5045985"/>
            <a:ext cx="3572697" cy="5303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24999" tIns="12499" rIns="24999" bIns="12499">
            <a:spAutoFit/>
          </a:bodyPr>
          <a:lstStyle>
            <a:lvl1pPr defTabSz="3762375">
              <a:spcBef>
                <a:spcPct val="20000"/>
              </a:spcBef>
              <a:buChar char="•"/>
              <a:defRPr sz="15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3762375">
              <a:spcBef>
                <a:spcPct val="20000"/>
              </a:spcBef>
              <a:buChar char="–"/>
              <a:defRPr sz="1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3762375">
              <a:spcBef>
                <a:spcPct val="20000"/>
              </a:spcBef>
              <a:buChar char="•"/>
              <a:defRPr sz="1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3762375">
              <a:spcBef>
                <a:spcPct val="20000"/>
              </a:spcBef>
              <a:buChar char="–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3762375">
              <a:spcBef>
                <a:spcPct val="20000"/>
              </a:spcBef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37623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9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42875" indent="-14287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94" dirty="0">
                <a:solidFill>
                  <a:srgbClr val="000000"/>
                </a:solidFill>
                <a:latin typeface="Calibri" panose="020F0502020204030204" pitchFamily="34" charset="0"/>
              </a:rPr>
              <a:t>Our algorithm outperforms existing algorithms by running 10~100x faster.</a:t>
            </a:r>
          </a:p>
          <a:p>
            <a:pPr marL="142875" indent="-14287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094" dirty="0">
                <a:solidFill>
                  <a:srgbClr val="000000"/>
                </a:solidFill>
                <a:latin typeface="Calibri" panose="020F0502020204030204" pitchFamily="34" charset="0"/>
              </a:rPr>
              <a:t>Our algorithm is capable with input of sparse format.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1"/>
              <p:cNvSpPr txBox="1">
                <a:spLocks noChangeArrowheads="1"/>
              </p:cNvSpPr>
              <p:nvPr/>
            </p:nvSpPr>
            <p:spPr bwMode="auto">
              <a:xfrm>
                <a:off x="4419574" y="3838429"/>
                <a:ext cx="3409280" cy="77371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24999" tIns="12499" rIns="24999" bIns="12499">
                <a:spAutoFit/>
              </a:bodyPr>
              <a:lstStyle>
                <a:lvl1pPr defTabSz="3762375">
                  <a:spcBef>
                    <a:spcPct val="20000"/>
                  </a:spcBef>
                  <a:buChar char="•"/>
                  <a:defRPr sz="15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3762375">
                  <a:spcBef>
                    <a:spcPct val="20000"/>
                  </a:spcBef>
                  <a:buChar char="–"/>
                  <a:defRPr sz="13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3762375">
                  <a:spcBef>
                    <a:spcPct val="20000"/>
                  </a:spcBef>
                  <a:buChar char="•"/>
                  <a:defRPr sz="115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3762375">
                  <a:spcBef>
                    <a:spcPct val="20000"/>
                  </a:spcBef>
                  <a:buChar char="–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3762375">
                  <a:spcBef>
                    <a:spcPct val="20000"/>
                  </a:spcBef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3762375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96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1094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[</a:t>
                </a:r>
                <a:r>
                  <a:rPr lang="en-US" sz="1094" dirty="0" err="1">
                    <a:solidFill>
                      <a:srgbClr val="0070C0"/>
                    </a:solidFill>
                    <a:latin typeface="Calibri" panose="020F0502020204030204" pitchFamily="34" charset="0"/>
                  </a:rPr>
                  <a:t>Spielman</a:t>
                </a:r>
                <a:r>
                  <a:rPr lang="en-US" sz="1094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 and Srivastava 11; </a:t>
                </a:r>
                <a:r>
                  <a:rPr lang="en-US" sz="1094" dirty="0" err="1">
                    <a:solidFill>
                      <a:srgbClr val="0070C0"/>
                    </a:solidFill>
                    <a:latin typeface="Calibri" panose="020F0502020204030204" pitchFamily="34" charset="0"/>
                  </a:rPr>
                  <a:t>Drineas</a:t>
                </a:r>
                <a:r>
                  <a:rPr lang="en-US" sz="1094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 et al. 12; Clarkson and Woodruff  13; Nelson and </a:t>
                </a:r>
                <a:r>
                  <a:rPr lang="en-US" sz="1094" dirty="0" err="1">
                    <a:solidFill>
                      <a:srgbClr val="0070C0"/>
                    </a:solidFill>
                    <a:latin typeface="Calibri" panose="020F0502020204030204" pitchFamily="34" charset="0"/>
                  </a:rPr>
                  <a:t>Nguyên</a:t>
                </a:r>
                <a:r>
                  <a:rPr lang="en-US" sz="1094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  13.</a:t>
                </a:r>
                <a:r>
                  <a:rPr lang="en-US" altLang="en-US" sz="1094" dirty="0">
                    <a:solidFill>
                      <a:srgbClr val="0070C0"/>
                    </a:solidFill>
                    <a:latin typeface="Calibri" panose="020F0502020204030204" pitchFamily="34" charset="0"/>
                  </a:rPr>
                  <a:t>] </a:t>
                </a:r>
                <a:r>
                  <a:rPr lang="en-US" altLang="en-US" sz="1094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The best known algorithms to approximate leverage scores need to solve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en-US" sz="109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094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</m:acc>
                    <m:r>
                      <a:rPr lang="en-US" altLang="en-US" sz="1094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en-US" sz="1094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094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en-US" sz="1094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094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𝝐</m:t>
                            </m:r>
                          </m:e>
                          <m:sup>
                            <m:r>
                              <a:rPr lang="en-US" altLang="en-US" sz="1094" b="1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en-US" sz="1094" b="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094" b="1" i="1" dirty="0">
                    <a:solidFill>
                      <a:srgbClr val="C00000"/>
                    </a:solidFill>
                    <a:latin typeface="Calibri" panose="020F0502020204030204" pitchFamily="34" charset="0"/>
                  </a:rPr>
                  <a:t> </a:t>
                </a:r>
                <a:r>
                  <a:rPr lang="en-US" altLang="en-US" sz="1094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many linear systems.</a:t>
                </a:r>
                <a:endParaRPr lang="en-US" altLang="en-US" sz="1094" b="1" dirty="0">
                  <a:solidFill>
                    <a:srgbClr val="C00000"/>
                  </a:solidFill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TextBox 3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19574" y="3838429"/>
                <a:ext cx="3409280" cy="773717"/>
              </a:xfrm>
              <a:prstGeom prst="rect">
                <a:avLst/>
              </a:prstGeom>
              <a:blipFill rotWithShape="0">
                <a:blip r:embed="rId13"/>
                <a:stretch>
                  <a:fillRect l="-1604" t="-4651" r="-891" b="-3101"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444" y="6085978"/>
            <a:ext cx="703118" cy="7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8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283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Cambria Math</vt:lpstr>
      <vt:lpstr>Garamond</vt:lpstr>
      <vt:lpstr>Wingdings</vt:lpstr>
      <vt:lpstr>Default Design</vt:lpstr>
      <vt:lpstr>PowerPoint Presentation</vt:lpstr>
    </vt:vector>
  </TitlesOfParts>
  <Company>CSE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yx1992</dc:creator>
  <cp:lastModifiedBy>yx1992</cp:lastModifiedBy>
  <cp:revision>5</cp:revision>
  <dcterms:created xsi:type="dcterms:W3CDTF">2019-10-24T03:02:09Z</dcterms:created>
  <dcterms:modified xsi:type="dcterms:W3CDTF">2019-10-24T23:45:48Z</dcterms:modified>
</cp:coreProperties>
</file>