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70" r:id="rId4"/>
    <p:sldId id="265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6"/>
    <a:srgbClr val="1B8BEE"/>
    <a:srgbClr val="0CBAF5"/>
    <a:srgbClr val="01C26A"/>
    <a:srgbClr val="EF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11C2-D3A3-47EC-9A95-84BDCFC2D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8327-746A-48D4-9867-D39A7AFA67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1225" y="395915"/>
          <a:ext cx="5008403" cy="5781308"/>
        </p:xfrm>
        <a:graphic>
          <a:graphicData uri="http://schemas.openxmlformats.org/drawingml/2006/table">
            <a:tbl>
              <a:tblPr/>
              <a:tblGrid>
                <a:gridCol w="1994497"/>
                <a:gridCol w="3013906"/>
              </a:tblGrid>
              <a:tr h="207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字段取值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显示方式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回邮字段的显示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灰色无字按钮，不可点击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待回邮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蓝色“邮”字按钮，可点击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已回邮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灰色“邮”字按钮，不可点击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退订字段的显示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灰色无字按钮，不可点击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待退订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蓝色“订”字按钮，可点击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已退订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灰色“订”字按钮，不可点击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退款字段的显示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灰色无字按钮，不可点击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待退款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蓝色“退”字按钮，可点击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已退款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灰色“退”字按钮，不可点击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一退字段的显示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灰色无字按钮，不可点击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待提交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蓝色“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1”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字按钮，可点击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已提交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灰色“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1”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二退字段的显示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灰色无字按钮，不可点击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待提交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蓝色“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2”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字按钮，可点击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712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已提交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灰色“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2”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字按钮，不可点击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998" marR="8998" marT="89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2400"/>
              <a:t>邮件：抄送</a:t>
            </a:r>
            <a:r>
              <a:rPr lang="en-US" altLang="zh-CN" sz="2400"/>
              <a:t>/</a:t>
            </a:r>
            <a:r>
              <a:rPr lang="zh-CN" altLang="en-US" sz="2400"/>
              <a:t>接收人均可为多个，用</a:t>
            </a:r>
            <a:r>
              <a:rPr lang="en-US" altLang="zh-CN" sz="2400"/>
              <a:t>;</a:t>
            </a:r>
            <a:r>
              <a:rPr lang="zh-CN" altLang="en-US" sz="2400"/>
              <a:t>号分隔</a:t>
            </a:r>
            <a:endParaRPr lang="zh-CN" altLang="en-US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回邮操作时选择邮件，传递邮件</a:t>
            </a:r>
            <a:r>
              <a:rPr lang="en-US" altLang="zh-CN"/>
              <a:t>ID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6437" y="1197208"/>
          <a:ext cx="10528431" cy="5325570"/>
        </p:xfrm>
        <a:graphic>
          <a:graphicData uri="http://schemas.openxmlformats.org/drawingml/2006/table">
            <a:tbl>
              <a:tblPr/>
              <a:tblGrid>
                <a:gridCol w="1140442"/>
                <a:gridCol w="1367088"/>
                <a:gridCol w="2469823"/>
                <a:gridCol w="5551078"/>
              </a:tblGrid>
              <a:tr h="274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控制字段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单记录</a:t>
                      </a:r>
                      <a:r>
                        <a:rPr lang="zh-CN" alt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br>
                        <a:rPr lang="en-US" altLang="zh-CN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临时）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单记录操作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批量操作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提供模板，录入回单记录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附件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上传附件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置为已发邮件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按预设的邮件地址发送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邮件</a:t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（优先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批量向预设地址发送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邮件</a:t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注意只对“待回邮”的记录进行操作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（优先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屏蔽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置为已屏蔽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对营销平台添加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黑名单</a:t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（优先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退订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置为已退订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置为已退款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截图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上传截图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置为已提交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不可点击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仅限批量操作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批量置为已提交，同时提供下载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注意只对“待提交”的记录进行操作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（如发现当前视图包含多于一个地州的记录，拒绝提交）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（优先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690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置为已提交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不可点击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仅限批量操作</a:t>
                      </a:r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批量置为已提交，同时提供下载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注意只对“待提交”的记录进行操作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b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（如发现当前视图包含多于一个地州的记录，拒绝提交）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（优先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）</a:t>
                      </a:r>
                      <a:endParaRPr lang="zh-CN" altLang="en-US" sz="1600" b="0" i="0" u="none" strike="noStrike" dirty="0" smtClean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4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金额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修改金额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437" y="697584"/>
            <a:ext cx="894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注：黄色功能为待完成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150" y="232064"/>
            <a:ext cx="11871850" cy="59747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48413" y="960847"/>
            <a:ext cx="1998483" cy="292231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0141" y="996493"/>
            <a:ext cx="659877" cy="215444"/>
          </a:xfrm>
          <a:prstGeom prst="rect">
            <a:avLst/>
          </a:prstGeom>
          <a:solidFill>
            <a:srgbClr val="01C26A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</a:rPr>
              <a:t>+</a:t>
            </a:r>
            <a:r>
              <a:rPr lang="zh-CN" altLang="en-US" sz="800" b="1" dirty="0" smtClean="0">
                <a:solidFill>
                  <a:schemeClr val="bg1"/>
                </a:solidFill>
              </a:rPr>
              <a:t>新增退款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1865" y="987229"/>
            <a:ext cx="461913" cy="215444"/>
          </a:xfrm>
          <a:prstGeom prst="rect">
            <a:avLst/>
          </a:prstGeom>
          <a:solidFill>
            <a:srgbClr val="0CBAF5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</a:rPr>
              <a:t>+</a:t>
            </a:r>
            <a:r>
              <a:rPr lang="zh-CN" altLang="en-US" sz="800" b="1" dirty="0" smtClean="0">
                <a:solidFill>
                  <a:schemeClr val="bg1"/>
                </a:solidFill>
              </a:rPr>
              <a:t>导出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9776" y="996493"/>
            <a:ext cx="688156" cy="215444"/>
          </a:xfrm>
          <a:prstGeom prst="rect">
            <a:avLst/>
          </a:prstGeom>
          <a:solidFill>
            <a:srgbClr val="1B8BEE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</a:rPr>
              <a:t>+</a:t>
            </a:r>
            <a:r>
              <a:rPr lang="zh-CN" altLang="en-US" sz="800" b="1" dirty="0" smtClean="0">
                <a:solidFill>
                  <a:schemeClr val="bg1"/>
                </a:solidFill>
              </a:rPr>
              <a:t>批量处理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659117" y="2479248"/>
            <a:ext cx="3120273" cy="2931737"/>
          </a:xfrm>
          <a:prstGeom prst="borderCallout1">
            <a:avLst>
              <a:gd name="adj1" fmla="val 18750"/>
              <a:gd name="adj2" fmla="val -8333"/>
              <a:gd name="adj3" fmla="val -45699"/>
              <a:gd name="adj4" fmla="val 399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按键改为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个按键：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，新增退款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，导出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，删除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，批量处理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其中“批量处理”按键仅在“回单跟进”，“一次退款”和“二次退款”视图可见，其余视图一律不可见或呈灰色不可点击状态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380428" y="2479249"/>
            <a:ext cx="3120273" cy="593890"/>
          </a:xfrm>
          <a:prstGeom prst="borderCallout1">
            <a:avLst>
              <a:gd name="adj1" fmla="val 18750"/>
              <a:gd name="adj2" fmla="val -8333"/>
              <a:gd name="adj3" fmla="val -228881"/>
              <a:gd name="adj4" fmla="val 5867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右面的批量按钮，全部取消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3409" y="999240"/>
            <a:ext cx="1838227" cy="25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24107" y="999240"/>
            <a:ext cx="51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号码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0367" y="987229"/>
            <a:ext cx="461913" cy="215444"/>
          </a:xfrm>
          <a:prstGeom prst="rect">
            <a:avLst/>
          </a:prstGeom>
          <a:solidFill>
            <a:srgbClr val="0CBAF5"/>
          </a:solidFill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</a:rPr>
              <a:t>+</a:t>
            </a:r>
            <a:r>
              <a:rPr lang="zh-CN" altLang="en-US" sz="800" b="1" dirty="0">
                <a:solidFill>
                  <a:schemeClr val="bg1"/>
                </a:solidFill>
              </a:rPr>
              <a:t>删除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596" y="1055802"/>
            <a:ext cx="96436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按键功能说明：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，新增，调用目前新增界面录入投诉记录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，导出，按当前页面视图和筛选器，导出数据记录的全部字段</a:t>
            </a:r>
            <a:endParaRPr lang="en-US" altLang="zh-CN" dirty="0" smtClean="0"/>
          </a:p>
          <a:p>
            <a:r>
              <a:rPr lang="zh-CN" altLang="en-US" dirty="0" smtClean="0"/>
              <a:t>注：不考虑用户的勾选选择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，删除，允许用户删除勾选的单条记录</a:t>
            </a:r>
            <a:endParaRPr lang="en-US" altLang="zh-CN" dirty="0" smtClean="0"/>
          </a:p>
          <a:p>
            <a:r>
              <a:rPr lang="zh-CN" altLang="en-US" dirty="0" smtClean="0"/>
              <a:t>注：当用户勾选多条记录时，拒绝执行</a:t>
            </a:r>
            <a:endParaRPr lang="en-US" altLang="zh-CN" dirty="0" smtClean="0"/>
          </a:p>
          <a:p>
            <a:r>
              <a:rPr lang="zh-CN" altLang="en-US" dirty="0" smtClean="0"/>
              <a:t>为避免误删除，执行时要求用户数据登陆密码进行校验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，批量处理</a:t>
            </a:r>
            <a:endParaRPr lang="en-US" altLang="zh-CN" dirty="0" smtClean="0"/>
          </a:p>
          <a:p>
            <a:r>
              <a:rPr lang="zh-CN" altLang="en-US" dirty="0" smtClean="0"/>
              <a:t>注：改按键，仅在“回单跟进”，“一次退款”，“二次退款”三个视图中可见，其他视图不可见</a:t>
            </a:r>
            <a:endParaRPr lang="en-US" altLang="zh-CN" dirty="0" smtClean="0"/>
          </a:p>
          <a:p>
            <a:r>
              <a:rPr lang="zh-CN" altLang="en-US" dirty="0" smtClean="0"/>
              <a:t>最好能做到：在回单跟进中显示为“批量回邮”，在一次退款中显示为“提交一退”，在二</a:t>
            </a:r>
            <a:r>
              <a:rPr lang="zh-CN" altLang="en-US" dirty="0"/>
              <a:t>次</a:t>
            </a:r>
            <a:r>
              <a:rPr lang="zh-CN" altLang="en-US" dirty="0" smtClean="0"/>
              <a:t>退款中显示为“提交二退”</a:t>
            </a:r>
            <a:endParaRPr lang="en-US" altLang="zh-CN" dirty="0" smtClean="0"/>
          </a:p>
          <a:p>
            <a:r>
              <a:rPr lang="zh-CN" altLang="en-US" dirty="0" smtClean="0"/>
              <a:t>“批量处理”后台对应的程序暂时不做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150" y="232064"/>
            <a:ext cx="11871850" cy="5974772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848413" y="960847"/>
            <a:ext cx="1998483" cy="292231"/>
            <a:chOff x="2516957" y="6362406"/>
            <a:chExt cx="1998483" cy="292231"/>
          </a:xfrm>
        </p:grpSpPr>
        <p:sp>
          <p:nvSpPr>
            <p:cNvPr id="3" name="Rectangle 2"/>
            <p:cNvSpPr/>
            <p:nvPr/>
          </p:nvSpPr>
          <p:spPr>
            <a:xfrm>
              <a:off x="2516957" y="6362406"/>
              <a:ext cx="1998483" cy="292231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16957" y="6400799"/>
              <a:ext cx="659877" cy="215444"/>
            </a:xfrm>
            <a:prstGeom prst="rect">
              <a:avLst/>
            </a:prstGeom>
            <a:solidFill>
              <a:srgbClr val="01C26A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chemeClr val="bg1"/>
                  </a:solidFill>
                </a:rPr>
                <a:t>+</a:t>
              </a:r>
              <a:r>
                <a:rPr lang="zh-CN" altLang="en-US" sz="800" b="1" dirty="0" smtClean="0">
                  <a:solidFill>
                    <a:schemeClr val="bg1"/>
                  </a:solidFill>
                </a:rPr>
                <a:t>新增退款</a:t>
              </a:r>
              <a:endParaRPr lang="zh-CN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52248" y="6408853"/>
              <a:ext cx="461913" cy="215444"/>
            </a:xfrm>
            <a:prstGeom prst="rect">
              <a:avLst/>
            </a:prstGeom>
            <a:solidFill>
              <a:srgbClr val="0CBA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chemeClr val="bg1"/>
                  </a:solidFill>
                </a:rPr>
                <a:t>+</a:t>
              </a:r>
              <a:r>
                <a:rPr lang="zh-CN" altLang="en-US" sz="800" b="1" dirty="0" smtClean="0">
                  <a:solidFill>
                    <a:schemeClr val="bg1"/>
                  </a:solidFill>
                </a:rPr>
                <a:t>导出</a:t>
              </a:r>
              <a:endParaRPr lang="zh-CN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89574" y="6400799"/>
              <a:ext cx="659877" cy="215444"/>
            </a:xfrm>
            <a:prstGeom prst="rect">
              <a:avLst/>
            </a:prstGeom>
            <a:solidFill>
              <a:srgbClr val="1B8BE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 smtClean="0">
                  <a:solidFill>
                    <a:schemeClr val="bg1"/>
                  </a:solidFill>
                </a:rPr>
                <a:t>+</a:t>
              </a:r>
              <a:r>
                <a:rPr lang="zh-CN" altLang="en-US" sz="800" b="1" dirty="0" smtClean="0">
                  <a:solidFill>
                    <a:schemeClr val="bg1"/>
                  </a:solidFill>
                </a:rPr>
                <a:t>批量处理</a:t>
              </a:r>
              <a:endParaRPr lang="zh-CN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138366" y="999240"/>
            <a:ext cx="1838227" cy="25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72759" y="999240"/>
            <a:ext cx="51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号码</a:t>
            </a:r>
            <a:endParaRPr lang="zh-CN" alt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9030878" y="980043"/>
            <a:ext cx="3161122" cy="253838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/>
          <a:srcRect t="17573" b="9533"/>
          <a:stretch>
            <a:fillRect/>
          </a:stretch>
        </p:blipFill>
        <p:spPr>
          <a:xfrm>
            <a:off x="414418" y="1640263"/>
            <a:ext cx="11871850" cy="456657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545183" y="1338089"/>
            <a:ext cx="11741085" cy="340567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3483626" y="1368078"/>
            <a:ext cx="865696" cy="25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18018" y="1368078"/>
            <a:ext cx="51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地州</a:t>
            </a:r>
            <a:endParaRPr lang="zh-CN" alt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139963" y="1361654"/>
            <a:ext cx="865696" cy="25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74355" y="1361654"/>
            <a:ext cx="51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业务</a:t>
            </a:r>
            <a:endParaRPr lang="zh-CN" alt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430547" y="1365840"/>
            <a:ext cx="865696" cy="25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4939" y="1365840"/>
            <a:ext cx="51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来源</a:t>
            </a:r>
            <a:endParaRPr lang="zh-CN" alt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033906" y="1360802"/>
            <a:ext cx="865696" cy="25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99927" y="1368424"/>
            <a:ext cx="82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投诉日期</a:t>
            </a:r>
            <a:endParaRPr lang="zh-CN" alt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8938001" y="1361434"/>
            <a:ext cx="865696" cy="25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004022" y="1369056"/>
            <a:ext cx="82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订购</a:t>
            </a:r>
            <a:r>
              <a:rPr lang="zh-CN" altLang="en-US" sz="1200" dirty="0" smtClean="0"/>
              <a:t>日期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347335" y="1389071"/>
            <a:ext cx="659877" cy="215444"/>
          </a:xfrm>
          <a:prstGeom prst="rect">
            <a:avLst/>
          </a:prstGeom>
          <a:solidFill>
            <a:srgbClr val="1B8BE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solidFill>
                  <a:schemeClr val="bg1"/>
                </a:solidFill>
              </a:rPr>
              <a:t>+</a:t>
            </a:r>
            <a:r>
              <a:rPr lang="zh-CN" altLang="en-US" sz="800" b="1" dirty="0">
                <a:solidFill>
                  <a:schemeClr val="bg1"/>
                </a:solidFill>
              </a:rPr>
              <a:t>查找</a:t>
            </a:r>
            <a:endParaRPr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28" name="Line Callout 1 27"/>
          <p:cNvSpPr/>
          <p:nvPr/>
        </p:nvSpPr>
        <p:spPr>
          <a:xfrm>
            <a:off x="4090870" y="2922505"/>
            <a:ext cx="3441146" cy="1149874"/>
          </a:xfrm>
          <a:prstGeom prst="borderCallout1">
            <a:avLst>
              <a:gd name="adj1" fmla="val 18750"/>
              <a:gd name="adj2" fmla="val -8333"/>
              <a:gd name="adj3" fmla="val -129631"/>
              <a:gd name="adj4" fmla="val 5456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搜索条的设计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其中来源，地州，业务运行</a:t>
            </a:r>
            <a:r>
              <a:rPr lang="zh-CN" altLang="en-US" smtClean="0">
                <a:solidFill>
                  <a:srgbClr val="FF0000"/>
                </a:solidFill>
              </a:rPr>
              <a:t>下拉选择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演示</Application>
  <PresentationFormat>Widescreen</PresentationFormat>
  <Paragraphs>229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Franky</dc:creator>
  <cp:lastModifiedBy>鬼泣1396191476</cp:lastModifiedBy>
  <cp:revision>42</cp:revision>
  <dcterms:created xsi:type="dcterms:W3CDTF">2018-05-25T15:28:00Z</dcterms:created>
  <dcterms:modified xsi:type="dcterms:W3CDTF">2018-06-01T03:30:17Z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