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3"/>
    <p:sldId id="277" r:id="rId4"/>
    <p:sldId id="269" r:id="rId5"/>
    <p:sldId id="285" r:id="rId6"/>
    <p:sldId id="279" r:id="rId7"/>
    <p:sldId id="280" r:id="rId8"/>
    <p:sldId id="281" r:id="rId9"/>
    <p:sldId id="276" r:id="rId10"/>
    <p:sldId id="283" r:id="rId11"/>
    <p:sldId id="270" r:id="rId12"/>
    <p:sldId id="284" r:id="rId13"/>
    <p:sldId id="282" r:id="rId14"/>
    <p:sldId id="272" r:id="rId15"/>
    <p:sldId id="275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7F6"/>
    <a:srgbClr val="1B8BEE"/>
    <a:srgbClr val="0CBAF5"/>
    <a:srgbClr val="01C26A"/>
    <a:srgbClr val="EF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179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236" y="358218"/>
            <a:ext cx="7392669" cy="5821052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5900484" y="2438478"/>
            <a:ext cx="2328421" cy="691222"/>
          </a:xfrm>
          <a:prstGeom prst="borderCallout1">
            <a:avLst>
              <a:gd name="adj1" fmla="val 18750"/>
              <a:gd name="adj2" fmla="val -8333"/>
              <a:gd name="adj3" fmla="val 517760"/>
              <a:gd name="adj4" fmla="val -4127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增加一个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en-US" altLang="zh-CN" sz="1600" dirty="0" smtClean="0">
                <a:solidFill>
                  <a:schemeClr val="tx1"/>
                </a:solidFill>
              </a:rPr>
              <a:t>00</a:t>
            </a:r>
            <a:r>
              <a:rPr lang="zh-CN" altLang="en-US" sz="1600" dirty="0" smtClean="0">
                <a:solidFill>
                  <a:schemeClr val="tx1"/>
                </a:solidFill>
              </a:rPr>
              <a:t>条</a:t>
            </a:r>
            <a:r>
              <a:rPr lang="en-US" altLang="zh-CN" sz="1600" dirty="0" smtClean="0">
                <a:solidFill>
                  <a:schemeClr val="tx1"/>
                </a:solidFill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</a:rPr>
              <a:t>页的选项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888" y="160255"/>
            <a:ext cx="835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双击查看全部信息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155" y="701756"/>
            <a:ext cx="9658350" cy="513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706" y="617836"/>
            <a:ext cx="6016304" cy="2266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010" y="617836"/>
            <a:ext cx="5773741" cy="4037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888" y="160255"/>
            <a:ext cx="835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级页面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0" y="2972851"/>
            <a:ext cx="5991225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204" y="612742"/>
            <a:ext cx="8352149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批量提交一退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，不提供基于单记录的提交一退功能，仅提供勾选记录后，用“批量提交”按键调用批量提交功能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已完工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，用户先勾选要提交一退的记录，然后点击“批量一退”，此时弹窗对话框，提示用户：“对选定的</a:t>
            </a:r>
            <a:r>
              <a:rPr lang="en-US" altLang="zh-CN" dirty="0" smtClean="0">
                <a:solidFill>
                  <a:srgbClr val="FF0000"/>
                </a:solidFill>
              </a:rPr>
              <a:t>XX</a:t>
            </a:r>
            <a:r>
              <a:rPr lang="zh-CN" altLang="en-US" dirty="0" smtClean="0">
                <a:solidFill>
                  <a:srgbClr val="FF0000"/>
                </a:solidFill>
              </a:rPr>
              <a:t>条记录提交一次退款并导出清单”，要求用户确认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，用户点击确认后，对选定的记录检测以下状态：</a:t>
            </a:r>
            <a:endParaRPr lang="en-US" altLang="zh-CN" dirty="0" smtClean="0"/>
          </a:p>
          <a:p>
            <a:r>
              <a:rPr lang="en-US" altLang="zh-CN" dirty="0" smtClean="0"/>
              <a:t>a, </a:t>
            </a:r>
            <a:r>
              <a:rPr lang="zh-CN" altLang="en-US" dirty="0" smtClean="0"/>
              <a:t>所有选定的记录的一退状态均为“待提交”</a:t>
            </a:r>
            <a:endParaRPr lang="en-US" altLang="zh-CN" dirty="0" smtClean="0"/>
          </a:p>
          <a:p>
            <a:r>
              <a:rPr lang="en-US" altLang="zh-CN" dirty="0" smtClean="0"/>
              <a:t>b, </a:t>
            </a:r>
            <a:r>
              <a:rPr lang="zh-CN" altLang="en-US" dirty="0" smtClean="0"/>
              <a:t>全部记录都属于同一个地州</a:t>
            </a:r>
            <a:endParaRPr lang="en-US" altLang="zh-CN" dirty="0" smtClean="0"/>
          </a:p>
          <a:p>
            <a:r>
              <a:rPr lang="zh-CN" altLang="en-US" dirty="0" smtClean="0"/>
              <a:t>不能通过上述校验的，提示用户“存在不符合提交条件的记录”，</a:t>
            </a:r>
            <a:r>
              <a:rPr lang="zh-CN" altLang="en-US" dirty="0" smtClean="0">
                <a:solidFill>
                  <a:srgbClr val="FF0000"/>
                </a:solidFill>
              </a:rPr>
              <a:t>拒绝执行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4 </a:t>
            </a:r>
            <a:r>
              <a:rPr lang="zh-CN" altLang="en-US" dirty="0" smtClean="0">
                <a:solidFill>
                  <a:srgbClr val="FF0000"/>
                </a:solidFill>
              </a:rPr>
              <a:t>通过校验后，对选定的记录，下载一个记录文件，字段包括：号码，一退金额，</a:t>
            </a:r>
            <a:r>
              <a:rPr lang="zh-CN" altLang="en-US" dirty="0">
                <a:solidFill>
                  <a:srgbClr val="FF0000"/>
                </a:solidFill>
              </a:rPr>
              <a:t>业务，</a:t>
            </a:r>
            <a:r>
              <a:rPr lang="zh-CN" altLang="en-US" dirty="0" smtClean="0">
                <a:solidFill>
                  <a:srgbClr val="FF0000"/>
                </a:solidFill>
              </a:rPr>
              <a:t>投诉日期，订购日期，产品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zh-CN" altLang="en-US" dirty="0"/>
              <a:t>下载文件的命名规则</a:t>
            </a:r>
            <a:r>
              <a:rPr lang="zh-CN" altLang="en-US" dirty="0" smtClean="0"/>
              <a:t>：一次</a:t>
            </a:r>
            <a:r>
              <a:rPr lang="zh-CN" altLang="en-US" dirty="0"/>
              <a:t>退费文件</a:t>
            </a:r>
            <a:r>
              <a:rPr lang="en-US" altLang="zh-CN" dirty="0"/>
              <a:t>-</a:t>
            </a:r>
            <a:r>
              <a:rPr lang="zh-CN" altLang="en-US" dirty="0"/>
              <a:t>地州</a:t>
            </a:r>
            <a:r>
              <a:rPr lang="en-US" altLang="zh-CN" dirty="0"/>
              <a:t>-</a:t>
            </a:r>
            <a:r>
              <a:rPr lang="zh-CN" altLang="en-US" dirty="0"/>
              <a:t>下载日期</a:t>
            </a:r>
            <a:r>
              <a:rPr lang="en-US" altLang="zh-CN" dirty="0"/>
              <a:t>.</a:t>
            </a:r>
            <a:r>
              <a:rPr lang="en-US" altLang="zh-CN" dirty="0" err="1"/>
              <a:t>xls</a:t>
            </a:r>
            <a:r>
              <a:rPr lang="zh-CN" altLang="en-US" dirty="0"/>
              <a:t>（如</a:t>
            </a:r>
            <a:r>
              <a:rPr lang="zh-CN" altLang="en-US" dirty="0" smtClean="0"/>
              <a:t>“一次</a:t>
            </a:r>
            <a:r>
              <a:rPr lang="zh-CN" altLang="en-US" dirty="0"/>
              <a:t>退费文件</a:t>
            </a:r>
            <a:r>
              <a:rPr lang="en-US" altLang="zh-CN" dirty="0"/>
              <a:t>-</a:t>
            </a:r>
            <a:r>
              <a:rPr lang="zh-CN" altLang="en-US" dirty="0"/>
              <a:t>乌鲁木齐</a:t>
            </a:r>
            <a:r>
              <a:rPr lang="en-US" altLang="zh-CN" dirty="0"/>
              <a:t>-20180507.xls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，下载后，修改一退状态为“已提交”，同时记录提交人和提交日期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7204" y="612742"/>
            <a:ext cx="83521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批量提交二退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，不提供基于单记录的提交</a:t>
            </a:r>
            <a:r>
              <a:rPr lang="zh-CN" altLang="en-US" dirty="0"/>
              <a:t>二</a:t>
            </a:r>
            <a:r>
              <a:rPr lang="zh-CN" altLang="en-US" dirty="0" smtClean="0"/>
              <a:t>退功能，仅提供勾选记录后，用“批量提交”按键调用批量提交功能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已完工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，用户先勾选要提交二退的记录，然后点击“批量二退”，此时弹窗对话框，提示用户：“对选定的</a:t>
            </a:r>
            <a:r>
              <a:rPr lang="en-US" altLang="zh-CN" dirty="0" smtClean="0">
                <a:solidFill>
                  <a:srgbClr val="FF0000"/>
                </a:solidFill>
              </a:rPr>
              <a:t>XX</a:t>
            </a:r>
            <a:r>
              <a:rPr lang="zh-CN" altLang="en-US" dirty="0" smtClean="0">
                <a:solidFill>
                  <a:srgbClr val="FF0000"/>
                </a:solidFill>
              </a:rPr>
              <a:t>条记录提交二次次退款并导出清单”，要求用户确认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，用户点击确认后，对选定的记录检测以下状态：</a:t>
            </a:r>
            <a:endParaRPr lang="en-US" altLang="zh-CN" dirty="0" smtClean="0"/>
          </a:p>
          <a:p>
            <a:r>
              <a:rPr lang="en-US" altLang="zh-CN" dirty="0" smtClean="0"/>
              <a:t>a, </a:t>
            </a:r>
            <a:r>
              <a:rPr lang="zh-CN" altLang="en-US" dirty="0" smtClean="0"/>
              <a:t>所有记录的二退状态均为“待提交”</a:t>
            </a:r>
            <a:endParaRPr lang="en-US" altLang="zh-CN" dirty="0" smtClean="0"/>
          </a:p>
          <a:p>
            <a:r>
              <a:rPr lang="en-US" altLang="zh-CN" dirty="0" smtClean="0"/>
              <a:t>b, </a:t>
            </a:r>
            <a:r>
              <a:rPr lang="zh-CN" altLang="en-US" dirty="0" smtClean="0"/>
              <a:t>所有记录的二退金额都已经录入，且不等于</a:t>
            </a:r>
            <a:r>
              <a:rPr lang="en-US" altLang="zh-CN" dirty="0"/>
              <a:t>0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全部记录都属于同一个地州</a:t>
            </a:r>
            <a:endParaRPr lang="en-US" altLang="zh-CN" dirty="0" smtClean="0"/>
          </a:p>
          <a:p>
            <a:r>
              <a:rPr lang="zh-CN" altLang="en-US" dirty="0" smtClean="0"/>
              <a:t>不能通过上述校验的，提示用户“存在不符合提交条件的记录”，</a:t>
            </a:r>
            <a:r>
              <a:rPr lang="zh-CN" altLang="en-US" dirty="0" smtClean="0">
                <a:solidFill>
                  <a:srgbClr val="FF0000"/>
                </a:solidFill>
              </a:rPr>
              <a:t>拒绝执行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4 </a:t>
            </a:r>
            <a:r>
              <a:rPr lang="zh-CN" altLang="en-US" dirty="0" smtClean="0">
                <a:solidFill>
                  <a:srgbClr val="FF0000"/>
                </a:solidFill>
              </a:rPr>
              <a:t>通过校验后，对选定的记录，下载一个记录文件，字段包括：号码，二退金额，</a:t>
            </a:r>
            <a:r>
              <a:rPr lang="zh-CN" altLang="en-US" dirty="0">
                <a:solidFill>
                  <a:srgbClr val="FF0000"/>
                </a:solidFill>
              </a:rPr>
              <a:t>业务，</a:t>
            </a:r>
            <a:r>
              <a:rPr lang="zh-CN" altLang="en-US" dirty="0" smtClean="0">
                <a:solidFill>
                  <a:srgbClr val="FF0000"/>
                </a:solidFill>
              </a:rPr>
              <a:t>投诉日期，订购日期，产品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，下载文件的命名规则：</a:t>
            </a:r>
            <a:r>
              <a:rPr lang="zh-CN" altLang="en-US" dirty="0"/>
              <a:t>二次</a:t>
            </a:r>
            <a:r>
              <a:rPr lang="zh-CN" altLang="en-US" dirty="0" smtClean="0"/>
              <a:t>退费文件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地州</a:t>
            </a:r>
            <a:r>
              <a:rPr lang="en-US" altLang="zh-CN" dirty="0" smtClean="0"/>
              <a:t>-</a:t>
            </a:r>
            <a:r>
              <a:rPr lang="zh-CN" altLang="en-US" dirty="0" smtClean="0"/>
              <a:t>下载日期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xls</a:t>
            </a:r>
            <a:r>
              <a:rPr lang="zh-CN" altLang="en-US" dirty="0" smtClean="0"/>
              <a:t>（如“二次退费文件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乌鲁木齐</a:t>
            </a:r>
            <a:r>
              <a:rPr lang="en-US" altLang="zh-CN" dirty="0" smtClean="0"/>
              <a:t>-20180507.xls)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6</a:t>
            </a:r>
            <a:r>
              <a:rPr lang="zh-CN" altLang="en-US" dirty="0" smtClean="0"/>
              <a:t>，下载后，修改二退状态为“已提交”，同时记录提交人和提交日期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315" y="1140643"/>
            <a:ext cx="7814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导出功能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按</a:t>
            </a:r>
            <a:r>
              <a:rPr lang="zh-CN" altLang="en-US" dirty="0"/>
              <a:t>当前页面视图和筛选器，导出数据记录的全部字段</a:t>
            </a:r>
            <a:endParaRPr lang="en-US" altLang="zh-CN" dirty="0"/>
          </a:p>
          <a:p>
            <a:r>
              <a:rPr lang="zh-CN" altLang="en-US" dirty="0"/>
              <a:t>注：不考虑用户的勾选</a:t>
            </a:r>
            <a:r>
              <a:rPr lang="zh-CN" altLang="en-US" dirty="0" smtClean="0"/>
              <a:t>选择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500" y="275858"/>
            <a:ext cx="98415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单记录执行自动回邮功能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，系统增加配置文件，允许按照地市指定是否发送邮件以及回邮地址，每个地市允许配置一个回邮地址</a:t>
            </a:r>
            <a:endParaRPr lang="en-US" altLang="zh-CN" dirty="0"/>
          </a:p>
          <a:p>
            <a:r>
              <a:rPr lang="en-US" altLang="zh-CN" dirty="0" smtClean="0"/>
              <a:t>2, </a:t>
            </a:r>
            <a:r>
              <a:rPr lang="zh-CN" altLang="en-US" dirty="0" smtClean="0"/>
              <a:t>对乌鲁木齐和昌吉，默认要发送邮件，对其他地州，默认不发送邮件（</a:t>
            </a:r>
            <a:r>
              <a:rPr lang="zh-CN" altLang="en-US" dirty="0" smtClean="0">
                <a:solidFill>
                  <a:srgbClr val="FF0000"/>
                </a:solidFill>
              </a:rPr>
              <a:t>已完工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342900" indent="-342900">
              <a:buFontTx/>
              <a:buAutoNum type="arabicPeriod" startAt="3"/>
            </a:pPr>
            <a:r>
              <a:rPr lang="zh-CN" altLang="en-US" dirty="0" smtClean="0"/>
              <a:t>点击回邮后，弹窗对话框，要求客户确认回邮操作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已完工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zh-CN" altLang="en-US" dirty="0" smtClean="0"/>
              <a:t>执行前，检查是否已经输入回单文本和上传附件，</a:t>
            </a:r>
            <a:r>
              <a:rPr lang="zh-CN" altLang="en-US" dirty="0"/>
              <a:t>任</a:t>
            </a:r>
            <a:r>
              <a:rPr lang="zh-CN" altLang="en-US" dirty="0" smtClean="0"/>
              <a:t>一条件不满足，</a:t>
            </a:r>
            <a:r>
              <a:rPr lang="zh-CN" altLang="en-US" dirty="0" smtClean="0">
                <a:solidFill>
                  <a:srgbClr val="FF0000"/>
                </a:solidFill>
              </a:rPr>
              <a:t>拒绝执行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5</a:t>
            </a:r>
            <a:r>
              <a:rPr lang="zh-CN" altLang="en-US" dirty="0" smtClean="0"/>
              <a:t>，执行回邮时，调用邮件程序，正文发送回邮文本，并附附件，同时更改邮件状态为“已发送”，记录回邮的时间，邮件地址，提交客服等信息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b="1" dirty="0" smtClean="0"/>
              <a:t>多记录批量</a:t>
            </a:r>
            <a:r>
              <a:rPr lang="zh-CN" altLang="en-US" b="1" dirty="0"/>
              <a:t>回邮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，对用户</a:t>
            </a:r>
            <a:r>
              <a:rPr lang="zh-CN" altLang="en-US" dirty="0"/>
              <a:t>当前勾选的记录，批量</a:t>
            </a:r>
            <a:r>
              <a:rPr lang="zh-CN" altLang="en-US" dirty="0" smtClean="0"/>
              <a:t>执行回邮操作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，点击批量回邮时，先弹出对话框，提示用户“对当前选定的</a:t>
            </a:r>
            <a:r>
              <a:rPr lang="en-US" altLang="zh-CN" dirty="0" smtClean="0"/>
              <a:t>XX</a:t>
            </a:r>
            <a:r>
              <a:rPr lang="zh-CN" altLang="en-US" dirty="0" smtClean="0"/>
              <a:t>个记录批量回邮”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，用户点击确认后，挨个记录执行回邮功能，</a:t>
            </a:r>
            <a:r>
              <a:rPr lang="zh-CN" altLang="en-US" dirty="0" smtClean="0">
                <a:solidFill>
                  <a:srgbClr val="FF0000"/>
                </a:solidFill>
              </a:rPr>
              <a:t>自动跳过</a:t>
            </a:r>
            <a:r>
              <a:rPr lang="zh-CN" altLang="en-US" dirty="0" smtClean="0"/>
              <a:t>以下记录：</a:t>
            </a:r>
            <a:endParaRPr lang="en-US" altLang="zh-CN" dirty="0" smtClean="0"/>
          </a:p>
          <a:p>
            <a:r>
              <a:rPr lang="en-US" altLang="zh-CN" dirty="0" smtClean="0"/>
              <a:t>a,   </a:t>
            </a:r>
            <a:r>
              <a:rPr lang="zh-CN" altLang="en-US" dirty="0" smtClean="0"/>
              <a:t>已经回邮或无需回邮的记录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，未录入回单文本的记录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，未上传附件的记录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，执行成功后，反馈“选定</a:t>
            </a:r>
            <a:r>
              <a:rPr lang="en-US" altLang="zh-CN" dirty="0" smtClean="0"/>
              <a:t>XX</a:t>
            </a:r>
            <a:r>
              <a:rPr lang="zh-CN" altLang="en-US" dirty="0" smtClean="0"/>
              <a:t>记录，成功执行</a:t>
            </a:r>
            <a:r>
              <a:rPr lang="en-US" altLang="zh-CN" dirty="0" smtClean="0"/>
              <a:t>XX</a:t>
            </a:r>
            <a:r>
              <a:rPr lang="zh-CN" altLang="en-US" dirty="0" smtClean="0"/>
              <a:t>记录回邮”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可以先做单记录回邮功能，测试通过以后再做批量功能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7165" y="1820993"/>
            <a:ext cx="3810000" cy="1971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7739" y="1828800"/>
            <a:ext cx="532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删除记录的确认对话框</a:t>
            </a:r>
            <a:endParaRPr lang="en-US" altLang="zh-CN" dirty="0" smtClean="0"/>
          </a:p>
          <a:p>
            <a:r>
              <a:rPr lang="zh-CN" altLang="en-US" dirty="0" smtClean="0"/>
              <a:t>每次弹出的时候都初始化为无密码的</a:t>
            </a:r>
            <a:endParaRPr lang="en-US" altLang="zh-CN" dirty="0" smtClean="0"/>
          </a:p>
          <a:p>
            <a:r>
              <a:rPr lang="zh-CN" altLang="en-US" dirty="0" smtClean="0"/>
              <a:t>也就是每次弹出都强制要求用户再次输入密码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136" y="0"/>
            <a:ext cx="10115550" cy="5962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8623" y="4915138"/>
            <a:ext cx="4562573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，在自动生成回单模板时，只要日期，不要时间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，当用户在弹窗上录入的时候，不允许点击其他地方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否则容易导致录入的信息中途丢失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219" y="650713"/>
            <a:ext cx="10294070" cy="5028673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4873659" y="4373289"/>
            <a:ext cx="3911428" cy="1681035"/>
          </a:xfrm>
          <a:prstGeom prst="borderCallout1">
            <a:avLst>
              <a:gd name="adj1" fmla="val 18750"/>
              <a:gd name="adj2" fmla="val -8333"/>
              <a:gd name="adj3" fmla="val -165707"/>
              <a:gd name="adj4" fmla="val -6391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点击回单跟进时，显现满足以下三种条件之一的记录：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回单文本</a:t>
            </a:r>
            <a:r>
              <a:rPr lang="en-US" altLang="zh-CN" sz="1600" dirty="0" smtClean="0">
                <a:solidFill>
                  <a:schemeClr val="tx1"/>
                </a:solidFill>
              </a:rPr>
              <a:t>=</a:t>
            </a:r>
            <a:r>
              <a:rPr lang="zh-CN" altLang="en-US" sz="1600" dirty="0" smtClean="0">
                <a:solidFill>
                  <a:schemeClr val="tx1"/>
                </a:solidFill>
              </a:rPr>
              <a:t>空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附件</a:t>
            </a:r>
            <a:r>
              <a:rPr lang="en-US" altLang="zh-CN" sz="1600" dirty="0" smtClean="0">
                <a:solidFill>
                  <a:schemeClr val="tx1"/>
                </a:solidFill>
              </a:rPr>
              <a:t>=</a:t>
            </a:r>
            <a:r>
              <a:rPr lang="zh-CN" altLang="en-US" sz="1600" dirty="0" smtClean="0">
                <a:solidFill>
                  <a:schemeClr val="tx1"/>
                </a:solidFill>
              </a:rPr>
              <a:t>空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回</a:t>
            </a:r>
            <a:r>
              <a:rPr lang="zh-CN" altLang="en-US" sz="1600" dirty="0" smtClean="0">
                <a:solidFill>
                  <a:schemeClr val="tx1"/>
                </a:solidFill>
              </a:rPr>
              <a:t>邮</a:t>
            </a:r>
            <a:r>
              <a:rPr lang="en-US" altLang="zh-CN" sz="1600" dirty="0" smtClean="0">
                <a:solidFill>
                  <a:schemeClr val="tx1"/>
                </a:solidFill>
              </a:rPr>
              <a:t>=</a:t>
            </a:r>
            <a:r>
              <a:rPr lang="zh-CN" altLang="en-US" sz="1600" dirty="0" smtClean="0">
                <a:solidFill>
                  <a:schemeClr val="tx1"/>
                </a:solidFill>
              </a:rPr>
              <a:t>待发送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876" y="791852"/>
            <a:ext cx="92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屏蔽功能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，只需提供单记录屏蔽功能，不考虑多记录批量屏蔽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已完工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，用户点击后弹窗要求用户确认操作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已完工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，用户确认后，向营销平台添加黑名单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，添加成功，修改屏蔽状态，并记录经办人和时间信息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876" y="791852"/>
            <a:ext cx="9238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退订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，只需提供单记录退订功能，不考虑多记录批量退订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已完工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，用户点击后弹窗要求用户确认操作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已完工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，用户确认后，修改退订状态，并记录经办人和时间信息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876" y="791852"/>
            <a:ext cx="9238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退款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，只需提供单记录退款功能，不考虑多记录批量退款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已完工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，用户点击后弹窗要求用户确认操作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已完工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，用户确认后，修改退款状态，并记录经办人和时间信息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退款经办人和一退经办人，共用一个记录字段</a:t>
            </a:r>
            <a:endParaRPr lang="en-US" altLang="zh-CN" dirty="0" smtClean="0"/>
          </a:p>
          <a:p>
            <a:r>
              <a:rPr lang="zh-CN" altLang="en-US" dirty="0" smtClean="0"/>
              <a:t>退款日期和</a:t>
            </a:r>
            <a:r>
              <a:rPr lang="zh-CN" altLang="en-US" dirty="0"/>
              <a:t>一</a:t>
            </a:r>
            <a:r>
              <a:rPr lang="zh-CN" altLang="en-US" dirty="0" smtClean="0"/>
              <a:t>退日期，</a:t>
            </a:r>
            <a:r>
              <a:rPr lang="zh-CN" altLang="en-US" dirty="0"/>
              <a:t>共用一个记录字段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527" y="314699"/>
            <a:ext cx="10446005" cy="6071959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4111500" y="3154914"/>
            <a:ext cx="4656842" cy="2754395"/>
          </a:xfrm>
          <a:prstGeom prst="borderCallout1">
            <a:avLst>
              <a:gd name="adj1" fmla="val 18750"/>
              <a:gd name="adj2" fmla="val -8333"/>
              <a:gd name="adj3" fmla="val -38656"/>
              <a:gd name="adj4" fmla="val 8605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600" dirty="0" smtClean="0"/>
              <a:t>J</a:t>
            </a:r>
            <a:r>
              <a:rPr lang="zh-CN" altLang="en-US" sz="1600" dirty="0" smtClean="0">
                <a:solidFill>
                  <a:schemeClr val="tx1"/>
                </a:solidFill>
              </a:rPr>
              <a:t>截图字段的显示规则：</a:t>
            </a:r>
            <a:br>
              <a:rPr lang="en-US" altLang="zh-CN" sz="1600" dirty="0" smtClean="0">
                <a:solidFill>
                  <a:schemeClr val="tx1"/>
                </a:solidFill>
              </a:rPr>
            </a:b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当：内部退款</a:t>
            </a:r>
            <a:r>
              <a:rPr lang="en-US" altLang="zh-CN" sz="1600" dirty="0" smtClean="0">
                <a:solidFill>
                  <a:schemeClr val="tx1"/>
                </a:solidFill>
              </a:rPr>
              <a:t>=</a:t>
            </a:r>
            <a:r>
              <a:rPr lang="zh-CN" altLang="en-US" sz="1600" dirty="0" smtClean="0">
                <a:solidFill>
                  <a:schemeClr val="tx1"/>
                </a:solidFill>
              </a:rPr>
              <a:t>无，</a:t>
            </a:r>
            <a:br>
              <a:rPr lang="en-US" altLang="zh-CN" sz="1600" dirty="0" smtClean="0">
                <a:solidFill>
                  <a:schemeClr val="tx1"/>
                </a:solidFill>
              </a:rPr>
            </a:br>
            <a:r>
              <a:rPr lang="zh-CN" altLang="en-US" sz="1600" dirty="0" smtClean="0">
                <a:solidFill>
                  <a:schemeClr val="tx1"/>
                </a:solidFill>
              </a:rPr>
              <a:t>显示为灰色空框，不允许点击</a:t>
            </a:r>
            <a:br>
              <a:rPr lang="en-US" altLang="zh-CN" sz="1600" dirty="0" smtClean="0">
                <a:solidFill>
                  <a:schemeClr val="tx1"/>
                </a:solidFill>
              </a:rPr>
            </a:b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当：</a:t>
            </a:r>
            <a:r>
              <a:rPr lang="zh-CN" altLang="en-US" sz="1600" dirty="0">
                <a:solidFill>
                  <a:schemeClr val="tx1"/>
                </a:solidFill>
              </a:rPr>
              <a:t>内部退款</a:t>
            </a:r>
            <a:r>
              <a:rPr lang="en-US" altLang="zh-CN" sz="1600" dirty="0" smtClean="0">
                <a:solidFill>
                  <a:schemeClr val="tx1"/>
                </a:solidFill>
              </a:rPr>
              <a:t>=</a:t>
            </a:r>
            <a:r>
              <a:rPr lang="zh-CN" altLang="en-US" sz="1600" dirty="0" smtClean="0">
                <a:solidFill>
                  <a:schemeClr val="tx1"/>
                </a:solidFill>
              </a:rPr>
              <a:t>待提交或者已经提交，则</a:t>
            </a:r>
            <a:br>
              <a:rPr lang="en-US" altLang="zh-CN" sz="1600" dirty="0" smtClean="0">
                <a:solidFill>
                  <a:schemeClr val="tx1"/>
                </a:solidFill>
              </a:rPr>
            </a:br>
            <a:r>
              <a:rPr lang="zh-CN" altLang="en-US" sz="1600" dirty="0" smtClean="0">
                <a:solidFill>
                  <a:schemeClr val="tx1"/>
                </a:solidFill>
              </a:rPr>
              <a:t>当图片未上传，则显示为橙色“图”可以点击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当图片已经上传，则显示为灰色“图”，可以点击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718" y="857839"/>
            <a:ext cx="9012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二退金额的修改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，当二退状态</a:t>
            </a:r>
            <a:r>
              <a:rPr lang="en-US" altLang="zh-CN" dirty="0" smtClean="0"/>
              <a:t>=</a:t>
            </a:r>
            <a:r>
              <a:rPr lang="zh-CN" altLang="en-US" dirty="0" smtClean="0"/>
              <a:t>无，或二退状态</a:t>
            </a:r>
            <a:r>
              <a:rPr lang="en-US" altLang="zh-CN" dirty="0" smtClean="0"/>
              <a:t>=</a:t>
            </a:r>
            <a:r>
              <a:rPr lang="zh-CN" altLang="en-US" dirty="0" smtClean="0"/>
              <a:t>已提交，二退金额显示为灰色，且不允许修改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已完工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，当二退状态</a:t>
            </a:r>
            <a:r>
              <a:rPr lang="en-US" altLang="zh-CN" dirty="0" smtClean="0"/>
              <a:t>=</a:t>
            </a:r>
            <a:r>
              <a:rPr lang="zh-CN" altLang="en-US" dirty="0" smtClean="0"/>
              <a:t>待提交时</a:t>
            </a:r>
            <a:endParaRPr lang="en-US" altLang="zh-CN" dirty="0" smtClean="0"/>
          </a:p>
          <a:p>
            <a:r>
              <a:rPr lang="en-US" altLang="zh-CN" dirty="0" smtClean="0"/>
              <a:t>a, </a:t>
            </a:r>
            <a:r>
              <a:rPr lang="zh-CN" altLang="en-US" dirty="0" smtClean="0"/>
              <a:t>当二退金额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，显示为橙色，允许点击修改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已完工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b, </a:t>
            </a:r>
            <a:r>
              <a:rPr lang="zh-CN" altLang="en-US" dirty="0" smtClean="0"/>
              <a:t>当而归金额不等于</a:t>
            </a:r>
            <a:r>
              <a:rPr lang="en-US" altLang="zh-CN" dirty="0" smtClean="0"/>
              <a:t>0, </a:t>
            </a:r>
            <a:r>
              <a:rPr lang="zh-CN" altLang="en-US" dirty="0" smtClean="0"/>
              <a:t>显示为灰色，允许点击修改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已完工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3, </a:t>
            </a:r>
            <a:r>
              <a:rPr lang="zh-CN" altLang="en-US" dirty="0" smtClean="0"/>
              <a:t>在修改二退金额的对话框中，增加选项“无需二退”，该选项用于经过跟踪用户出账信息，发现未出现二次退款的情况。</a:t>
            </a:r>
            <a:endParaRPr lang="en-US" altLang="zh-CN" dirty="0" smtClean="0"/>
          </a:p>
          <a:p>
            <a:r>
              <a:rPr lang="zh-CN" altLang="en-US" dirty="0" smtClean="0"/>
              <a:t>当用户选择“无须二退”时，修改二退状态</a:t>
            </a:r>
            <a:r>
              <a:rPr lang="en-US" altLang="zh-CN" dirty="0" smtClean="0"/>
              <a:t>=</a:t>
            </a:r>
            <a:r>
              <a:rPr lang="zh-CN" altLang="en-US" dirty="0" smtClean="0"/>
              <a:t>已提交，二退金额</a:t>
            </a:r>
            <a:r>
              <a:rPr lang="en-US" altLang="zh-CN" dirty="0" smtClean="0"/>
              <a:t>=0 </a:t>
            </a:r>
            <a:r>
              <a:rPr lang="zh-CN" altLang="en-US" dirty="0" smtClean="0"/>
              <a:t>同时记录提交人和提交时间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1972</Words>
  <Application>WPS 演示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Franky</dc:creator>
  <cp:lastModifiedBy>鬼泣1396191476</cp:lastModifiedBy>
  <cp:revision>83</cp:revision>
  <dcterms:created xsi:type="dcterms:W3CDTF">2018-05-25T15:28:00Z</dcterms:created>
  <dcterms:modified xsi:type="dcterms:W3CDTF">2018-06-05T03:49:39Z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