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59" r:id="rId6"/>
    <p:sldId id="260" r:id="rId7"/>
    <p:sldId id="262" r:id="rId8"/>
    <p:sldId id="263" r:id="rId9"/>
    <p:sldId id="261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79730" autoAdjust="0"/>
  </p:normalViewPr>
  <p:slideViewPr>
    <p:cSldViewPr snapToGrid="0">
      <p:cViewPr>
        <p:scale>
          <a:sx n="100" d="100"/>
          <a:sy n="100" d="100"/>
        </p:scale>
        <p:origin x="-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8E7D-5FA2-4E71-BA54-08BAFDDC0E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1BC8-8576-4B00-981C-84EFFD71B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8E7D-5FA2-4E71-BA54-08BAFDDC0E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1BC8-8576-4B00-981C-84EFFD71B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8E7D-5FA2-4E71-BA54-08BAFDDC0E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1BC8-8576-4B00-981C-84EFFD71B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8E7D-5FA2-4E71-BA54-08BAFDDC0E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1BC8-8576-4B00-981C-84EFFD71B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8E7D-5FA2-4E71-BA54-08BAFDDC0E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1BC8-8576-4B00-981C-84EFFD71B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8E7D-5FA2-4E71-BA54-08BAFDDC0E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1BC8-8576-4B00-981C-84EFFD71B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8E7D-5FA2-4E71-BA54-08BAFDDC0E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1BC8-8576-4B00-981C-84EFFD71B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8E7D-5FA2-4E71-BA54-08BAFDDC0E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1BC8-8576-4B00-981C-84EFFD71B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8E7D-5FA2-4E71-BA54-08BAFDDC0E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1BC8-8576-4B00-981C-84EFFD71B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8E7D-5FA2-4E71-BA54-08BAFDDC0E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1BC8-8576-4B00-981C-84EFFD71B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8E7D-5FA2-4E71-BA54-08BAFDDC0E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1BC8-8576-4B00-981C-84EFFD71B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C8E7D-5FA2-4E71-BA54-08BAFDDC0E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51BC8-8576-4B00-981C-84EFFD71B3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062" y="354006"/>
            <a:ext cx="8845406" cy="6042983"/>
          </a:xfrm>
          <a:prstGeom prst="rect">
            <a:avLst/>
          </a:prstGeom>
        </p:spPr>
      </p:pic>
      <p:sp>
        <p:nvSpPr>
          <p:cNvPr id="5" name="Line Callout 1 (Border and Accent Bar) 4"/>
          <p:cNvSpPr/>
          <p:nvPr/>
        </p:nvSpPr>
        <p:spPr>
          <a:xfrm>
            <a:off x="3404681" y="2159540"/>
            <a:ext cx="2305455" cy="1955259"/>
          </a:xfrm>
          <a:prstGeom prst="accentBorderCallout1">
            <a:avLst>
              <a:gd name="adj1" fmla="val 18750"/>
              <a:gd name="adj2" fmla="val -8333"/>
              <a:gd name="adj3" fmla="val -40125"/>
              <a:gd name="adj4" fmla="val -57742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FF0000"/>
                </a:solidFill>
              </a:rPr>
              <a:t>快捷筛选栏：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加载的时候，未对默认的激活项做配色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，已经选定的项目，再次点击后颜色会消失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569" y="1177250"/>
            <a:ext cx="4038600" cy="3219450"/>
          </a:xfrm>
          <a:prstGeom prst="rect">
            <a:avLst/>
          </a:prstGeom>
        </p:spPr>
      </p:pic>
      <p:sp>
        <p:nvSpPr>
          <p:cNvPr id="7" name="Line Callout 1 (Border and Accent Bar) 6"/>
          <p:cNvSpPr/>
          <p:nvPr/>
        </p:nvSpPr>
        <p:spPr>
          <a:xfrm>
            <a:off x="5525311" y="2149812"/>
            <a:ext cx="2402732" cy="1692613"/>
          </a:xfrm>
          <a:prstGeom prst="accentBorderCallout1">
            <a:avLst>
              <a:gd name="adj1" fmla="val 18750"/>
              <a:gd name="adj2" fmla="val -8333"/>
              <a:gd name="adj3" fmla="val 33146"/>
              <a:gd name="adj4" fmla="val -146025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FF0000"/>
                </a:solidFill>
              </a:rPr>
              <a:t>添加回单文本：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自动生成的回单模板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此处前后插入换行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以便生成如左图的效果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012" y="693196"/>
            <a:ext cx="3867150" cy="206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8698" y="693195"/>
            <a:ext cx="3867150" cy="206692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708187" y="1429965"/>
            <a:ext cx="1284051" cy="447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70906" y="1449658"/>
            <a:ext cx="214981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当前文件：</a:t>
            </a:r>
            <a:r>
              <a:rPr lang="en-US" altLang="zh-CN" sz="1200" dirty="0" smtClean="0"/>
              <a:t>18628132099.doc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470038" y="5885234"/>
            <a:ext cx="370086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上传附件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增加对当前已经上传的文件的显示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741" y="1729038"/>
            <a:ext cx="9525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12" y="2997638"/>
            <a:ext cx="3676650" cy="1971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948" y="3085187"/>
            <a:ext cx="3676650" cy="197167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678446" y="3759738"/>
            <a:ext cx="1284051" cy="447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297366" y="3809946"/>
            <a:ext cx="214981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当前文件：</a:t>
            </a:r>
            <a:r>
              <a:rPr lang="en-US" altLang="zh-CN" sz="1200" dirty="0" smtClean="0"/>
              <a:t>18628132099.jpg</a:t>
            </a:r>
            <a:endParaRPr lang="zh-CN" altLang="en-US" sz="1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397" y="4073111"/>
            <a:ext cx="104775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354" y="440515"/>
            <a:ext cx="9294208" cy="5999195"/>
          </a:xfrm>
          <a:prstGeom prst="rect">
            <a:avLst/>
          </a:prstGeom>
        </p:spPr>
      </p:pic>
      <p:sp>
        <p:nvSpPr>
          <p:cNvPr id="5" name="Line Callout 1 (Border and Accent Bar) 4"/>
          <p:cNvSpPr/>
          <p:nvPr/>
        </p:nvSpPr>
        <p:spPr>
          <a:xfrm>
            <a:off x="9789268" y="719846"/>
            <a:ext cx="2402732" cy="2509737"/>
          </a:xfrm>
          <a:prstGeom prst="accentBorderCallout1">
            <a:avLst>
              <a:gd name="adj1" fmla="val 18750"/>
              <a:gd name="adj2" fmla="val -8333"/>
              <a:gd name="adj3" fmla="val 125675"/>
              <a:gd name="adj4" fmla="val -69507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自动回邮功能，预计开发时间较长。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第一</a:t>
            </a:r>
            <a:r>
              <a:rPr lang="zh-CN" altLang="en-US" dirty="0" smtClean="0">
                <a:solidFill>
                  <a:srgbClr val="FF0000"/>
                </a:solidFill>
              </a:rPr>
              <a:t>步先做成可以手工改动邮件标志为“已发送”状态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即类似手工改动“已屏蔽”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08" y="1445165"/>
            <a:ext cx="7724775" cy="2800350"/>
          </a:xfrm>
          <a:prstGeom prst="rect">
            <a:avLst/>
          </a:prstGeom>
        </p:spPr>
      </p:pic>
      <p:sp>
        <p:nvSpPr>
          <p:cNvPr id="5" name="Line Callout 1 (Border and Accent Bar) 4"/>
          <p:cNvSpPr/>
          <p:nvPr/>
        </p:nvSpPr>
        <p:spPr>
          <a:xfrm>
            <a:off x="8479783" y="1887165"/>
            <a:ext cx="2402732" cy="2509737"/>
          </a:xfrm>
          <a:prstGeom prst="accentBorderCallout1">
            <a:avLst>
              <a:gd name="adj1" fmla="val 18750"/>
              <a:gd name="adj2" fmla="val -8333"/>
              <a:gd name="adj3" fmla="val 36140"/>
              <a:gd name="adj4" fmla="val -67078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此功能用处不大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无须开发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确实有同一号码重复投诉的，就让客户换个目录存放同一个文件名就可以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319" y="514958"/>
            <a:ext cx="6553200" cy="4972050"/>
          </a:xfrm>
          <a:prstGeom prst="rect">
            <a:avLst/>
          </a:prstGeom>
        </p:spPr>
      </p:pic>
      <p:sp>
        <p:nvSpPr>
          <p:cNvPr id="5" name="Line Callout 1 (Border and Accent Bar) 4"/>
          <p:cNvSpPr/>
          <p:nvPr/>
        </p:nvSpPr>
        <p:spPr>
          <a:xfrm>
            <a:off x="8242570" y="826850"/>
            <a:ext cx="2402732" cy="2509737"/>
          </a:xfrm>
          <a:prstGeom prst="accentBorderCallout1">
            <a:avLst>
              <a:gd name="adj1" fmla="val 18750"/>
              <a:gd name="adj2" fmla="val -8333"/>
              <a:gd name="adj3" fmla="val 34977"/>
              <a:gd name="adj4" fmla="val -78414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退款截图属于“补充信息”类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做成橙色的处理方式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如回单，附件等字段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974" y="237720"/>
            <a:ext cx="2943225" cy="6343650"/>
          </a:xfrm>
          <a:prstGeom prst="rect">
            <a:avLst/>
          </a:prstGeom>
        </p:spPr>
      </p:pic>
      <p:sp>
        <p:nvSpPr>
          <p:cNvPr id="5" name="Line Callout 1 (Border and Accent Bar) 4"/>
          <p:cNvSpPr/>
          <p:nvPr/>
        </p:nvSpPr>
        <p:spPr>
          <a:xfrm>
            <a:off x="5149174" y="1108952"/>
            <a:ext cx="2402732" cy="2509737"/>
          </a:xfrm>
          <a:prstGeom prst="accentBorderCallout1">
            <a:avLst>
              <a:gd name="adj1" fmla="val 18750"/>
              <a:gd name="adj2" fmla="val -8333"/>
              <a:gd name="adj3" fmla="val 34977"/>
              <a:gd name="adj4" fmla="val -78414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二退金额，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在“二退”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“待提交的情况下”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允许反复编辑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975" y="559138"/>
            <a:ext cx="6276975" cy="4552950"/>
          </a:xfrm>
          <a:prstGeom prst="rect">
            <a:avLst/>
          </a:prstGeom>
        </p:spPr>
      </p:pic>
      <p:sp>
        <p:nvSpPr>
          <p:cNvPr id="5" name="Line Callout 1 (Border and Accent Bar) 4"/>
          <p:cNvSpPr/>
          <p:nvPr/>
        </p:nvSpPr>
        <p:spPr>
          <a:xfrm>
            <a:off x="7697821" y="963037"/>
            <a:ext cx="2402732" cy="2509737"/>
          </a:xfrm>
          <a:prstGeom prst="accentBorderCallout1">
            <a:avLst>
              <a:gd name="adj1" fmla="val 18750"/>
              <a:gd name="adj2" fmla="val -8333"/>
              <a:gd name="adj3" fmla="val 103969"/>
              <a:gd name="adj4" fmla="val -181653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此处不小心插入了一个滚动条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应该去掉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808" y="535022"/>
            <a:ext cx="4472734" cy="5817140"/>
          </a:xfrm>
          <a:prstGeom prst="rect">
            <a:avLst/>
          </a:prstGeom>
        </p:spPr>
      </p:pic>
      <p:sp>
        <p:nvSpPr>
          <p:cNvPr id="5" name="Line Callout 1 (Border and Accent Bar) 4"/>
          <p:cNvSpPr/>
          <p:nvPr/>
        </p:nvSpPr>
        <p:spPr>
          <a:xfrm>
            <a:off x="6472136" y="1254867"/>
            <a:ext cx="2402732" cy="2509737"/>
          </a:xfrm>
          <a:prstGeom prst="accentBorderCallout1">
            <a:avLst>
              <a:gd name="adj1" fmla="val 18750"/>
              <a:gd name="adj2" fmla="val -8333"/>
              <a:gd name="adj3" fmla="val 191566"/>
              <a:gd name="adj4" fmla="val -100681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状态栏增加对当前视图下，记录的统计显示：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其中数据部分，有可能的话用红色粗体显示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列间距减小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7132" y="6060332"/>
            <a:ext cx="293775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当前共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38</a:t>
            </a:r>
            <a:r>
              <a:rPr lang="zh-CN" altLang="en-US" sz="1400" dirty="0" smtClean="0"/>
              <a:t>个记录，已选定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15</a:t>
            </a:r>
            <a:r>
              <a:rPr lang="zh-CN" altLang="en-US" sz="1400" dirty="0" smtClean="0"/>
              <a:t>个记录</a:t>
            </a:r>
            <a:endParaRPr lang="zh-CN" altLang="en-US" sz="1400" dirty="0"/>
          </a:p>
        </p:txBody>
      </p:sp>
      <p:sp>
        <p:nvSpPr>
          <p:cNvPr id="7" name="Line Callout 1 (Border and Accent Bar) 6"/>
          <p:cNvSpPr/>
          <p:nvPr/>
        </p:nvSpPr>
        <p:spPr>
          <a:xfrm>
            <a:off x="9404096" y="3443592"/>
            <a:ext cx="2402732" cy="2509737"/>
          </a:xfrm>
          <a:prstGeom prst="accentBorderCallout1">
            <a:avLst>
              <a:gd name="adj1" fmla="val 18750"/>
              <a:gd name="adj2" fmla="val -8333"/>
              <a:gd name="adj3" fmla="val 109918"/>
              <a:gd name="adj4" fmla="val -302886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每页的记录条数，跟进我们客服屏幕常用的分辨率，多增加几个方案（比如</a:t>
            </a:r>
            <a:r>
              <a:rPr lang="en-US" altLang="zh-CN" dirty="0" smtClean="0">
                <a:solidFill>
                  <a:srgbClr val="FF0000"/>
                </a:solidFill>
              </a:rPr>
              <a:t>12,14,16</a:t>
            </a:r>
            <a:r>
              <a:rPr lang="zh-CN" altLang="en-US" dirty="0" smtClean="0">
                <a:solidFill>
                  <a:srgbClr val="FF0000"/>
                </a:solidFill>
              </a:rPr>
              <a:t>等）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WPS 演示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Franky</dc:creator>
  <cp:lastModifiedBy>鬼泣1396191476</cp:lastModifiedBy>
  <cp:revision>8</cp:revision>
  <dcterms:created xsi:type="dcterms:W3CDTF">2018-05-29T01:02:00Z</dcterms:created>
  <dcterms:modified xsi:type="dcterms:W3CDTF">2018-05-29T03:12:38Z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