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0"/>
  </p:notesMasterIdLst>
  <p:sldIdLst>
    <p:sldId id="256" r:id="rId2"/>
    <p:sldId id="327" r:id="rId3"/>
    <p:sldId id="334" r:id="rId4"/>
    <p:sldId id="335" r:id="rId5"/>
    <p:sldId id="336" r:id="rId6"/>
    <p:sldId id="337" r:id="rId7"/>
    <p:sldId id="343" r:id="rId8"/>
    <p:sldId id="344" r:id="rId9"/>
    <p:sldId id="340" r:id="rId10"/>
    <p:sldId id="339" r:id="rId11"/>
    <p:sldId id="345" r:id="rId12"/>
    <p:sldId id="346" r:id="rId13"/>
    <p:sldId id="355" r:id="rId14"/>
    <p:sldId id="356" r:id="rId15"/>
    <p:sldId id="348" r:id="rId16"/>
    <p:sldId id="353" r:id="rId17"/>
    <p:sldId id="354" r:id="rId18"/>
    <p:sldId id="35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8819197" initials="h" lastIdx="1" clrIdx="0">
    <p:extLst>
      <p:ext uri="{19B8F6BF-5375-455C-9EA6-DF929625EA0E}">
        <p15:presenceInfo xmlns:p15="http://schemas.microsoft.com/office/powerpoint/2012/main" userId="he881919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4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2" autoAdjust="0"/>
    <p:restoredTop sz="81060" autoAdjust="0"/>
  </p:normalViewPr>
  <p:slideViewPr>
    <p:cSldViewPr>
      <p:cViewPr varScale="1">
        <p:scale>
          <a:sx n="92" d="100"/>
          <a:sy n="92" d="100"/>
        </p:scale>
        <p:origin x="15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C2CB7-01F3-4F3B-A0F4-907E24D682D8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7AC8E-E0F4-40C3-8D74-662C403C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7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aseline="0" dirty="0"/>
              <a:t>发表：</a:t>
            </a:r>
            <a:r>
              <a:rPr lang="en-US" altLang="zh-CN" baseline="0" dirty="0"/>
              <a:t>17</a:t>
            </a:r>
            <a:r>
              <a:rPr lang="zh-CN" altLang="en-US" baseline="0" dirty="0"/>
              <a:t>年四月，</a:t>
            </a:r>
            <a:r>
              <a:rPr lang="en-US" altLang="zh-CN" baseline="0" dirty="0"/>
              <a:t>world wide web</a:t>
            </a:r>
            <a:r>
              <a:rPr lang="zh-CN" altLang="en-US" baseline="0" dirty="0"/>
              <a:t>会议，深度学习的网络结构，训练方法，</a:t>
            </a:r>
            <a:r>
              <a:rPr lang="en-US" altLang="zh-CN" baseline="0" dirty="0"/>
              <a:t>GPU</a:t>
            </a:r>
            <a:r>
              <a:rPr lang="zh-CN" altLang="en-US" baseline="0" dirty="0"/>
              <a:t>硬件的不断进步，促使其不断征服其他领域</a:t>
            </a:r>
          </a:p>
          <a:p>
            <a:endParaRPr lang="zh-CN" altLang="en-US" baseline="0" dirty="0"/>
          </a:p>
          <a:p>
            <a:r>
              <a:rPr lang="zh-CN" altLang="en-US" baseline="0" dirty="0"/>
              <a:t>何向南：中科大教授，</a:t>
            </a:r>
            <a:r>
              <a:rPr lang="en-US" altLang="zh-CN" baseline="0" dirty="0"/>
              <a:t>92</a:t>
            </a:r>
            <a:r>
              <a:rPr lang="zh-CN" altLang="en-US" baseline="0" dirty="0"/>
              <a:t>年，</a:t>
            </a:r>
            <a:r>
              <a:rPr lang="en-US" altLang="zh-CN" baseline="0" dirty="0"/>
              <a:t>28</a:t>
            </a:r>
            <a:r>
              <a:rPr lang="zh-CN" altLang="en-US" baseline="0" dirty="0"/>
              <a:t>岁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5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显示评分：回归损失，预测一个值，**平方损失**</a:t>
            </a:r>
          </a:p>
          <a:p>
            <a:endParaRPr lang="zh-CN" altLang="en-US" dirty="0"/>
          </a:p>
          <a:p>
            <a:r>
              <a:rPr lang="zh-CN" altLang="en-US" dirty="0"/>
              <a:t>隐式交互：分类损失，预测离散结果，</a:t>
            </a:r>
            <a:r>
              <a:rPr lang="en-US" altLang="zh-CN" dirty="0"/>
              <a:t>logistic </a:t>
            </a:r>
          </a:p>
          <a:p>
            <a:endParaRPr lang="en-US" altLang="zh-CN" dirty="0"/>
          </a:p>
          <a:p>
            <a:r>
              <a:rPr lang="zh-CN" altLang="en-US" dirty="0"/>
              <a:t>优化方法：随机梯度下降法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26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实验环境设置：</a:t>
            </a:r>
          </a:p>
          <a:p>
            <a:endParaRPr lang="zh-CN" altLang="en-US" dirty="0"/>
          </a:p>
          <a:p>
            <a:r>
              <a:rPr lang="zh-CN" altLang="en-US" dirty="0"/>
              <a:t>数据集，留一法，</a:t>
            </a:r>
            <a:r>
              <a:rPr lang="en-US" altLang="zh-CN" dirty="0"/>
              <a:t>top-k</a:t>
            </a:r>
            <a:r>
              <a:rPr lang="zh-CN" altLang="en-US" dirty="0"/>
              <a:t>排序，</a:t>
            </a:r>
          </a:p>
          <a:p>
            <a:endParaRPr lang="zh-CN" altLang="en-US" dirty="0"/>
          </a:p>
          <a:p>
            <a:r>
              <a:rPr lang="en-US" altLang="zh-CN" dirty="0"/>
              <a:t>HR@10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分母是所有的测试集合，分子式每个用户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top-K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推荐列表中属于测试集合的个数的总和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NDCG@10</a:t>
            </a:r>
            <a:r>
              <a:rPr lang="zh-CN" altLang="en-US" dirty="0"/>
              <a:t>：最终所产生的增益（</a:t>
            </a:r>
            <a:r>
              <a:rPr lang="zh-CN" altLang="en-US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归一化折损累计增益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5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BPR:</a:t>
            </a:r>
            <a:r>
              <a:rPr lang="zh-CN" altLang="en-US" dirty="0"/>
              <a:t>基于矩阵分解的一种排序算法，针对每一个用户自己的商品喜好分贝做排序优化。在实际产品中，</a:t>
            </a:r>
            <a:r>
              <a:rPr lang="en-US" altLang="zh-CN" dirty="0"/>
              <a:t>BPR</a:t>
            </a:r>
            <a:r>
              <a:rPr lang="zh-CN" altLang="en-US" dirty="0"/>
              <a:t>之类的推荐排序在海量数据中选择极少量数据做推荐的时候有优势。淘宝京东有在用。部分填充，速度十分快。</a:t>
            </a:r>
          </a:p>
          <a:p>
            <a:endParaRPr lang="zh-CN" altLang="en-US" dirty="0"/>
          </a:p>
          <a:p>
            <a:r>
              <a:rPr lang="en-US" altLang="zh-CN" dirty="0" err="1"/>
              <a:t>eALS</a:t>
            </a:r>
            <a:r>
              <a:rPr lang="en-US" altLang="zh-CN" dirty="0"/>
              <a:t>:</a:t>
            </a:r>
            <a:r>
              <a:rPr lang="zh-CN" altLang="en-US" dirty="0"/>
              <a:t>最新的关于隐式数据的协同过滤算法，用一步到位的计算公式全部填充缺失值。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93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Rel</a:t>
            </a:r>
            <a:r>
              <a:rPr lang="zh-CN" altLang="en-US" dirty="0"/>
              <a:t>表示关联性，就是跟所想要的结果的关联度，</a:t>
            </a:r>
            <a:r>
              <a:rPr lang="en-US" altLang="zh-CN" dirty="0"/>
              <a:t>0</a:t>
            </a:r>
            <a:r>
              <a:rPr lang="zh-CN" altLang="en-US" dirty="0"/>
              <a:t>表示没有关联，越高说明关联性越高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是位置，关联性乘以位置，就是第</a:t>
            </a:r>
            <a:r>
              <a:rPr lang="en-US" altLang="zh-CN" dirty="0" err="1"/>
              <a:t>i</a:t>
            </a:r>
            <a:r>
              <a:rPr lang="zh-CN" altLang="en-US" dirty="0"/>
              <a:t>个结果所产生的效益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IDCG</a:t>
            </a:r>
            <a:r>
              <a:rPr lang="zh-CN" altLang="en-US" dirty="0"/>
              <a:t>是理想化的最大效益。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61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Rel</a:t>
            </a:r>
            <a:r>
              <a:rPr lang="zh-CN" altLang="en-US" dirty="0"/>
              <a:t>表示关联性，就是跟所想要的结果的关联度，</a:t>
            </a:r>
            <a:r>
              <a:rPr lang="en-US" altLang="zh-CN" dirty="0"/>
              <a:t>0</a:t>
            </a:r>
            <a:r>
              <a:rPr lang="zh-CN" altLang="en-US" dirty="0"/>
              <a:t>表示没有关联，越高说明关联性越高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是位置，关联性乘以位置，就是第</a:t>
            </a:r>
            <a:r>
              <a:rPr lang="en-US" altLang="zh-CN" dirty="0" err="1"/>
              <a:t>i</a:t>
            </a:r>
            <a:r>
              <a:rPr lang="zh-CN" altLang="en-US" dirty="0"/>
              <a:t>个结果所产生的效益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IDCG</a:t>
            </a:r>
            <a:r>
              <a:rPr lang="zh-CN" altLang="en-US" dirty="0"/>
              <a:t>是理想化的最大效益。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49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</a:t>
            </a:r>
            <a:r>
              <a:rPr lang="en-US" baseline="0" dirty="0"/>
              <a:t>-layer MLP and </a:t>
            </a:r>
            <a:r>
              <a:rPr lang="en-US" baseline="0" dirty="0" err="1"/>
              <a:t>NeuMF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6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most</a:t>
            </a:r>
            <a:r>
              <a:rPr lang="en-US" baseline="0" dirty="0"/>
              <a:t> existing recommenders use shallow models, we believe this work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 up a new avenue of research possibilities for recommendation based on deep learning.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32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most</a:t>
            </a:r>
            <a:r>
              <a:rPr lang="en-US" baseline="0" dirty="0"/>
              <a:t> existing recommenders use shallow models, we believe this work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 up a new avenue of research possibilities for recommendation based on deep learning.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35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GMF: weights w can simply be absorbed into the embeddings matrices P and Q</a:t>
            </a:r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NCF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优化的是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log loss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优化的是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eALS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BPR loss</a:t>
            </a:r>
          </a:p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Rendle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是自己手算微分进行梯度下降实现的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MF</a:t>
            </a:r>
            <a:endParaRPr lang="nb-NO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/>
          </a:p>
          <a:p>
            <a:r>
              <a:rPr lang="zh-CN" altLang="en-US" dirty="0"/>
              <a:t>总之，应用场景（数据集）不同，采用的方法应该不同，灵活使用推荐算法或模型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9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因为评分矩阵等于将用户属性矩阵乘以电影属性矩阵的结果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所以我们可以使用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矩阵分解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反向工作以找到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的值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en-US" altLang="zh-CN" dirty="0"/>
              <a:t>Jaccard</a:t>
            </a:r>
            <a:r>
              <a:rPr lang="zh-CN" altLang="en-US" dirty="0"/>
              <a:t>系数作为实际的结果，先计算</a:t>
            </a:r>
            <a:r>
              <a:rPr lang="en-US" altLang="zh-CN" dirty="0"/>
              <a:t>u1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，而后添加</a:t>
            </a:r>
            <a:r>
              <a:rPr lang="en-US" altLang="zh-CN" dirty="0"/>
              <a:t>u4</a:t>
            </a:r>
            <a:r>
              <a:rPr lang="zh-CN" altLang="en-US" dirty="0"/>
              <a:t>，发现，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的距离一定比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的距离更近</a:t>
            </a:r>
            <a:endParaRPr lang="en-US" altLang="zh-CN" dirty="0"/>
          </a:p>
          <a:p>
            <a:r>
              <a:rPr lang="zh-CN" altLang="en-US" dirty="0"/>
              <a:t>矩阵分解的限制性：</a:t>
            </a:r>
            <a:r>
              <a:rPr lang="en-US" altLang="zh-CN" dirty="0"/>
              <a:t>Jaccard</a:t>
            </a:r>
            <a:r>
              <a:rPr lang="zh-CN" altLang="en-US" dirty="0"/>
              <a:t>系数作为实际的结果，先计算</a:t>
            </a:r>
            <a:r>
              <a:rPr lang="en-US" altLang="zh-CN" dirty="0"/>
              <a:t>u1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，而后添加</a:t>
            </a:r>
            <a:r>
              <a:rPr lang="en-US" altLang="zh-CN" dirty="0"/>
              <a:t>u4</a:t>
            </a:r>
            <a:r>
              <a:rPr lang="zh-CN" altLang="en-US" dirty="0"/>
              <a:t>，发现，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的距离一定比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的距离更近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5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ranking loss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：度量学习，相对位置，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 Sans"/>
              </a:rPr>
              <a:t>the objective of Ranking Losses is to predict relative distances between inputs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. This task if often called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 Sans"/>
              </a:rPr>
              <a:t>metric learning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.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解决方式：使用大量的隐藏因子去学习交互函数。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神经协同过滤，通用框架，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MLP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8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element-wise product: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按元素积</a:t>
            </a:r>
          </a:p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作为一种特殊的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NCF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是恒等函数，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的均匀向量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经验：</a:t>
            </a:r>
            <a:r>
              <a:rPr lang="en-US" dirty="0"/>
              <a:t>tower </a:t>
            </a:r>
            <a:r>
              <a:rPr lang="en-US" dirty="0" err="1"/>
              <a:t>structure，halving</a:t>
            </a:r>
            <a:r>
              <a:rPr lang="en-US" dirty="0"/>
              <a:t> the layer size for each successive higher layer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2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 ability</a:t>
            </a:r>
            <a:r>
              <a:rPr lang="zh-CN" altLang="en-US" dirty="0"/>
              <a:t>：泛化的比较好</a:t>
            </a:r>
            <a:endParaRPr lang="en-US" baseline="0" dirty="0"/>
          </a:p>
          <a:p>
            <a:r>
              <a:rPr lang="en-US" baseline="0" dirty="0"/>
              <a:t>representation ability</a:t>
            </a:r>
            <a:r>
              <a:rPr lang="zh-CN" altLang="en-US" baseline="0" dirty="0"/>
              <a:t>：拟合的比较好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4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注意，这里是加号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25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神经矩阵分解，使用连结操作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2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2204864"/>
            <a:ext cx="7772400" cy="1470025"/>
          </a:xfrm>
        </p:spPr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Microsoft Sans Serif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640" y="4149080"/>
            <a:ext cx="6472808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6517481" cy="1152128"/>
          </a:xfrm>
          <a:solidFill>
            <a:schemeClr val="bg1">
              <a:alpha val="17000"/>
            </a:schemeClr>
          </a:solidFill>
        </p:spPr>
        <p:txBody>
          <a:bodyPr anchor="ctr">
            <a:normAutofit/>
          </a:bodyPr>
          <a:lstStyle>
            <a:lvl1pPr algn="l">
              <a:defRPr sz="3600" b="1" cap="none" spc="0" baseline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/>
              <a:t>HEAD ABOUT SOMETHING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29600" cy="4597971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b="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Click to edit Master title style</a:t>
            </a:r>
            <a:endParaRPr lang="en-SG" dirty="0"/>
          </a:p>
          <a:p>
            <a:pPr lvl="0"/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xiangnan/neural_collaborative_filter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ogle-research/google-research/tree/master/dot_vs_learned_similarity" TargetMode="External"/><Relationship Id="rId4" Type="http://schemas.openxmlformats.org/officeDocument/2006/relationships/hyperlink" Target="https://github.com/kuandeng/LightGC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305800" cy="2389014"/>
          </a:xfrm>
        </p:spPr>
        <p:txBody>
          <a:bodyPr>
            <a:normAutofit/>
          </a:bodyPr>
          <a:lstStyle/>
          <a:p>
            <a:r>
              <a:rPr lang="en-US" sz="3600" dirty="0"/>
              <a:t>N</a:t>
            </a:r>
            <a:r>
              <a:rPr lang="en-US" altLang="zh-CN" sz="3600" dirty="0"/>
              <a:t>eural Collaborative Filtering</a:t>
            </a:r>
            <a:endParaRPr lang="en-SG" sz="31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819400"/>
            <a:ext cx="8077200" cy="289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none" spc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j-ea"/>
                <a:cs typeface="Microsoft Sans Serif" pitchFamily="34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He Xiangnan</a:t>
            </a:r>
            <a:r>
              <a:rPr lang="en-US" sz="2400" b="0" baseline="30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0" dirty="0">
                <a:solidFill>
                  <a:schemeClr val="tx1"/>
                </a:solidFill>
              </a:rPr>
              <a:t>Liao Lizi</a:t>
            </a:r>
            <a:r>
              <a:rPr lang="en-US" sz="2400" b="0" baseline="30000" dirty="0">
                <a:solidFill>
                  <a:schemeClr val="tx1"/>
                </a:solidFill>
              </a:rPr>
              <a:t>1</a:t>
            </a:r>
            <a:r>
              <a:rPr lang="en-US" sz="2400" b="0" dirty="0">
                <a:solidFill>
                  <a:schemeClr val="tx1"/>
                </a:solidFill>
              </a:rPr>
              <a:t>, Zhang Hanwang</a:t>
            </a:r>
            <a:r>
              <a:rPr lang="en-US" sz="2400" b="0" baseline="30000" dirty="0">
                <a:solidFill>
                  <a:schemeClr val="tx1"/>
                </a:solidFill>
              </a:rPr>
              <a:t>1</a:t>
            </a:r>
            <a:r>
              <a:rPr lang="en-US" sz="2400" b="0" dirty="0">
                <a:solidFill>
                  <a:schemeClr val="tx1"/>
                </a:solidFill>
              </a:rPr>
              <a:t>, </a:t>
            </a:r>
            <a:r>
              <a:rPr lang="en-US" sz="2400" b="0" dirty="0" err="1">
                <a:solidFill>
                  <a:schemeClr val="tx1"/>
                </a:solidFill>
              </a:rPr>
              <a:t>Nie</a:t>
            </a:r>
            <a:r>
              <a:rPr lang="en-US" sz="2400" b="0" dirty="0">
                <a:solidFill>
                  <a:schemeClr val="tx1"/>
                </a:solidFill>
              </a:rPr>
              <a:t> Liqiang</a:t>
            </a:r>
            <a:r>
              <a:rPr lang="en-US" sz="2400" b="0" baseline="30000" dirty="0">
                <a:solidFill>
                  <a:schemeClr val="tx1"/>
                </a:solidFill>
              </a:rPr>
              <a:t>2</a:t>
            </a:r>
            <a:r>
              <a:rPr lang="en-US" sz="2400" b="0" dirty="0">
                <a:solidFill>
                  <a:schemeClr val="tx1"/>
                </a:solidFill>
              </a:rPr>
              <a:t>, 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Hu Xia</a:t>
            </a:r>
            <a:r>
              <a:rPr lang="en-US" sz="2400" b="0" baseline="30000" dirty="0">
                <a:solidFill>
                  <a:schemeClr val="tx1"/>
                </a:solidFill>
              </a:rPr>
              <a:t>3</a:t>
            </a:r>
            <a:r>
              <a:rPr lang="en-US" sz="2400" b="0" dirty="0">
                <a:solidFill>
                  <a:schemeClr val="tx1"/>
                </a:solidFill>
              </a:rPr>
              <a:t>, Tat-Seng Chua</a:t>
            </a:r>
            <a:r>
              <a:rPr lang="en-US" sz="2400" b="0" baseline="30000" dirty="0">
                <a:solidFill>
                  <a:schemeClr val="tx1"/>
                </a:solidFill>
              </a:rPr>
              <a:t>1</a:t>
            </a:r>
          </a:p>
          <a:p>
            <a:endParaRPr lang="en-US" sz="2400" b="0" baseline="30000" dirty="0">
              <a:solidFill>
                <a:schemeClr val="tx1"/>
              </a:solidFill>
            </a:endParaRPr>
          </a:p>
          <a:p>
            <a:r>
              <a:rPr lang="en-US" sz="2200" b="0" dirty="0">
                <a:solidFill>
                  <a:schemeClr val="tx1"/>
                </a:solidFill>
              </a:rPr>
              <a:t>April 05, 2017 </a:t>
            </a:r>
            <a:r>
              <a:rPr lang="en-US" altLang="zh-CN" sz="2200" b="0" dirty="0">
                <a:solidFill>
                  <a:schemeClr val="tx1"/>
                </a:solidFill>
              </a:rPr>
              <a:t>@ WWW 2017</a:t>
            </a:r>
          </a:p>
          <a:p>
            <a:endParaRPr lang="en-US" sz="2400" b="0" baseline="30000" dirty="0">
              <a:solidFill>
                <a:schemeClr val="tx1"/>
              </a:solidFill>
            </a:endParaRPr>
          </a:p>
          <a:p>
            <a:r>
              <a:rPr lang="en-US" sz="1800" b="0" dirty="0">
                <a:solidFill>
                  <a:schemeClr val="tx1"/>
                </a:solidFill>
              </a:rPr>
              <a:t>1  National University of Singapore</a:t>
            </a:r>
          </a:p>
          <a:p>
            <a:r>
              <a:rPr lang="en-US" sz="1800" b="0" dirty="0">
                <a:solidFill>
                  <a:schemeClr val="tx1"/>
                </a:solidFill>
              </a:rPr>
              <a:t>2  Shandong University, China</a:t>
            </a:r>
          </a:p>
          <a:p>
            <a:r>
              <a:rPr lang="en-US" sz="1800" b="0" dirty="0">
                <a:solidFill>
                  <a:schemeClr val="tx1"/>
                </a:solidFill>
              </a:rPr>
              <a:t>3  Texas A&amp;M University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</a:t>
            </a:fld>
            <a:endParaRPr lang="en-S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6108701"/>
            <a:ext cx="1905000" cy="749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D4E8BB-D509-4500-98F5-74E91A639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429000"/>
            <a:ext cx="2561905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6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NCF Models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76800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explicit</a:t>
            </a:r>
            <a:r>
              <a:rPr lang="en-US" dirty="0"/>
              <a:t> feedback (e.g., ratings 1-5):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Regression loss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implicit</a:t>
            </a:r>
            <a:r>
              <a:rPr lang="en-US" dirty="0"/>
              <a:t> feedback (e.g., watches, 0/1):</a:t>
            </a:r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en-US" altLang="zh-CN" sz="2200" dirty="0">
                <a:solidFill>
                  <a:srgbClr val="FF0000"/>
                </a:solidFill>
              </a:rPr>
              <a:t>Classification loss</a:t>
            </a:r>
            <a:r>
              <a:rPr lang="en-US" altLang="zh-CN" sz="2200" dirty="0"/>
              <a:t>: 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Optimization is done by SGD (</a:t>
            </a:r>
            <a:r>
              <a:rPr lang="en-US" i="1" dirty="0"/>
              <a:t>adaptive</a:t>
            </a:r>
            <a:r>
              <a:rPr lang="en-US" dirty="0"/>
              <a:t> learning rate variants: </a:t>
            </a:r>
            <a:r>
              <a:rPr lang="en-US" dirty="0" err="1"/>
              <a:t>Adagrad</a:t>
            </a:r>
            <a:r>
              <a:rPr lang="en-US" dirty="0"/>
              <a:t>, Adam, </a:t>
            </a:r>
            <a:r>
              <a:rPr lang="en-US" dirty="0" err="1"/>
              <a:t>RMSprop</a:t>
            </a:r>
            <a:r>
              <a:rPr lang="en-US" dirty="0"/>
              <a:t>…)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3810000" cy="6357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038600"/>
            <a:ext cx="6324600" cy="60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95400"/>
            <a:ext cx="8519864" cy="5110282"/>
          </a:xfrm>
        </p:spPr>
        <p:txBody>
          <a:bodyPr/>
          <a:lstStyle/>
          <a:p>
            <a:r>
              <a:rPr lang="en-US" dirty="0"/>
              <a:t>Two public datasets from </a:t>
            </a:r>
            <a:r>
              <a:rPr lang="en-US" dirty="0" err="1"/>
              <a:t>MovieLens</a:t>
            </a:r>
            <a:r>
              <a:rPr lang="en-US" dirty="0"/>
              <a:t> and Pinterest: </a:t>
            </a:r>
          </a:p>
          <a:p>
            <a:pPr lvl="1"/>
            <a:r>
              <a:rPr lang="en-US" dirty="0"/>
              <a:t>Transform </a:t>
            </a:r>
            <a:r>
              <a:rPr lang="en-US" dirty="0" err="1"/>
              <a:t>MovieLens</a:t>
            </a:r>
            <a:r>
              <a:rPr lang="en-US" dirty="0"/>
              <a:t> ratings to 0/1 implicit case</a:t>
            </a:r>
            <a:endParaRPr lang="en-US" sz="2000" dirty="0"/>
          </a:p>
          <a:p>
            <a:endParaRPr lang="en-US" sz="1050" dirty="0"/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Evaluation protocols:</a:t>
            </a:r>
          </a:p>
          <a:p>
            <a:pPr lvl="1"/>
            <a:r>
              <a:rPr lang="en-US" dirty="0"/>
              <a:t>Leave-one-out: holdout the latest rating of each user as the test</a:t>
            </a:r>
          </a:p>
          <a:p>
            <a:pPr lvl="1"/>
            <a:r>
              <a:rPr lang="en-US" dirty="0"/>
              <a:t>Top-K evaluation</a:t>
            </a:r>
          </a:p>
          <a:p>
            <a:pPr lvl="1"/>
            <a:r>
              <a:rPr lang="en-US" dirty="0"/>
              <a:t>The ranked list are evaluated by </a:t>
            </a:r>
            <a:r>
              <a:rPr lang="en-US" dirty="0">
                <a:solidFill>
                  <a:srgbClr val="FF0000"/>
                </a:solidFill>
              </a:rPr>
              <a:t>Hit Ratio and NDCG </a:t>
            </a:r>
            <a:r>
              <a:rPr lang="en-US" dirty="0"/>
              <a:t>(@10).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01366"/>
            <a:ext cx="5334000" cy="10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9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31925"/>
            <a:ext cx="8534400" cy="5045075"/>
          </a:xfrm>
        </p:spPr>
        <p:txBody>
          <a:bodyPr/>
          <a:lstStyle/>
          <a:p>
            <a:r>
              <a:rPr lang="en-US" dirty="0" err="1"/>
              <a:t>ItemPop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sz="2000" dirty="0"/>
              <a:t>Items are ranked by their popularity. </a:t>
            </a:r>
          </a:p>
          <a:p>
            <a:r>
              <a:rPr lang="en-US" dirty="0" err="1"/>
              <a:t>ItemKNN</a:t>
            </a:r>
            <a:r>
              <a:rPr lang="en-US" dirty="0"/>
              <a:t> </a:t>
            </a:r>
            <a:r>
              <a:rPr lang="en-US" sz="2000" dirty="0"/>
              <a:t>[</a:t>
            </a:r>
            <a:r>
              <a:rPr lang="en-US" sz="2000" dirty="0" err="1"/>
              <a:t>Sarwar</a:t>
            </a:r>
            <a:r>
              <a:rPr lang="en-US" sz="2000" dirty="0"/>
              <a:t> et al, WWW’01]</a:t>
            </a:r>
          </a:p>
          <a:p>
            <a:pPr marL="457200" lvl="1" indent="0">
              <a:buNone/>
            </a:pPr>
            <a:r>
              <a:rPr lang="en-US" sz="2000" dirty="0"/>
              <a:t>The standard item-based CF method.</a:t>
            </a:r>
          </a:p>
          <a:p>
            <a:r>
              <a:rPr lang="en-US" dirty="0"/>
              <a:t>BPR </a:t>
            </a:r>
            <a:r>
              <a:rPr lang="en-US" sz="2000" dirty="0"/>
              <a:t>[</a:t>
            </a:r>
            <a:r>
              <a:rPr lang="en-US" sz="2000" dirty="0" err="1"/>
              <a:t>Rendle</a:t>
            </a:r>
            <a:r>
              <a:rPr lang="en-US" sz="2000" dirty="0"/>
              <a:t> et al, UAI’09]</a:t>
            </a:r>
          </a:p>
          <a:p>
            <a:pPr marL="457200" lvl="1" indent="0">
              <a:buNone/>
            </a:pPr>
            <a:r>
              <a:rPr lang="en-US" sz="2000" i="1" dirty="0"/>
              <a:t>Bayesian Personalized Ranking</a:t>
            </a:r>
            <a:r>
              <a:rPr lang="en-US" sz="2000" dirty="0"/>
              <a:t> optimizes MF model with a pairwise ranking loss, which is tailored for implicit feedback and item recommendation. </a:t>
            </a:r>
          </a:p>
          <a:p>
            <a:r>
              <a:rPr lang="en-US" dirty="0" err="1"/>
              <a:t>eALS</a:t>
            </a:r>
            <a:r>
              <a:rPr lang="en-US" dirty="0"/>
              <a:t> </a:t>
            </a:r>
            <a:r>
              <a:rPr lang="en-US" sz="2000" dirty="0"/>
              <a:t>[He et al, SIGIR’16]</a:t>
            </a:r>
          </a:p>
          <a:p>
            <a:pPr marL="457200" lvl="1" indent="0">
              <a:buNone/>
            </a:pPr>
            <a:r>
              <a:rPr lang="en-US" sz="2000" dirty="0"/>
              <a:t>The state-of-the-art CF method for implicit data. It optimizes MF model with a varying-weighted regression loss.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05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A8F6-04E6-49B0-B3E5-E0B08525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for HR@10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9DB49-79F8-4EC9-99A5-BE4A4C8B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Hit Ratio@10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三个用户在测试集中商品个数分别是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，模型得到的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top-10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推荐列表中，分别有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个正确，那么此时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lvl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的值是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(6+5+4)/(10+12+8) = 0.5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HR =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命中的个数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所有的个数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AB269-A98E-478A-9536-AF9F3FF5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227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A8F6-04E6-49B0-B3E5-E0B08525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for NDCG@10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9DB49-79F8-4EC9-99A5-BE4A4C8B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Normalized Discounted 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Cummulative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 Gain(NDCG)@10: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AB269-A98E-478A-9536-AF9F3FF5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34C538-FA68-4DD5-82A5-E924CB3E9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693223"/>
            <a:ext cx="2935045" cy="1176998"/>
          </a:xfrm>
          <a:prstGeom prst="rect">
            <a:avLst/>
          </a:prstGeom>
          <a:noFill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6251C7-6BF2-48C0-A68D-216C2983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60" y="4684371"/>
            <a:ext cx="3033395" cy="1067306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76A7F68-EA42-455E-AE4E-8CF867827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07031"/>
              </p:ext>
            </p:extLst>
          </p:nvPr>
        </p:nvGraphicFramePr>
        <p:xfrm>
          <a:off x="228600" y="2258847"/>
          <a:ext cx="4106116" cy="2240280"/>
        </p:xfrm>
        <a:graphic>
          <a:graphicData uri="http://schemas.openxmlformats.org/drawingml/2006/table">
            <a:tbl>
              <a:tblPr/>
              <a:tblGrid>
                <a:gridCol w="1026529">
                  <a:extLst>
                    <a:ext uri="{9D8B030D-6E8A-4147-A177-3AD203B41FA5}">
                      <a16:colId xmlns:a16="http://schemas.microsoft.com/office/drawing/2014/main" val="1822425054"/>
                    </a:ext>
                  </a:extLst>
                </a:gridCol>
                <a:gridCol w="1026529">
                  <a:extLst>
                    <a:ext uri="{9D8B030D-6E8A-4147-A177-3AD203B41FA5}">
                      <a16:colId xmlns:a16="http://schemas.microsoft.com/office/drawing/2014/main" val="4269772089"/>
                    </a:ext>
                  </a:extLst>
                </a:gridCol>
                <a:gridCol w="1026529">
                  <a:extLst>
                    <a:ext uri="{9D8B030D-6E8A-4147-A177-3AD203B41FA5}">
                      <a16:colId xmlns:a16="http://schemas.microsoft.com/office/drawing/2014/main" val="434105477"/>
                    </a:ext>
                  </a:extLst>
                </a:gridCol>
                <a:gridCol w="1026529">
                  <a:extLst>
                    <a:ext uri="{9D8B030D-6E8A-4147-A177-3AD203B41FA5}">
                      <a16:colId xmlns:a16="http://schemas.microsoft.com/office/drawing/2014/main" val="1119981404"/>
                    </a:ext>
                  </a:extLst>
                </a:gridCol>
              </a:tblGrid>
              <a:tr h="28196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reli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log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(i+1)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rel</a:t>
                      </a:r>
                      <a:r>
                        <a:rPr lang="en-US" sz="1100" baseline="-25000" dirty="0" err="1">
                          <a:effectLst/>
                        </a:rPr>
                        <a:t>i</a:t>
                      </a:r>
                      <a:r>
                        <a:rPr lang="en-US" sz="1100" dirty="0">
                          <a:effectLst/>
                        </a:rPr>
                        <a:t> /log</a:t>
                      </a:r>
                      <a:r>
                        <a:rPr lang="en-US" sz="1100" baseline="-25000" dirty="0">
                          <a:effectLst/>
                        </a:rPr>
                        <a:t>2</a:t>
                      </a:r>
                      <a:r>
                        <a:rPr lang="en-US" sz="1100" dirty="0">
                          <a:effectLst/>
                        </a:rPr>
                        <a:t>(i+1)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439813"/>
                  </a:ext>
                </a:extLst>
              </a:tr>
              <a:tr h="281963"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1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7173"/>
                  </a:ext>
                </a:extLst>
              </a:tr>
              <a:tr h="281963"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1.58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1.89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119385"/>
                  </a:ext>
                </a:extLst>
              </a:tr>
              <a:tr h="281963"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1.5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85067"/>
                  </a:ext>
                </a:extLst>
              </a:tr>
              <a:tr h="281963"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2.32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0.86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08836"/>
                  </a:ext>
                </a:extLst>
              </a:tr>
              <a:tr h="281963"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2.58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0.77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664601"/>
                  </a:ext>
                </a:extLst>
              </a:tr>
              <a:tr h="281963"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2.8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0.35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4140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42FCE2F-44D6-40B0-BD04-CBBEB7111D6C}"/>
              </a:ext>
            </a:extLst>
          </p:cNvPr>
          <p:cNvSpPr txBox="1"/>
          <p:nvPr/>
        </p:nvSpPr>
        <p:spPr>
          <a:xfrm>
            <a:off x="1828800" y="5945773"/>
            <a:ext cx="5723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IDCG = 3+1.89+1.5+0.86+0.77+0.35 = 8.37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00779B-A2CE-47BF-80B3-30277D4AB730}"/>
              </a:ext>
            </a:extLst>
          </p:cNvPr>
          <p:cNvSpPr txBox="1"/>
          <p:nvPr/>
        </p:nvSpPr>
        <p:spPr>
          <a:xfrm>
            <a:off x="2543438" y="63298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</a:rPr>
              <a:t>NDCG@6 = 6.86/8.37 = 81.96%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1CCFAE-F1C2-431D-82A7-B62CBF9AD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16389"/>
              </p:ext>
            </p:extLst>
          </p:nvPr>
        </p:nvGraphicFramePr>
        <p:xfrm>
          <a:off x="4690659" y="2258847"/>
          <a:ext cx="4106116" cy="2240280"/>
        </p:xfrm>
        <a:graphic>
          <a:graphicData uri="http://schemas.openxmlformats.org/drawingml/2006/table">
            <a:tbl>
              <a:tblPr/>
              <a:tblGrid>
                <a:gridCol w="1026529">
                  <a:extLst>
                    <a:ext uri="{9D8B030D-6E8A-4147-A177-3AD203B41FA5}">
                      <a16:colId xmlns:a16="http://schemas.microsoft.com/office/drawing/2014/main" val="883508516"/>
                    </a:ext>
                  </a:extLst>
                </a:gridCol>
                <a:gridCol w="1026529">
                  <a:extLst>
                    <a:ext uri="{9D8B030D-6E8A-4147-A177-3AD203B41FA5}">
                      <a16:colId xmlns:a16="http://schemas.microsoft.com/office/drawing/2014/main" val="2313697676"/>
                    </a:ext>
                  </a:extLst>
                </a:gridCol>
                <a:gridCol w="1026529">
                  <a:extLst>
                    <a:ext uri="{9D8B030D-6E8A-4147-A177-3AD203B41FA5}">
                      <a16:colId xmlns:a16="http://schemas.microsoft.com/office/drawing/2014/main" val="1115976614"/>
                    </a:ext>
                  </a:extLst>
                </a:gridCol>
                <a:gridCol w="1026529">
                  <a:extLst>
                    <a:ext uri="{9D8B030D-6E8A-4147-A177-3AD203B41FA5}">
                      <a16:colId xmlns:a16="http://schemas.microsoft.com/office/drawing/2014/main" val="1151819257"/>
                    </a:ext>
                  </a:extLst>
                </a:gridCol>
              </a:tblGrid>
              <a:tr h="30960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reli</a:t>
                      </a:r>
                      <a:endParaRPr lang="en-US" sz="1100" dirty="0">
                        <a:effectLst/>
                      </a:endParaRP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log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(i+1)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rel</a:t>
                      </a:r>
                      <a:r>
                        <a:rPr lang="en-US" sz="1100" baseline="-25000">
                          <a:effectLst/>
                        </a:rPr>
                        <a:t>i</a:t>
                      </a:r>
                      <a:r>
                        <a:rPr lang="en-US" sz="1100">
                          <a:effectLst/>
                        </a:rPr>
                        <a:t> /log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(i+1)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54420"/>
                  </a:ext>
                </a:extLst>
              </a:tr>
              <a:tr h="188456"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1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515136"/>
                  </a:ext>
                </a:extLst>
              </a:tr>
              <a:tr h="188456"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1.58</a:t>
                      </a:r>
                      <a:r>
                        <a:rPr lang="zh-CN" altLang="en-US" sz="1100">
                          <a:effectLst/>
                        </a:rPr>
                        <a:t>　　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1.26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30781"/>
                  </a:ext>
                </a:extLst>
              </a:tr>
              <a:tr h="188456"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1.5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288830"/>
                  </a:ext>
                </a:extLst>
              </a:tr>
              <a:tr h="188456"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0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2.32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0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39345"/>
                  </a:ext>
                </a:extLst>
              </a:tr>
              <a:tr h="188456"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2.58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0.38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68021"/>
                  </a:ext>
                </a:extLst>
              </a:tr>
              <a:tr h="188456"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2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2.8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0.71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7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erformance vs. Embedding Size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3562165" cy="3429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26614"/>
            <a:ext cx="3581400" cy="340926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4724400"/>
            <a:ext cx="721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5794"/>
                </a:solidFill>
              </a:rPr>
              <a:t>1. </a:t>
            </a:r>
            <a:r>
              <a:rPr lang="en-US" dirty="0" err="1">
                <a:solidFill>
                  <a:srgbClr val="245794"/>
                </a:solidFill>
              </a:rPr>
              <a:t>NeuMF</a:t>
            </a:r>
            <a:r>
              <a:rPr lang="en-US" dirty="0">
                <a:solidFill>
                  <a:srgbClr val="245794"/>
                </a:solidFill>
              </a:rPr>
              <a:t> outperforms </a:t>
            </a:r>
            <a:r>
              <a:rPr lang="en-US" dirty="0" err="1">
                <a:solidFill>
                  <a:srgbClr val="245794"/>
                </a:solidFill>
              </a:rPr>
              <a:t>eALS</a:t>
            </a:r>
            <a:r>
              <a:rPr lang="en-US" dirty="0">
                <a:solidFill>
                  <a:srgbClr val="245794"/>
                </a:solidFill>
              </a:rPr>
              <a:t> and BPR with about </a:t>
            </a:r>
            <a:r>
              <a:rPr lang="en-US" dirty="0">
                <a:solidFill>
                  <a:srgbClr val="FF0000"/>
                </a:solidFill>
              </a:rPr>
              <a:t>5% relative improvement</a:t>
            </a:r>
            <a:r>
              <a:rPr lang="en-US" dirty="0">
                <a:solidFill>
                  <a:srgbClr val="245794"/>
                </a:solidFill>
              </a:rPr>
              <a:t>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7200" y="5334000"/>
            <a:ext cx="7913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5794"/>
                </a:solidFill>
              </a:rPr>
              <a:t>3. Three MF methods with </a:t>
            </a:r>
            <a:r>
              <a:rPr lang="en-US" dirty="0">
                <a:solidFill>
                  <a:srgbClr val="245794"/>
                </a:solidFill>
                <a:highlight>
                  <a:srgbClr val="FFFF00"/>
                </a:highlight>
              </a:rPr>
              <a:t>different objective functions</a:t>
            </a:r>
            <a:r>
              <a:rPr lang="en-US" dirty="0">
                <a:solidFill>
                  <a:srgbClr val="245794"/>
                </a:solidFill>
              </a:rPr>
              <a:t>: </a:t>
            </a:r>
          </a:p>
          <a:p>
            <a:r>
              <a:rPr lang="en-US" dirty="0">
                <a:solidFill>
                  <a:srgbClr val="245794"/>
                </a:solidFill>
              </a:rPr>
              <a:t>     </a:t>
            </a:r>
            <a:r>
              <a:rPr lang="en-US" dirty="0">
                <a:solidFill>
                  <a:srgbClr val="FF0000"/>
                </a:solidFill>
              </a:rPr>
              <a:t>GMF (</a:t>
            </a:r>
            <a:r>
              <a:rPr lang="en-US" i="1" dirty="0">
                <a:solidFill>
                  <a:srgbClr val="FF0000"/>
                </a:solidFill>
              </a:rPr>
              <a:t>log loss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245794"/>
                </a:solidFill>
              </a:rPr>
              <a:t>&gt;= </a:t>
            </a:r>
            <a:r>
              <a:rPr lang="en-US" dirty="0" err="1">
                <a:solidFill>
                  <a:srgbClr val="245794"/>
                </a:solidFill>
              </a:rPr>
              <a:t>eALS</a:t>
            </a:r>
            <a:r>
              <a:rPr lang="en-US" dirty="0">
                <a:solidFill>
                  <a:srgbClr val="245794"/>
                </a:solidFill>
              </a:rPr>
              <a:t> (</a:t>
            </a:r>
            <a:r>
              <a:rPr lang="en-US" i="1" dirty="0">
                <a:solidFill>
                  <a:srgbClr val="245794"/>
                </a:solidFill>
              </a:rPr>
              <a:t>weighted regression loss</a:t>
            </a:r>
            <a:r>
              <a:rPr lang="en-US" dirty="0">
                <a:solidFill>
                  <a:srgbClr val="245794"/>
                </a:solidFill>
              </a:rPr>
              <a:t>) &gt; BPR (</a:t>
            </a:r>
            <a:r>
              <a:rPr lang="en-US" i="1" dirty="0">
                <a:solidFill>
                  <a:srgbClr val="245794"/>
                </a:solidFill>
              </a:rPr>
              <a:t>pairwise ranking loss</a:t>
            </a:r>
            <a:r>
              <a:rPr lang="en-US" dirty="0">
                <a:solidFill>
                  <a:srgbClr val="245794"/>
                </a:solidFill>
              </a:rPr>
              <a:t>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7200" y="5029200"/>
            <a:ext cx="87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5794"/>
                </a:solidFill>
              </a:rPr>
              <a:t>2. Of the </a:t>
            </a:r>
            <a:r>
              <a:rPr lang="en-US" dirty="0">
                <a:solidFill>
                  <a:srgbClr val="245794"/>
                </a:solidFill>
                <a:highlight>
                  <a:srgbClr val="FFFF00"/>
                </a:highlight>
              </a:rPr>
              <a:t>three NCF methods</a:t>
            </a:r>
            <a:r>
              <a:rPr lang="en-US" dirty="0">
                <a:solidFill>
                  <a:srgbClr val="245794"/>
                </a:solidFill>
              </a:rPr>
              <a:t>: </a:t>
            </a:r>
            <a:r>
              <a:rPr lang="en-US" dirty="0" err="1">
                <a:solidFill>
                  <a:srgbClr val="245794"/>
                </a:solidFill>
              </a:rPr>
              <a:t>NeuMF</a:t>
            </a:r>
            <a:r>
              <a:rPr lang="en-US" dirty="0">
                <a:solidFill>
                  <a:srgbClr val="245794"/>
                </a:solidFill>
              </a:rPr>
              <a:t> &gt; GMF &gt; </a:t>
            </a:r>
            <a:r>
              <a:rPr lang="en-US" dirty="0">
                <a:solidFill>
                  <a:srgbClr val="FF0000"/>
                </a:solidFill>
              </a:rPr>
              <a:t>MLP (lower training loss but higher test loss) </a:t>
            </a:r>
          </a:p>
        </p:txBody>
      </p:sp>
    </p:spTree>
    <p:extLst>
      <p:ext uri="{BB962C8B-B14F-4D97-AF65-F5344CB8AC3E}">
        <p14:creationId xmlns:p14="http://schemas.microsoft.com/office/powerpoint/2010/main" val="297414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71600"/>
            <a:ext cx="8229600" cy="49688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理论成果：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Devised a general framework NCF;</a:t>
            </a:r>
          </a:p>
          <a:p>
            <a:pPr lvl="1"/>
            <a:r>
              <a:rPr lang="en-US" dirty="0"/>
              <a:t>Presented three instantiations GMF, MLP and </a:t>
            </a:r>
            <a:r>
              <a:rPr lang="en-US" dirty="0" err="1"/>
              <a:t>NeuMF</a:t>
            </a:r>
            <a:r>
              <a:rPr lang="en-US" dirty="0"/>
              <a:t>. </a:t>
            </a:r>
          </a:p>
          <a:p>
            <a:r>
              <a:rPr lang="zh-CN" altLang="en-US" dirty="0"/>
              <a:t>实验成果：</a:t>
            </a:r>
            <a:endParaRPr lang="en-US" dirty="0"/>
          </a:p>
          <a:p>
            <a:pPr lvl="1"/>
            <a:r>
              <a:rPr lang="en-US" dirty="0"/>
              <a:t>Deeper models are helpful.</a:t>
            </a:r>
          </a:p>
          <a:p>
            <a:pPr lvl="1"/>
            <a:r>
              <a:rPr lang="en-US" dirty="0"/>
              <a:t>Combining deep models with MF in the latent space leads to better results.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121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ecently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71600"/>
            <a:ext cx="8229600" cy="496887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245794"/>
                </a:solidFill>
              </a:rPr>
              <a:t>(2017.04) </a:t>
            </a:r>
            <a:r>
              <a:rPr lang="en-US" altLang="zh-CN" dirty="0" err="1">
                <a:solidFill>
                  <a:srgbClr val="245794"/>
                </a:solidFill>
              </a:rPr>
              <a:t>XiangNan</a:t>
            </a:r>
            <a:r>
              <a:rPr lang="en-US" altLang="zh-CN" dirty="0">
                <a:solidFill>
                  <a:srgbClr val="245794"/>
                </a:solidFill>
              </a:rPr>
              <a:t> Zhou--</a:t>
            </a:r>
            <a:r>
              <a:rPr lang="en-US" altLang="zh-CN" i="1" dirty="0">
                <a:solidFill>
                  <a:srgbClr val="245794"/>
                </a:solidFill>
              </a:rPr>
              <a:t>Neural Collaborative Filtering</a:t>
            </a:r>
          </a:p>
          <a:p>
            <a:pPr lvl="1"/>
            <a:r>
              <a:rPr kumimoji="1" lang="en-US" altLang="zh-CN" dirty="0"/>
              <a:t>Codes: </a:t>
            </a:r>
            <a:r>
              <a:rPr kumimoji="1" lang="en-US" altLang="zh-CN" dirty="0">
                <a:hlinkClick r:id="rId3"/>
              </a:rPr>
              <a:t>https://github.com/hexiangnan/neural_collaborative_filtering</a:t>
            </a:r>
            <a:endParaRPr kumimoji="1" lang="en-US" altLang="zh-CN" dirty="0"/>
          </a:p>
          <a:p>
            <a:pPr marL="457200" lvl="1" indent="0">
              <a:buNone/>
            </a:pPr>
            <a:endParaRPr lang="en-US" altLang="zh-CN" i="1" dirty="0">
              <a:solidFill>
                <a:srgbClr val="245794"/>
              </a:solidFill>
            </a:endParaRPr>
          </a:p>
          <a:p>
            <a:r>
              <a:rPr lang="en-US" altLang="zh-CN" dirty="0">
                <a:solidFill>
                  <a:srgbClr val="245794"/>
                </a:solidFill>
              </a:rPr>
              <a:t>(2020.02) </a:t>
            </a:r>
            <a:r>
              <a:rPr lang="en-US" altLang="zh-CN" dirty="0" err="1">
                <a:solidFill>
                  <a:srgbClr val="245794"/>
                </a:solidFill>
              </a:rPr>
              <a:t>XiangNan</a:t>
            </a:r>
            <a:r>
              <a:rPr lang="en-US" altLang="zh-CN" dirty="0">
                <a:solidFill>
                  <a:srgbClr val="245794"/>
                </a:solidFill>
              </a:rPr>
              <a:t> Zhou--</a:t>
            </a:r>
            <a:r>
              <a:rPr lang="en-US" altLang="zh-CN" i="1" dirty="0" err="1">
                <a:solidFill>
                  <a:srgbClr val="245794"/>
                </a:solidFill>
              </a:rPr>
              <a:t>LightGCN</a:t>
            </a:r>
            <a:r>
              <a:rPr lang="en-US" altLang="zh-CN" i="1" dirty="0">
                <a:solidFill>
                  <a:srgbClr val="245794"/>
                </a:solidFill>
              </a:rPr>
              <a:t>: Simplifying and Powering Graph Convolution Network for Recommendation</a:t>
            </a:r>
          </a:p>
          <a:p>
            <a:pPr lvl="1"/>
            <a:r>
              <a:rPr lang="zh-CN" altLang="en-US" dirty="0"/>
              <a:t>周向南最新成果，认为效果最好，正在和快手合作落地</a:t>
            </a:r>
            <a:endParaRPr lang="en-US" altLang="zh-CN" dirty="0"/>
          </a:p>
          <a:p>
            <a:pPr lvl="1"/>
            <a:r>
              <a:rPr kumimoji="1" lang="en-US" altLang="zh-CN" dirty="0"/>
              <a:t>Codes: </a:t>
            </a:r>
            <a:r>
              <a:rPr kumimoji="1" lang="en-US" altLang="zh-CN" dirty="0">
                <a:hlinkClick r:id="rId4"/>
              </a:rPr>
              <a:t>https://github.com/kuandeng/LightGCN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lang="en-US" altLang="zh-CN" dirty="0">
                <a:solidFill>
                  <a:srgbClr val="245794"/>
                </a:solidFill>
              </a:rPr>
              <a:t>(2020.05)Steffen </a:t>
            </a:r>
            <a:r>
              <a:rPr lang="en-US" altLang="zh-CN" dirty="0" err="1">
                <a:solidFill>
                  <a:srgbClr val="245794"/>
                </a:solidFill>
              </a:rPr>
              <a:t>Rendle</a:t>
            </a:r>
            <a:r>
              <a:rPr lang="en-US" altLang="zh-CN" dirty="0">
                <a:solidFill>
                  <a:srgbClr val="245794"/>
                </a:solidFill>
              </a:rPr>
              <a:t>--</a:t>
            </a:r>
            <a:r>
              <a:rPr lang="en-US" altLang="zh-CN" i="1" dirty="0">
                <a:solidFill>
                  <a:srgbClr val="245794"/>
                </a:solidFill>
              </a:rPr>
              <a:t>Neural Collaborative Filtering vs. Matrix Factorization Revisited</a:t>
            </a:r>
          </a:p>
          <a:p>
            <a:pPr lvl="1"/>
            <a:r>
              <a:rPr lang="en-US" altLang="zh-CN" i="1" dirty="0">
                <a:solidFill>
                  <a:srgbClr val="245794"/>
                </a:solidFill>
              </a:rPr>
              <a:t>Google</a:t>
            </a:r>
            <a:r>
              <a:rPr lang="zh-CN" altLang="en-US" i="1" dirty="0">
                <a:solidFill>
                  <a:srgbClr val="245794"/>
                </a:solidFill>
              </a:rPr>
              <a:t>工程师</a:t>
            </a:r>
            <a:r>
              <a:rPr lang="en-US" altLang="zh-CN" i="1" dirty="0">
                <a:solidFill>
                  <a:srgbClr val="245794"/>
                </a:solidFill>
              </a:rPr>
              <a:t>: NCF</a:t>
            </a:r>
            <a:r>
              <a:rPr lang="zh-CN" altLang="en-US" i="1" dirty="0">
                <a:solidFill>
                  <a:srgbClr val="245794"/>
                </a:solidFill>
              </a:rPr>
              <a:t> </a:t>
            </a:r>
            <a:r>
              <a:rPr lang="en-US" altLang="zh-CN" i="1" dirty="0">
                <a:solidFill>
                  <a:srgbClr val="245794"/>
                </a:solidFill>
              </a:rPr>
              <a:t>is cherry-picked</a:t>
            </a:r>
          </a:p>
          <a:p>
            <a:pPr lvl="1"/>
            <a:r>
              <a:rPr lang="en-US" altLang="zh-CN" dirty="0"/>
              <a:t>Codes: </a:t>
            </a:r>
            <a:r>
              <a:rPr lang="en-US" altLang="zh-CN" dirty="0">
                <a:solidFill>
                  <a:srgbClr val="245794"/>
                </a:solidFill>
                <a:hlinkClick r:id="rId5"/>
              </a:rPr>
              <a:t>https://github.com/google-research/google-research/tree/master/dot_vs_learned_similarity</a:t>
            </a:r>
            <a:endParaRPr lang="en-US" altLang="zh-CN" dirty="0">
              <a:solidFill>
                <a:srgbClr val="245794"/>
              </a:solidFill>
            </a:endParaRPr>
          </a:p>
          <a:p>
            <a:pPr lvl="1"/>
            <a:endParaRPr lang="en-US" altLang="zh-CN" dirty="0">
              <a:solidFill>
                <a:srgbClr val="245794"/>
              </a:solidFill>
            </a:endParaRPr>
          </a:p>
          <a:p>
            <a:endParaRPr lang="en-US" altLang="zh-CN" i="1" dirty="0">
              <a:solidFill>
                <a:srgbClr val="245794"/>
              </a:solidFill>
            </a:endParaRPr>
          </a:p>
          <a:p>
            <a:endParaRPr lang="en-US" i="1" dirty="0">
              <a:solidFill>
                <a:srgbClr val="24579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33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9B4FB-5C7D-4263-9759-ECD81ABB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>
                <a:solidFill>
                  <a:srgbClr val="245794"/>
                </a:solidFill>
              </a:rPr>
              <a:t>Neural Collaborative Filtering vs. Matrix Factorization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8FDEC-C01B-4B9E-A486-F1748D23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MF vs MLP : more model parameters, more expensive</a:t>
            </a:r>
          </a:p>
          <a:p>
            <a:endParaRPr lang="en-US" altLang="zh-CN" dirty="0"/>
          </a:p>
          <a:p>
            <a:r>
              <a:rPr lang="en-US" altLang="zh-CN" dirty="0"/>
              <a:t>MF vs </a:t>
            </a:r>
            <a:r>
              <a:rPr lang="en-US" altLang="zh-CN" dirty="0" err="1"/>
              <a:t>NeuMF</a:t>
            </a:r>
            <a:r>
              <a:rPr lang="en-US" altLang="zh-CN" dirty="0"/>
              <a:t> : </a:t>
            </a:r>
            <a:r>
              <a:rPr lang="zh-CN" altLang="en-US" dirty="0"/>
              <a:t>将</a:t>
            </a:r>
            <a:r>
              <a:rPr lang="en-US" altLang="zh-CN" dirty="0" err="1"/>
              <a:t>NeuMF</a:t>
            </a:r>
            <a:r>
              <a:rPr lang="zh-CN" altLang="en-US" dirty="0"/>
              <a:t>视为</a:t>
            </a:r>
            <a:r>
              <a:rPr lang="en-US" altLang="zh-CN" dirty="0"/>
              <a:t>MLP+MF</a:t>
            </a:r>
            <a:r>
              <a:rPr lang="zh-CN" altLang="en-US" dirty="0"/>
              <a:t>，而不是</a:t>
            </a:r>
            <a:r>
              <a:rPr lang="en-US" altLang="zh-CN" dirty="0"/>
              <a:t>[MLP,MF]</a:t>
            </a:r>
            <a:r>
              <a:rPr lang="zh-CN" altLang="en-US" dirty="0"/>
              <a:t>，存在问题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GMF </a:t>
            </a:r>
            <a:r>
              <a:rPr lang="zh-CN" altLang="en-US" dirty="0">
                <a:sym typeface="Wingdings" panose="05000000000000000000" pitchFamily="2" charset="2"/>
              </a:rPr>
              <a:t>（数学证明）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Not improve the model expressivity; </a:t>
            </a:r>
          </a:p>
          <a:p>
            <a:pPr lvl="1"/>
            <a:r>
              <a:rPr lang="en-US" altLang="zh-CN" dirty="0"/>
              <a:t>Numerical</a:t>
            </a:r>
            <a:r>
              <a:rPr lang="zh-CN" altLang="en-US" dirty="0"/>
              <a:t> </a:t>
            </a:r>
            <a:r>
              <a:rPr lang="en-US" altLang="zh-CN" dirty="0"/>
              <a:t>instability; </a:t>
            </a:r>
          </a:p>
          <a:p>
            <a:pPr lvl="1"/>
            <a:r>
              <a:rPr lang="en-US" altLang="zh-CN" dirty="0"/>
              <a:t>Not properly regularized;</a:t>
            </a:r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工业界的大规模应用需求，用向量内积要优于用神经网络。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/>
              <a:t>当数据量非常大，不得不用</a:t>
            </a:r>
            <a:r>
              <a:rPr lang="en-US" altLang="zh-CN" dirty="0"/>
              <a:t>small embedding size</a:t>
            </a:r>
            <a:r>
              <a:rPr lang="zh-CN" altLang="en-US" dirty="0"/>
              <a:t>时，神经网络优于内积。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AE7D8-E76D-4418-87CA-7AD46B47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012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843464" cy="1152128"/>
          </a:xfrm>
        </p:spPr>
        <p:txBody>
          <a:bodyPr>
            <a:normAutofit/>
          </a:bodyPr>
          <a:lstStyle/>
          <a:p>
            <a:r>
              <a:rPr lang="en-US" dirty="0"/>
              <a:t>Limitation of Matrix Factorization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4229"/>
            <a:ext cx="8229600" cy="4597971"/>
          </a:xfrm>
        </p:spPr>
        <p:txBody>
          <a:bodyPr/>
          <a:lstStyle/>
          <a:p>
            <a:r>
              <a:rPr lang="en-US" dirty="0"/>
              <a:t>The simple choice of </a:t>
            </a:r>
            <a:r>
              <a:rPr lang="en-US" dirty="0">
                <a:solidFill>
                  <a:srgbClr val="FF0000"/>
                </a:solidFill>
              </a:rPr>
              <a:t>inner product </a:t>
            </a:r>
            <a:r>
              <a:rPr lang="en-US" dirty="0"/>
              <a:t>function can limit the </a:t>
            </a:r>
            <a:r>
              <a:rPr lang="en-US" b="1" i="1" dirty="0"/>
              <a:t>expressiveness</a:t>
            </a:r>
            <a:r>
              <a:rPr lang="en-US" dirty="0"/>
              <a:t> of a MF model. 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62200"/>
            <a:ext cx="3581400" cy="4632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84335" y="2419290"/>
            <a:ext cx="325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(E.g., assuming a unit length)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85080"/>
            <a:ext cx="2105010" cy="637471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6296867" y="3352800"/>
            <a:ext cx="708420" cy="1135926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72391"/>
            <a:ext cx="2105010" cy="3996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02" y="4625634"/>
            <a:ext cx="2107508" cy="40356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51765" y="4349018"/>
            <a:ext cx="189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sim(u3, u1) = 0.4</a:t>
            </a:r>
          </a:p>
          <a:p>
            <a:r>
              <a:rPr lang="en-US" b="1" dirty="0"/>
              <a:t>sim(u3, u2) = 0.66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082834"/>
            <a:ext cx="2365475" cy="52732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381335" y="6405661"/>
            <a:ext cx="19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Jaccard</a:t>
            </a:r>
            <a:r>
              <a:rPr lang="en-US" b="1" dirty="0">
                <a:solidFill>
                  <a:schemeClr val="bg1"/>
                </a:solidFill>
              </a:rPr>
              <a:t> Similarity: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314374" y="4267200"/>
            <a:ext cx="1381826" cy="199582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302499" y="4474465"/>
            <a:ext cx="1381826" cy="303735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993412" y="3043291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u1</a:t>
            </a:r>
            <a:endParaRPr 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7716646" y="3972336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u2</a:t>
            </a:r>
            <a:endParaRPr 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7716646" y="4560859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u3</a:t>
            </a:r>
            <a:endParaRPr 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3651766" y="5020270"/>
            <a:ext cx="2037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sim(u4, u1) = 0.6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sim(u4, u2) = 0.2     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sim(u4, u3) = 0.4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295022" y="3220538"/>
            <a:ext cx="206277" cy="1267660"/>
          </a:xfrm>
          <a:prstGeom prst="straightConnector1">
            <a:avLst/>
          </a:prstGeom>
          <a:ln w="19050">
            <a:solidFill>
              <a:srgbClr val="245794"/>
            </a:solidFill>
            <a:prstDash val="dash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26113" y="2772144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42</a:t>
            </a:r>
            <a:r>
              <a:rPr lang="en-US" altLang="zh-CN" sz="2000" dirty="0">
                <a:solidFill>
                  <a:srgbClr val="FF0000"/>
                </a:solidFill>
              </a:rPr>
              <a:t> &gt; S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43 </a:t>
            </a:r>
            <a:r>
              <a:rPr lang="en-US" altLang="zh-CN" sz="2000" dirty="0">
                <a:solidFill>
                  <a:srgbClr val="FF0000"/>
                </a:solidFill>
              </a:rPr>
              <a:t>(X)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6314374" y="3664461"/>
            <a:ext cx="1181990" cy="802321"/>
          </a:xfrm>
          <a:prstGeom prst="straightConnector1">
            <a:avLst/>
          </a:prstGeom>
          <a:ln w="19050">
            <a:solidFill>
              <a:srgbClr val="245794"/>
            </a:solidFill>
            <a:prstDash val="dash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526312" y="3381028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42</a:t>
            </a:r>
            <a:r>
              <a:rPr lang="en-US" altLang="zh-CN" sz="2000" dirty="0">
                <a:solidFill>
                  <a:srgbClr val="FF0000"/>
                </a:solidFill>
              </a:rPr>
              <a:t> &gt; S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43 </a:t>
            </a:r>
            <a:r>
              <a:rPr lang="en-US" altLang="zh-CN" sz="2000" dirty="0">
                <a:solidFill>
                  <a:srgbClr val="FF0000"/>
                </a:solidFill>
              </a:rPr>
              <a:t>(X)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2B52DD-95C0-4716-90A4-17C618917233}"/>
              </a:ext>
            </a:extLst>
          </p:cNvPr>
          <p:cNvSpPr txBox="1"/>
          <p:nvPr/>
        </p:nvSpPr>
        <p:spPr>
          <a:xfrm>
            <a:off x="3651765" y="3903417"/>
            <a:ext cx="18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sim(u2, u1) = 0.5</a:t>
            </a:r>
            <a:endParaRPr lang="en-US" b="1" dirty="0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5F52A24B-973E-4090-AD04-D4DD46D07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A307826-8666-4C54-9719-A404EFEA84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676" y="5709580"/>
            <a:ext cx="2133599" cy="9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Proposals:</a:t>
            </a:r>
          </a:p>
          <a:p>
            <a:pPr lvl="1"/>
            <a:r>
              <a:rPr lang="en-US" dirty="0"/>
              <a:t>A </a:t>
            </a:r>
            <a:r>
              <a:rPr lang="en-US" b="1" i="1" dirty="0"/>
              <a:t>Neural Collaborative Filtering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NCF</a:t>
            </a:r>
            <a:r>
              <a:rPr lang="en-US" dirty="0"/>
              <a:t>) framework that learns the interaction function with a deep neural network.</a:t>
            </a:r>
          </a:p>
          <a:p>
            <a:pPr lvl="1"/>
            <a:r>
              <a:rPr lang="en-US" dirty="0"/>
              <a:t>A NCF instance that </a:t>
            </a:r>
            <a:r>
              <a:rPr lang="en-US" b="1" dirty="0"/>
              <a:t>generalizes the MF model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GMF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 NCF instance that models nonlinearities with </a:t>
            </a:r>
            <a:r>
              <a:rPr lang="en-US" b="1" dirty="0"/>
              <a:t>a multi-layer perceptron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MLP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NCF instance </a:t>
            </a:r>
            <a:r>
              <a:rPr lang="en-US" dirty="0" err="1">
                <a:solidFill>
                  <a:srgbClr val="0000FF"/>
                </a:solidFill>
              </a:rPr>
              <a:t>NeuMF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/>
              <a:t>fuses GMF and MLP</a:t>
            </a:r>
            <a:r>
              <a:rPr lang="en-US" dirty="0"/>
              <a:t>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550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NCF Framework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4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39" y="2667001"/>
            <a:ext cx="5690942" cy="37337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36" y="1857459"/>
            <a:ext cx="78836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NCF uses a multi-layer model to learn the user-item interaction function </a:t>
            </a:r>
            <a:endParaRPr lang="en-US" sz="2000" b="1" i="1" baseline="-25000" dirty="0"/>
          </a:p>
          <a:p>
            <a:pPr marL="285750" indent="-285750">
              <a:buFontTx/>
              <a:buChar char="-"/>
            </a:pPr>
            <a:r>
              <a:rPr lang="en-US" dirty="0"/>
              <a:t>Input: sparse feature vector for user </a:t>
            </a:r>
            <a:r>
              <a:rPr lang="en-US" i="1" dirty="0"/>
              <a:t>u </a:t>
            </a:r>
            <a:r>
              <a:rPr lang="en-US" dirty="0"/>
              <a:t>(</a:t>
            </a:r>
            <a:r>
              <a:rPr lang="en-US" b="1" dirty="0"/>
              <a:t>v</a:t>
            </a:r>
            <a:r>
              <a:rPr lang="en-US" baseline="-25000" dirty="0"/>
              <a:t>u</a:t>
            </a:r>
            <a:r>
              <a:rPr lang="en-US" dirty="0"/>
              <a:t>) and item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/>
              <a:t>v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Output: predicted score </a:t>
            </a:r>
            <a:r>
              <a:rPr lang="cy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cxnSpLocks/>
            <a:stCxn id="11" idx="0"/>
          </p:cNvCxnSpPr>
          <p:nvPr/>
        </p:nvCxnSpPr>
        <p:spPr>
          <a:xfrm flipV="1">
            <a:off x="4836103" y="1198059"/>
            <a:ext cx="298202" cy="18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02716" y="789119"/>
            <a:ext cx="204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5794"/>
                </a:solidFill>
              </a:rPr>
              <a:t>Interaction function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3429000"/>
            <a:ext cx="32336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45794"/>
                </a:solidFill>
              </a:rPr>
              <a:t>Note: Input feature vector can</a:t>
            </a:r>
            <a:r>
              <a:rPr lang="zh-CN" altLang="en-US" sz="1600" b="1" dirty="0">
                <a:solidFill>
                  <a:srgbClr val="245794"/>
                </a:solidFill>
              </a:rPr>
              <a:t> </a:t>
            </a:r>
            <a:r>
              <a:rPr lang="en-US" altLang="zh-CN" sz="1600" b="1" dirty="0">
                <a:solidFill>
                  <a:srgbClr val="245794"/>
                </a:solidFill>
              </a:rPr>
              <a:t>include any categorical variables other than user/item ID, such as </a:t>
            </a:r>
            <a:r>
              <a:rPr lang="en-US" altLang="zh-CN" b="1" dirty="0">
                <a:solidFill>
                  <a:srgbClr val="FF0000"/>
                </a:solidFill>
              </a:rPr>
              <a:t>attributes, contexts and content</a:t>
            </a:r>
            <a:r>
              <a:rPr lang="en-US" altLang="zh-CN" sz="1600" b="1" dirty="0">
                <a:solidFill>
                  <a:srgbClr val="245794"/>
                </a:solidFill>
              </a:rPr>
              <a:t>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45" b="50690"/>
          <a:stretch/>
        </p:blipFill>
        <p:spPr>
          <a:xfrm>
            <a:off x="3586168" y="1380374"/>
            <a:ext cx="2499869" cy="43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843464" cy="1152128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Generalized Matrix Factorization (GMF)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NCF can express and generalize MF: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782593"/>
            <a:ext cx="3903101" cy="649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495786"/>
            <a:ext cx="4724400" cy="30080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8600" y="3657600"/>
            <a:ext cx="4419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5794"/>
                </a:solidFill>
              </a:rPr>
              <a:t>Let we define </a:t>
            </a:r>
            <a:r>
              <a:rPr lang="en-US" i="1" dirty="0">
                <a:solidFill>
                  <a:srgbClr val="245794"/>
                </a:solidFill>
              </a:rPr>
              <a:t>Layer 1</a:t>
            </a:r>
            <a:r>
              <a:rPr lang="en-US" dirty="0">
                <a:solidFill>
                  <a:srgbClr val="245794"/>
                </a:solidFill>
              </a:rPr>
              <a:t> as an </a:t>
            </a:r>
            <a:r>
              <a:rPr lang="en-US" dirty="0">
                <a:solidFill>
                  <a:srgbClr val="FF0000"/>
                </a:solidFill>
              </a:rPr>
              <a:t>element-wise product</a:t>
            </a:r>
            <a:r>
              <a:rPr lang="en-US" dirty="0">
                <a:solidFill>
                  <a:srgbClr val="245794"/>
                </a:solidFill>
              </a:rPr>
              <a:t>, and </a:t>
            </a:r>
            <a:r>
              <a:rPr lang="en-US" i="1" dirty="0">
                <a:solidFill>
                  <a:srgbClr val="245794"/>
                </a:solidFill>
              </a:rPr>
              <a:t>Output Layer </a:t>
            </a:r>
            <a:r>
              <a:rPr lang="en-US" dirty="0">
                <a:solidFill>
                  <a:srgbClr val="245794"/>
                </a:solidFill>
              </a:rPr>
              <a:t>as a </a:t>
            </a:r>
            <a:r>
              <a:rPr lang="en-US" dirty="0">
                <a:solidFill>
                  <a:srgbClr val="FF0000"/>
                </a:solidFill>
              </a:rPr>
              <a:t>fully connected layer without bias</a:t>
            </a:r>
            <a:r>
              <a:rPr lang="en-US" dirty="0">
                <a:solidFill>
                  <a:srgbClr val="245794"/>
                </a:solidFill>
              </a:rPr>
              <a:t>, we have:</a:t>
            </a:r>
          </a:p>
          <a:p>
            <a:endParaRPr lang="en-US" sz="1600" b="1" dirty="0">
              <a:solidFill>
                <a:srgbClr val="245794"/>
              </a:solidFill>
            </a:endParaRPr>
          </a:p>
          <a:p>
            <a:endParaRPr lang="en-US" sz="1600" b="1" dirty="0">
              <a:solidFill>
                <a:srgbClr val="245794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57045"/>
            <a:ext cx="3275835" cy="4163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431720-168F-422A-8D10-971768C203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3" y="5503799"/>
            <a:ext cx="3581400" cy="46320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5BFFE18-01DF-48CD-A0DD-A3E2CB605114}"/>
              </a:ext>
            </a:extLst>
          </p:cNvPr>
          <p:cNvSpPr txBox="1"/>
          <p:nvPr/>
        </p:nvSpPr>
        <p:spPr>
          <a:xfrm>
            <a:off x="228599" y="6151939"/>
            <a:ext cx="764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we use an </a:t>
            </a:r>
            <a:r>
              <a:rPr lang="en-US" altLang="zh-CN" dirty="0">
                <a:solidFill>
                  <a:srgbClr val="FF0000"/>
                </a:solidFill>
              </a:rPr>
              <a:t>identity function for 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out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enforce h to be a uniform vector of 1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we can exactly recover the MF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96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81200"/>
            <a:ext cx="5010461" cy="400952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28600" y="1643829"/>
            <a:ext cx="5181600" cy="459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NCF can endow more nonlinearities to learn the interaction function: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44389"/>
            <a:ext cx="2155626" cy="5525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18275"/>
            <a:ext cx="2762763" cy="124896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105400" y="1545460"/>
            <a:ext cx="427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5794"/>
                </a:solidFill>
              </a:rPr>
              <a:t>Activation function: </a:t>
            </a:r>
            <a:r>
              <a:rPr lang="en-US" dirty="0" err="1">
                <a:solidFill>
                  <a:srgbClr val="245794"/>
                </a:solidFill>
              </a:rPr>
              <a:t>ReLU</a:t>
            </a:r>
            <a:r>
              <a:rPr lang="en-US" dirty="0">
                <a:solidFill>
                  <a:srgbClr val="245794"/>
                </a:solidFill>
              </a:rPr>
              <a:t> &gt; </a:t>
            </a:r>
            <a:r>
              <a:rPr lang="en-US" dirty="0" err="1">
                <a:solidFill>
                  <a:srgbClr val="245794"/>
                </a:solidFill>
              </a:rPr>
              <a:t>tanh</a:t>
            </a:r>
            <a:r>
              <a:rPr lang="en-US" dirty="0">
                <a:solidFill>
                  <a:srgbClr val="245794"/>
                </a:solidFill>
              </a:rPr>
              <a:t> &gt; sigmoid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5082" y="3075057"/>
            <a:ext cx="97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5794"/>
                </a:solidFill>
              </a:rPr>
              <a:t>Layer 1: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5081" y="4006727"/>
            <a:ext cx="192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5794"/>
                </a:solidFill>
              </a:rPr>
              <a:t>Remaining Layers: </a:t>
            </a:r>
          </a:p>
        </p:txBody>
      </p:sp>
    </p:spTree>
    <p:extLst>
      <p:ext uri="{BB962C8B-B14F-4D97-AF65-F5344CB8AC3E}">
        <p14:creationId xmlns:p14="http://schemas.microsoft.com/office/powerpoint/2010/main" val="28266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3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 vs. MLP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47800"/>
            <a:ext cx="8447856" cy="459797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MF uses an inner product as the interaction function:</a:t>
            </a:r>
          </a:p>
          <a:p>
            <a:pPr lvl="1"/>
            <a:r>
              <a:rPr lang="en-US" dirty="0"/>
              <a:t>Latent factors are </a:t>
            </a:r>
            <a:r>
              <a:rPr lang="en-US" dirty="0">
                <a:solidFill>
                  <a:srgbClr val="245794"/>
                </a:solidFill>
              </a:rPr>
              <a:t>independent </a:t>
            </a:r>
            <a:r>
              <a:rPr lang="en-US" dirty="0"/>
              <a:t>with each other;</a:t>
            </a:r>
          </a:p>
          <a:p>
            <a:pPr lvl="1"/>
            <a:r>
              <a:rPr lang="en-US" dirty="0"/>
              <a:t>It empirically has good </a:t>
            </a:r>
            <a:r>
              <a:rPr lang="en-US" dirty="0">
                <a:solidFill>
                  <a:srgbClr val="245794"/>
                </a:solidFill>
              </a:rPr>
              <a:t>generalization </a:t>
            </a:r>
            <a:r>
              <a:rPr lang="en-US" dirty="0"/>
              <a:t>ability for CF </a:t>
            </a:r>
            <a:r>
              <a:rPr lang="en-US" dirty="0" err="1"/>
              <a:t>modelling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MLP uses nonlinear functions to learn the interaction function:</a:t>
            </a:r>
          </a:p>
          <a:p>
            <a:pPr lvl="1"/>
            <a:r>
              <a:rPr lang="en-US" dirty="0"/>
              <a:t>Latent factors are </a:t>
            </a:r>
            <a:r>
              <a:rPr lang="en-US" dirty="0">
                <a:solidFill>
                  <a:srgbClr val="245794"/>
                </a:solidFill>
              </a:rPr>
              <a:t>not independent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each other;</a:t>
            </a:r>
          </a:p>
          <a:p>
            <a:pPr lvl="1"/>
            <a:r>
              <a:rPr lang="en-US" dirty="0"/>
              <a:t>The interaction function is learnt from data, which </a:t>
            </a:r>
            <a:r>
              <a:rPr lang="zh-CN" altLang="en-US" dirty="0"/>
              <a:t> </a:t>
            </a:r>
            <a:r>
              <a:rPr lang="en-US" altLang="zh-CN" dirty="0"/>
              <a:t>conceptually </a:t>
            </a:r>
            <a:r>
              <a:rPr lang="en-US" dirty="0"/>
              <a:t>has a better </a:t>
            </a:r>
            <a:r>
              <a:rPr lang="en-US" dirty="0">
                <a:solidFill>
                  <a:srgbClr val="245794"/>
                </a:solidFill>
              </a:rPr>
              <a:t>representation </a:t>
            </a:r>
            <a:r>
              <a:rPr lang="en-US" dirty="0"/>
              <a:t>ability. </a:t>
            </a:r>
          </a:p>
          <a:p>
            <a:pPr lvl="1"/>
            <a:r>
              <a:rPr lang="en-US" dirty="0"/>
              <a:t>However, its generalization ability is unknown as it is seldom explored in recommender literature/challenge.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7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45" b="50690"/>
          <a:stretch/>
        </p:blipFill>
        <p:spPr>
          <a:xfrm>
            <a:off x="3200400" y="1524000"/>
            <a:ext cx="2499869" cy="4374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800" y="3146620"/>
            <a:ext cx="7010400" cy="120032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Can we fuse two models to get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a more powerful model?</a:t>
            </a:r>
          </a:p>
        </p:txBody>
      </p:sp>
    </p:spTree>
    <p:extLst>
      <p:ext uri="{BB962C8B-B14F-4D97-AF65-F5344CB8AC3E}">
        <p14:creationId xmlns:p14="http://schemas.microsoft.com/office/powerpoint/2010/main" val="13454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072064" cy="1152128"/>
          </a:xfrm>
        </p:spPr>
        <p:txBody>
          <a:bodyPr>
            <a:normAutofit fontScale="90000"/>
          </a:bodyPr>
          <a:lstStyle/>
          <a:p>
            <a:r>
              <a:rPr lang="en-US" dirty="0"/>
              <a:t>An Intuitive Solution – Neural Tensor Network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5979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MF model: </a:t>
            </a:r>
          </a:p>
          <a:p>
            <a:r>
              <a:rPr lang="en-US" dirty="0"/>
              <a:t>MLP model (1 linear layer):</a:t>
            </a:r>
          </a:p>
          <a:p>
            <a:endParaRPr lang="en-US" sz="1200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Neural Tensor Network*</a:t>
            </a:r>
            <a:r>
              <a:rPr lang="en-US" dirty="0"/>
              <a:t> naturally assumes MF and MLP share the </a:t>
            </a:r>
            <a:r>
              <a:rPr lang="en-US" b="1" dirty="0">
                <a:solidFill>
                  <a:srgbClr val="FF0000"/>
                </a:solidFill>
              </a:rPr>
              <a:t>same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embeddings</a:t>
            </a:r>
            <a:r>
              <a:rPr lang="en-US" dirty="0"/>
              <a:t>, and combines the</a:t>
            </a:r>
            <a:r>
              <a:rPr lang="en-US" altLang="zh-CN" dirty="0"/>
              <a:t>ir latent space by an addition</a:t>
            </a:r>
            <a:r>
              <a:rPr lang="en-US" dirty="0"/>
              <a:t>: </a:t>
            </a:r>
          </a:p>
          <a:p>
            <a:endParaRPr lang="en-US" sz="4000" dirty="0"/>
          </a:p>
          <a:p>
            <a:r>
              <a:rPr lang="en-US" dirty="0">
                <a:solidFill>
                  <a:srgbClr val="FF0000"/>
                </a:solidFill>
              </a:rPr>
              <a:t>However, NTN does not significantly improve over MF: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possible reason is due to the limitation of the shared </a:t>
            </a:r>
            <a:r>
              <a:rPr lang="en-US" dirty="0" err="1">
                <a:solidFill>
                  <a:srgbClr val="FF0000"/>
                </a:solidFill>
              </a:rPr>
              <a:t>embeddings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66800" y="6504930"/>
            <a:ext cx="825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* </a:t>
            </a:r>
            <a:r>
              <a:rPr lang="en-US" sz="1400" b="1" dirty="0" err="1">
                <a:solidFill>
                  <a:schemeClr val="bg1"/>
                </a:solidFill>
              </a:rPr>
              <a:t>Socher</a:t>
            </a:r>
            <a:r>
              <a:rPr lang="en-US" sz="1400" b="1" dirty="0">
                <a:solidFill>
                  <a:schemeClr val="bg1"/>
                </a:solidFill>
              </a:rPr>
              <a:t> Richard, et al. NIPS 2013 "</a:t>
            </a:r>
            <a:r>
              <a:rPr lang="en-US" sz="1400" b="1" i="1" dirty="0">
                <a:solidFill>
                  <a:schemeClr val="bg1"/>
                </a:solidFill>
              </a:rPr>
              <a:t>Reasoning with neural tensor networks for knowledge base completion</a:t>
            </a:r>
            <a:r>
              <a:rPr lang="en-US" sz="1400" b="1" dirty="0">
                <a:solidFill>
                  <a:schemeClr val="bg1"/>
                </a:solidFill>
              </a:rPr>
              <a:t>"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88" y="2227891"/>
            <a:ext cx="2819400" cy="5977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88" y="1416429"/>
            <a:ext cx="2453640" cy="3366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88" y="3846663"/>
            <a:ext cx="4053298" cy="64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of GMF and MLP</a:t>
            </a: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1329"/>
            <a:ext cx="7148264" cy="431154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9</a:t>
            </a:fld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347299"/>
            <a:ext cx="8519864" cy="4875039"/>
          </a:xfrm>
        </p:spPr>
        <p:txBody>
          <a:bodyPr/>
          <a:lstStyle/>
          <a:p>
            <a:r>
              <a:rPr lang="en-US" dirty="0"/>
              <a:t>We propose a new </a:t>
            </a:r>
            <a:r>
              <a:rPr lang="en-US" i="1" dirty="0"/>
              <a:t>Neural Matrix Factorization </a:t>
            </a:r>
            <a:r>
              <a:rPr lang="en-US" dirty="0"/>
              <a:t>(</a:t>
            </a:r>
            <a:r>
              <a:rPr lang="en-US" dirty="0" err="1"/>
              <a:t>NeuMF</a:t>
            </a:r>
            <a:r>
              <a:rPr lang="en-US" dirty="0"/>
              <a:t>) model, which fuses GMF and MLP by allowing them learn different sets of </a:t>
            </a:r>
            <a:r>
              <a:rPr lang="en-US" dirty="0" err="1"/>
              <a:t>embeddings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82354352"/>
      </p:ext>
    </p:extLst>
  </p:cSld>
  <p:clrMapOvr>
    <a:masterClrMapping/>
  </p:clrMapOvr>
</p:sld>
</file>

<file path=ppt/theme/theme1.xml><?xml version="1.0" encoding="utf-8"?>
<a:theme xmlns:a="http://schemas.openxmlformats.org/drawingml/2006/main" name="LMS-Template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LMS-Template (1)</Template>
  <TotalTime>15655</TotalTime>
  <Words>1932</Words>
  <Application>Microsoft Office PowerPoint</Application>
  <PresentationFormat>全屏显示(4:3)</PresentationFormat>
  <Paragraphs>298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-apple-system</vt:lpstr>
      <vt:lpstr>Open Sans</vt:lpstr>
      <vt:lpstr>PingFang SC</vt:lpstr>
      <vt:lpstr>Arial</vt:lpstr>
      <vt:lpstr>Calibri</vt:lpstr>
      <vt:lpstr>Times New Roman</vt:lpstr>
      <vt:lpstr>Verdana</vt:lpstr>
      <vt:lpstr>LMS-Template (1)</vt:lpstr>
      <vt:lpstr>Neural Collaborative Filtering</vt:lpstr>
      <vt:lpstr>Limitation of Matrix Factorization</vt:lpstr>
      <vt:lpstr>Proposed Methods</vt:lpstr>
      <vt:lpstr>NCF Framework</vt:lpstr>
      <vt:lpstr>Generalized Matrix Factorization (GMF)</vt:lpstr>
      <vt:lpstr>Multi-Layer Perceptron (MLP)</vt:lpstr>
      <vt:lpstr>MF vs. MLP</vt:lpstr>
      <vt:lpstr>An Intuitive Solution – Neural Tensor Network</vt:lpstr>
      <vt:lpstr>Fusion of GMF and MLP</vt:lpstr>
      <vt:lpstr>Learning NCF Models</vt:lpstr>
      <vt:lpstr>Experimental Setup</vt:lpstr>
      <vt:lpstr>Baselines</vt:lpstr>
      <vt:lpstr>Example for HR@10</vt:lpstr>
      <vt:lpstr>Example for NDCG@10</vt:lpstr>
      <vt:lpstr>Performance vs. Embedding Size</vt:lpstr>
      <vt:lpstr>Conclusion</vt:lpstr>
      <vt:lpstr>Recently</vt:lpstr>
      <vt:lpstr>Neural Collaborative Filtering vs. Matrix Factorization Revisited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Plan and Strategy on Research in 2012</dc:title>
  <dc:creator>workshop</dc:creator>
  <cp:lastModifiedBy>xiangzhen fang</cp:lastModifiedBy>
  <cp:revision>2530</cp:revision>
  <dcterms:created xsi:type="dcterms:W3CDTF">2013-08-19T12:17:56Z</dcterms:created>
  <dcterms:modified xsi:type="dcterms:W3CDTF">2020-10-28T07:04:35Z</dcterms:modified>
</cp:coreProperties>
</file>