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2"/>
  </p:notesMasterIdLst>
  <p:sldIdLst>
    <p:sldId id="256" r:id="rId3"/>
    <p:sldId id="298" r:id="rId4"/>
    <p:sldId id="274" r:id="rId5"/>
    <p:sldId id="275" r:id="rId6"/>
    <p:sldId id="279" r:id="rId7"/>
    <p:sldId id="278" r:id="rId8"/>
    <p:sldId id="282" r:id="rId9"/>
    <p:sldId id="284" r:id="rId10"/>
    <p:sldId id="257" r:id="rId11"/>
    <p:sldId id="287" r:id="rId12"/>
    <p:sldId id="288" r:id="rId13"/>
    <p:sldId id="289" r:id="rId14"/>
    <p:sldId id="259" r:id="rId15"/>
    <p:sldId id="260" r:id="rId16"/>
    <p:sldId id="261" r:id="rId17"/>
    <p:sldId id="262" r:id="rId18"/>
    <p:sldId id="263" r:id="rId19"/>
    <p:sldId id="264" r:id="rId20"/>
    <p:sldId id="266" r:id="rId21"/>
    <p:sldId id="265" r:id="rId22"/>
    <p:sldId id="268" r:id="rId23"/>
    <p:sldId id="269" r:id="rId24"/>
    <p:sldId id="270" r:id="rId25"/>
    <p:sldId id="271" r:id="rId26"/>
    <p:sldId id="272" r:id="rId27"/>
    <p:sldId id="290" r:id="rId28"/>
    <p:sldId id="292" r:id="rId29"/>
    <p:sldId id="293" r:id="rId30"/>
    <p:sldId id="299" r:id="rId31"/>
    <p:sldId id="301" r:id="rId32"/>
    <p:sldId id="294" r:id="rId33"/>
    <p:sldId id="296" r:id="rId34"/>
    <p:sldId id="297" r:id="rId35"/>
    <p:sldId id="303" r:id="rId36"/>
    <p:sldId id="304" r:id="rId37"/>
    <p:sldId id="305" r:id="rId38"/>
    <p:sldId id="302" r:id="rId39"/>
    <p:sldId id="285" r:id="rId40"/>
    <p:sldId id="277"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鑫洋" initials="黄" lastIdx="1" clrIdx="0">
    <p:extLst>
      <p:ext uri="{19B8F6BF-5375-455C-9EA6-DF929625EA0E}">
        <p15:presenceInfo xmlns:p15="http://schemas.microsoft.com/office/powerpoint/2012/main" userId="c8e19ae53d73e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68" autoAdjust="0"/>
  </p:normalViewPr>
  <p:slideViewPr>
    <p:cSldViewPr snapToGrid="0">
      <p:cViewPr varScale="1">
        <p:scale>
          <a:sx n="130" d="100"/>
          <a:sy n="130" d="100"/>
        </p:scale>
        <p:origin x="14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776352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080C714-D21F-45C8-936B-777DB4B4C89B}" type="datetimeFigureOut">
              <a:rPr lang="zh-CN" altLang="en-US" smtClean="0"/>
              <a:t>2020/11/18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0B37C9-9E92-4ED6-896B-6FB484D7D09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B37C9-9E92-4ED6-896B-6FB484D7D09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0C714-D21F-45C8-936B-777DB4B4C89B}" type="datetimeFigureOut">
              <a:rPr lang="zh-CN" altLang="en-US" smtClean="0"/>
              <a:t>2020/11/18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B37C9-9E92-4ED6-896B-6FB484D7D09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0525" y="1717675"/>
            <a:ext cx="11410950" cy="2971165"/>
          </a:xfrm>
        </p:spPr>
        <p:txBody>
          <a:bodyPr>
            <a:noAutofit/>
          </a:bodyPr>
          <a:lstStyle/>
          <a:p>
            <a:r>
              <a:rPr lang="en-US" altLang="zh-CN" sz="4000" dirty="0"/>
              <a:t>Using Artificial Intelligence Resources in Dialysis and Kidney Transplant Patients: A Literature Review</a:t>
            </a:r>
            <a:br>
              <a:rPr lang="en-US" altLang="zh-CN" sz="4400" dirty="0"/>
            </a:br>
            <a:br>
              <a:rPr lang="en-US" altLang="zh-CN" sz="4400" dirty="0"/>
            </a:br>
            <a:r>
              <a:rPr lang="en-US" altLang="zh-CN" sz="2800" dirty="0"/>
              <a:t>人工智能技术在透析与肾移植患者中的应用：文献综述</a:t>
            </a:r>
            <a:endParaRPr lang="en-US" altLang="zh-C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238B9-E405-4EC3-ADBF-3EFB7A474139}"/>
              </a:ext>
            </a:extLst>
          </p:cNvPr>
          <p:cNvSpPr>
            <a:spLocks noGrp="1"/>
          </p:cNvSpPr>
          <p:nvPr>
            <p:ph type="title"/>
          </p:nvPr>
        </p:nvSpPr>
        <p:spPr>
          <a:xfrm>
            <a:off x="838200" y="903007"/>
            <a:ext cx="10515600" cy="1325563"/>
          </a:xfrm>
        </p:spPr>
        <p:txBody>
          <a:bodyPr>
            <a:normAutofit/>
          </a:bodyPr>
          <a:lstStyle/>
          <a:p>
            <a:r>
              <a:rPr lang="en-US" altLang="zh-CN" sz="3200" dirty="0"/>
              <a:t>Q1: </a:t>
            </a:r>
            <a:r>
              <a:rPr lang="zh-CN" altLang="en-US" sz="3200" dirty="0"/>
              <a:t>人工智能如何改善向</a:t>
            </a:r>
            <a:r>
              <a:rPr lang="en-US" altLang="zh-CN" sz="3200" dirty="0"/>
              <a:t>HD(</a:t>
            </a:r>
            <a:r>
              <a:rPr lang="zh-CN" altLang="en-US" sz="3200" dirty="0"/>
              <a:t>血液透析</a:t>
            </a:r>
            <a:r>
              <a:rPr lang="en-US" altLang="zh-CN" sz="3200" dirty="0"/>
              <a:t>)</a:t>
            </a:r>
            <a:r>
              <a:rPr lang="zh-CN" altLang="en-US" sz="3200" dirty="0"/>
              <a:t>提供的医疗服务</a:t>
            </a:r>
            <a:r>
              <a:rPr lang="en-US" altLang="zh-CN" sz="3200" dirty="0"/>
              <a:t>?</a:t>
            </a:r>
            <a:endParaRPr lang="zh-CN" altLang="en-US" sz="3200" dirty="0"/>
          </a:p>
        </p:txBody>
      </p:sp>
      <p:sp>
        <p:nvSpPr>
          <p:cNvPr id="3" name="内容占位符 2">
            <a:extLst>
              <a:ext uri="{FF2B5EF4-FFF2-40B4-BE49-F238E27FC236}">
                <a16:creationId xmlns:a16="http://schemas.microsoft.com/office/drawing/2014/main" id="{78947DAF-0F00-4000-82B6-952958629C62}"/>
              </a:ext>
            </a:extLst>
          </p:cNvPr>
          <p:cNvSpPr>
            <a:spLocks noGrp="1"/>
          </p:cNvSpPr>
          <p:nvPr>
            <p:ph idx="1"/>
          </p:nvPr>
        </p:nvSpPr>
        <p:spPr>
          <a:xfrm>
            <a:off x="838200" y="2130774"/>
            <a:ext cx="10515600" cy="4351338"/>
          </a:xfrm>
        </p:spPr>
        <p:txBody>
          <a:bodyPr/>
          <a:lstStyle/>
          <a:p>
            <a:r>
              <a:rPr lang="zh-CN" altLang="en-US" dirty="0"/>
              <a:t>预防</a:t>
            </a:r>
          </a:p>
          <a:p>
            <a:pPr lvl="1"/>
            <a:r>
              <a:rPr lang="zh-CN" altLang="en-US" dirty="0"/>
              <a:t>人工智能能够为临床结果不令人满意的</a:t>
            </a:r>
            <a:r>
              <a:rPr lang="en-US" altLang="zh-CN" dirty="0"/>
              <a:t>HD</a:t>
            </a:r>
            <a:r>
              <a:rPr lang="zh-CN" altLang="en-US" dirty="0"/>
              <a:t>实验确定风险概况。</a:t>
            </a:r>
          </a:p>
          <a:p>
            <a:pPr lvl="1"/>
            <a:r>
              <a:rPr lang="zh-CN" altLang="en-US" dirty="0"/>
              <a:t>早期检测可以及时修正风险因素达到高质量的</a:t>
            </a:r>
            <a:r>
              <a:rPr lang="en-US" altLang="zh-CN" dirty="0"/>
              <a:t>HD</a:t>
            </a:r>
            <a:r>
              <a:rPr lang="zh-CN" altLang="en-US" dirty="0"/>
              <a:t>实验和有利的结果</a:t>
            </a:r>
            <a:endParaRPr lang="en-US" altLang="zh-CN" dirty="0"/>
          </a:p>
          <a:p>
            <a:pPr lvl="1"/>
            <a:endParaRPr lang="en-US" altLang="zh-CN" dirty="0"/>
          </a:p>
          <a:p>
            <a:pPr lvl="1"/>
            <a:endParaRPr lang="zh-CN" altLang="en-US" dirty="0"/>
          </a:p>
          <a:p>
            <a:r>
              <a:rPr lang="zh-CN" altLang="en-US" dirty="0"/>
              <a:t>诊断</a:t>
            </a:r>
          </a:p>
          <a:p>
            <a:pPr lvl="1"/>
            <a:r>
              <a:rPr lang="zh-CN" altLang="en-US" dirty="0"/>
              <a:t>用人工智能评估动静脉瘘管的流通性可以改善</a:t>
            </a:r>
            <a:r>
              <a:rPr lang="en-US" altLang="zh-CN" dirty="0"/>
              <a:t>HD</a:t>
            </a:r>
            <a:r>
              <a:rPr lang="zh-CN" altLang="en-US" dirty="0"/>
              <a:t>实验的结果和病人的生命质量</a:t>
            </a:r>
          </a:p>
          <a:p>
            <a:pPr lvl="1"/>
            <a:r>
              <a:rPr lang="zh-CN" altLang="en-US" dirty="0"/>
              <a:t>通过用人工智能解决方案代替更昂贵的诊断流程能减少医疗成本</a:t>
            </a:r>
          </a:p>
        </p:txBody>
      </p:sp>
      <p:sp>
        <p:nvSpPr>
          <p:cNvPr id="4" name="标题 1">
            <a:extLst>
              <a:ext uri="{FF2B5EF4-FFF2-40B4-BE49-F238E27FC236}">
                <a16:creationId xmlns:a16="http://schemas.microsoft.com/office/drawing/2014/main" id="{DE271320-9389-41A0-855B-E8F396FC7ADB}"/>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3.1 </a:t>
            </a:r>
            <a:r>
              <a:rPr lang="zh-CN" altLang="en-US" dirty="0"/>
              <a:t>血液透析与人工智能</a:t>
            </a:r>
          </a:p>
        </p:txBody>
      </p:sp>
    </p:spTree>
    <p:extLst>
      <p:ext uri="{BB962C8B-B14F-4D97-AF65-F5344CB8AC3E}">
        <p14:creationId xmlns:p14="http://schemas.microsoft.com/office/powerpoint/2010/main" val="420916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238B9-E405-4EC3-ADBF-3EFB7A474139}"/>
              </a:ext>
            </a:extLst>
          </p:cNvPr>
          <p:cNvSpPr>
            <a:spLocks noGrp="1"/>
          </p:cNvSpPr>
          <p:nvPr>
            <p:ph type="title"/>
          </p:nvPr>
        </p:nvSpPr>
        <p:spPr/>
        <p:txBody>
          <a:bodyPr>
            <a:normAutofit/>
          </a:bodyPr>
          <a:lstStyle/>
          <a:p>
            <a:r>
              <a:rPr lang="en-US" altLang="zh-CN" sz="3200" dirty="0"/>
              <a:t>Q1: </a:t>
            </a:r>
            <a:r>
              <a:rPr lang="zh-CN" altLang="en-US" sz="3200" dirty="0"/>
              <a:t>人工智能如何改善向</a:t>
            </a:r>
            <a:r>
              <a:rPr lang="en-US" altLang="zh-CN" sz="3200" dirty="0"/>
              <a:t>HD(</a:t>
            </a:r>
            <a:r>
              <a:rPr lang="zh-CN" altLang="en-US" sz="3200" dirty="0"/>
              <a:t>血液透析</a:t>
            </a:r>
            <a:r>
              <a:rPr lang="en-US" altLang="zh-CN" sz="3200" dirty="0"/>
              <a:t>)</a:t>
            </a:r>
            <a:r>
              <a:rPr lang="zh-CN" altLang="en-US" sz="3200" dirty="0"/>
              <a:t>提供的医疗服务</a:t>
            </a:r>
            <a:r>
              <a:rPr lang="en-US" altLang="zh-CN" sz="3200" dirty="0"/>
              <a:t>?</a:t>
            </a:r>
            <a:endParaRPr lang="zh-CN" altLang="en-US" sz="3200" dirty="0"/>
          </a:p>
        </p:txBody>
      </p:sp>
      <p:sp>
        <p:nvSpPr>
          <p:cNvPr id="3" name="内容占位符 2">
            <a:extLst>
              <a:ext uri="{FF2B5EF4-FFF2-40B4-BE49-F238E27FC236}">
                <a16:creationId xmlns:a16="http://schemas.microsoft.com/office/drawing/2014/main" id="{78947DAF-0F00-4000-82B6-952958629C62}"/>
              </a:ext>
            </a:extLst>
          </p:cNvPr>
          <p:cNvSpPr>
            <a:spLocks noGrp="1"/>
          </p:cNvSpPr>
          <p:nvPr>
            <p:ph idx="1"/>
          </p:nvPr>
        </p:nvSpPr>
        <p:spPr>
          <a:xfrm>
            <a:off x="838200" y="1498294"/>
            <a:ext cx="10515600" cy="5359706"/>
          </a:xfrm>
        </p:spPr>
        <p:txBody>
          <a:bodyPr>
            <a:normAutofit lnSpcReduction="10000"/>
          </a:bodyPr>
          <a:lstStyle/>
          <a:p>
            <a:pPr>
              <a:lnSpc>
                <a:spcPct val="100000"/>
              </a:lnSpc>
            </a:pPr>
            <a:r>
              <a:rPr lang="zh-CN" altLang="en-US" dirty="0"/>
              <a:t>处方</a:t>
            </a:r>
          </a:p>
          <a:p>
            <a:pPr lvl="1">
              <a:lnSpc>
                <a:spcPct val="100000"/>
              </a:lnSpc>
            </a:pPr>
            <a:r>
              <a:rPr lang="zh-CN" altLang="en-US" dirty="0"/>
              <a:t>人工智能通过</a:t>
            </a:r>
            <a:r>
              <a:rPr lang="zh-CN" altLang="en-US" dirty="0">
                <a:solidFill>
                  <a:srgbClr val="FF0000"/>
                </a:solidFill>
              </a:rPr>
              <a:t>推荐药物剂量，</a:t>
            </a:r>
            <a:r>
              <a:rPr lang="zh-CN" altLang="en-US" dirty="0"/>
              <a:t>预防</a:t>
            </a:r>
            <a:r>
              <a:rPr lang="en-US" altLang="zh-CN" dirty="0"/>
              <a:t>HD</a:t>
            </a:r>
            <a:r>
              <a:rPr lang="zh-CN" altLang="en-US" dirty="0"/>
              <a:t>相关的并发症，如贫血和血红蛋白的波动、矿物质失衡等</a:t>
            </a:r>
          </a:p>
          <a:p>
            <a:pPr lvl="1">
              <a:lnSpc>
                <a:spcPct val="100000"/>
              </a:lnSpc>
            </a:pPr>
            <a:r>
              <a:rPr lang="zh-CN" altLang="en-US" dirty="0"/>
              <a:t>通过这种方式，可以</a:t>
            </a:r>
            <a:r>
              <a:rPr lang="zh-CN" altLang="en-US" dirty="0">
                <a:solidFill>
                  <a:srgbClr val="FF0000"/>
                </a:solidFill>
              </a:rPr>
              <a:t>减少并发症</a:t>
            </a:r>
            <a:r>
              <a:rPr lang="zh-CN" altLang="en-US" dirty="0"/>
              <a:t>的出现和</a:t>
            </a:r>
            <a:r>
              <a:rPr lang="zh-CN" altLang="en-US" dirty="0">
                <a:solidFill>
                  <a:srgbClr val="FF0000"/>
                </a:solidFill>
              </a:rPr>
              <a:t>减少药物的使用</a:t>
            </a:r>
            <a:r>
              <a:rPr lang="zh-CN" altLang="en-US" dirty="0"/>
              <a:t>，还可以减少治疗费用</a:t>
            </a:r>
          </a:p>
          <a:p>
            <a:pPr>
              <a:lnSpc>
                <a:spcPct val="100000"/>
              </a:lnSpc>
            </a:pPr>
            <a:r>
              <a:rPr lang="zh-CN" altLang="en-US" dirty="0"/>
              <a:t>预测</a:t>
            </a:r>
          </a:p>
          <a:p>
            <a:pPr lvl="1">
              <a:lnSpc>
                <a:spcPct val="100000"/>
              </a:lnSpc>
            </a:pPr>
            <a:r>
              <a:rPr lang="zh-CN" altLang="en-US" dirty="0"/>
              <a:t>人工智能用于预测</a:t>
            </a:r>
            <a:r>
              <a:rPr lang="en-US" altLang="zh-CN" dirty="0"/>
              <a:t>HD</a:t>
            </a:r>
            <a:r>
              <a:rPr lang="zh-CN" altLang="en-US" dirty="0"/>
              <a:t>期间的</a:t>
            </a:r>
            <a:r>
              <a:rPr lang="zh-CN" altLang="en-US" dirty="0">
                <a:solidFill>
                  <a:srgbClr val="FF0000"/>
                </a:solidFill>
              </a:rPr>
              <a:t>死亡率和生存率</a:t>
            </a:r>
          </a:p>
          <a:p>
            <a:pPr lvl="1">
              <a:lnSpc>
                <a:spcPct val="100000"/>
              </a:lnSpc>
            </a:pPr>
            <a:r>
              <a:rPr lang="zh-CN" altLang="en-US" dirty="0"/>
              <a:t>特定的算法</a:t>
            </a:r>
            <a:r>
              <a:rPr lang="zh-CN" altLang="en-US" dirty="0">
                <a:solidFill>
                  <a:srgbClr val="FF0000"/>
                </a:solidFill>
              </a:rPr>
              <a:t>预测生命质量</a:t>
            </a:r>
            <a:r>
              <a:rPr lang="en-US" altLang="zh-CN" dirty="0"/>
              <a:t>,</a:t>
            </a:r>
            <a:r>
              <a:rPr lang="zh-CN" altLang="en-US" dirty="0"/>
              <a:t>对心血管的测量结果和透析内的血流动力学事件的变化</a:t>
            </a:r>
          </a:p>
          <a:p>
            <a:pPr lvl="1">
              <a:lnSpc>
                <a:spcPct val="100000"/>
              </a:lnSpc>
            </a:pPr>
            <a:r>
              <a:rPr lang="zh-CN" altLang="en-US" dirty="0"/>
              <a:t>生存和生命质量预测模型可以减轻对公共卫生的影响</a:t>
            </a:r>
            <a:r>
              <a:rPr lang="en-US" altLang="zh-CN" dirty="0"/>
              <a:t>,</a:t>
            </a:r>
            <a:r>
              <a:rPr lang="zh-CN" altLang="en-US" dirty="0"/>
              <a:t>更好的指导资源的使用</a:t>
            </a:r>
          </a:p>
          <a:p>
            <a:pPr lvl="1">
              <a:lnSpc>
                <a:spcPct val="100000"/>
              </a:lnSpc>
            </a:pPr>
            <a:r>
              <a:rPr lang="zh-CN" altLang="en-US" dirty="0"/>
              <a:t>预测血流动力学事件通过避免低血压、心率和容量的变异性以实时适应</a:t>
            </a:r>
            <a:r>
              <a:rPr lang="en-US" altLang="zh-CN" dirty="0"/>
              <a:t>HD</a:t>
            </a:r>
            <a:r>
              <a:rPr lang="zh-CN" altLang="en-US" dirty="0"/>
              <a:t>过程，从而保证</a:t>
            </a:r>
            <a:r>
              <a:rPr lang="en-US" altLang="zh-CN" dirty="0"/>
              <a:t>HD</a:t>
            </a:r>
            <a:r>
              <a:rPr lang="zh-CN" altLang="en-US" dirty="0"/>
              <a:t>实验的成功和整体成本效益的干预措施。</a:t>
            </a:r>
          </a:p>
        </p:txBody>
      </p:sp>
    </p:spTree>
    <p:extLst>
      <p:ext uri="{BB962C8B-B14F-4D97-AF65-F5344CB8AC3E}">
        <p14:creationId xmlns:p14="http://schemas.microsoft.com/office/powerpoint/2010/main" val="256462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238B9-E405-4EC3-ADBF-3EFB7A474139}"/>
              </a:ext>
            </a:extLst>
          </p:cNvPr>
          <p:cNvSpPr>
            <a:spLocks noGrp="1"/>
          </p:cNvSpPr>
          <p:nvPr>
            <p:ph type="title"/>
          </p:nvPr>
        </p:nvSpPr>
        <p:spPr/>
        <p:txBody>
          <a:bodyPr>
            <a:normAutofit/>
          </a:bodyPr>
          <a:lstStyle/>
          <a:p>
            <a:r>
              <a:rPr lang="en-US" altLang="zh-CN" sz="3200" dirty="0"/>
              <a:t>Q2: HD</a:t>
            </a:r>
            <a:r>
              <a:rPr lang="zh-CN" altLang="en-US" sz="3200" dirty="0"/>
              <a:t>领域的挑战和需求</a:t>
            </a:r>
            <a:br>
              <a:rPr lang="zh-CN" altLang="en-US" sz="3200" dirty="0"/>
            </a:br>
            <a:endParaRPr lang="zh-CN" altLang="en-US" sz="3200" dirty="0"/>
          </a:p>
        </p:txBody>
      </p:sp>
      <p:sp>
        <p:nvSpPr>
          <p:cNvPr id="3" name="内容占位符 2">
            <a:extLst>
              <a:ext uri="{FF2B5EF4-FFF2-40B4-BE49-F238E27FC236}">
                <a16:creationId xmlns:a16="http://schemas.microsoft.com/office/drawing/2014/main" id="{78947DAF-0F00-4000-82B6-952958629C62}"/>
              </a:ext>
            </a:extLst>
          </p:cNvPr>
          <p:cNvSpPr>
            <a:spLocks noGrp="1"/>
          </p:cNvSpPr>
          <p:nvPr>
            <p:ph idx="1"/>
          </p:nvPr>
        </p:nvSpPr>
        <p:spPr>
          <a:xfrm>
            <a:off x="838200" y="1498294"/>
            <a:ext cx="10515600" cy="5359706"/>
          </a:xfrm>
        </p:spPr>
        <p:txBody>
          <a:bodyPr>
            <a:normAutofit/>
          </a:bodyPr>
          <a:lstStyle/>
          <a:p>
            <a:pPr>
              <a:lnSpc>
                <a:spcPct val="100000"/>
              </a:lnSpc>
            </a:pPr>
            <a:r>
              <a:rPr lang="zh-CN" altLang="en-US" dirty="0">
                <a:solidFill>
                  <a:srgbClr val="FF0000"/>
                </a:solidFill>
              </a:rPr>
              <a:t>实时监控</a:t>
            </a:r>
            <a:r>
              <a:rPr lang="zh-CN" altLang="en-US" dirty="0"/>
              <a:t>的人工智能系统通过在</a:t>
            </a:r>
            <a:r>
              <a:rPr lang="en-US" altLang="zh-CN" dirty="0"/>
              <a:t>HD</a:t>
            </a:r>
            <a:r>
              <a:rPr lang="zh-CN" altLang="en-US" dirty="0"/>
              <a:t>实验中的嵌入式自动适应性反应以实现个性化治疗</a:t>
            </a:r>
          </a:p>
          <a:p>
            <a:pPr>
              <a:lnSpc>
                <a:spcPct val="100000"/>
              </a:lnSpc>
            </a:pPr>
            <a:r>
              <a:rPr lang="zh-CN" altLang="en-US" dirty="0"/>
              <a:t>通过</a:t>
            </a:r>
            <a:r>
              <a:rPr lang="en-US" altLang="zh-CN" dirty="0">
                <a:solidFill>
                  <a:srgbClr val="FF0000"/>
                </a:solidFill>
              </a:rPr>
              <a:t>AI/ML</a:t>
            </a:r>
            <a:r>
              <a:rPr lang="zh-CN" altLang="en-US" dirty="0">
                <a:solidFill>
                  <a:srgbClr val="FF0000"/>
                </a:solidFill>
              </a:rPr>
              <a:t>系统和专家负责</a:t>
            </a:r>
            <a:r>
              <a:rPr lang="zh-CN" altLang="en-US" dirty="0"/>
              <a:t>的</a:t>
            </a:r>
            <a:r>
              <a:rPr lang="en-US" altLang="zh-CN" dirty="0"/>
              <a:t>HD</a:t>
            </a:r>
            <a:r>
              <a:rPr lang="zh-CN" altLang="en-US" dirty="0"/>
              <a:t>实验的反馈实现两者之间潜在的相互作用，使得</a:t>
            </a:r>
            <a:r>
              <a:rPr lang="zh-CN" altLang="en-US" dirty="0">
                <a:solidFill>
                  <a:srgbClr val="FF0000"/>
                </a:solidFill>
              </a:rPr>
              <a:t>两个部分相互学习</a:t>
            </a:r>
            <a:r>
              <a:rPr lang="zh-CN" altLang="en-US" dirty="0"/>
              <a:t>，为</a:t>
            </a:r>
            <a:r>
              <a:rPr lang="en-US" altLang="zh-CN" dirty="0"/>
              <a:t>ESRD</a:t>
            </a:r>
            <a:r>
              <a:rPr lang="zh-CN" altLang="en-US" dirty="0"/>
              <a:t>患者提供更好的决策。</a:t>
            </a:r>
          </a:p>
          <a:p>
            <a:pPr>
              <a:lnSpc>
                <a:spcPct val="100000"/>
              </a:lnSpc>
            </a:pPr>
            <a:r>
              <a:rPr lang="zh-CN" altLang="en-US" dirty="0"/>
              <a:t>更多的人工智能系统将部署在</a:t>
            </a:r>
            <a:r>
              <a:rPr lang="en-US" altLang="zh-CN" dirty="0"/>
              <a:t>HD</a:t>
            </a:r>
            <a:r>
              <a:rPr lang="zh-CN" altLang="en-US" dirty="0"/>
              <a:t>病人护理上，这会产生规模更大的数据。应促使制定有关</a:t>
            </a:r>
            <a:r>
              <a:rPr lang="zh-CN" altLang="en-US" dirty="0">
                <a:solidFill>
                  <a:srgbClr val="FF0000"/>
                </a:solidFill>
              </a:rPr>
              <a:t>数据隐私、维护和共享</a:t>
            </a:r>
            <a:r>
              <a:rPr lang="zh-CN" altLang="en-US" dirty="0"/>
              <a:t>的严格法规，以便在公共医疗保健中更安全地实施</a:t>
            </a:r>
          </a:p>
        </p:txBody>
      </p:sp>
    </p:spTree>
    <p:extLst>
      <p:ext uri="{BB962C8B-B14F-4D97-AF65-F5344CB8AC3E}">
        <p14:creationId xmlns:p14="http://schemas.microsoft.com/office/powerpoint/2010/main" val="72426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1</a:t>
            </a:r>
            <a:endParaRPr lang="zh-CN" altLang="en-US" dirty="0"/>
          </a:p>
        </p:txBody>
      </p:sp>
      <p:sp>
        <p:nvSpPr>
          <p:cNvPr id="3" name="内容占位符 2"/>
          <p:cNvSpPr>
            <a:spLocks noGrp="1"/>
          </p:cNvSpPr>
          <p:nvPr>
            <p:ph idx="1"/>
          </p:nvPr>
        </p:nvSpPr>
        <p:spPr>
          <a:xfrm>
            <a:off x="838200" y="1388125"/>
            <a:ext cx="10515600" cy="5027632"/>
          </a:xfrm>
        </p:spPr>
        <p:txBody>
          <a:bodyPr>
            <a:normAutofit fontScale="85000" lnSpcReduction="20000"/>
          </a:bodyPr>
          <a:lstStyle/>
          <a:p>
            <a:pPr>
              <a:lnSpc>
                <a:spcPct val="110000"/>
              </a:lnSpc>
            </a:pPr>
            <a:r>
              <a:rPr lang="zh-CN" altLang="en-US" dirty="0"/>
              <a:t>目的</a:t>
            </a:r>
            <a:endParaRPr lang="en-US" altLang="zh-CN" dirty="0"/>
          </a:p>
          <a:p>
            <a:pPr lvl="1">
              <a:lnSpc>
                <a:spcPct val="110000"/>
              </a:lnSpc>
            </a:pPr>
            <a:r>
              <a:rPr lang="zh-CN" altLang="en-US" dirty="0"/>
              <a:t>了解令人</a:t>
            </a:r>
            <a:r>
              <a:rPr lang="zh-CN" altLang="en-US" dirty="0">
                <a:solidFill>
                  <a:srgbClr val="FF0000"/>
                </a:solidFill>
              </a:rPr>
              <a:t>不满意的临床结果产生的原因</a:t>
            </a:r>
            <a:endParaRPr lang="en-US" altLang="zh-CN" dirty="0">
              <a:solidFill>
                <a:srgbClr val="FF0000"/>
              </a:solidFill>
            </a:endParaRPr>
          </a:p>
          <a:p>
            <a:pPr>
              <a:lnSpc>
                <a:spcPct val="110000"/>
              </a:lnSpc>
            </a:pPr>
            <a:r>
              <a:rPr lang="zh-CN" altLang="en-US" dirty="0"/>
              <a:t>技术</a:t>
            </a:r>
            <a:endParaRPr lang="en-US" altLang="zh-CN" dirty="0"/>
          </a:p>
          <a:p>
            <a:pPr lvl="1">
              <a:lnSpc>
                <a:spcPct val="110000"/>
              </a:lnSpc>
            </a:pPr>
            <a:r>
              <a:rPr lang="zh-CN" altLang="en-US" dirty="0"/>
              <a:t>时态数据挖掘技术（</a:t>
            </a:r>
            <a:r>
              <a:rPr lang="en-US" altLang="zh-CN" dirty="0"/>
              <a:t>temporal data mining techniques</a:t>
            </a:r>
            <a:r>
              <a:rPr lang="zh-CN" altLang="en-US" dirty="0"/>
              <a:t>）</a:t>
            </a:r>
          </a:p>
          <a:p>
            <a:pPr>
              <a:lnSpc>
                <a:spcPct val="110000"/>
              </a:lnSpc>
            </a:pPr>
            <a:r>
              <a:rPr lang="zh-CN" altLang="en-US" dirty="0"/>
              <a:t>样本</a:t>
            </a:r>
            <a:endParaRPr lang="en-US" altLang="zh-CN" dirty="0"/>
          </a:p>
          <a:p>
            <a:pPr lvl="1">
              <a:lnSpc>
                <a:spcPct val="110000"/>
              </a:lnSpc>
            </a:pPr>
            <a:r>
              <a:rPr lang="zh-CN" altLang="en-US" dirty="0"/>
              <a:t>评估了</a:t>
            </a:r>
            <a:r>
              <a:rPr lang="en-US" altLang="zh-CN" dirty="0"/>
              <a:t>43</a:t>
            </a:r>
            <a:r>
              <a:rPr lang="zh-CN" altLang="en-US" dirty="0"/>
              <a:t>名患者</a:t>
            </a:r>
            <a:r>
              <a:rPr lang="en-US" altLang="zh-CN" dirty="0"/>
              <a:t>19</a:t>
            </a:r>
            <a:r>
              <a:rPr lang="zh-CN" altLang="en-US" dirty="0"/>
              <a:t>个月的</a:t>
            </a:r>
            <a:r>
              <a:rPr lang="en-US" altLang="zh-CN" dirty="0"/>
              <a:t>5800</a:t>
            </a:r>
            <a:r>
              <a:rPr lang="zh-CN" altLang="en-US" dirty="0"/>
              <a:t>次透析治疗</a:t>
            </a:r>
          </a:p>
          <a:p>
            <a:pPr>
              <a:lnSpc>
                <a:spcPct val="110000"/>
              </a:lnSpc>
            </a:pPr>
            <a:r>
              <a:rPr lang="zh-CN" altLang="en-US" dirty="0"/>
              <a:t>质量评估</a:t>
            </a:r>
            <a:endParaRPr lang="en-US" altLang="zh-CN" dirty="0"/>
          </a:p>
          <a:p>
            <a:pPr lvl="1">
              <a:lnSpc>
                <a:spcPct val="110000"/>
              </a:lnSpc>
            </a:pPr>
            <a:r>
              <a:rPr lang="zh-CN" altLang="en-US" dirty="0"/>
              <a:t>基于</a:t>
            </a:r>
            <a:r>
              <a:rPr lang="en-US" altLang="zh-CN" dirty="0"/>
              <a:t>13</a:t>
            </a:r>
            <a:r>
              <a:rPr lang="zh-CN" altLang="en-US" dirty="0"/>
              <a:t>个自动测量的变量，它们反映透析过程中重要方面，例如，蛋白质分解代谢产物去除的效率，或者全身水</a:t>
            </a:r>
            <a:r>
              <a:rPr lang="en-US" altLang="zh-CN" dirty="0"/>
              <a:t>(TBW</a:t>
            </a:r>
            <a:r>
              <a:rPr lang="zh-CN" altLang="en-US" dirty="0"/>
              <a:t>，</a:t>
            </a:r>
            <a:r>
              <a:rPr lang="en-US" altLang="zh-CN" dirty="0"/>
              <a:t>total body water)</a:t>
            </a:r>
            <a:r>
              <a:rPr lang="zh-CN" altLang="en-US" dirty="0"/>
              <a:t>的减少、低血压的发作。</a:t>
            </a:r>
          </a:p>
          <a:p>
            <a:pPr>
              <a:lnSpc>
                <a:spcPct val="110000"/>
              </a:lnSpc>
            </a:pPr>
            <a:r>
              <a:rPr lang="zh-CN" altLang="en-US" dirty="0"/>
              <a:t>方法</a:t>
            </a:r>
            <a:endParaRPr lang="en-US" altLang="zh-CN" dirty="0"/>
          </a:p>
          <a:p>
            <a:pPr lvl="1">
              <a:lnSpc>
                <a:spcPct val="110000"/>
              </a:lnSpc>
            </a:pPr>
            <a:r>
              <a:rPr lang="en-US" altLang="zh-CN" dirty="0"/>
              <a:t>ML</a:t>
            </a:r>
            <a:r>
              <a:rPr lang="zh-CN" altLang="en-US" dirty="0"/>
              <a:t>算法基于对不同透析失败原因的分层</a:t>
            </a:r>
            <a:endParaRPr lang="en-US" altLang="zh-CN" dirty="0"/>
          </a:p>
          <a:p>
            <a:pPr lvl="1">
              <a:lnSpc>
                <a:spcPct val="110000"/>
              </a:lnSpc>
            </a:pPr>
            <a:r>
              <a:rPr lang="zh-CN" altLang="en-US" dirty="0"/>
              <a:t>“学习”关联和时间规则，</a:t>
            </a:r>
            <a:endParaRPr lang="en-US" altLang="zh-CN" dirty="0"/>
          </a:p>
          <a:p>
            <a:pPr lvl="1">
              <a:lnSpc>
                <a:spcPct val="110000"/>
              </a:lnSpc>
            </a:pPr>
            <a:r>
              <a:rPr lang="zh-CN" altLang="en-US" dirty="0"/>
              <a:t>报告患者的“风险状况”，其中包括典型透析失败的情形。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2</a:t>
            </a:r>
            <a:endParaRPr lang="zh-CN" altLang="en-US" dirty="0"/>
          </a:p>
        </p:txBody>
      </p:sp>
      <p:sp>
        <p:nvSpPr>
          <p:cNvPr id="3" name="内容占位符 2"/>
          <p:cNvSpPr>
            <a:spLocks noGrp="1"/>
          </p:cNvSpPr>
          <p:nvPr>
            <p:ph idx="1"/>
          </p:nvPr>
        </p:nvSpPr>
        <p:spPr>
          <a:xfrm>
            <a:off x="838200" y="1388125"/>
            <a:ext cx="10515600" cy="5027632"/>
          </a:xfrm>
        </p:spPr>
        <p:txBody>
          <a:bodyPr>
            <a:normAutofit/>
          </a:bodyPr>
          <a:lstStyle/>
          <a:p>
            <a:pPr>
              <a:lnSpc>
                <a:spcPct val="110000"/>
              </a:lnSpc>
            </a:pPr>
            <a:r>
              <a:rPr lang="zh-CN" altLang="en-US" dirty="0"/>
              <a:t>目的</a:t>
            </a:r>
            <a:endParaRPr lang="en-US" altLang="zh-CN" dirty="0"/>
          </a:p>
          <a:p>
            <a:pPr lvl="1">
              <a:lnSpc>
                <a:spcPct val="110000"/>
              </a:lnSpc>
            </a:pPr>
            <a:r>
              <a:rPr lang="zh-CN" altLang="en-US" dirty="0"/>
              <a:t>排除“透析中心效应（</a:t>
            </a:r>
            <a:r>
              <a:rPr lang="en-US" altLang="zh-CN" dirty="0"/>
              <a:t>dialysis center effect</a:t>
            </a:r>
            <a:r>
              <a:rPr lang="zh-CN" altLang="en-US" dirty="0"/>
              <a:t>）”对死亡率的偏倚</a:t>
            </a:r>
            <a:r>
              <a:rPr lang="en-US" altLang="zh-CN" dirty="0"/>
              <a:t>(</a:t>
            </a:r>
            <a:r>
              <a:rPr lang="zh-CN" altLang="en-US" dirty="0"/>
              <a:t>在校正其他风险因素后，中心之间存在的死亡率概率的残差</a:t>
            </a:r>
            <a:r>
              <a:rPr lang="en-US" altLang="zh-CN" dirty="0"/>
              <a:t>)</a:t>
            </a:r>
          </a:p>
          <a:p>
            <a:pPr>
              <a:lnSpc>
                <a:spcPct val="110000"/>
              </a:lnSpc>
            </a:pPr>
            <a:r>
              <a:rPr lang="zh-CN" altLang="en-US" dirty="0"/>
              <a:t>样本</a:t>
            </a:r>
            <a:endParaRPr lang="en-US" altLang="zh-CN" dirty="0"/>
          </a:p>
          <a:p>
            <a:pPr lvl="1">
              <a:lnSpc>
                <a:spcPct val="110000"/>
              </a:lnSpc>
            </a:pPr>
            <a:r>
              <a:rPr lang="zh-CN" altLang="en-US" dirty="0"/>
              <a:t>来自英国肾脏注册处的</a:t>
            </a:r>
            <a:r>
              <a:rPr lang="en-US" altLang="zh-CN" dirty="0"/>
              <a:t>18000</a:t>
            </a:r>
            <a:r>
              <a:rPr lang="zh-CN" altLang="en-US" dirty="0"/>
              <a:t>名</a:t>
            </a:r>
            <a:r>
              <a:rPr lang="en-US" altLang="zh-CN" dirty="0"/>
              <a:t>ESRD</a:t>
            </a:r>
            <a:r>
              <a:rPr lang="zh-CN" altLang="en-US" dirty="0"/>
              <a:t>患者接受了</a:t>
            </a:r>
            <a:r>
              <a:rPr lang="en-US" altLang="zh-CN" dirty="0"/>
              <a:t>MLP(</a:t>
            </a:r>
            <a:r>
              <a:rPr lang="zh-CN" altLang="en-US" dirty="0"/>
              <a:t>多层感知器</a:t>
            </a:r>
            <a:r>
              <a:rPr lang="en-US" altLang="zh-CN" dirty="0"/>
              <a:t>)</a:t>
            </a:r>
            <a:r>
              <a:rPr lang="zh-CN" altLang="en-US" dirty="0"/>
              <a:t>的“训练”，然后“测试”其</a:t>
            </a:r>
            <a:r>
              <a:rPr lang="zh-CN" altLang="en-US" dirty="0">
                <a:solidFill>
                  <a:srgbClr val="FF0000"/>
                </a:solidFill>
              </a:rPr>
              <a:t>预测死亡率</a:t>
            </a:r>
          </a:p>
          <a:p>
            <a:pPr>
              <a:lnSpc>
                <a:spcPct val="110000"/>
              </a:lnSpc>
            </a:pPr>
            <a:r>
              <a:rPr lang="zh-CN" altLang="en-US" dirty="0"/>
              <a:t>结论</a:t>
            </a:r>
            <a:endParaRPr lang="en-US" altLang="zh-CN" dirty="0"/>
          </a:p>
          <a:p>
            <a:pPr lvl="1">
              <a:lnSpc>
                <a:spcPct val="110000"/>
              </a:lnSpc>
            </a:pPr>
            <a:r>
              <a:rPr lang="zh-CN" altLang="en-US" dirty="0"/>
              <a:t>作者以较高的准确性</a:t>
            </a:r>
            <a:r>
              <a:rPr lang="zh-CN" altLang="en-US" dirty="0">
                <a:solidFill>
                  <a:srgbClr val="FF0000"/>
                </a:solidFill>
              </a:rPr>
              <a:t>证明了肾脏中心特征（</a:t>
            </a:r>
            <a:r>
              <a:rPr lang="en-US" altLang="zh-CN" dirty="0">
                <a:solidFill>
                  <a:srgbClr val="FF0000"/>
                </a:solidFill>
              </a:rPr>
              <a:t>the renal center characteristics </a:t>
            </a:r>
            <a:r>
              <a:rPr lang="zh-CN" altLang="en-US" dirty="0">
                <a:solidFill>
                  <a:srgbClr val="FF0000"/>
                </a:solidFill>
              </a:rPr>
              <a:t>）与死亡率的相关性很小</a:t>
            </a:r>
            <a:r>
              <a:rPr lang="zh-CN" altLang="en-US" dirty="0"/>
              <a:t>，并建立了具有较高准确性的预测生存模型。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3</a:t>
            </a:r>
            <a:endParaRPr lang="zh-CN" altLang="en-US" dirty="0"/>
          </a:p>
        </p:txBody>
      </p:sp>
      <p:sp>
        <p:nvSpPr>
          <p:cNvPr id="3" name="内容占位符 2"/>
          <p:cNvSpPr>
            <a:spLocks noGrp="1"/>
          </p:cNvSpPr>
          <p:nvPr>
            <p:ph idx="1"/>
          </p:nvPr>
        </p:nvSpPr>
        <p:spPr>
          <a:xfrm>
            <a:off x="838200" y="1388125"/>
            <a:ext cx="10515600" cy="5027632"/>
          </a:xfrm>
        </p:spPr>
        <p:txBody>
          <a:bodyPr>
            <a:normAutofit/>
          </a:bodyPr>
          <a:lstStyle/>
          <a:p>
            <a:pPr>
              <a:lnSpc>
                <a:spcPct val="110000"/>
              </a:lnSpc>
            </a:pPr>
            <a:r>
              <a:rPr lang="zh-CN" altLang="en-US" dirty="0"/>
              <a:t>目的</a:t>
            </a:r>
            <a:endParaRPr lang="en-US" altLang="zh-CN" dirty="0"/>
          </a:p>
          <a:p>
            <a:pPr lvl="1">
              <a:lnSpc>
                <a:spcPct val="110000"/>
              </a:lnSpc>
            </a:pPr>
            <a:r>
              <a:rPr lang="zh-CN" altLang="en-US" dirty="0"/>
              <a:t>为了对大数据的含义有一个真正的认识（</a:t>
            </a:r>
            <a:r>
              <a:rPr lang="en-US" altLang="zh-CN" dirty="0"/>
              <a:t>To have a real perception of what big data means</a:t>
            </a:r>
            <a:r>
              <a:rPr lang="zh-CN" altLang="en-US" dirty="0"/>
              <a:t>），建立一种</a:t>
            </a:r>
            <a:r>
              <a:rPr lang="zh-CN" altLang="en-US" dirty="0">
                <a:solidFill>
                  <a:srgbClr val="FF0000"/>
                </a:solidFill>
              </a:rPr>
              <a:t>预测死亡率</a:t>
            </a:r>
            <a:r>
              <a:rPr lang="zh-CN" altLang="en-US" dirty="0"/>
              <a:t>的工具。</a:t>
            </a:r>
          </a:p>
          <a:p>
            <a:pPr>
              <a:lnSpc>
                <a:spcPct val="110000"/>
              </a:lnSpc>
            </a:pPr>
            <a:r>
              <a:rPr lang="zh-CN" altLang="en-US" dirty="0"/>
              <a:t>样本</a:t>
            </a:r>
            <a:endParaRPr lang="en-US" altLang="zh-CN" dirty="0"/>
          </a:p>
          <a:p>
            <a:pPr lvl="1">
              <a:lnSpc>
                <a:spcPct val="110000"/>
              </a:lnSpc>
            </a:pPr>
            <a:r>
              <a:rPr lang="zh-CN" altLang="en-US" dirty="0"/>
              <a:t>美国透析患者，有</a:t>
            </a:r>
            <a:r>
              <a:rPr lang="en-US" altLang="zh-CN" dirty="0"/>
              <a:t>1,126,495</a:t>
            </a:r>
            <a:r>
              <a:rPr lang="zh-CN" altLang="en-US" dirty="0"/>
              <a:t>条记录被纳入联合数据集，根据其潜在的临床意义，选择</a:t>
            </a:r>
            <a:r>
              <a:rPr lang="en-US" altLang="zh-CN" dirty="0"/>
              <a:t>42</a:t>
            </a:r>
            <a:r>
              <a:rPr lang="zh-CN" altLang="en-US" dirty="0"/>
              <a:t>个变量用于分析。</a:t>
            </a:r>
          </a:p>
          <a:p>
            <a:pPr>
              <a:lnSpc>
                <a:spcPct val="110000"/>
              </a:lnSpc>
            </a:pPr>
            <a:r>
              <a:rPr lang="zh-CN" altLang="en-US" dirty="0"/>
              <a:t>方法</a:t>
            </a:r>
            <a:endParaRPr lang="en-US" altLang="zh-CN" dirty="0"/>
          </a:p>
          <a:p>
            <a:pPr lvl="1">
              <a:lnSpc>
                <a:spcPct val="110000"/>
              </a:lnSpc>
            </a:pPr>
            <a:r>
              <a:rPr lang="zh-CN" altLang="en-US" dirty="0"/>
              <a:t>作者描述了一个具有两个输入、一个输出和一个包含四个神经元的隐层的</a:t>
            </a:r>
            <a:r>
              <a:rPr lang="zh-CN" altLang="en-US" dirty="0">
                <a:solidFill>
                  <a:srgbClr val="FF0000"/>
                </a:solidFill>
              </a:rPr>
              <a:t>前馈神经网络</a:t>
            </a:r>
            <a:r>
              <a:rPr lang="zh-CN" alt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4</a:t>
            </a:r>
            <a:endParaRPr lang="zh-CN" altLang="en-US" dirty="0"/>
          </a:p>
        </p:txBody>
      </p:sp>
      <p:sp>
        <p:nvSpPr>
          <p:cNvPr id="3" name="内容占位符 2"/>
          <p:cNvSpPr>
            <a:spLocks noGrp="1"/>
          </p:cNvSpPr>
          <p:nvPr>
            <p:ph idx="1"/>
          </p:nvPr>
        </p:nvSpPr>
        <p:spPr>
          <a:xfrm>
            <a:off x="838200" y="1388125"/>
            <a:ext cx="10515600" cy="5027632"/>
          </a:xfrm>
        </p:spPr>
        <p:txBody>
          <a:bodyPr>
            <a:normAutofit lnSpcReduction="10000"/>
          </a:bodyPr>
          <a:lstStyle/>
          <a:p>
            <a:pPr>
              <a:lnSpc>
                <a:spcPct val="110000"/>
              </a:lnSpc>
            </a:pPr>
            <a:r>
              <a:rPr lang="zh-CN" altLang="en-US" dirty="0"/>
              <a:t>目的</a:t>
            </a:r>
            <a:endParaRPr lang="en-US" altLang="zh-CN" dirty="0"/>
          </a:p>
          <a:p>
            <a:pPr lvl="1">
              <a:lnSpc>
                <a:spcPct val="110000"/>
              </a:lnSpc>
            </a:pPr>
            <a:r>
              <a:rPr lang="zh-CN" altLang="en-US" dirty="0"/>
              <a:t>建立一个在日常实践中</a:t>
            </a:r>
            <a:r>
              <a:rPr lang="en-US" altLang="zh-CN" dirty="0"/>
              <a:t>,</a:t>
            </a:r>
            <a:r>
              <a:rPr lang="zh-CN" altLang="en-US" dirty="0"/>
              <a:t>临床医师也可以使用的预测模型，</a:t>
            </a:r>
            <a:r>
              <a:rPr lang="zh-CN" altLang="en-US" dirty="0">
                <a:solidFill>
                  <a:srgbClr val="FF0000"/>
                </a:solidFill>
              </a:rPr>
              <a:t>预测生活质量</a:t>
            </a:r>
            <a:r>
              <a:rPr lang="en-US" altLang="zh-CN" dirty="0">
                <a:solidFill>
                  <a:srgbClr val="FF0000"/>
                </a:solidFill>
              </a:rPr>
              <a:t>(QoL)</a:t>
            </a:r>
            <a:r>
              <a:rPr lang="zh-CN" altLang="en-US" dirty="0">
                <a:solidFill>
                  <a:srgbClr val="FF0000"/>
                </a:solidFill>
              </a:rPr>
              <a:t>改变和心血管的结果（</a:t>
            </a:r>
            <a:r>
              <a:rPr lang="en-US" altLang="zh-CN" dirty="0">
                <a:solidFill>
                  <a:srgbClr val="FF0000"/>
                </a:solidFill>
              </a:rPr>
              <a:t>cardiovascular outcomes</a:t>
            </a:r>
            <a:r>
              <a:rPr lang="zh-CN" altLang="en-US" dirty="0">
                <a:solidFill>
                  <a:srgbClr val="FF0000"/>
                </a:solidFill>
              </a:rPr>
              <a:t>）</a:t>
            </a:r>
            <a:endParaRPr lang="en-US" altLang="zh-CN" dirty="0">
              <a:solidFill>
                <a:srgbClr val="FF0000"/>
              </a:solidFill>
            </a:endParaRPr>
          </a:p>
          <a:p>
            <a:pPr lvl="1">
              <a:lnSpc>
                <a:spcPct val="110000"/>
              </a:lnSpc>
            </a:pPr>
            <a:endParaRPr lang="zh-CN" altLang="en-US" dirty="0">
              <a:solidFill>
                <a:srgbClr val="FF0000"/>
              </a:solidFill>
            </a:endParaRPr>
          </a:p>
          <a:p>
            <a:pPr>
              <a:lnSpc>
                <a:spcPct val="110000"/>
              </a:lnSpc>
            </a:pPr>
            <a:r>
              <a:rPr lang="zh-CN" altLang="en-US" dirty="0"/>
              <a:t>预测的生活质量</a:t>
            </a:r>
            <a:r>
              <a:rPr lang="en-US" altLang="zh-CN" dirty="0"/>
              <a:t>(QoL)</a:t>
            </a:r>
            <a:r>
              <a:rPr lang="zh-CN" altLang="en-US" dirty="0"/>
              <a:t>改变的方法</a:t>
            </a:r>
            <a:endParaRPr lang="en-US" altLang="zh-CN" dirty="0"/>
          </a:p>
          <a:p>
            <a:pPr lvl="1">
              <a:lnSpc>
                <a:spcPct val="110000"/>
              </a:lnSpc>
            </a:pPr>
            <a:r>
              <a:rPr lang="zh-CN" altLang="en-US" dirty="0"/>
              <a:t>使用</a:t>
            </a:r>
            <a:r>
              <a:rPr lang="zh-CN" altLang="en-US" dirty="0">
                <a:solidFill>
                  <a:srgbClr val="FF0000"/>
                </a:solidFill>
              </a:rPr>
              <a:t>决策树和朴素贝叶斯</a:t>
            </a:r>
            <a:r>
              <a:rPr lang="zh-CN" altLang="en-US" dirty="0"/>
              <a:t>，通过一个早期预警系统（</a:t>
            </a:r>
            <a:r>
              <a:rPr lang="en-US" altLang="zh-CN" dirty="0"/>
              <a:t>early warning system</a:t>
            </a:r>
            <a:r>
              <a:rPr lang="zh-CN" altLang="en-US" dirty="0"/>
              <a:t>）执行透析数据解释</a:t>
            </a:r>
            <a:endParaRPr lang="en-US" altLang="zh-CN" dirty="0"/>
          </a:p>
          <a:p>
            <a:pPr lvl="1">
              <a:lnSpc>
                <a:spcPct val="110000"/>
              </a:lnSpc>
            </a:pPr>
            <a:endParaRPr lang="zh-CN" altLang="en-US" dirty="0"/>
          </a:p>
          <a:p>
            <a:pPr>
              <a:lnSpc>
                <a:spcPct val="110000"/>
              </a:lnSpc>
            </a:pPr>
            <a:r>
              <a:rPr lang="zh-CN" altLang="en-US" dirty="0"/>
              <a:t> 预测心血管的结果的方法</a:t>
            </a:r>
            <a:endParaRPr lang="en-US" altLang="zh-CN" dirty="0"/>
          </a:p>
          <a:p>
            <a:pPr lvl="1">
              <a:lnSpc>
                <a:spcPct val="110000"/>
              </a:lnSpc>
            </a:pPr>
            <a:r>
              <a:rPr lang="zh-CN" altLang="en-US" dirty="0"/>
              <a:t>一个</a:t>
            </a:r>
            <a:r>
              <a:rPr lang="zh-CN" altLang="en-US" dirty="0">
                <a:solidFill>
                  <a:srgbClr val="FF0000"/>
                </a:solidFill>
              </a:rPr>
              <a:t>套索逻辑回归（</a:t>
            </a:r>
            <a:r>
              <a:rPr lang="en-US" altLang="zh-CN" dirty="0">
                <a:solidFill>
                  <a:srgbClr val="FF0000"/>
                </a:solidFill>
              </a:rPr>
              <a:t>lasso logistic regression</a:t>
            </a:r>
            <a:r>
              <a:rPr lang="zh-CN" altLang="en-US" dirty="0">
                <a:solidFill>
                  <a:srgbClr val="FF0000"/>
                </a:solidFill>
              </a:rPr>
              <a:t>）模型和一个随机森林（</a:t>
            </a:r>
            <a:r>
              <a:rPr lang="en-US" altLang="zh-CN" dirty="0">
                <a:solidFill>
                  <a:srgbClr val="FF0000"/>
                </a:solidFill>
              </a:rPr>
              <a:t>RF </a:t>
            </a:r>
            <a:r>
              <a:rPr lang="zh-CN" altLang="en-US" dirty="0">
                <a:solidFill>
                  <a:srgbClr val="FF0000"/>
                </a:solidFill>
              </a:rPr>
              <a:t>）模型</a:t>
            </a:r>
            <a:r>
              <a:rPr lang="zh-CN" altLang="en-US" dirty="0">
                <a:effectLst/>
                <a:latin typeface="Arial" panose="020B0604020202020204" pitchFamily="34" charset="0"/>
              </a:rPr>
              <a:t>对</a:t>
            </a:r>
            <a:r>
              <a:rPr lang="en-US" altLang="zh-CN" dirty="0">
                <a:effectLst/>
                <a:latin typeface="Arial" panose="020B0604020202020204" pitchFamily="34" charset="0"/>
              </a:rPr>
              <a:t>4246</a:t>
            </a:r>
            <a:r>
              <a:rPr lang="zh-CN" altLang="en-US" dirty="0">
                <a:effectLst/>
                <a:latin typeface="Arial" panose="020B0604020202020204" pitchFamily="34" charset="0"/>
              </a:rPr>
              <a:t>例</a:t>
            </a:r>
            <a:r>
              <a:rPr lang="en-US" altLang="zh-CN" dirty="0">
                <a:effectLst/>
                <a:latin typeface="Arial" panose="020B0604020202020204" pitchFamily="34" charset="0"/>
              </a:rPr>
              <a:t>HD</a:t>
            </a:r>
            <a:r>
              <a:rPr lang="zh-CN" altLang="en-US" dirty="0">
                <a:effectLst/>
                <a:latin typeface="Arial" panose="020B0604020202020204" pitchFamily="34" charset="0"/>
              </a:rPr>
              <a:t>患者的数据进行预测性比较</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5</a:t>
            </a:r>
            <a:endParaRPr lang="zh-CN" altLang="en-US" dirty="0"/>
          </a:p>
        </p:txBody>
      </p:sp>
      <p:sp>
        <p:nvSpPr>
          <p:cNvPr id="3" name="内容占位符 2"/>
          <p:cNvSpPr>
            <a:spLocks noGrp="1"/>
          </p:cNvSpPr>
          <p:nvPr>
            <p:ph idx="1"/>
          </p:nvPr>
        </p:nvSpPr>
        <p:spPr>
          <a:xfrm>
            <a:off x="838200" y="1187116"/>
            <a:ext cx="10515600" cy="5485567"/>
          </a:xfrm>
        </p:spPr>
        <p:txBody>
          <a:bodyPr>
            <a:normAutofit fontScale="92500" lnSpcReduction="20000"/>
          </a:bodyPr>
          <a:lstStyle/>
          <a:p>
            <a:pPr>
              <a:lnSpc>
                <a:spcPct val="110000"/>
              </a:lnSpc>
            </a:pPr>
            <a:r>
              <a:rPr lang="zh-CN" altLang="en-US" dirty="0"/>
              <a:t>主题</a:t>
            </a:r>
            <a:endParaRPr lang="en-US" altLang="zh-CN" dirty="0"/>
          </a:p>
          <a:p>
            <a:pPr lvl="1">
              <a:lnSpc>
                <a:spcPct val="110000"/>
              </a:lnSpc>
            </a:pPr>
            <a:r>
              <a:rPr lang="en-US" altLang="zh-CN" dirty="0"/>
              <a:t>HD session</a:t>
            </a:r>
          </a:p>
          <a:p>
            <a:pPr>
              <a:lnSpc>
                <a:spcPct val="110000"/>
              </a:lnSpc>
            </a:pPr>
            <a:r>
              <a:rPr lang="zh-CN" altLang="en-US" dirty="0"/>
              <a:t>目前的问题</a:t>
            </a:r>
            <a:endParaRPr lang="en-US" altLang="zh-CN" dirty="0"/>
          </a:p>
          <a:p>
            <a:pPr lvl="1">
              <a:lnSpc>
                <a:spcPct val="110000"/>
              </a:lnSpc>
            </a:pPr>
            <a:r>
              <a:rPr lang="zh-CN" altLang="en-US" dirty="0"/>
              <a:t>目前的</a:t>
            </a:r>
            <a:r>
              <a:rPr lang="zh-CN" altLang="en-US" dirty="0">
                <a:solidFill>
                  <a:srgbClr val="FF0000"/>
                </a:solidFill>
              </a:rPr>
              <a:t>透析机不能适应各种变化的发生</a:t>
            </a:r>
            <a:r>
              <a:rPr lang="zh-CN" altLang="en-US" dirty="0"/>
              <a:t>，而最近的人工智能模型能够预测低血压和预期患者的反应</a:t>
            </a:r>
            <a:r>
              <a:rPr lang="en-US" altLang="zh-CN" dirty="0"/>
              <a:t>(</a:t>
            </a:r>
            <a:r>
              <a:rPr lang="zh-CN" altLang="en-US" dirty="0"/>
              <a:t>在体积、血压和心率变异性方面</a:t>
            </a:r>
            <a:r>
              <a:rPr lang="en-US" altLang="zh-CN" dirty="0"/>
              <a:t>)</a:t>
            </a:r>
            <a:r>
              <a:rPr lang="zh-CN" altLang="en-US" dirty="0"/>
              <a:t>。与标准回归模型相比，神经网络方法更灵活，更容易适应复杂的预测问题。</a:t>
            </a:r>
          </a:p>
          <a:p>
            <a:pPr>
              <a:lnSpc>
                <a:spcPct val="110000"/>
              </a:lnSpc>
            </a:pPr>
            <a:r>
              <a:rPr lang="zh-CN" altLang="en-US" dirty="0"/>
              <a:t>样本</a:t>
            </a:r>
            <a:endParaRPr lang="en-US" altLang="zh-CN" dirty="0"/>
          </a:p>
          <a:p>
            <a:pPr lvl="1">
              <a:lnSpc>
                <a:spcPct val="110000"/>
              </a:lnSpc>
            </a:pPr>
            <a:r>
              <a:rPr lang="zh-CN" altLang="en-US" dirty="0"/>
              <a:t>作者使用了</a:t>
            </a:r>
            <a:r>
              <a:rPr lang="en-US" altLang="zh-CN" dirty="0"/>
              <a:t>60</a:t>
            </a:r>
            <a:r>
              <a:rPr lang="zh-CN" altLang="en-US" dirty="0"/>
              <a:t>个变量</a:t>
            </a:r>
            <a:r>
              <a:rPr lang="en-US" altLang="zh-CN" dirty="0"/>
              <a:t>(</a:t>
            </a:r>
            <a:r>
              <a:rPr lang="zh-CN" altLang="en-US" dirty="0"/>
              <a:t>患者特征、生理反应的历史记录、以前透析治疗的结果、透析前数据和指数治疗的处方透析剂量</a:t>
            </a:r>
            <a:r>
              <a:rPr lang="en-US" altLang="zh-CN" dirty="0"/>
              <a:t>)</a:t>
            </a:r>
            <a:r>
              <a:rPr lang="zh-CN" altLang="en-US" dirty="0"/>
              <a:t>，用于建模包括</a:t>
            </a:r>
            <a:r>
              <a:rPr lang="en-US" altLang="zh-CN" dirty="0"/>
              <a:t>766000</a:t>
            </a:r>
            <a:r>
              <a:rPr lang="zh-CN" altLang="en-US" dirty="0"/>
              <a:t>条记录的数据集，每条记录都是西班牙肾护理中心记录的透析过程。</a:t>
            </a:r>
          </a:p>
          <a:p>
            <a:pPr>
              <a:lnSpc>
                <a:spcPct val="110000"/>
              </a:lnSpc>
            </a:pPr>
            <a:r>
              <a:rPr lang="zh-CN" altLang="en-US" dirty="0"/>
              <a:t>结论</a:t>
            </a:r>
            <a:endParaRPr lang="en-US" altLang="zh-CN" dirty="0"/>
          </a:p>
          <a:p>
            <a:pPr lvl="1">
              <a:lnSpc>
                <a:spcPct val="110000"/>
              </a:lnSpc>
            </a:pPr>
            <a:r>
              <a:rPr lang="zh-CN" altLang="en-US" dirty="0"/>
              <a:t>神经网络被证明是比指南中尿素去除率、透析后</a:t>
            </a:r>
            <a:r>
              <a:rPr lang="en-US" altLang="zh-CN" dirty="0"/>
              <a:t>BUN</a:t>
            </a:r>
            <a:r>
              <a:rPr lang="zh-CN" altLang="en-US" dirty="0"/>
              <a:t>或</a:t>
            </a:r>
            <a:r>
              <a:rPr lang="en-US" altLang="zh-CN" dirty="0"/>
              <a:t>Kt/V</a:t>
            </a:r>
            <a:r>
              <a:rPr lang="zh-CN" altLang="en-US" dirty="0"/>
              <a:t>的标准建议更好的预测因子。</a:t>
            </a:r>
            <a:endParaRPr lang="en-US" altLang="zh-CN" dirty="0"/>
          </a:p>
          <a:p>
            <a:pPr lvl="1">
              <a:lnSpc>
                <a:spcPct val="110000"/>
              </a:lnSpc>
            </a:pPr>
            <a:r>
              <a:rPr lang="en-US" altLang="zh-CN" dirty="0"/>
              <a:t>ML</a:t>
            </a:r>
            <a:r>
              <a:rPr lang="zh-CN" altLang="en-US" dirty="0"/>
              <a:t>算法用于</a:t>
            </a:r>
            <a:r>
              <a:rPr lang="zh-CN" altLang="en-US" dirty="0">
                <a:solidFill>
                  <a:srgbClr val="FF0000"/>
                </a:solidFill>
              </a:rPr>
              <a:t>预测低血压、血容量或</a:t>
            </a:r>
            <a:r>
              <a:rPr lang="en-US" altLang="zh-CN" dirty="0">
                <a:solidFill>
                  <a:srgbClr val="FF0000"/>
                </a:solidFill>
              </a:rPr>
              <a:t>TBW</a:t>
            </a:r>
            <a:r>
              <a:rPr lang="zh-CN" alt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6</a:t>
            </a:r>
            <a:endParaRPr lang="zh-CN" altLang="en-US" dirty="0"/>
          </a:p>
        </p:txBody>
      </p:sp>
      <p:sp>
        <p:nvSpPr>
          <p:cNvPr id="3" name="内容占位符 2"/>
          <p:cNvSpPr>
            <a:spLocks noGrp="1"/>
          </p:cNvSpPr>
          <p:nvPr>
            <p:ph idx="1"/>
          </p:nvPr>
        </p:nvSpPr>
        <p:spPr>
          <a:xfrm>
            <a:off x="838200" y="1388125"/>
            <a:ext cx="10515600" cy="5027632"/>
          </a:xfrm>
        </p:spPr>
        <p:txBody>
          <a:bodyPr>
            <a:normAutofit/>
          </a:bodyPr>
          <a:lstStyle/>
          <a:p>
            <a:pPr>
              <a:lnSpc>
                <a:spcPct val="110000"/>
              </a:lnSpc>
            </a:pPr>
            <a:r>
              <a:rPr lang="zh-CN" altLang="en-US" dirty="0"/>
              <a:t>结论</a:t>
            </a:r>
            <a:endParaRPr lang="en-US" altLang="zh-CN" dirty="0"/>
          </a:p>
          <a:p>
            <a:pPr lvl="1">
              <a:lnSpc>
                <a:spcPct val="110000"/>
              </a:lnSpc>
            </a:pPr>
            <a:r>
              <a:rPr lang="zh-CN" altLang="en-US" dirty="0"/>
              <a:t>神经网络优于有经验的肾病学家</a:t>
            </a:r>
            <a:endParaRPr lang="en-US" altLang="zh-CN" dirty="0"/>
          </a:p>
          <a:p>
            <a:pPr>
              <a:lnSpc>
                <a:spcPct val="110000"/>
              </a:lnSpc>
            </a:pPr>
            <a:r>
              <a:rPr lang="zh-CN" altLang="en-US" dirty="0"/>
              <a:t>第一个研究</a:t>
            </a:r>
          </a:p>
          <a:p>
            <a:pPr lvl="1">
              <a:lnSpc>
                <a:spcPct val="110000"/>
              </a:lnSpc>
            </a:pPr>
            <a:r>
              <a:rPr lang="zh-CN" altLang="en-US" dirty="0"/>
              <a:t>样本</a:t>
            </a:r>
            <a:endParaRPr lang="en-US" altLang="zh-CN" dirty="0"/>
          </a:p>
          <a:p>
            <a:pPr lvl="2">
              <a:lnSpc>
                <a:spcPct val="110000"/>
              </a:lnSpc>
            </a:pPr>
            <a:r>
              <a:rPr lang="zh-CN" altLang="en-US" dirty="0"/>
              <a:t>对瑞士的两个透析单位</a:t>
            </a:r>
            <a:r>
              <a:rPr lang="en-US" altLang="zh-CN" dirty="0"/>
              <a:t>(80</a:t>
            </a:r>
            <a:r>
              <a:rPr lang="zh-CN" altLang="en-US" dirty="0"/>
              <a:t>例</a:t>
            </a:r>
            <a:r>
              <a:rPr lang="en-US" altLang="zh-CN" dirty="0"/>
              <a:t>HD</a:t>
            </a:r>
            <a:r>
              <a:rPr lang="zh-CN" altLang="en-US" dirty="0"/>
              <a:t>患者，</a:t>
            </a:r>
            <a:r>
              <a:rPr lang="en-US" altLang="zh-CN" dirty="0"/>
              <a:t>480</a:t>
            </a:r>
            <a:r>
              <a:rPr lang="zh-CN" altLang="en-US" dirty="0"/>
              <a:t>个月临床和生化变量（</a:t>
            </a:r>
            <a:r>
              <a:rPr lang="en-US" altLang="zh-CN" dirty="0"/>
              <a:t>biochemical variables</a:t>
            </a:r>
            <a:r>
              <a:rPr lang="zh-CN" altLang="en-US" dirty="0"/>
              <a:t>）</a:t>
            </a:r>
            <a:r>
              <a:rPr lang="en-US" altLang="zh-CN" dirty="0"/>
              <a:t>)</a:t>
            </a:r>
            <a:r>
              <a:rPr lang="zh-CN" altLang="en-US" dirty="0"/>
              <a:t>进行了一项回顾性和前瞻性的联合观察研究。</a:t>
            </a:r>
          </a:p>
          <a:p>
            <a:pPr lvl="1">
              <a:lnSpc>
                <a:spcPct val="110000"/>
              </a:lnSpc>
            </a:pPr>
            <a:r>
              <a:rPr lang="zh-CN" altLang="en-US" dirty="0"/>
              <a:t>结果</a:t>
            </a:r>
            <a:endParaRPr lang="en-US" altLang="zh-CN" dirty="0"/>
          </a:p>
          <a:p>
            <a:pPr lvl="2">
              <a:lnSpc>
                <a:spcPct val="110000"/>
              </a:lnSpc>
            </a:pPr>
            <a:r>
              <a:rPr lang="zh-CN" altLang="en-US" dirty="0"/>
              <a:t>使用</a:t>
            </a:r>
            <a:r>
              <a:rPr lang="en-US" altLang="zh-CN" dirty="0" err="1">
                <a:solidFill>
                  <a:srgbClr val="FF0000"/>
                </a:solidFill>
              </a:rPr>
              <a:t>BrainMaker</a:t>
            </a:r>
            <a:r>
              <a:rPr lang="zh-CN" altLang="en-US" dirty="0">
                <a:solidFill>
                  <a:srgbClr val="FF0000"/>
                </a:solidFill>
              </a:rPr>
              <a:t>专业软件</a:t>
            </a:r>
            <a:r>
              <a:rPr lang="zh-CN" altLang="en-US" dirty="0"/>
              <a:t>对一个神经网络进行“训练”和“测试”，预测原发性低血压的效果比</a:t>
            </a:r>
            <a:r>
              <a:rPr lang="en-US" altLang="zh-CN" dirty="0"/>
              <a:t>6</a:t>
            </a:r>
            <a:r>
              <a:rPr lang="zh-CN" altLang="en-US" dirty="0"/>
              <a:t>名训练有素的肾病学家更好。</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6</a:t>
            </a:r>
            <a:endParaRPr lang="zh-CN" altLang="en-US" dirty="0"/>
          </a:p>
        </p:txBody>
      </p:sp>
      <p:sp>
        <p:nvSpPr>
          <p:cNvPr id="3" name="内容占位符 2"/>
          <p:cNvSpPr>
            <a:spLocks noGrp="1"/>
          </p:cNvSpPr>
          <p:nvPr>
            <p:ph idx="1"/>
          </p:nvPr>
        </p:nvSpPr>
        <p:spPr>
          <a:xfrm>
            <a:off x="838200" y="1388125"/>
            <a:ext cx="10515600" cy="5027632"/>
          </a:xfrm>
        </p:spPr>
        <p:txBody>
          <a:bodyPr>
            <a:normAutofit/>
          </a:bodyPr>
          <a:lstStyle/>
          <a:p>
            <a:pPr>
              <a:lnSpc>
                <a:spcPct val="110000"/>
              </a:lnSpc>
            </a:pPr>
            <a:r>
              <a:rPr lang="zh-CN" altLang="en-US" dirty="0"/>
              <a:t>第二个研究</a:t>
            </a:r>
          </a:p>
          <a:p>
            <a:pPr lvl="1">
              <a:lnSpc>
                <a:spcPct val="110000"/>
              </a:lnSpc>
            </a:pPr>
            <a:r>
              <a:rPr lang="zh-CN" altLang="en-US" dirty="0"/>
              <a:t>样本</a:t>
            </a:r>
            <a:endParaRPr lang="en-US" altLang="zh-CN" dirty="0"/>
          </a:p>
          <a:p>
            <a:pPr lvl="2">
              <a:lnSpc>
                <a:spcPct val="110000"/>
              </a:lnSpc>
            </a:pPr>
            <a:r>
              <a:rPr lang="zh-CN" altLang="en-US" dirty="0"/>
              <a:t>对于</a:t>
            </a:r>
            <a:r>
              <a:rPr lang="en-US" altLang="zh-CN" dirty="0"/>
              <a:t>14</a:t>
            </a:r>
            <a:r>
              <a:rPr lang="zh-CN" altLang="en-US" dirty="0"/>
              <a:t>名儿童患者的观察和预测，使用人工智能来代替肾病学家。</a:t>
            </a:r>
          </a:p>
          <a:p>
            <a:pPr lvl="1">
              <a:lnSpc>
                <a:spcPct val="110000"/>
              </a:lnSpc>
            </a:pPr>
            <a:r>
              <a:rPr lang="zh-CN" altLang="en-US" dirty="0"/>
              <a:t>结果</a:t>
            </a:r>
            <a:endParaRPr lang="en-US" altLang="zh-CN" dirty="0"/>
          </a:p>
          <a:p>
            <a:pPr lvl="2">
              <a:lnSpc>
                <a:spcPct val="110000"/>
              </a:lnSpc>
            </a:pPr>
            <a:r>
              <a:rPr lang="zh-CN" altLang="en-US" dirty="0"/>
              <a:t>证明</a:t>
            </a:r>
            <a:r>
              <a:rPr lang="en-US" altLang="zh-CN" dirty="0"/>
              <a:t>AI</a:t>
            </a:r>
            <a:r>
              <a:rPr lang="zh-CN" altLang="en-US" dirty="0"/>
              <a:t>是一种基于</a:t>
            </a:r>
            <a:r>
              <a:rPr lang="zh-CN" altLang="en-US" dirty="0">
                <a:solidFill>
                  <a:srgbClr val="FF0000"/>
                </a:solidFill>
              </a:rPr>
              <a:t>生物阻抗、血容量监测和血压值</a:t>
            </a:r>
            <a:r>
              <a:rPr lang="zh-CN" altLang="en-US" dirty="0"/>
              <a:t>预测</a:t>
            </a:r>
            <a:r>
              <a:rPr lang="en-US" altLang="zh-CN" dirty="0"/>
              <a:t>HD</a:t>
            </a:r>
            <a:r>
              <a:rPr lang="zh-CN" altLang="en-US" dirty="0"/>
              <a:t>干重</a:t>
            </a:r>
            <a:r>
              <a:rPr lang="en-US" altLang="zh-CN" dirty="0"/>
              <a:t>(</a:t>
            </a:r>
            <a:r>
              <a:rPr lang="zh-CN" altLang="en-US" dirty="0"/>
              <a:t>不含水</a:t>
            </a:r>
            <a:r>
              <a:rPr lang="en-US" altLang="zh-CN" dirty="0"/>
              <a:t>)</a:t>
            </a:r>
            <a:r>
              <a:rPr lang="zh-CN" altLang="en-US" dirty="0"/>
              <a:t>的优越工具。</a:t>
            </a:r>
            <a:endParaRPr lang="en-US" altLang="zh-CN" dirty="0"/>
          </a:p>
          <a:p>
            <a:pPr>
              <a:lnSpc>
                <a:spcPct val="110000"/>
              </a:lnSpc>
            </a:pPr>
            <a:r>
              <a:rPr lang="zh-CN" altLang="en-US" dirty="0"/>
              <a:t>由于</a:t>
            </a:r>
            <a:r>
              <a:rPr lang="zh-CN" altLang="en-US" dirty="0">
                <a:solidFill>
                  <a:srgbClr val="FF0000"/>
                </a:solidFill>
              </a:rPr>
              <a:t>贫血</a:t>
            </a:r>
            <a:r>
              <a:rPr lang="zh-CN" altLang="en-US" dirty="0"/>
              <a:t>是</a:t>
            </a:r>
            <a:r>
              <a:rPr lang="en-US" altLang="zh-CN" dirty="0"/>
              <a:t>ESRD</a:t>
            </a:r>
            <a:r>
              <a:rPr lang="zh-CN" altLang="en-US" dirty="0"/>
              <a:t>和透析患者中常见的共病，所以</a:t>
            </a:r>
            <a:r>
              <a:rPr lang="en-US" altLang="zh-CN" dirty="0"/>
              <a:t>AI</a:t>
            </a:r>
            <a:r>
              <a:rPr lang="zh-CN" altLang="en-US" dirty="0"/>
              <a:t>关注的关键元素是</a:t>
            </a:r>
            <a:endParaRPr lang="en-US" altLang="zh-CN" dirty="0"/>
          </a:p>
          <a:p>
            <a:pPr lvl="1">
              <a:lnSpc>
                <a:spcPct val="110000"/>
              </a:lnSpc>
            </a:pPr>
            <a:r>
              <a:rPr lang="zh-CN" altLang="en-US" dirty="0"/>
              <a:t>促红细胞生长素</a:t>
            </a:r>
            <a:endParaRPr lang="en-US" altLang="zh-CN" dirty="0"/>
          </a:p>
          <a:p>
            <a:pPr lvl="1">
              <a:lnSpc>
                <a:spcPct val="110000"/>
              </a:lnSpc>
            </a:pPr>
            <a:r>
              <a:rPr lang="zh-CN" altLang="en-US" dirty="0"/>
              <a:t>血红蛋白靶蛋白</a:t>
            </a:r>
            <a:endParaRPr lang="en-US" altLang="zh-CN" dirty="0"/>
          </a:p>
          <a:p>
            <a:pPr lvl="1">
              <a:lnSpc>
                <a:spcPct val="110000"/>
              </a:lnSpc>
            </a:pPr>
            <a:r>
              <a:rPr lang="zh-CN" altLang="en-US" dirty="0"/>
              <a:t>铁治疗剂量</a:t>
            </a:r>
            <a:endParaRPr lang="en-US" altLang="zh-CN" dirty="0"/>
          </a:p>
          <a:p>
            <a:pPr marL="914400" lvl="2" indent="0">
              <a:lnSpc>
                <a:spcPct val="110000"/>
              </a:lnSpc>
              <a:buNone/>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767FE3A-841A-4448-B40A-61DB5FAECBA4}"/>
              </a:ext>
            </a:extLst>
          </p:cNvPr>
          <p:cNvPicPr>
            <a:picLocks noChangeAspect="1"/>
          </p:cNvPicPr>
          <p:nvPr/>
        </p:nvPicPr>
        <p:blipFill>
          <a:blip r:embed="rId2"/>
          <a:stretch>
            <a:fillRect/>
          </a:stretch>
        </p:blipFill>
        <p:spPr>
          <a:xfrm>
            <a:off x="557692" y="828590"/>
            <a:ext cx="11266491" cy="4905460"/>
          </a:xfrm>
          <a:prstGeom prst="rect">
            <a:avLst/>
          </a:prstGeom>
        </p:spPr>
      </p:pic>
    </p:spTree>
    <p:extLst>
      <p:ext uri="{BB962C8B-B14F-4D97-AF65-F5344CB8AC3E}">
        <p14:creationId xmlns:p14="http://schemas.microsoft.com/office/powerpoint/2010/main" val="57171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7</a:t>
            </a:r>
            <a:endParaRPr lang="zh-CN" altLang="en-US" dirty="0"/>
          </a:p>
        </p:txBody>
      </p:sp>
      <p:sp>
        <p:nvSpPr>
          <p:cNvPr id="3" name="内容占位符 2"/>
          <p:cNvSpPr>
            <a:spLocks noGrp="1"/>
          </p:cNvSpPr>
          <p:nvPr>
            <p:ph idx="1"/>
          </p:nvPr>
        </p:nvSpPr>
        <p:spPr>
          <a:xfrm>
            <a:off x="838200" y="1388125"/>
            <a:ext cx="10515600" cy="5027632"/>
          </a:xfrm>
        </p:spPr>
        <p:txBody>
          <a:bodyPr>
            <a:normAutofit fontScale="85000" lnSpcReduction="10000"/>
          </a:bodyPr>
          <a:lstStyle/>
          <a:p>
            <a:pPr>
              <a:lnSpc>
                <a:spcPct val="110000"/>
              </a:lnSpc>
            </a:pPr>
            <a:r>
              <a:rPr lang="zh-CN" altLang="en-US" dirty="0"/>
              <a:t>目的</a:t>
            </a:r>
            <a:endParaRPr lang="en-US" altLang="zh-CN" dirty="0"/>
          </a:p>
          <a:p>
            <a:pPr lvl="1">
              <a:lnSpc>
                <a:spcPct val="110000"/>
              </a:lnSpc>
            </a:pPr>
            <a:r>
              <a:rPr lang="zh-CN" altLang="en-US" dirty="0"/>
              <a:t>使用神经网络对血液透析患者</a:t>
            </a:r>
            <a:r>
              <a:rPr lang="en-US" altLang="zh-CN" dirty="0">
                <a:solidFill>
                  <a:srgbClr val="FF0000"/>
                </a:solidFill>
              </a:rPr>
              <a:t>ESA</a:t>
            </a:r>
            <a:r>
              <a:rPr lang="zh-CN" altLang="en-US" dirty="0">
                <a:solidFill>
                  <a:srgbClr val="FF0000"/>
                </a:solidFill>
              </a:rPr>
              <a:t>剂量进行个体化治疗</a:t>
            </a:r>
            <a:r>
              <a:rPr lang="zh-CN" altLang="en-US" dirty="0"/>
              <a:t>，建立一个</a:t>
            </a:r>
            <a:r>
              <a:rPr lang="en-US" altLang="zh-CN" dirty="0"/>
              <a:t>“</a:t>
            </a:r>
            <a:r>
              <a:rPr lang="zh-CN" altLang="en-US" dirty="0"/>
              <a:t>贫血控制模型”</a:t>
            </a:r>
            <a:r>
              <a:rPr lang="en-US" altLang="zh-CN" dirty="0"/>
              <a:t>(ACM)</a:t>
            </a:r>
            <a:r>
              <a:rPr lang="zh-CN" altLang="en-US" dirty="0"/>
              <a:t>，用于预测未来的血红蛋白，并推荐一个精确的</a:t>
            </a:r>
            <a:r>
              <a:rPr lang="en-US" altLang="zh-CN" dirty="0"/>
              <a:t>ESA</a:t>
            </a:r>
            <a:r>
              <a:rPr lang="zh-CN" altLang="en-US" dirty="0"/>
              <a:t>剂量。</a:t>
            </a:r>
          </a:p>
          <a:p>
            <a:pPr lvl="2">
              <a:lnSpc>
                <a:spcPct val="110000"/>
              </a:lnSpc>
            </a:pPr>
            <a:r>
              <a:rPr lang="zh-CN" altLang="en-US" b="0" i="0" dirty="0">
                <a:solidFill>
                  <a:srgbClr val="333333"/>
                </a:solidFill>
                <a:effectLst/>
                <a:latin typeface="Arial" panose="020B0604020202020204" pitchFamily="34" charset="0"/>
              </a:rPr>
              <a:t>红细胞生成刺激剂</a:t>
            </a:r>
            <a:r>
              <a:rPr lang="en-US" altLang="zh-CN" b="0" i="0" dirty="0">
                <a:solidFill>
                  <a:srgbClr val="333333"/>
                </a:solidFill>
                <a:effectLst/>
                <a:latin typeface="Arial" panose="020B0604020202020204" pitchFamily="34" charset="0"/>
              </a:rPr>
              <a:t>(erythrocyte—forming </a:t>
            </a:r>
            <a:r>
              <a:rPr lang="en-US" altLang="zh-CN" b="0" i="0" dirty="0" err="1">
                <a:solidFill>
                  <a:srgbClr val="333333"/>
                </a:solidFill>
                <a:effectLst/>
                <a:latin typeface="Arial" panose="020B0604020202020204" pitchFamily="34" charset="0"/>
              </a:rPr>
              <a:t>stimulants,</a:t>
            </a:r>
            <a:r>
              <a:rPr lang="en-US" altLang="zh-CN" b="0" i="0" dirty="0" err="1">
                <a:solidFill>
                  <a:srgbClr val="F73131"/>
                </a:solidFill>
                <a:effectLst/>
                <a:latin typeface="Arial" panose="020B0604020202020204" pitchFamily="34" charset="0"/>
              </a:rPr>
              <a:t>ESA</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为临床上常用的治疗肾性贫血的药物</a:t>
            </a:r>
            <a:r>
              <a:rPr lang="en-US" altLang="zh-CN" b="0" i="0" dirty="0">
                <a:solidFill>
                  <a:srgbClr val="333333"/>
                </a:solidFill>
                <a:effectLst/>
                <a:latin typeface="Arial" panose="020B0604020202020204" pitchFamily="34" charset="0"/>
              </a:rPr>
              <a:t>.</a:t>
            </a:r>
            <a:endParaRPr lang="zh-CN" altLang="en-US" dirty="0"/>
          </a:p>
          <a:p>
            <a:pPr>
              <a:lnSpc>
                <a:spcPct val="110000"/>
              </a:lnSpc>
            </a:pPr>
            <a:r>
              <a:rPr lang="zh-CN" altLang="en-US" dirty="0"/>
              <a:t>样本</a:t>
            </a:r>
            <a:endParaRPr lang="en-US" altLang="zh-CN" dirty="0"/>
          </a:p>
          <a:p>
            <a:pPr lvl="1">
              <a:lnSpc>
                <a:spcPct val="110000"/>
              </a:lnSpc>
            </a:pPr>
            <a:r>
              <a:rPr lang="en-US" altLang="zh-CN" dirty="0"/>
              <a:t>2006</a:t>
            </a:r>
            <a:r>
              <a:rPr lang="zh-CN" altLang="en-US" dirty="0"/>
              <a:t>年至</a:t>
            </a:r>
            <a:r>
              <a:rPr lang="en-US" altLang="zh-CN" dirty="0"/>
              <a:t>2010</a:t>
            </a:r>
            <a:r>
              <a:rPr lang="zh-CN" altLang="en-US" dirty="0"/>
              <a:t>年费森尤斯医疗诊所的葡萄牙、西班牙和意大利的</a:t>
            </a:r>
            <a:r>
              <a:rPr lang="en-US" altLang="zh-CN" dirty="0"/>
              <a:t>HD</a:t>
            </a:r>
            <a:r>
              <a:rPr lang="zh-CN" altLang="en-US" dirty="0"/>
              <a:t>患者。</a:t>
            </a:r>
          </a:p>
          <a:p>
            <a:pPr>
              <a:lnSpc>
                <a:spcPct val="110000"/>
              </a:lnSpc>
            </a:pPr>
            <a:r>
              <a:rPr lang="zh-CN" altLang="en-US" dirty="0"/>
              <a:t>方法</a:t>
            </a:r>
            <a:endParaRPr lang="en-US" altLang="zh-CN" dirty="0"/>
          </a:p>
          <a:p>
            <a:pPr lvl="1">
              <a:lnSpc>
                <a:spcPct val="110000"/>
              </a:lnSpc>
            </a:pPr>
            <a:r>
              <a:rPr lang="zh-CN" altLang="en-US" dirty="0"/>
              <a:t>数据：达比波素</a:t>
            </a:r>
            <a:r>
              <a:rPr lang="en-US" altLang="zh-CN" dirty="0"/>
              <a:t>α</a:t>
            </a:r>
            <a:r>
              <a:rPr lang="zh-CN" altLang="en-US" dirty="0"/>
              <a:t>和铁的剂量以及与</a:t>
            </a:r>
            <a:r>
              <a:rPr lang="en-US" altLang="zh-CN" dirty="0"/>
              <a:t>HD</a:t>
            </a:r>
            <a:r>
              <a:rPr lang="zh-CN" altLang="en-US" dirty="0"/>
              <a:t>治疗相关的参数。利用了</a:t>
            </a:r>
            <a:r>
              <a:rPr lang="en-US" altLang="zh-CN" dirty="0"/>
              <a:t>RBCS</a:t>
            </a:r>
            <a:r>
              <a:rPr lang="zh-CN" altLang="en-US" dirty="0"/>
              <a:t>的先验知识和铁和</a:t>
            </a:r>
            <a:r>
              <a:rPr lang="en-US" altLang="zh-CN" dirty="0"/>
              <a:t>ESA</a:t>
            </a:r>
            <a:r>
              <a:rPr lang="zh-CN" altLang="en-US" dirty="0"/>
              <a:t>产生的影响。</a:t>
            </a:r>
            <a:endParaRPr lang="en-US" altLang="zh-CN" dirty="0"/>
          </a:p>
          <a:p>
            <a:pPr lvl="2">
              <a:lnSpc>
                <a:spcPct val="110000"/>
              </a:lnSpc>
            </a:pPr>
            <a:r>
              <a:rPr lang="zh-CN" altLang="en-US" b="0" i="0" dirty="0">
                <a:solidFill>
                  <a:srgbClr val="333333"/>
                </a:solidFill>
                <a:effectLst/>
                <a:latin typeface="Arial" panose="020B0604020202020204" pitchFamily="34" charset="0"/>
              </a:rPr>
              <a:t>红细胞</a:t>
            </a:r>
            <a:r>
              <a:rPr lang="zh-CN" altLang="en-US" b="0" i="0" dirty="0">
                <a:effectLst/>
                <a:latin typeface="Arial" panose="020B0604020202020204" pitchFamily="34" charset="0"/>
              </a:rPr>
              <a:t>寿命</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Red Blood Cell Survival, </a:t>
            </a:r>
            <a:r>
              <a:rPr lang="en-US" altLang="zh-CN" b="0" i="0" dirty="0">
                <a:effectLst/>
                <a:latin typeface="Arial" panose="020B0604020202020204" pitchFamily="34" charset="0"/>
              </a:rPr>
              <a:t>RBC</a:t>
            </a:r>
            <a:r>
              <a:rPr lang="en-US" altLang="zh-CN" b="0" i="0" dirty="0">
                <a:solidFill>
                  <a:srgbClr val="333333"/>
                </a:solidFill>
                <a:effectLst/>
                <a:latin typeface="Arial" panose="020B0604020202020204" pitchFamily="34" charset="0"/>
              </a:rPr>
              <a:t>S</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pPr lvl="1">
              <a:lnSpc>
                <a:spcPct val="110000"/>
              </a:lnSpc>
            </a:pPr>
            <a:r>
              <a:rPr lang="zh-CN" altLang="en-US" dirty="0"/>
              <a:t>数据规模：</a:t>
            </a:r>
            <a:r>
              <a:rPr lang="en-US" altLang="zh-CN" dirty="0"/>
              <a:t> 653</a:t>
            </a:r>
            <a:r>
              <a:rPr lang="zh-CN" altLang="en-US" dirty="0"/>
              <a:t>例患者纳入对照组，</a:t>
            </a:r>
            <a:r>
              <a:rPr lang="en-US" altLang="zh-CN" dirty="0"/>
              <a:t>640</a:t>
            </a:r>
            <a:r>
              <a:rPr lang="zh-CN" altLang="en-US" dirty="0"/>
              <a:t>例纳入观察期。</a:t>
            </a:r>
            <a:endParaRPr lang="en-US" altLang="zh-CN" dirty="0"/>
          </a:p>
          <a:p>
            <a:pPr lvl="1">
              <a:lnSpc>
                <a:spcPct val="110000"/>
              </a:lnSpc>
            </a:pPr>
            <a:r>
              <a:rPr lang="zh-CN" altLang="en-US" dirty="0"/>
              <a:t>模型：感知器</a:t>
            </a:r>
            <a:r>
              <a:rPr lang="en-US" altLang="zh-CN" dirty="0"/>
              <a:t>(MLP)</a:t>
            </a:r>
            <a:r>
              <a:rPr lang="zh-CN" altLang="en-US" dirty="0"/>
              <a:t>的输入。</a:t>
            </a:r>
            <a:endParaRPr lang="en-US" altLang="zh-CN" dirty="0"/>
          </a:p>
          <a:p>
            <a:pPr lvl="1">
              <a:lnSpc>
                <a:spcPct val="110000"/>
              </a:lnSpc>
            </a:pPr>
            <a:r>
              <a:rPr lang="zh-CN" altLang="en-US" dirty="0"/>
              <a:t>输出：</a:t>
            </a:r>
            <a:r>
              <a:rPr lang="en-US" altLang="zh-CN" dirty="0"/>
              <a:t>ESA</a:t>
            </a:r>
            <a:r>
              <a:rPr lang="zh-CN" altLang="en-US" dirty="0"/>
              <a:t>剂量</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8</a:t>
            </a:r>
            <a:endParaRPr lang="zh-CN" altLang="en-US" dirty="0"/>
          </a:p>
        </p:txBody>
      </p:sp>
      <p:sp>
        <p:nvSpPr>
          <p:cNvPr id="3" name="内容占位符 2"/>
          <p:cNvSpPr>
            <a:spLocks noGrp="1"/>
          </p:cNvSpPr>
          <p:nvPr>
            <p:ph idx="1"/>
          </p:nvPr>
        </p:nvSpPr>
        <p:spPr>
          <a:xfrm>
            <a:off x="838200" y="1388125"/>
            <a:ext cx="10515600" cy="5027632"/>
          </a:xfrm>
        </p:spPr>
        <p:txBody>
          <a:bodyPr>
            <a:normAutofit/>
          </a:bodyPr>
          <a:lstStyle/>
          <a:p>
            <a:pPr>
              <a:lnSpc>
                <a:spcPct val="110000"/>
              </a:lnSpc>
            </a:pPr>
            <a:r>
              <a:rPr lang="zh-CN" altLang="en-US" dirty="0"/>
              <a:t>目的</a:t>
            </a:r>
            <a:endParaRPr lang="en-US" altLang="zh-CN" dirty="0"/>
          </a:p>
          <a:p>
            <a:pPr lvl="1">
              <a:lnSpc>
                <a:spcPct val="110000"/>
              </a:lnSpc>
            </a:pPr>
            <a:r>
              <a:rPr lang="zh-CN" altLang="en-US" dirty="0"/>
              <a:t>使用人工智能算法，改善</a:t>
            </a:r>
            <a:r>
              <a:rPr lang="en-US" altLang="zh-CN" dirty="0"/>
              <a:t>HD</a:t>
            </a:r>
            <a:r>
              <a:rPr lang="zh-CN" altLang="en-US" dirty="0"/>
              <a:t>患者的慢性肾脏疾病和骨骼疾病</a:t>
            </a:r>
            <a:r>
              <a:rPr lang="en-US" altLang="zh-CN" dirty="0"/>
              <a:t>(CKD-MBD)</a:t>
            </a:r>
            <a:r>
              <a:rPr lang="zh-CN" altLang="en-US" dirty="0"/>
              <a:t>管理</a:t>
            </a:r>
          </a:p>
          <a:p>
            <a:pPr>
              <a:lnSpc>
                <a:spcPct val="110000"/>
              </a:lnSpc>
            </a:pPr>
            <a:r>
              <a:rPr lang="zh-CN" altLang="en-US" dirty="0"/>
              <a:t>方法</a:t>
            </a:r>
            <a:endParaRPr lang="en-US" altLang="zh-CN" dirty="0"/>
          </a:p>
          <a:p>
            <a:pPr lvl="1">
              <a:lnSpc>
                <a:spcPct val="110000"/>
              </a:lnSpc>
            </a:pPr>
            <a:r>
              <a:rPr lang="en-US" altLang="zh-CN" dirty="0"/>
              <a:t>6</a:t>
            </a:r>
            <a:r>
              <a:rPr lang="zh-CN" altLang="en-US" dirty="0"/>
              <a:t>个变量</a:t>
            </a:r>
            <a:r>
              <a:rPr lang="en-US" altLang="zh-CN" dirty="0"/>
              <a:t>(</a:t>
            </a:r>
            <a:r>
              <a:rPr lang="zh-CN" altLang="en-US" dirty="0"/>
              <a:t>年龄、糖尿病、高血压、血红蛋白、白蛋白</a:t>
            </a:r>
            <a:r>
              <a:rPr lang="en-US" altLang="zh-CN" dirty="0"/>
              <a:t>)</a:t>
            </a:r>
            <a:r>
              <a:rPr lang="zh-CN" altLang="en-US" dirty="0"/>
              <a:t>构建</a:t>
            </a:r>
            <a:r>
              <a:rPr lang="en-US" altLang="zh-CN" dirty="0"/>
              <a:t>MLP</a:t>
            </a:r>
            <a:r>
              <a:rPr lang="zh-CN" altLang="en-US" dirty="0"/>
              <a:t>。</a:t>
            </a:r>
          </a:p>
          <a:p>
            <a:pPr>
              <a:lnSpc>
                <a:spcPct val="110000"/>
              </a:lnSpc>
            </a:pPr>
            <a:r>
              <a:rPr lang="zh-CN" altLang="en-US" dirty="0"/>
              <a:t>结论</a:t>
            </a:r>
            <a:endParaRPr lang="en-US" altLang="zh-CN" dirty="0"/>
          </a:p>
          <a:p>
            <a:pPr lvl="1">
              <a:lnSpc>
                <a:spcPct val="110000"/>
              </a:lnSpc>
            </a:pPr>
            <a:r>
              <a:rPr lang="zh-CN" altLang="en-US" dirty="0"/>
              <a:t>神经网络</a:t>
            </a:r>
            <a:r>
              <a:rPr lang="en-US" altLang="zh-CN" dirty="0"/>
              <a:t>(</a:t>
            </a:r>
            <a:r>
              <a:rPr lang="zh-CN" altLang="en-US" dirty="0"/>
              <a:t>基于有限的临床数据</a:t>
            </a:r>
            <a:r>
              <a:rPr lang="en-US" altLang="zh-CN" dirty="0"/>
              <a:t>)</a:t>
            </a:r>
            <a:r>
              <a:rPr lang="zh-CN" altLang="en-US" dirty="0"/>
              <a:t>可以准确</a:t>
            </a:r>
            <a:r>
              <a:rPr lang="zh-CN" altLang="en-US" dirty="0">
                <a:solidFill>
                  <a:srgbClr val="FF0000"/>
                </a:solidFill>
              </a:rPr>
              <a:t>预测血浆</a:t>
            </a:r>
            <a:r>
              <a:rPr lang="en-US" altLang="zh-CN" dirty="0" err="1">
                <a:solidFill>
                  <a:srgbClr val="FF0000"/>
                </a:solidFill>
              </a:rPr>
              <a:t>iPTH</a:t>
            </a:r>
            <a:r>
              <a:rPr lang="zh-CN" altLang="en-US" dirty="0">
                <a:solidFill>
                  <a:srgbClr val="FF0000"/>
                </a:solidFill>
              </a:rPr>
              <a:t>浓度的靶范围</a:t>
            </a:r>
            <a:r>
              <a:rPr lang="zh-CN" altLang="en-US" dirty="0"/>
              <a:t>。</a:t>
            </a:r>
            <a:r>
              <a:rPr lang="en-US" altLang="zh-CN" dirty="0"/>
              <a:t> </a:t>
            </a:r>
          </a:p>
          <a:p>
            <a:pPr lvl="1">
              <a:lnSpc>
                <a:spcPct val="110000"/>
              </a:lnSpc>
            </a:pPr>
            <a:r>
              <a:rPr lang="en-US" altLang="zh-CN" dirty="0"/>
              <a:t>NNs</a:t>
            </a:r>
            <a:r>
              <a:rPr lang="zh-CN" altLang="en-US" dirty="0"/>
              <a:t>仅使用简单的临床参数来预测需要更频繁</a:t>
            </a:r>
            <a:r>
              <a:rPr lang="zh-CN" altLang="en-US" dirty="0">
                <a:solidFill>
                  <a:srgbClr val="FF0000"/>
                </a:solidFill>
              </a:rPr>
              <a:t>维生素</a:t>
            </a:r>
            <a:r>
              <a:rPr lang="en-US" altLang="zh-CN" dirty="0">
                <a:solidFill>
                  <a:srgbClr val="FF0000"/>
                </a:solidFill>
              </a:rPr>
              <a:t>D</a:t>
            </a:r>
            <a:r>
              <a:rPr lang="zh-CN" altLang="en-US" dirty="0">
                <a:solidFill>
                  <a:srgbClr val="FF0000"/>
                </a:solidFill>
              </a:rPr>
              <a:t>剂量</a:t>
            </a:r>
            <a:r>
              <a:rPr lang="zh-CN" altLang="en-US" dirty="0"/>
              <a:t>的</a:t>
            </a:r>
            <a:r>
              <a:rPr lang="en-US" altLang="zh-CN" dirty="0"/>
              <a:t>HD</a:t>
            </a:r>
            <a:r>
              <a:rPr lang="zh-CN" altLang="en-US" dirty="0"/>
              <a:t>患者。</a:t>
            </a:r>
            <a:endParaRPr lang="en-US" altLang="zh-CN" dirty="0"/>
          </a:p>
          <a:p>
            <a:pPr lvl="1">
              <a:lnSpc>
                <a:spcPct val="110000"/>
              </a:lnSpc>
            </a:pPr>
            <a:r>
              <a:rPr lang="zh-CN" altLang="en-US" dirty="0"/>
              <a:t>分析</a:t>
            </a:r>
            <a:r>
              <a:rPr lang="en-US" altLang="zh-CN" dirty="0"/>
              <a:t>ESRD</a:t>
            </a:r>
            <a:r>
              <a:rPr lang="zh-CN" altLang="en-US" dirty="0"/>
              <a:t>矿物代谢参数之间复杂的相互作用可能需要更先进的数据分析系统，如随机森林</a:t>
            </a:r>
            <a:r>
              <a:rPr lang="en-US" altLang="zh-CN" dirty="0"/>
              <a:t>(RF)</a:t>
            </a:r>
            <a:r>
              <a:rPr lang="zh-CN" alt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9</a:t>
            </a:r>
            <a:endParaRPr lang="zh-CN" altLang="en-US" dirty="0"/>
          </a:p>
        </p:txBody>
      </p:sp>
      <p:sp>
        <p:nvSpPr>
          <p:cNvPr id="3" name="内容占位符 2"/>
          <p:cNvSpPr>
            <a:spLocks noGrp="1"/>
          </p:cNvSpPr>
          <p:nvPr>
            <p:ph idx="1"/>
          </p:nvPr>
        </p:nvSpPr>
        <p:spPr>
          <a:xfrm>
            <a:off x="838200" y="1388125"/>
            <a:ext cx="10515600" cy="5027632"/>
          </a:xfrm>
        </p:spPr>
        <p:txBody>
          <a:bodyPr>
            <a:normAutofit/>
          </a:bodyPr>
          <a:lstStyle/>
          <a:p>
            <a:pPr>
              <a:lnSpc>
                <a:spcPct val="110000"/>
              </a:lnSpc>
            </a:pPr>
            <a:r>
              <a:rPr lang="zh-CN" altLang="en-US" dirty="0"/>
              <a:t>目的</a:t>
            </a:r>
            <a:endParaRPr lang="en-US" altLang="zh-CN" dirty="0"/>
          </a:p>
          <a:p>
            <a:pPr lvl="1">
              <a:lnSpc>
                <a:spcPct val="110000"/>
              </a:lnSpc>
            </a:pPr>
            <a:r>
              <a:rPr lang="zh-CN" altLang="en-US" dirty="0"/>
              <a:t>一项基于自然语言处理算法的工作，用于描述</a:t>
            </a:r>
            <a:r>
              <a:rPr lang="zh-CN" altLang="en-US" dirty="0">
                <a:solidFill>
                  <a:srgbClr val="FF0000"/>
                </a:solidFill>
              </a:rPr>
              <a:t>钙化患者的真实发病率和死亡率</a:t>
            </a:r>
          </a:p>
          <a:p>
            <a:pPr>
              <a:lnSpc>
                <a:spcPct val="110000"/>
              </a:lnSpc>
            </a:pPr>
            <a:r>
              <a:rPr lang="en-US" altLang="zh-CN" dirty="0"/>
              <a:t> </a:t>
            </a:r>
            <a:r>
              <a:rPr lang="zh-CN" altLang="en-US" dirty="0"/>
              <a:t>样本：</a:t>
            </a:r>
            <a:r>
              <a:rPr lang="en-US" altLang="zh-CN" dirty="0"/>
              <a:t>11451</a:t>
            </a:r>
            <a:r>
              <a:rPr lang="zh-CN" altLang="en-US" dirty="0"/>
              <a:t>例</a:t>
            </a:r>
            <a:r>
              <a:rPr lang="en-US" altLang="zh-CN" dirty="0"/>
              <a:t>USRDS</a:t>
            </a:r>
            <a:r>
              <a:rPr lang="zh-CN" altLang="en-US" dirty="0"/>
              <a:t>患者</a:t>
            </a:r>
            <a:endParaRPr lang="en-US" altLang="zh-CN" dirty="0"/>
          </a:p>
          <a:p>
            <a:pPr lvl="1">
              <a:lnSpc>
                <a:spcPct val="110000"/>
              </a:lnSpc>
            </a:pPr>
            <a:r>
              <a:rPr lang="zh-CN" altLang="en-US" b="0" i="0" dirty="0">
                <a:solidFill>
                  <a:srgbClr val="333333"/>
                </a:solidFill>
                <a:effectLst/>
                <a:latin typeface="Arial" panose="020B0604020202020204" pitchFamily="34" charset="0"/>
              </a:rPr>
              <a:t>网络美国肾脏登录系统</a:t>
            </a:r>
            <a:r>
              <a:rPr lang="en-US" altLang="zh-CN" b="0" i="0" dirty="0">
                <a:solidFill>
                  <a:srgbClr val="333333"/>
                </a:solidFill>
                <a:effectLst/>
                <a:latin typeface="Arial" panose="020B0604020202020204" pitchFamily="34" charset="0"/>
              </a:rPr>
              <a:t>(United States Renal Data System);</a:t>
            </a:r>
            <a:endParaRPr lang="zh-CN" altLang="en-US" dirty="0"/>
          </a:p>
          <a:p>
            <a:pPr>
              <a:lnSpc>
                <a:spcPct val="110000"/>
              </a:lnSpc>
            </a:pPr>
            <a:r>
              <a:rPr lang="zh-CN" altLang="en-US" dirty="0"/>
              <a:t> 结果：确定了</a:t>
            </a:r>
            <a:r>
              <a:rPr lang="en-US" altLang="zh-CN" dirty="0"/>
              <a:t>649</a:t>
            </a:r>
            <a:r>
              <a:rPr lang="zh-CN" altLang="en-US" dirty="0"/>
              <a:t>例钙中毒事件，死亡率是平均死亡率的</a:t>
            </a:r>
            <a:r>
              <a:rPr lang="en-US" altLang="zh-CN" dirty="0"/>
              <a:t>2.5-3</a:t>
            </a:r>
            <a:r>
              <a:rPr lang="zh-CN" altLang="en-US" dirty="0"/>
              <a:t>倍。试验可作为研究其他罕见疾病的研究模板。</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10</a:t>
            </a:r>
            <a:endParaRPr lang="zh-CN" altLang="en-US" dirty="0"/>
          </a:p>
        </p:txBody>
      </p:sp>
      <p:sp>
        <p:nvSpPr>
          <p:cNvPr id="3" name="内容占位符 2"/>
          <p:cNvSpPr>
            <a:spLocks noGrp="1"/>
          </p:cNvSpPr>
          <p:nvPr>
            <p:ph idx="1"/>
          </p:nvPr>
        </p:nvSpPr>
        <p:spPr>
          <a:xfrm>
            <a:off x="838200" y="1388125"/>
            <a:ext cx="10515600" cy="5155894"/>
          </a:xfrm>
        </p:spPr>
        <p:txBody>
          <a:bodyPr>
            <a:normAutofit/>
          </a:bodyPr>
          <a:lstStyle/>
          <a:p>
            <a:pPr>
              <a:lnSpc>
                <a:spcPct val="110000"/>
              </a:lnSpc>
            </a:pPr>
            <a:r>
              <a:rPr lang="zh-CN" altLang="en-US" dirty="0"/>
              <a:t>目的</a:t>
            </a:r>
            <a:endParaRPr lang="en-US" altLang="zh-CN" dirty="0"/>
          </a:p>
          <a:p>
            <a:pPr lvl="1">
              <a:lnSpc>
                <a:spcPct val="110000"/>
              </a:lnSpc>
            </a:pPr>
            <a:r>
              <a:rPr lang="zh-CN" altLang="en-US" dirty="0"/>
              <a:t>采用</a:t>
            </a:r>
            <a:r>
              <a:rPr lang="zh-CN" altLang="en-US" dirty="0">
                <a:solidFill>
                  <a:srgbClr val="FF0000"/>
                </a:solidFill>
              </a:rPr>
              <a:t>模糊</a:t>
            </a:r>
            <a:r>
              <a:rPr lang="en-US" altLang="zh-CN" dirty="0">
                <a:solidFill>
                  <a:srgbClr val="FF0000"/>
                </a:solidFill>
              </a:rPr>
              <a:t>Petri</a:t>
            </a:r>
            <a:r>
              <a:rPr lang="zh-CN" altLang="en-US" dirty="0">
                <a:solidFill>
                  <a:srgbClr val="FF0000"/>
                </a:solidFill>
              </a:rPr>
              <a:t>网</a:t>
            </a:r>
            <a:r>
              <a:rPr lang="en-US" altLang="zh-CN" dirty="0">
                <a:solidFill>
                  <a:srgbClr val="FF0000"/>
                </a:solidFill>
              </a:rPr>
              <a:t>(FPN)</a:t>
            </a:r>
            <a:r>
              <a:rPr lang="zh-CN" altLang="en-US" dirty="0">
                <a:solidFill>
                  <a:srgbClr val="FF0000"/>
                </a:solidFill>
              </a:rPr>
              <a:t>算法量化房室瘘狭窄程度</a:t>
            </a:r>
            <a:endParaRPr lang="en-US" altLang="zh-CN" dirty="0">
              <a:solidFill>
                <a:srgbClr val="FF0000"/>
              </a:solidFill>
            </a:endParaRPr>
          </a:p>
          <a:p>
            <a:pPr lvl="2">
              <a:lnSpc>
                <a:spcPct val="110000"/>
              </a:lnSpc>
            </a:pPr>
            <a:r>
              <a:rPr lang="en-US" altLang="zh-CN" dirty="0"/>
              <a:t>Petri</a:t>
            </a:r>
            <a:r>
              <a:rPr lang="zh-CN" altLang="en-US" dirty="0"/>
              <a:t>网：</a:t>
            </a:r>
            <a:r>
              <a:rPr lang="zh-CN" altLang="en-US" b="0" i="0" dirty="0">
                <a:solidFill>
                  <a:srgbClr val="333333"/>
                </a:solidFill>
                <a:effectLst/>
                <a:latin typeface="arial" panose="020B0604020202020204" pitchFamily="34" charset="0"/>
              </a:rPr>
              <a:t>离散并行系统的数学表示，最经典的是过程模型</a:t>
            </a:r>
            <a:endParaRPr lang="en-US" altLang="zh-CN" b="0" i="0" dirty="0">
              <a:solidFill>
                <a:srgbClr val="333333"/>
              </a:solidFill>
              <a:effectLst/>
              <a:latin typeface="arial" panose="020B0604020202020204" pitchFamily="34" charset="0"/>
            </a:endParaRPr>
          </a:p>
          <a:p>
            <a:pPr lvl="2">
              <a:lnSpc>
                <a:spcPct val="110000"/>
              </a:lnSpc>
            </a:pPr>
            <a:r>
              <a:rPr lang="zh-CN" altLang="en-US" b="0" i="0" dirty="0">
                <a:solidFill>
                  <a:srgbClr val="333333"/>
                </a:solidFill>
                <a:effectLst/>
                <a:latin typeface="-apple-system"/>
              </a:rPr>
              <a:t>长期血液透析患者可能会产生房室瘘。</a:t>
            </a:r>
            <a:endParaRPr lang="zh-CN" altLang="en-US" dirty="0"/>
          </a:p>
          <a:p>
            <a:pPr>
              <a:lnSpc>
                <a:spcPct val="110000"/>
              </a:lnSpc>
            </a:pPr>
            <a:r>
              <a:rPr lang="zh-CN" altLang="en-US" dirty="0"/>
              <a:t>样本</a:t>
            </a:r>
            <a:endParaRPr lang="en-US" altLang="zh-CN" dirty="0"/>
          </a:p>
          <a:p>
            <a:pPr lvl="1">
              <a:lnSpc>
                <a:spcPct val="110000"/>
              </a:lnSpc>
            </a:pPr>
            <a:r>
              <a:rPr lang="zh-CN" altLang="en-US" dirty="0"/>
              <a:t>一项来自台湾的小型研究</a:t>
            </a:r>
            <a:r>
              <a:rPr lang="en-US" altLang="zh-CN" dirty="0"/>
              <a:t>(42</a:t>
            </a:r>
            <a:r>
              <a:rPr lang="zh-CN" altLang="en-US" dirty="0"/>
              <a:t>例患者</a:t>
            </a:r>
            <a:r>
              <a:rPr lang="en-US" altLang="zh-CN" dirty="0"/>
              <a:t>)</a:t>
            </a:r>
            <a:r>
              <a:rPr lang="zh-CN" altLang="en-US" dirty="0"/>
              <a:t>使用电子听诊器来估计动静脉瘘水平的特征频谱</a:t>
            </a:r>
            <a:endParaRPr lang="en-US" altLang="zh-CN" dirty="0"/>
          </a:p>
          <a:p>
            <a:pPr lvl="2">
              <a:lnSpc>
                <a:spcPct val="110000"/>
              </a:lnSpc>
            </a:pPr>
            <a:r>
              <a:rPr lang="zh-CN" altLang="en-US" b="0" i="0" dirty="0">
                <a:effectLst/>
                <a:latin typeface="Arial" panose="020B0604020202020204" pitchFamily="34" charset="0"/>
              </a:rPr>
              <a:t>动静脉瘘：</a:t>
            </a:r>
            <a:r>
              <a:rPr lang="zh-CN" altLang="en-US" b="0" i="0" dirty="0">
                <a:solidFill>
                  <a:srgbClr val="333333"/>
                </a:solidFill>
                <a:effectLst/>
                <a:latin typeface="Arial" panose="020B0604020202020204" pitchFamily="34" charset="0"/>
              </a:rPr>
              <a:t>动脉和静脉之间存在异常通道。</a:t>
            </a:r>
            <a:endParaRPr lang="zh-CN" altLang="en-US" dirty="0"/>
          </a:p>
          <a:p>
            <a:pPr>
              <a:lnSpc>
                <a:spcPct val="110000"/>
              </a:lnSpc>
            </a:pPr>
            <a:r>
              <a:rPr lang="zh-CN" altLang="en-US" dirty="0"/>
              <a:t>方法</a:t>
            </a:r>
            <a:endParaRPr lang="en-US" altLang="zh-CN" dirty="0"/>
          </a:p>
          <a:p>
            <a:pPr lvl="1">
              <a:lnSpc>
                <a:spcPct val="110000"/>
              </a:lnSpc>
            </a:pPr>
            <a:r>
              <a:rPr lang="zh-CN" altLang="en-US" dirty="0"/>
              <a:t>观察</a:t>
            </a:r>
            <a:r>
              <a:rPr lang="en-US" altLang="zh-CN" dirty="0"/>
              <a:t>3</a:t>
            </a:r>
            <a:r>
              <a:rPr lang="zh-CN" altLang="en-US" dirty="0"/>
              <a:t>个主要特征频率，为评价房室瘘狭窄程度提供信息。</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11</a:t>
            </a:r>
            <a:endParaRPr lang="zh-CN" altLang="en-US" dirty="0"/>
          </a:p>
        </p:txBody>
      </p:sp>
      <p:sp>
        <p:nvSpPr>
          <p:cNvPr id="3" name="内容占位符 2"/>
          <p:cNvSpPr>
            <a:spLocks noGrp="1"/>
          </p:cNvSpPr>
          <p:nvPr>
            <p:ph idx="1"/>
          </p:nvPr>
        </p:nvSpPr>
        <p:spPr>
          <a:xfrm>
            <a:off x="838200" y="1388124"/>
            <a:ext cx="10515600" cy="5284559"/>
          </a:xfrm>
        </p:spPr>
        <p:txBody>
          <a:bodyPr>
            <a:normAutofit fontScale="92500" lnSpcReduction="10000"/>
          </a:bodyPr>
          <a:lstStyle/>
          <a:p>
            <a:pPr>
              <a:lnSpc>
                <a:spcPct val="110000"/>
              </a:lnSpc>
            </a:pPr>
            <a:r>
              <a:rPr lang="zh-CN" altLang="en-US" dirty="0"/>
              <a:t>目的</a:t>
            </a:r>
            <a:endParaRPr lang="en-US" altLang="zh-CN" dirty="0"/>
          </a:p>
          <a:p>
            <a:pPr lvl="1">
              <a:lnSpc>
                <a:spcPct val="110000"/>
              </a:lnSpc>
            </a:pPr>
            <a:r>
              <a:rPr lang="en-US" altLang="zh-CN" dirty="0"/>
              <a:t>ML</a:t>
            </a:r>
            <a:r>
              <a:rPr lang="zh-CN" altLang="en-US" dirty="0"/>
              <a:t>算法可以</a:t>
            </a:r>
            <a:r>
              <a:rPr lang="zh-CN" altLang="en-US" dirty="0">
                <a:solidFill>
                  <a:srgbClr val="FF0000"/>
                </a:solidFill>
              </a:rPr>
              <a:t>预测房室瘘的寿命</a:t>
            </a:r>
          </a:p>
          <a:p>
            <a:pPr>
              <a:lnSpc>
                <a:spcPct val="110000"/>
              </a:lnSpc>
            </a:pPr>
            <a:r>
              <a:rPr lang="zh-CN" altLang="en-US" dirty="0"/>
              <a:t>方法</a:t>
            </a:r>
            <a:endParaRPr lang="en-US" altLang="zh-CN" dirty="0"/>
          </a:p>
          <a:p>
            <a:pPr lvl="1">
              <a:lnSpc>
                <a:spcPct val="110000"/>
              </a:lnSpc>
            </a:pPr>
            <a:r>
              <a:rPr lang="zh-CN" altLang="en-US" dirty="0"/>
              <a:t>通过比较六种</a:t>
            </a:r>
            <a:r>
              <a:rPr lang="en-US" altLang="zh-CN" dirty="0"/>
              <a:t>ML</a:t>
            </a:r>
            <a:r>
              <a:rPr lang="zh-CN" altLang="en-US" dirty="0"/>
              <a:t>算法，仅基于临床和透析变量来预测瘘的通畅度。其中，</a:t>
            </a:r>
            <a:r>
              <a:rPr lang="zh-CN" altLang="en-US" dirty="0">
                <a:solidFill>
                  <a:srgbClr val="FF0000"/>
                </a:solidFill>
              </a:rPr>
              <a:t>线性核支持向量机（</a:t>
            </a:r>
            <a:r>
              <a:rPr lang="en-US" altLang="zh-CN" dirty="0">
                <a:solidFill>
                  <a:srgbClr val="FF0000"/>
                </a:solidFill>
              </a:rPr>
              <a:t>SVM with a linear kernel</a:t>
            </a:r>
            <a:r>
              <a:rPr lang="zh-CN" altLang="en-US" dirty="0">
                <a:solidFill>
                  <a:srgbClr val="FF0000"/>
                </a:solidFill>
              </a:rPr>
              <a:t>）的准确率最高达</a:t>
            </a:r>
            <a:r>
              <a:rPr lang="en-US" altLang="zh-CN" dirty="0">
                <a:solidFill>
                  <a:srgbClr val="FF0000"/>
                </a:solidFill>
              </a:rPr>
              <a:t>98%</a:t>
            </a:r>
            <a:r>
              <a:rPr lang="zh-CN" altLang="en-US" dirty="0"/>
              <a:t>。</a:t>
            </a:r>
          </a:p>
          <a:p>
            <a:pPr>
              <a:lnSpc>
                <a:spcPct val="110000"/>
              </a:lnSpc>
            </a:pPr>
            <a:r>
              <a:rPr lang="zh-CN" altLang="en-US" dirty="0"/>
              <a:t>样本</a:t>
            </a:r>
            <a:endParaRPr lang="en-US" altLang="zh-CN" dirty="0"/>
          </a:p>
          <a:p>
            <a:pPr lvl="1">
              <a:lnSpc>
                <a:spcPct val="110000"/>
              </a:lnSpc>
            </a:pPr>
            <a:r>
              <a:rPr lang="en-US" altLang="zh-CN" dirty="0"/>
              <a:t>200</a:t>
            </a:r>
            <a:r>
              <a:rPr lang="zh-CN" altLang="en-US" dirty="0"/>
              <a:t>名患者的数据集、每个患者</a:t>
            </a:r>
            <a:r>
              <a:rPr lang="en-US" altLang="zh-CN" dirty="0"/>
              <a:t>5</a:t>
            </a:r>
            <a:r>
              <a:rPr lang="zh-CN" altLang="en-US" dirty="0"/>
              <a:t>次透析</a:t>
            </a:r>
            <a:r>
              <a:rPr lang="en-US" altLang="zh-CN" dirty="0"/>
              <a:t>(</a:t>
            </a:r>
            <a:r>
              <a:rPr lang="zh-CN" altLang="en-US" dirty="0"/>
              <a:t>以避免任何操作错误</a:t>
            </a:r>
            <a:r>
              <a:rPr lang="en-US" altLang="zh-CN" dirty="0"/>
              <a:t>)</a:t>
            </a:r>
            <a:r>
              <a:rPr lang="zh-CN" altLang="en-US" dirty="0"/>
              <a:t>和机器报告的</a:t>
            </a:r>
            <a:r>
              <a:rPr lang="en-US" altLang="zh-CN" dirty="0"/>
              <a:t>30</a:t>
            </a:r>
            <a:r>
              <a:rPr lang="zh-CN" altLang="en-US" dirty="0"/>
              <a:t>多个值。</a:t>
            </a:r>
          </a:p>
          <a:p>
            <a:pPr>
              <a:lnSpc>
                <a:spcPct val="110000"/>
              </a:lnSpc>
            </a:pPr>
            <a:r>
              <a:rPr lang="zh-CN" altLang="en-US" dirty="0"/>
              <a:t>结果</a:t>
            </a:r>
            <a:endParaRPr lang="en-US" altLang="zh-CN" dirty="0"/>
          </a:p>
          <a:p>
            <a:pPr lvl="1">
              <a:lnSpc>
                <a:spcPct val="110000"/>
              </a:lnSpc>
            </a:pPr>
            <a:r>
              <a:rPr lang="zh-CN" altLang="en-US" dirty="0"/>
              <a:t>这种系统可以通过放弃导管和减少超声多普勒（</a:t>
            </a:r>
            <a:r>
              <a:rPr lang="en-US" altLang="zh-CN" dirty="0"/>
              <a:t>ultrasound Doppler</a:t>
            </a:r>
            <a:r>
              <a:rPr lang="zh-CN" altLang="en-US" dirty="0"/>
              <a:t>）等扫描的医疗费用来改善患者的生活质量。</a:t>
            </a:r>
            <a:endParaRPr lang="en-US" altLang="zh-CN" dirty="0"/>
          </a:p>
          <a:p>
            <a:pPr lvl="2">
              <a:lnSpc>
                <a:spcPct val="110000"/>
              </a:lnSpc>
            </a:pPr>
            <a:r>
              <a:rPr lang="zh-CN" altLang="en-US" dirty="0"/>
              <a:t>多普勒彩超机，超声医疗设备。</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5316"/>
            <a:ext cx="10515600" cy="1325563"/>
          </a:xfrm>
        </p:spPr>
        <p:txBody>
          <a:bodyPr/>
          <a:lstStyle/>
          <a:p>
            <a:r>
              <a:rPr lang="zh-CN" altLang="en-US" dirty="0"/>
              <a:t>研究</a:t>
            </a:r>
            <a:r>
              <a:rPr lang="en-US" altLang="zh-CN" dirty="0"/>
              <a:t>12</a:t>
            </a:r>
            <a:endParaRPr lang="zh-CN" altLang="en-US" dirty="0"/>
          </a:p>
        </p:txBody>
      </p:sp>
      <p:sp>
        <p:nvSpPr>
          <p:cNvPr id="3" name="内容占位符 2"/>
          <p:cNvSpPr>
            <a:spLocks noGrp="1"/>
          </p:cNvSpPr>
          <p:nvPr>
            <p:ph idx="1"/>
          </p:nvPr>
        </p:nvSpPr>
        <p:spPr>
          <a:xfrm>
            <a:off x="838200" y="1388125"/>
            <a:ext cx="10515600" cy="5027632"/>
          </a:xfrm>
        </p:spPr>
        <p:txBody>
          <a:bodyPr>
            <a:normAutofit/>
          </a:bodyPr>
          <a:lstStyle/>
          <a:p>
            <a:pPr>
              <a:lnSpc>
                <a:spcPct val="110000"/>
              </a:lnSpc>
            </a:pPr>
            <a:r>
              <a:rPr lang="zh-CN" altLang="en-US" dirty="0"/>
              <a:t>目的</a:t>
            </a:r>
            <a:endParaRPr lang="en-US" altLang="zh-CN" dirty="0"/>
          </a:p>
          <a:p>
            <a:pPr lvl="1">
              <a:lnSpc>
                <a:spcPct val="110000"/>
              </a:lnSpc>
            </a:pPr>
            <a:r>
              <a:rPr lang="zh-CN" altLang="en-US" dirty="0"/>
              <a:t>评估动静脉瘘（</a:t>
            </a:r>
            <a:r>
              <a:rPr lang="en-US" altLang="zh-CN" dirty="0"/>
              <a:t>arteriovenous fistula</a:t>
            </a:r>
            <a:r>
              <a:rPr lang="zh-CN" altLang="en-US" dirty="0"/>
              <a:t>）的健康状况</a:t>
            </a:r>
          </a:p>
          <a:p>
            <a:pPr>
              <a:lnSpc>
                <a:spcPct val="110000"/>
              </a:lnSpc>
            </a:pPr>
            <a:r>
              <a:rPr lang="zh-CN" altLang="en-US" dirty="0"/>
              <a:t>方法</a:t>
            </a:r>
            <a:endParaRPr lang="en-US" altLang="zh-CN" dirty="0"/>
          </a:p>
          <a:p>
            <a:pPr lvl="1">
              <a:lnSpc>
                <a:spcPct val="110000"/>
              </a:lnSpc>
            </a:pPr>
            <a:r>
              <a:rPr lang="zh-CN" altLang="en-US" dirty="0"/>
              <a:t>使用小型传感器</a:t>
            </a:r>
            <a:r>
              <a:rPr lang="en-US" altLang="zh-CN" dirty="0"/>
              <a:t>(</a:t>
            </a:r>
            <a:r>
              <a:rPr lang="zh-CN" altLang="en-US" dirty="0"/>
              <a:t>与传统的多普勒机不同</a:t>
            </a:r>
            <a:r>
              <a:rPr lang="en-US" altLang="zh-CN" dirty="0"/>
              <a:t>)</a:t>
            </a:r>
            <a:r>
              <a:rPr lang="zh-CN" altLang="en-US" dirty="0"/>
              <a:t>的研究使用支持向量机。</a:t>
            </a:r>
            <a:endParaRPr lang="en-US" altLang="zh-CN" dirty="0"/>
          </a:p>
          <a:p>
            <a:pPr lvl="1">
              <a:lnSpc>
                <a:spcPct val="110000"/>
              </a:lnSpc>
            </a:pPr>
            <a:r>
              <a:rPr lang="zh-CN" altLang="en-US" dirty="0"/>
              <a:t>该模型精度高</a:t>
            </a:r>
            <a:r>
              <a:rPr lang="en-US" altLang="zh-CN" dirty="0"/>
              <a:t>(89.11%)</a:t>
            </a:r>
            <a:r>
              <a:rPr lang="zh-CN" altLang="en-US" dirty="0"/>
              <a:t>，二类误差（</a:t>
            </a:r>
            <a:r>
              <a:rPr lang="en-US" altLang="zh-CN" dirty="0"/>
              <a:t>type II error</a:t>
            </a:r>
            <a:r>
              <a:rPr lang="zh-CN" altLang="en-US" dirty="0"/>
              <a:t>）低</a:t>
            </a:r>
            <a:r>
              <a:rPr lang="en-US" altLang="zh-CN" dirty="0"/>
              <a:t>(9.59%)</a:t>
            </a:r>
            <a:r>
              <a:rPr lang="zh-CN" alt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132A8-4C8B-43B3-8A2F-F912A97EA012}"/>
              </a:ext>
            </a:extLst>
          </p:cNvPr>
          <p:cNvSpPr>
            <a:spLocks noGrp="1"/>
          </p:cNvSpPr>
          <p:nvPr>
            <p:ph type="title"/>
          </p:nvPr>
        </p:nvSpPr>
        <p:spPr/>
        <p:txBody>
          <a:bodyPr/>
          <a:lstStyle/>
          <a:p>
            <a:r>
              <a:rPr lang="en-US" altLang="zh-CN" dirty="0"/>
              <a:t>3.2 </a:t>
            </a:r>
            <a:r>
              <a:rPr lang="zh-CN" altLang="en-US" dirty="0"/>
              <a:t>腹膜透析与人工智能</a:t>
            </a:r>
          </a:p>
        </p:txBody>
      </p:sp>
      <p:sp>
        <p:nvSpPr>
          <p:cNvPr id="6" name="标题 1">
            <a:extLst>
              <a:ext uri="{FF2B5EF4-FFF2-40B4-BE49-F238E27FC236}">
                <a16:creationId xmlns:a16="http://schemas.microsoft.com/office/drawing/2014/main" id="{E903E951-1536-4004-A625-3F299956DE9E}"/>
              </a:ext>
            </a:extLst>
          </p:cNvPr>
          <p:cNvSpPr txBox="1">
            <a:spLocks/>
          </p:cNvSpPr>
          <p:nvPr/>
        </p:nvSpPr>
        <p:spPr>
          <a:xfrm>
            <a:off x="711064" y="12501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t>Q1: </a:t>
            </a:r>
            <a:r>
              <a:rPr lang="zh-CN" altLang="en-US" sz="3200"/>
              <a:t>人工智能的使用如何改善向</a:t>
            </a:r>
            <a:r>
              <a:rPr lang="en-US" altLang="zh-CN" sz="3200"/>
              <a:t>PD(</a:t>
            </a:r>
            <a:r>
              <a:rPr lang="zh-CN" altLang="en-US" sz="3200"/>
              <a:t>腹膜透析</a:t>
            </a:r>
            <a:r>
              <a:rPr lang="en-US" altLang="zh-CN" sz="3200"/>
              <a:t>)</a:t>
            </a:r>
            <a:r>
              <a:rPr lang="zh-CN" altLang="en-US" sz="3200"/>
              <a:t>提供的医疗服务</a:t>
            </a:r>
            <a:r>
              <a:rPr lang="en-US" altLang="zh-CN" sz="3200"/>
              <a:t>?	</a:t>
            </a:r>
            <a:endParaRPr lang="zh-CN" altLang="en-US" sz="3200" dirty="0"/>
          </a:p>
        </p:txBody>
      </p:sp>
      <p:sp>
        <p:nvSpPr>
          <p:cNvPr id="7" name="内容占位符 2">
            <a:extLst>
              <a:ext uri="{FF2B5EF4-FFF2-40B4-BE49-F238E27FC236}">
                <a16:creationId xmlns:a16="http://schemas.microsoft.com/office/drawing/2014/main" id="{925D35A6-5306-4997-88FC-C5751C78C0DC}"/>
              </a:ext>
            </a:extLst>
          </p:cNvPr>
          <p:cNvSpPr>
            <a:spLocks noGrp="1"/>
          </p:cNvSpPr>
          <p:nvPr>
            <p:ph idx="1"/>
          </p:nvPr>
        </p:nvSpPr>
        <p:spPr>
          <a:xfrm>
            <a:off x="711064" y="2710686"/>
            <a:ext cx="10515600" cy="4351338"/>
          </a:xfrm>
        </p:spPr>
        <p:txBody>
          <a:bodyPr/>
          <a:lstStyle/>
          <a:p>
            <a:r>
              <a:rPr lang="zh-CN" altLang="en-US" dirty="0"/>
              <a:t>预防</a:t>
            </a:r>
          </a:p>
          <a:p>
            <a:pPr lvl="1"/>
            <a:r>
              <a:rPr lang="zh-CN" altLang="en-US" dirty="0"/>
              <a:t>人工智能被用来确定</a:t>
            </a:r>
            <a:r>
              <a:rPr lang="en-US" altLang="zh-CN" dirty="0"/>
              <a:t>PD</a:t>
            </a:r>
            <a:r>
              <a:rPr lang="zh-CN" altLang="en-US" dirty="0"/>
              <a:t>技术失败的相关因素，指定干预措施以减轻风险因素</a:t>
            </a:r>
            <a:endParaRPr lang="en-US" altLang="zh-CN" dirty="0"/>
          </a:p>
          <a:p>
            <a:pPr lvl="1"/>
            <a:endParaRPr lang="zh-CN" altLang="en-US" dirty="0"/>
          </a:p>
          <a:p>
            <a:r>
              <a:rPr lang="zh-CN" altLang="en-US" dirty="0"/>
              <a:t>诊断</a:t>
            </a:r>
          </a:p>
          <a:p>
            <a:pPr lvl="1"/>
            <a:r>
              <a:rPr lang="zh-CN" altLang="en-US" dirty="0"/>
              <a:t>人工智能算法可以发现生物标志物特征与不同类型的感染之间的联系</a:t>
            </a:r>
          </a:p>
          <a:p>
            <a:pPr lvl="1"/>
            <a:r>
              <a:rPr lang="zh-CN" altLang="en-US" dirty="0"/>
              <a:t>对早期采取适当的治疗方法以及避免易感</a:t>
            </a:r>
            <a:r>
              <a:rPr lang="en-US" altLang="zh-CN" dirty="0"/>
              <a:t>ESRD</a:t>
            </a:r>
            <a:r>
              <a:rPr lang="zh-CN" altLang="en-US" dirty="0"/>
              <a:t>患者的严重感染并发症有巨大的意义</a:t>
            </a:r>
          </a:p>
          <a:p>
            <a:pPr lvl="1"/>
            <a:r>
              <a:rPr lang="en-US" altLang="zh-CN" dirty="0"/>
              <a:t>AI</a:t>
            </a:r>
            <a:r>
              <a:rPr lang="zh-CN" altLang="en-US" dirty="0"/>
              <a:t>通过突出</a:t>
            </a:r>
            <a:r>
              <a:rPr lang="en-US" altLang="zh-CN" dirty="0"/>
              <a:t>PD</a:t>
            </a:r>
            <a:r>
              <a:rPr lang="zh-CN" altLang="en-US" dirty="0"/>
              <a:t>中病原体特异性炎症反应所涉及的关键途径，为扩大病理生理机制的科学知识做出贡献</a:t>
            </a:r>
          </a:p>
        </p:txBody>
      </p:sp>
    </p:spTree>
    <p:extLst>
      <p:ext uri="{BB962C8B-B14F-4D97-AF65-F5344CB8AC3E}">
        <p14:creationId xmlns:p14="http://schemas.microsoft.com/office/powerpoint/2010/main" val="1517848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238B9-E405-4EC3-ADBF-3EFB7A474139}"/>
              </a:ext>
            </a:extLst>
          </p:cNvPr>
          <p:cNvSpPr>
            <a:spLocks noGrp="1"/>
          </p:cNvSpPr>
          <p:nvPr>
            <p:ph type="title"/>
          </p:nvPr>
        </p:nvSpPr>
        <p:spPr/>
        <p:txBody>
          <a:bodyPr>
            <a:normAutofit/>
          </a:bodyPr>
          <a:lstStyle/>
          <a:p>
            <a:r>
              <a:rPr lang="en-US" altLang="zh-CN" sz="3200" dirty="0"/>
              <a:t>Q1: </a:t>
            </a:r>
            <a:r>
              <a:rPr lang="zh-CN" altLang="en-US" sz="3200" dirty="0"/>
              <a:t>人工智能的使用如何改善向</a:t>
            </a:r>
            <a:r>
              <a:rPr lang="en-US" altLang="zh-CN" sz="3200" dirty="0"/>
              <a:t>PD(</a:t>
            </a:r>
            <a:r>
              <a:rPr lang="zh-CN" altLang="en-US" sz="3200" dirty="0"/>
              <a:t>腹膜透析</a:t>
            </a:r>
            <a:r>
              <a:rPr lang="en-US" altLang="zh-CN" sz="3200" dirty="0"/>
              <a:t>)</a:t>
            </a:r>
            <a:r>
              <a:rPr lang="zh-CN" altLang="en-US" sz="3200" dirty="0"/>
              <a:t>提供的医疗服务</a:t>
            </a:r>
            <a:r>
              <a:rPr lang="en-US" altLang="zh-CN" sz="3200" dirty="0"/>
              <a:t>?	</a:t>
            </a:r>
            <a:endParaRPr lang="zh-CN" altLang="en-US" sz="3200" dirty="0"/>
          </a:p>
        </p:txBody>
      </p:sp>
      <p:sp>
        <p:nvSpPr>
          <p:cNvPr id="3" name="内容占位符 2">
            <a:extLst>
              <a:ext uri="{FF2B5EF4-FFF2-40B4-BE49-F238E27FC236}">
                <a16:creationId xmlns:a16="http://schemas.microsoft.com/office/drawing/2014/main" id="{78947DAF-0F00-4000-82B6-952958629C62}"/>
              </a:ext>
            </a:extLst>
          </p:cNvPr>
          <p:cNvSpPr>
            <a:spLocks noGrp="1"/>
          </p:cNvSpPr>
          <p:nvPr>
            <p:ph idx="1"/>
          </p:nvPr>
        </p:nvSpPr>
        <p:spPr/>
        <p:txBody>
          <a:bodyPr>
            <a:normAutofit/>
          </a:bodyPr>
          <a:lstStyle/>
          <a:p>
            <a:r>
              <a:rPr lang="zh-CN" altLang="en-US" dirty="0"/>
              <a:t>处方</a:t>
            </a:r>
          </a:p>
          <a:p>
            <a:pPr lvl="1"/>
            <a:r>
              <a:rPr lang="zh-CN" altLang="en-US" dirty="0"/>
              <a:t>通过使用人工智能，将透析前患者分为高转运蛋白组和低转运蛋白组，可以为尿毒症患者提供更好的治疗选择，这将改善</a:t>
            </a:r>
            <a:r>
              <a:rPr lang="en-US" altLang="zh-CN" dirty="0"/>
              <a:t>PD</a:t>
            </a:r>
            <a:r>
              <a:rPr lang="zh-CN" altLang="en-US" dirty="0"/>
              <a:t>患者的预后</a:t>
            </a:r>
            <a:r>
              <a:rPr lang="en-US" altLang="zh-CN" dirty="0"/>
              <a:t>(</a:t>
            </a:r>
            <a:r>
              <a:rPr lang="zh-CN" altLang="en-US" dirty="0"/>
              <a:t>根据经验预测的疾病发展情况</a:t>
            </a:r>
            <a:r>
              <a:rPr lang="en-US" altLang="zh-CN" dirty="0"/>
              <a:t>)</a:t>
            </a:r>
            <a:r>
              <a:rPr lang="zh-CN" altLang="en-US" dirty="0"/>
              <a:t>，降低发病率和死亡率</a:t>
            </a:r>
            <a:endParaRPr lang="en-US" altLang="zh-CN" dirty="0"/>
          </a:p>
          <a:p>
            <a:pPr lvl="1"/>
            <a:endParaRPr lang="zh-CN" altLang="en-US" dirty="0"/>
          </a:p>
          <a:p>
            <a:r>
              <a:rPr lang="zh-CN" altLang="en-US" dirty="0"/>
              <a:t>预测</a:t>
            </a:r>
          </a:p>
          <a:p>
            <a:pPr lvl="1"/>
            <a:r>
              <a:rPr lang="en-US" altLang="zh-CN" dirty="0"/>
              <a:t>AI</a:t>
            </a:r>
            <a:r>
              <a:rPr lang="zh-CN" altLang="en-US" dirty="0"/>
              <a:t>能预测流体过载等并发症</a:t>
            </a:r>
            <a:r>
              <a:rPr lang="en-US" altLang="zh-CN" dirty="0"/>
              <a:t>,</a:t>
            </a:r>
            <a:r>
              <a:rPr lang="zh-CN" altLang="en-US" dirty="0"/>
              <a:t>心脏衰竭或腹膜炎</a:t>
            </a:r>
          </a:p>
          <a:p>
            <a:pPr lvl="1"/>
            <a:r>
              <a:rPr lang="zh-CN" altLang="en-US" dirty="0"/>
              <a:t>算法可以识别患者中风的风险</a:t>
            </a:r>
            <a:r>
              <a:rPr lang="en-US" altLang="zh-CN" dirty="0"/>
              <a:t>,</a:t>
            </a:r>
            <a:r>
              <a:rPr lang="zh-CN" altLang="en-US" dirty="0"/>
              <a:t>因此允许早期干预和减少</a:t>
            </a:r>
            <a:r>
              <a:rPr lang="en-US" altLang="zh-CN" dirty="0"/>
              <a:t>PD</a:t>
            </a:r>
            <a:r>
              <a:rPr lang="zh-CN" altLang="en-US" dirty="0"/>
              <a:t>的住院数</a:t>
            </a:r>
          </a:p>
        </p:txBody>
      </p:sp>
    </p:spTree>
    <p:extLst>
      <p:ext uri="{BB962C8B-B14F-4D97-AF65-F5344CB8AC3E}">
        <p14:creationId xmlns:p14="http://schemas.microsoft.com/office/powerpoint/2010/main" val="4207348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238B9-E405-4EC3-ADBF-3EFB7A474139}"/>
              </a:ext>
            </a:extLst>
          </p:cNvPr>
          <p:cNvSpPr>
            <a:spLocks noGrp="1"/>
          </p:cNvSpPr>
          <p:nvPr>
            <p:ph type="title"/>
          </p:nvPr>
        </p:nvSpPr>
        <p:spPr/>
        <p:txBody>
          <a:bodyPr>
            <a:normAutofit/>
          </a:bodyPr>
          <a:lstStyle/>
          <a:p>
            <a:r>
              <a:rPr lang="en-US" altLang="zh-CN" sz="3200" dirty="0"/>
              <a:t>Q2: </a:t>
            </a:r>
            <a:r>
              <a:rPr lang="zh-CN" altLang="en-US" sz="3200" dirty="0"/>
              <a:t>挑战和需要更多人工智能研究的</a:t>
            </a:r>
            <a:r>
              <a:rPr lang="en-US" altLang="zh-CN" sz="3200" dirty="0"/>
              <a:t>PD</a:t>
            </a:r>
            <a:r>
              <a:rPr lang="zh-CN" altLang="en-US" sz="3200" dirty="0"/>
              <a:t>领域</a:t>
            </a:r>
            <a:r>
              <a:rPr lang="en-US" altLang="zh-CN" sz="3200" dirty="0"/>
              <a:t>	</a:t>
            </a:r>
            <a:endParaRPr lang="zh-CN" altLang="en-US" sz="3200" dirty="0"/>
          </a:p>
        </p:txBody>
      </p:sp>
      <p:sp>
        <p:nvSpPr>
          <p:cNvPr id="3" name="内容占位符 2">
            <a:extLst>
              <a:ext uri="{FF2B5EF4-FFF2-40B4-BE49-F238E27FC236}">
                <a16:creationId xmlns:a16="http://schemas.microsoft.com/office/drawing/2014/main" id="{78947DAF-0F00-4000-82B6-952958629C62}"/>
              </a:ext>
            </a:extLst>
          </p:cNvPr>
          <p:cNvSpPr>
            <a:spLocks noGrp="1"/>
          </p:cNvSpPr>
          <p:nvPr>
            <p:ph idx="1"/>
          </p:nvPr>
        </p:nvSpPr>
        <p:spPr/>
        <p:txBody>
          <a:bodyPr>
            <a:normAutofit/>
          </a:bodyPr>
          <a:lstStyle/>
          <a:p>
            <a:r>
              <a:rPr lang="zh-CN" altLang="en-US" dirty="0"/>
              <a:t>人工智能可以用来识别有腹膜炎风险的患者，以降低感染风险，克服腹膜透析过程中的巨大负担</a:t>
            </a:r>
          </a:p>
          <a:p>
            <a:r>
              <a:rPr lang="zh-CN" altLang="en-US" dirty="0"/>
              <a:t>在</a:t>
            </a:r>
            <a:r>
              <a:rPr lang="zh-CN" altLang="en-US" dirty="0">
                <a:solidFill>
                  <a:srgbClr val="FF0000"/>
                </a:solidFill>
              </a:rPr>
              <a:t>自动化</a:t>
            </a:r>
            <a:r>
              <a:rPr lang="en-US" altLang="zh-CN" dirty="0">
                <a:solidFill>
                  <a:srgbClr val="FF0000"/>
                </a:solidFill>
              </a:rPr>
              <a:t>PD</a:t>
            </a:r>
            <a:r>
              <a:rPr lang="zh-CN" altLang="en-US" dirty="0">
                <a:solidFill>
                  <a:srgbClr val="FF0000"/>
                </a:solidFill>
              </a:rPr>
              <a:t>中开展家庭远程监测</a:t>
            </a:r>
            <a:r>
              <a:rPr lang="zh-CN" altLang="en-US" dirty="0"/>
              <a:t>的研究可以改善患者的治疗结果和对治疗的坚持</a:t>
            </a:r>
          </a:p>
          <a:p>
            <a:r>
              <a:rPr lang="zh-CN" altLang="en-US" dirty="0"/>
              <a:t>展开</a:t>
            </a:r>
            <a:r>
              <a:rPr lang="zh-CN" altLang="en-US" dirty="0">
                <a:solidFill>
                  <a:srgbClr val="FF0000"/>
                </a:solidFill>
              </a:rPr>
              <a:t>家庭远程监控</a:t>
            </a:r>
            <a:r>
              <a:rPr lang="zh-CN" altLang="en-US" dirty="0"/>
              <a:t>自动地进行腹膜透析</a:t>
            </a:r>
          </a:p>
          <a:p>
            <a:r>
              <a:rPr lang="zh-CN" altLang="en-US" dirty="0"/>
              <a:t>对使用吸附剂技术的透析液再生制造</a:t>
            </a:r>
            <a:r>
              <a:rPr lang="zh-CN" altLang="en-US" dirty="0">
                <a:solidFill>
                  <a:srgbClr val="FF0000"/>
                </a:solidFill>
              </a:rPr>
              <a:t>自动化可穿戴人工肾</a:t>
            </a:r>
            <a:r>
              <a:rPr lang="en-US" altLang="zh-CN" dirty="0">
                <a:solidFill>
                  <a:srgbClr val="FF0000"/>
                </a:solidFill>
              </a:rPr>
              <a:t>PD</a:t>
            </a:r>
            <a:r>
              <a:rPr lang="zh-CN" altLang="en-US" dirty="0">
                <a:solidFill>
                  <a:srgbClr val="FF0000"/>
                </a:solidFill>
              </a:rPr>
              <a:t>装置的安全性</a:t>
            </a:r>
            <a:r>
              <a:rPr lang="zh-CN" altLang="en-US" dirty="0"/>
              <a:t>的研究</a:t>
            </a:r>
          </a:p>
        </p:txBody>
      </p:sp>
    </p:spTree>
    <p:extLst>
      <p:ext uri="{BB962C8B-B14F-4D97-AF65-F5344CB8AC3E}">
        <p14:creationId xmlns:p14="http://schemas.microsoft.com/office/powerpoint/2010/main" val="1680865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8BA922D-8EA7-4E5C-9537-E148FA445F7F}"/>
              </a:ext>
            </a:extLst>
          </p:cNvPr>
          <p:cNvSpPr txBox="1"/>
          <p:nvPr/>
        </p:nvSpPr>
        <p:spPr>
          <a:xfrm>
            <a:off x="332510" y="1346459"/>
            <a:ext cx="11153724" cy="4308872"/>
          </a:xfrm>
          <a:prstGeom prst="rect">
            <a:avLst/>
          </a:prstGeom>
          <a:noFill/>
        </p:spPr>
        <p:txBody>
          <a:bodyPr wrap="square">
            <a:spAutoFit/>
          </a:bodyPr>
          <a:lstStyle/>
          <a:p>
            <a:pPr marL="285750" indent="-285750">
              <a:buFont typeface="Arial" panose="020B0604020202020204" pitchFamily="34" charset="0"/>
              <a:buChar char="•"/>
            </a:pPr>
            <a:r>
              <a:rPr lang="zh-CN" altLang="en-US" sz="2800" dirty="0"/>
              <a:t>研究</a:t>
            </a:r>
            <a:r>
              <a:rPr lang="en-US" altLang="zh-CN" sz="2800" dirty="0"/>
              <a:t>1</a:t>
            </a:r>
            <a:endParaRPr lang="zh-CN" altLang="en-US" sz="2800" dirty="0"/>
          </a:p>
          <a:p>
            <a:endParaRPr lang="zh-CN" altLang="en-US" dirty="0"/>
          </a:p>
          <a:p>
            <a:r>
              <a:rPr lang="zh-CN" altLang="en-US" dirty="0"/>
              <a:t>  一个</a:t>
            </a:r>
            <a:r>
              <a:rPr lang="zh-CN" altLang="en-US" dirty="0">
                <a:solidFill>
                  <a:srgbClr val="FF0000"/>
                </a:solidFill>
              </a:rPr>
              <a:t>MLP模型</a:t>
            </a:r>
            <a:r>
              <a:rPr lang="zh-CN" altLang="en-US" dirty="0"/>
              <a:t>使用了来自111名尿毒症患者5年PD数据库的透析前数据并证明了该方法将透析前患者分为高转运蛋白组和低转运蛋白组有效性。</a:t>
            </a:r>
          </a:p>
          <a:p>
            <a:endParaRPr lang="zh-CN" altLang="en-US" dirty="0"/>
          </a:p>
          <a:p>
            <a:r>
              <a:rPr lang="zh-CN" altLang="en-US" dirty="0"/>
              <a:t>  可以为尿毒症患者提供更好的治疗选择，这将改善PD患者的预后，降低发病率和死亡率。</a:t>
            </a:r>
          </a:p>
          <a:p>
            <a:endParaRPr lang="en-US" altLang="zh-CN" sz="2800" dirty="0"/>
          </a:p>
          <a:p>
            <a:endParaRPr lang="zh-CN" altLang="en-US" sz="2800" dirty="0"/>
          </a:p>
          <a:p>
            <a:pPr marL="285750" indent="-285750">
              <a:buFont typeface="Arial" panose="020B0604020202020204" pitchFamily="34" charset="0"/>
              <a:buChar char="•"/>
            </a:pPr>
            <a:r>
              <a:rPr lang="zh-CN" altLang="en-US" sz="2800" dirty="0"/>
              <a:t>研究</a:t>
            </a:r>
            <a:r>
              <a:rPr lang="en-US" altLang="zh-CN" sz="2800" dirty="0"/>
              <a:t>2</a:t>
            </a:r>
            <a:endParaRPr lang="zh-CN" altLang="en-US" sz="2800" dirty="0"/>
          </a:p>
          <a:p>
            <a:endParaRPr lang="zh-CN" altLang="en-US" dirty="0"/>
          </a:p>
          <a:p>
            <a:r>
              <a:rPr lang="zh-CN" altLang="en-US" dirty="0"/>
              <a:t>  利用</a:t>
            </a:r>
            <a:r>
              <a:rPr lang="zh-CN" altLang="en-US" dirty="0">
                <a:solidFill>
                  <a:srgbClr val="FF0000"/>
                </a:solidFill>
              </a:rPr>
              <a:t>反向传播方法</a:t>
            </a:r>
            <a:r>
              <a:rPr lang="zh-CN" altLang="en-US" dirty="0"/>
              <a:t>构造和训练了73-80-1节点结构的</a:t>
            </a:r>
            <a:r>
              <a:rPr lang="zh-CN" altLang="en-US" dirty="0">
                <a:solidFill>
                  <a:srgbClr val="FF0000"/>
                </a:solidFill>
              </a:rPr>
              <a:t>MLP</a:t>
            </a:r>
            <a:r>
              <a:rPr lang="zh-CN" altLang="en-US" dirty="0"/>
              <a:t>，确定PD技术失败的相关因素，以便开发干预措施以减轻风险因素</a:t>
            </a:r>
          </a:p>
          <a:p>
            <a:endParaRPr lang="zh-CN" altLang="en-US" dirty="0"/>
          </a:p>
        </p:txBody>
      </p:sp>
    </p:spTree>
    <p:extLst>
      <p:ext uri="{BB962C8B-B14F-4D97-AF65-F5344CB8AC3E}">
        <p14:creationId xmlns:p14="http://schemas.microsoft.com/office/powerpoint/2010/main" val="250697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805815" y="939800"/>
            <a:ext cx="10412730" cy="4888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zh-CN" altLang="en-US" dirty="0"/>
              <a:t>目的</a:t>
            </a:r>
            <a:endParaRPr lang="en-US" altLang="zh-CN" dirty="0"/>
          </a:p>
          <a:p>
            <a:pPr lvl="1"/>
            <a:r>
              <a:rPr lang="en-US" altLang="zh-CN" dirty="0" err="1"/>
              <a:t>描述人工智能</a:t>
            </a:r>
            <a:r>
              <a:rPr lang="en-US" altLang="zh-CN" dirty="0"/>
              <a:t>/</a:t>
            </a:r>
            <a:r>
              <a:rPr lang="en-US" altLang="zh-CN" dirty="0" err="1"/>
              <a:t>机器学习（AI</a:t>
            </a:r>
            <a:r>
              <a:rPr lang="en-US" altLang="zh-CN" dirty="0"/>
              <a:t>/</a:t>
            </a:r>
            <a:r>
              <a:rPr lang="en-US" altLang="zh-CN" dirty="0" err="1"/>
              <a:t>ML）算法对透析和肾脏移植的最新研究</a:t>
            </a:r>
            <a:r>
              <a:rPr lang="zh-CN" altLang="en-US" dirty="0"/>
              <a:t>和</a:t>
            </a:r>
            <a:r>
              <a:rPr lang="en-US" altLang="zh-CN" dirty="0" err="1"/>
              <a:t>影响</a:t>
            </a:r>
            <a:endParaRPr lang="en-US" altLang="zh-CN" dirty="0"/>
          </a:p>
          <a:p>
            <a:pPr marL="457200" lvl="1" indent="0">
              <a:buNone/>
            </a:pPr>
            <a:endParaRPr lang="en-US" altLang="zh-CN" dirty="0"/>
          </a:p>
          <a:p>
            <a:r>
              <a:rPr lang="en-US" altLang="zh-CN" dirty="0" err="1">
                <a:sym typeface="+mn-ea"/>
              </a:rPr>
              <a:t>角度</a:t>
            </a:r>
            <a:endParaRPr lang="en-US" altLang="zh-CN" dirty="0">
              <a:sym typeface="+mn-ea"/>
            </a:endParaRPr>
          </a:p>
          <a:p>
            <a:pPr lvl="1"/>
            <a:r>
              <a:rPr lang="zh-CN" altLang="en-US" dirty="0"/>
              <a:t>肾替代疗法</a:t>
            </a:r>
            <a:endParaRPr lang="en-US" altLang="zh-CN" dirty="0"/>
          </a:p>
          <a:p>
            <a:pPr lvl="2"/>
            <a:r>
              <a:rPr lang="zh-CN" altLang="en-US" dirty="0"/>
              <a:t>血液透析（</a:t>
            </a:r>
            <a:r>
              <a:rPr lang="en-US" altLang="zh-CN" dirty="0"/>
              <a:t>hemodialysis</a:t>
            </a:r>
            <a:r>
              <a:rPr lang="zh-CN" altLang="en-US" dirty="0"/>
              <a:t>，</a:t>
            </a:r>
            <a:r>
              <a:rPr lang="en-US" altLang="zh-CN" dirty="0"/>
              <a:t>HD</a:t>
            </a:r>
            <a:r>
              <a:rPr lang="zh-CN" altLang="en-US" dirty="0"/>
              <a:t>）</a:t>
            </a:r>
            <a:endParaRPr lang="en-US" altLang="zh-CN" dirty="0"/>
          </a:p>
          <a:p>
            <a:pPr lvl="2"/>
            <a:r>
              <a:rPr lang="zh-CN" altLang="en-US" dirty="0"/>
              <a:t>腹膜透析</a:t>
            </a:r>
            <a:r>
              <a:rPr lang="en-US" altLang="zh-CN" dirty="0"/>
              <a:t>(peritoneal dialysis</a:t>
            </a:r>
            <a:r>
              <a:rPr lang="zh-CN" altLang="en-US" dirty="0"/>
              <a:t>，</a:t>
            </a:r>
            <a:r>
              <a:rPr lang="en-US" altLang="zh-CN" dirty="0"/>
              <a:t>PD)</a:t>
            </a:r>
          </a:p>
          <a:p>
            <a:pPr lvl="2"/>
            <a:r>
              <a:rPr lang="zh-CN" altLang="en-US" dirty="0"/>
              <a:t>肾移植（</a:t>
            </a:r>
            <a:r>
              <a:rPr lang="en-US" altLang="zh-CN" dirty="0"/>
              <a:t>kidney transplantation</a:t>
            </a:r>
            <a:r>
              <a:rPr lang="zh-CN" altLang="en-US" dirty="0"/>
              <a:t>，</a:t>
            </a:r>
            <a:r>
              <a:rPr lang="en-US" altLang="zh-CN" dirty="0"/>
              <a:t>KT</a:t>
            </a:r>
            <a:r>
              <a:rPr lang="zh-CN" altLang="en-US" dirty="0"/>
              <a:t>）</a:t>
            </a:r>
            <a:endParaRPr lang="en-US" altLang="zh-CN" dirty="0"/>
          </a:p>
          <a:p>
            <a:pPr lvl="1"/>
            <a:r>
              <a:rPr lang="zh-CN" altLang="en-US" dirty="0"/>
              <a:t>使用过的 </a:t>
            </a:r>
            <a:r>
              <a:rPr lang="en-US" altLang="zh-CN" dirty="0"/>
              <a:t>AI/ML </a:t>
            </a:r>
            <a:r>
              <a:rPr lang="zh-CN" altLang="en-US" dirty="0"/>
              <a:t>算法</a:t>
            </a:r>
            <a:endParaRPr lang="en-US" dirty="0"/>
          </a:p>
          <a:p>
            <a:pPr lvl="1" fontAlgn="auto">
              <a:lnSpc>
                <a:spcPct val="120000"/>
              </a:lnSpc>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8BA922D-8EA7-4E5C-9537-E148FA445F7F}"/>
              </a:ext>
            </a:extLst>
          </p:cNvPr>
          <p:cNvSpPr txBox="1"/>
          <p:nvPr/>
        </p:nvSpPr>
        <p:spPr>
          <a:xfrm>
            <a:off x="332510" y="1346459"/>
            <a:ext cx="11153724" cy="4001095"/>
          </a:xfrm>
          <a:prstGeom prst="rect">
            <a:avLst/>
          </a:prstGeom>
          <a:noFill/>
        </p:spPr>
        <p:txBody>
          <a:bodyPr wrap="square">
            <a:spAutoFit/>
          </a:bodyPr>
          <a:lstStyle/>
          <a:p>
            <a:pPr marL="285750" indent="-285750">
              <a:buFont typeface="Arial" panose="020B0604020202020204" pitchFamily="34" charset="0"/>
              <a:buChar char="•"/>
            </a:pPr>
            <a:r>
              <a:rPr lang="zh-CN" altLang="en-US" sz="2800" dirty="0"/>
              <a:t>研究</a:t>
            </a:r>
            <a:r>
              <a:rPr lang="en-US" altLang="zh-CN" sz="2800" dirty="0"/>
              <a:t>3</a:t>
            </a:r>
            <a:endParaRPr lang="zh-CN" altLang="en-US" sz="2800" dirty="0"/>
          </a:p>
          <a:p>
            <a:endParaRPr lang="zh-CN" altLang="en-US" dirty="0"/>
          </a:p>
          <a:p>
            <a:pPr marL="742950" lvl="1" indent="-285750" fontAlgn="base">
              <a:spcBef>
                <a:spcPct val="0"/>
              </a:spcBef>
              <a:spcAft>
                <a:spcPct val="0"/>
              </a:spcAft>
              <a:buFont typeface="Arial" panose="020B0604020202020204" pitchFamily="34" charset="0"/>
              <a:buChar char="•"/>
            </a:pPr>
            <a:r>
              <a:rPr lang="zh-CN" altLang="zh-CN" dirty="0"/>
              <a:t>结合生物标记测量期间急性腹膜炎和</a:t>
            </a:r>
            <a:r>
              <a:rPr lang="zh-CN" altLang="zh-CN" dirty="0">
                <a:solidFill>
                  <a:srgbClr val="FF0000"/>
                </a:solidFill>
              </a:rPr>
              <a:t>基于支持向量机、神经网络和随机森林的特征选择方法</a:t>
            </a:r>
            <a:r>
              <a:rPr lang="zh-CN" altLang="zh-CN" dirty="0"/>
              <a:t>，一项研究(包括83 PD患者腹膜炎)</a:t>
            </a:r>
            <a:endParaRPr lang="en-US" altLang="zh-CN" dirty="0"/>
          </a:p>
          <a:p>
            <a:pPr marL="742950" lvl="1" indent="-285750" fontAlgn="base">
              <a:spcBef>
                <a:spcPct val="0"/>
              </a:spcBef>
              <a:spcAft>
                <a:spcPct val="0"/>
              </a:spcAft>
              <a:buFont typeface="Arial" panose="020B0604020202020204" pitchFamily="34" charset="0"/>
              <a:buChar char="•"/>
            </a:pPr>
            <a:r>
              <a:rPr lang="zh-CN" altLang="zh-CN" dirty="0"/>
              <a:t>证实了先进数学模型在分析复杂的</a:t>
            </a:r>
            <a:r>
              <a:rPr lang="zh-CN" altLang="zh-CN" dirty="0">
                <a:solidFill>
                  <a:srgbClr val="FF0000"/>
                </a:solidFill>
              </a:rPr>
              <a:t>生物医学数据集和强调感染部位病原体特异性炎症反应</a:t>
            </a:r>
            <a:r>
              <a:rPr lang="zh-CN" altLang="zh-CN" dirty="0"/>
              <a:t>的关键途径方面的强大作用。</a:t>
            </a:r>
          </a:p>
          <a:p>
            <a:endParaRPr lang="en-US" altLang="zh-CN" dirty="0"/>
          </a:p>
          <a:p>
            <a:endParaRPr lang="zh-CN" altLang="en-US" dirty="0"/>
          </a:p>
          <a:p>
            <a:pPr marL="285750" indent="-285750">
              <a:buFont typeface="Arial" panose="020B0604020202020204" pitchFamily="34" charset="0"/>
              <a:buChar char="•"/>
            </a:pPr>
            <a:r>
              <a:rPr lang="zh-CN" altLang="en-US" sz="2800" dirty="0"/>
              <a:t>研究</a:t>
            </a:r>
            <a:r>
              <a:rPr lang="en-US" altLang="zh-CN" sz="2800" dirty="0"/>
              <a:t>4</a:t>
            </a:r>
            <a:endParaRPr lang="zh-CN" altLang="en-US" sz="2800" dirty="0"/>
          </a:p>
          <a:p>
            <a:pPr marL="742950" marR="0" lvl="1" indent="-285750" fontAlgn="base">
              <a:lnSpc>
                <a:spcPct val="100000"/>
              </a:lnSpc>
              <a:spcBef>
                <a:spcPct val="0"/>
              </a:spcBef>
              <a:spcAft>
                <a:spcPct val="0"/>
              </a:spcAft>
              <a:buClrTx/>
              <a:buSzTx/>
              <a:buFont typeface="Arial" panose="020B0604020202020204" pitchFamily="34" charset="0"/>
              <a:buChar char="•"/>
              <a:tabLst/>
            </a:pPr>
            <a:r>
              <a:rPr lang="zh-CN" altLang="zh-CN" dirty="0"/>
              <a:t>利用CAPD患者的数据挖掘模型，提取模式，根据他们的血液分析对</a:t>
            </a:r>
            <a:r>
              <a:rPr lang="zh-CN" altLang="zh-CN" dirty="0">
                <a:solidFill>
                  <a:srgbClr val="FF0000"/>
                </a:solidFill>
              </a:rPr>
              <a:t>中风险患者进行分类</a:t>
            </a:r>
            <a:r>
              <a:rPr lang="zh-CN" altLang="zh-CN" dirty="0"/>
              <a:t>。</a:t>
            </a:r>
            <a:endParaRPr lang="en-US" altLang="zh-CN" dirty="0"/>
          </a:p>
          <a:p>
            <a:pPr marL="742950" marR="0" lvl="1" indent="-285750" fontAlgn="base">
              <a:lnSpc>
                <a:spcPct val="100000"/>
              </a:lnSpc>
              <a:spcBef>
                <a:spcPct val="0"/>
              </a:spcBef>
              <a:spcAft>
                <a:spcPct val="0"/>
              </a:spcAft>
              <a:buClrTx/>
              <a:buSzTx/>
              <a:buFont typeface="Arial" panose="020B0604020202020204" pitchFamily="34" charset="0"/>
              <a:buChar char="•"/>
              <a:tabLst/>
            </a:pPr>
            <a:r>
              <a:rPr lang="zh-CN" altLang="zh-CN" dirty="0"/>
              <a:t>在最近的一项研究中，分析了850个病例的数据集，</a:t>
            </a:r>
            <a:r>
              <a:rPr lang="zh-CN" altLang="zh-CN" dirty="0">
                <a:solidFill>
                  <a:srgbClr val="FF0000"/>
                </a:solidFill>
              </a:rPr>
              <a:t>五种不同的人工智能算法(朴素贝叶斯、逻辑回归、MLP、随机森林和k-NN)被用来预测患者的中风风险</a:t>
            </a:r>
            <a:r>
              <a:rPr lang="zh-CN" altLang="zh-CN" dirty="0"/>
              <a:t>。RT和k-NN预测脑卒中风险的特异性和敏感性均为95%</a:t>
            </a:r>
            <a:endParaRPr lang="zh-CN" altLang="en-US" dirty="0"/>
          </a:p>
        </p:txBody>
      </p:sp>
    </p:spTree>
    <p:extLst>
      <p:ext uri="{BB962C8B-B14F-4D97-AF65-F5344CB8AC3E}">
        <p14:creationId xmlns:p14="http://schemas.microsoft.com/office/powerpoint/2010/main" val="996914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132A8-4C8B-43B3-8A2F-F912A97EA012}"/>
              </a:ext>
            </a:extLst>
          </p:cNvPr>
          <p:cNvSpPr>
            <a:spLocks noGrp="1"/>
          </p:cNvSpPr>
          <p:nvPr>
            <p:ph type="title"/>
          </p:nvPr>
        </p:nvSpPr>
        <p:spPr/>
        <p:txBody>
          <a:bodyPr/>
          <a:lstStyle/>
          <a:p>
            <a:r>
              <a:rPr lang="en-US" altLang="zh-CN" dirty="0"/>
              <a:t>3.3 </a:t>
            </a:r>
            <a:r>
              <a:rPr lang="zh-CN" altLang="en-US" dirty="0"/>
              <a:t>肾移植与人工智能</a:t>
            </a:r>
          </a:p>
        </p:txBody>
      </p:sp>
      <p:sp>
        <p:nvSpPr>
          <p:cNvPr id="4" name="标题 1">
            <a:extLst>
              <a:ext uri="{FF2B5EF4-FFF2-40B4-BE49-F238E27FC236}">
                <a16:creationId xmlns:a16="http://schemas.microsoft.com/office/drawing/2014/main" id="{48532FEB-1F76-45B8-BCA0-B2497C0E98B5}"/>
              </a:ext>
            </a:extLst>
          </p:cNvPr>
          <p:cNvSpPr txBox="1">
            <a:spLocks/>
          </p:cNvSpPr>
          <p:nvPr/>
        </p:nvSpPr>
        <p:spPr>
          <a:xfrm>
            <a:off x="780338" y="12118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t>Q1: </a:t>
            </a:r>
            <a:r>
              <a:rPr lang="zh-CN" altLang="en-US" sz="3200" dirty="0"/>
              <a:t>人工智能的使用如何改善向</a:t>
            </a:r>
            <a:r>
              <a:rPr lang="en-US" altLang="zh-CN" sz="3200" dirty="0"/>
              <a:t>KT</a:t>
            </a:r>
            <a:r>
              <a:rPr lang="zh-CN" altLang="en-US" sz="3200" dirty="0"/>
              <a:t>提供的医疗服务</a:t>
            </a:r>
            <a:r>
              <a:rPr lang="en-US" altLang="zh-CN" sz="3200" dirty="0"/>
              <a:t>?	</a:t>
            </a:r>
            <a:endParaRPr lang="zh-CN" altLang="en-US" sz="3200" dirty="0"/>
          </a:p>
        </p:txBody>
      </p:sp>
      <p:sp>
        <p:nvSpPr>
          <p:cNvPr id="5" name="内容占位符 2">
            <a:extLst>
              <a:ext uri="{FF2B5EF4-FFF2-40B4-BE49-F238E27FC236}">
                <a16:creationId xmlns:a16="http://schemas.microsoft.com/office/drawing/2014/main" id="{B4DBA1EB-933E-4B7E-B8C7-98BA8709895C}"/>
              </a:ext>
            </a:extLst>
          </p:cNvPr>
          <p:cNvSpPr txBox="1">
            <a:spLocks/>
          </p:cNvSpPr>
          <p:nvPr/>
        </p:nvSpPr>
        <p:spPr>
          <a:xfrm>
            <a:off x="780338" y="267238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诊断</a:t>
            </a:r>
          </a:p>
          <a:p>
            <a:pPr lvl="1"/>
            <a:r>
              <a:rPr lang="en-US" altLang="zh-CN" dirty="0"/>
              <a:t>AI</a:t>
            </a:r>
            <a:r>
              <a:rPr lang="zh-CN" altLang="en-US" dirty="0"/>
              <a:t>能够通过识别一系列实验室数据中的异常模式来检测和报告急性</a:t>
            </a:r>
            <a:r>
              <a:rPr lang="en-US" altLang="zh-CN" dirty="0"/>
              <a:t>KT</a:t>
            </a:r>
            <a:r>
              <a:rPr lang="zh-CN" altLang="en-US" dirty="0"/>
              <a:t>排斥反应相关的早期肌酐病程，从而允许快速干预和改善</a:t>
            </a:r>
            <a:r>
              <a:rPr lang="en-US" altLang="zh-CN" dirty="0"/>
              <a:t>KT</a:t>
            </a:r>
            <a:r>
              <a:rPr lang="zh-CN" altLang="en-US" dirty="0"/>
              <a:t>病人的后遗症</a:t>
            </a:r>
            <a:endParaRPr lang="en-US" altLang="zh-CN" dirty="0"/>
          </a:p>
          <a:p>
            <a:endParaRPr lang="en-US" altLang="zh-CN" dirty="0"/>
          </a:p>
          <a:p>
            <a:r>
              <a:rPr lang="zh-CN" altLang="en-US" dirty="0"/>
              <a:t>预测</a:t>
            </a:r>
            <a:endParaRPr lang="en-US" altLang="zh-CN" dirty="0"/>
          </a:p>
          <a:p>
            <a:pPr lvl="1"/>
            <a:r>
              <a:rPr lang="zh-CN" altLang="en-US" dirty="0"/>
              <a:t>人工智能被用于预测移植排斥反应、“移植延迟功能”和死亡率</a:t>
            </a:r>
          </a:p>
          <a:p>
            <a:pPr lvl="1"/>
            <a:r>
              <a:rPr lang="zh-CN" altLang="en-US" dirty="0"/>
              <a:t>人工智能算法可做作为移植前器官匹配工具，使得器官的分配更加合理，从整体优化</a:t>
            </a:r>
            <a:r>
              <a:rPr lang="en-US" altLang="zh-CN" dirty="0"/>
              <a:t>KT</a:t>
            </a:r>
            <a:r>
              <a:rPr lang="zh-CN" altLang="en-US" dirty="0"/>
              <a:t>医疗保健管理系统</a:t>
            </a:r>
          </a:p>
        </p:txBody>
      </p:sp>
    </p:spTree>
    <p:extLst>
      <p:ext uri="{BB962C8B-B14F-4D97-AF65-F5344CB8AC3E}">
        <p14:creationId xmlns:p14="http://schemas.microsoft.com/office/powerpoint/2010/main" val="3303841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238B9-E405-4EC3-ADBF-3EFB7A474139}"/>
              </a:ext>
            </a:extLst>
          </p:cNvPr>
          <p:cNvSpPr>
            <a:spLocks noGrp="1"/>
          </p:cNvSpPr>
          <p:nvPr>
            <p:ph type="title"/>
          </p:nvPr>
        </p:nvSpPr>
        <p:spPr/>
        <p:txBody>
          <a:bodyPr>
            <a:normAutofit/>
          </a:bodyPr>
          <a:lstStyle/>
          <a:p>
            <a:r>
              <a:rPr lang="en-US" altLang="zh-CN" sz="3200" dirty="0"/>
              <a:t>Q1: </a:t>
            </a:r>
            <a:r>
              <a:rPr lang="zh-CN" altLang="en-US" sz="3200" dirty="0"/>
              <a:t>人工智能的使用如何改善向</a:t>
            </a:r>
            <a:r>
              <a:rPr lang="en-US" altLang="zh-CN" sz="3200" dirty="0"/>
              <a:t>KT</a:t>
            </a:r>
            <a:r>
              <a:rPr lang="zh-CN" altLang="en-US" sz="3200" dirty="0"/>
              <a:t>提供的医疗服务</a:t>
            </a:r>
            <a:r>
              <a:rPr lang="en-US" altLang="zh-CN" sz="3200" dirty="0"/>
              <a:t>?	</a:t>
            </a:r>
            <a:endParaRPr lang="zh-CN" altLang="en-US" sz="3200" dirty="0"/>
          </a:p>
        </p:txBody>
      </p:sp>
      <p:sp>
        <p:nvSpPr>
          <p:cNvPr id="3" name="内容占位符 2">
            <a:extLst>
              <a:ext uri="{FF2B5EF4-FFF2-40B4-BE49-F238E27FC236}">
                <a16:creationId xmlns:a16="http://schemas.microsoft.com/office/drawing/2014/main" id="{78947DAF-0F00-4000-82B6-952958629C62}"/>
              </a:ext>
            </a:extLst>
          </p:cNvPr>
          <p:cNvSpPr>
            <a:spLocks noGrp="1"/>
          </p:cNvSpPr>
          <p:nvPr>
            <p:ph idx="1"/>
          </p:nvPr>
        </p:nvSpPr>
        <p:spPr/>
        <p:txBody>
          <a:bodyPr/>
          <a:lstStyle/>
          <a:p>
            <a:r>
              <a:rPr lang="zh-CN" altLang="en-US" dirty="0"/>
              <a:t>处方</a:t>
            </a:r>
          </a:p>
          <a:p>
            <a:pPr lvl="1"/>
            <a:r>
              <a:rPr lang="zh-CN" altLang="en-US" dirty="0"/>
              <a:t>各种</a:t>
            </a:r>
            <a:r>
              <a:rPr lang="en-US" altLang="zh-CN" dirty="0"/>
              <a:t>ML</a:t>
            </a:r>
            <a:r>
              <a:rPr lang="zh-CN" altLang="en-US" dirty="0"/>
              <a:t>模型准确地预测他克莫司稳定的剂量，成功改善移植后的免疫抑制治疗和预防他克莫司毒性</a:t>
            </a:r>
          </a:p>
          <a:p>
            <a:pPr lvl="1"/>
            <a:r>
              <a:rPr lang="zh-CN" altLang="en-US" dirty="0"/>
              <a:t>正确地管理免疫抑制对避免移植物丢失有着巨大作用</a:t>
            </a:r>
          </a:p>
          <a:p>
            <a:pPr lvl="1"/>
            <a:r>
              <a:rPr lang="en-US" altLang="zh-CN" dirty="0"/>
              <a:t>ML</a:t>
            </a:r>
            <a:r>
              <a:rPr lang="zh-CN" altLang="en-US" dirty="0"/>
              <a:t>可以评估移植手术后不同类型的饮食的优势</a:t>
            </a:r>
            <a:r>
              <a:rPr lang="en-US" altLang="zh-CN" dirty="0"/>
              <a:t>,</a:t>
            </a:r>
            <a:r>
              <a:rPr lang="zh-CN" altLang="en-US" dirty="0"/>
              <a:t>可以使</a:t>
            </a:r>
            <a:r>
              <a:rPr lang="en-US" altLang="zh-CN" dirty="0"/>
              <a:t>KT</a:t>
            </a:r>
            <a:r>
              <a:rPr lang="zh-CN" altLang="en-US" dirty="0"/>
              <a:t>对生命质量产生积极的影响</a:t>
            </a:r>
          </a:p>
        </p:txBody>
      </p:sp>
    </p:spTree>
    <p:extLst>
      <p:ext uri="{BB962C8B-B14F-4D97-AF65-F5344CB8AC3E}">
        <p14:creationId xmlns:p14="http://schemas.microsoft.com/office/powerpoint/2010/main" val="181957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238B9-E405-4EC3-ADBF-3EFB7A474139}"/>
              </a:ext>
            </a:extLst>
          </p:cNvPr>
          <p:cNvSpPr>
            <a:spLocks noGrp="1"/>
          </p:cNvSpPr>
          <p:nvPr>
            <p:ph type="title"/>
          </p:nvPr>
        </p:nvSpPr>
        <p:spPr/>
        <p:txBody>
          <a:bodyPr>
            <a:normAutofit/>
          </a:bodyPr>
          <a:lstStyle/>
          <a:p>
            <a:r>
              <a:rPr lang="en-US" altLang="zh-CN" sz="3200" dirty="0"/>
              <a:t>Q2: </a:t>
            </a:r>
            <a:r>
              <a:rPr lang="zh-CN" altLang="en-US" sz="3200" dirty="0"/>
              <a:t>挑战和需要更多人工智能研究的</a:t>
            </a:r>
            <a:r>
              <a:rPr lang="en-US" altLang="zh-CN" sz="3200" dirty="0"/>
              <a:t>KT</a:t>
            </a:r>
            <a:r>
              <a:rPr lang="zh-CN" altLang="en-US" sz="3200" dirty="0"/>
              <a:t>领域</a:t>
            </a:r>
            <a:r>
              <a:rPr lang="en-US" altLang="zh-CN" sz="3200" dirty="0"/>
              <a:t>	</a:t>
            </a:r>
            <a:endParaRPr lang="zh-CN" altLang="en-US" sz="3200" dirty="0"/>
          </a:p>
        </p:txBody>
      </p:sp>
      <p:sp>
        <p:nvSpPr>
          <p:cNvPr id="3" name="内容占位符 2">
            <a:extLst>
              <a:ext uri="{FF2B5EF4-FFF2-40B4-BE49-F238E27FC236}">
                <a16:creationId xmlns:a16="http://schemas.microsoft.com/office/drawing/2014/main" id="{78947DAF-0F00-4000-82B6-952958629C62}"/>
              </a:ext>
            </a:extLst>
          </p:cNvPr>
          <p:cNvSpPr>
            <a:spLocks noGrp="1"/>
          </p:cNvSpPr>
          <p:nvPr>
            <p:ph idx="1"/>
          </p:nvPr>
        </p:nvSpPr>
        <p:spPr/>
        <p:txBody>
          <a:bodyPr>
            <a:normAutofit/>
          </a:bodyPr>
          <a:lstStyle/>
          <a:p>
            <a:r>
              <a:rPr lang="zh-CN" altLang="en-US" dirty="0"/>
              <a:t>预防性的人工智能工具可以用于识别移植物排斥和移植物丢失的可变危险因素，为病人提供成功率更高的</a:t>
            </a:r>
            <a:r>
              <a:rPr lang="en-US" altLang="zh-CN" dirty="0"/>
              <a:t>KT </a:t>
            </a:r>
          </a:p>
          <a:p>
            <a:r>
              <a:rPr lang="zh-CN" altLang="en-US" dirty="0"/>
              <a:t>指导方针需要支持使用人工智能来分配器官或预测排斥反应</a:t>
            </a:r>
          </a:p>
          <a:p>
            <a:r>
              <a:rPr lang="zh-CN" altLang="en-US" dirty="0"/>
              <a:t>通过将人工智能整合到电子病人登记系统中，可以很容易地对人工智能对移植受者护理的影响进行前瞻性评估</a:t>
            </a:r>
          </a:p>
          <a:p>
            <a:r>
              <a:rPr lang="zh-CN" altLang="en-US" dirty="0"/>
              <a:t>我们期望在未来几年</a:t>
            </a:r>
            <a:r>
              <a:rPr lang="en-US" altLang="zh-CN" dirty="0"/>
              <a:t>,</a:t>
            </a:r>
            <a:r>
              <a:rPr lang="zh-CN" altLang="en-US" dirty="0"/>
              <a:t>所有肾移植程序将通过人工智能管理</a:t>
            </a:r>
          </a:p>
        </p:txBody>
      </p:sp>
    </p:spTree>
    <p:extLst>
      <p:ext uri="{BB962C8B-B14F-4D97-AF65-F5344CB8AC3E}">
        <p14:creationId xmlns:p14="http://schemas.microsoft.com/office/powerpoint/2010/main" val="993350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8BA922D-8EA7-4E5C-9537-E148FA445F7F}"/>
              </a:ext>
            </a:extLst>
          </p:cNvPr>
          <p:cNvSpPr txBox="1"/>
          <p:nvPr/>
        </p:nvSpPr>
        <p:spPr>
          <a:xfrm>
            <a:off x="332510" y="1346459"/>
            <a:ext cx="11153724" cy="3170099"/>
          </a:xfrm>
          <a:prstGeom prst="rect">
            <a:avLst/>
          </a:prstGeom>
          <a:noFill/>
        </p:spPr>
        <p:txBody>
          <a:bodyPr wrap="square">
            <a:spAutoFit/>
          </a:bodyPr>
          <a:lstStyle/>
          <a:p>
            <a:pPr marL="285750" indent="-285750">
              <a:buFont typeface="Arial" panose="020B0604020202020204" pitchFamily="34" charset="0"/>
              <a:buChar char="•"/>
            </a:pPr>
            <a:r>
              <a:rPr lang="zh-CN" altLang="en-US" sz="2800" dirty="0"/>
              <a:t>研究</a:t>
            </a:r>
            <a:r>
              <a:rPr lang="en-US" altLang="zh-CN" sz="2800" dirty="0"/>
              <a:t>1</a:t>
            </a:r>
            <a:endParaRPr lang="zh-CN" altLang="en-US" sz="2800" dirty="0"/>
          </a:p>
          <a:p>
            <a:endParaRPr lang="zh-CN" altLang="en-US" dirty="0"/>
          </a:p>
          <a:p>
            <a:pPr marL="742950" lvl="1" indent="-285750" fontAlgn="base">
              <a:spcBef>
                <a:spcPct val="0"/>
              </a:spcBef>
              <a:spcAft>
                <a:spcPct val="0"/>
              </a:spcAft>
              <a:buFont typeface="Arial" panose="020B0604020202020204" pitchFamily="34" charset="0"/>
              <a:buChar char="•"/>
            </a:pPr>
            <a:r>
              <a:rPr lang="en-US" altLang="zh-CN" dirty="0">
                <a:solidFill>
                  <a:srgbClr val="FF0000"/>
                </a:solidFill>
              </a:rPr>
              <a:t>NNs</a:t>
            </a:r>
            <a:r>
              <a:rPr lang="zh-CN" altLang="en-US" dirty="0"/>
              <a:t>可用于</a:t>
            </a:r>
            <a:r>
              <a:rPr lang="zh-CN" altLang="en-US" dirty="0">
                <a:solidFill>
                  <a:srgbClr val="FF0000"/>
                </a:solidFill>
              </a:rPr>
              <a:t>预测慢性肾移植排斥反应</a:t>
            </a:r>
            <a:r>
              <a:rPr lang="en-US" altLang="zh-CN" dirty="0"/>
              <a:t>(</a:t>
            </a:r>
            <a:r>
              <a:rPr lang="zh-CN" altLang="en-US" dirty="0"/>
              <a:t>作者描述了对</a:t>
            </a:r>
            <a:r>
              <a:rPr lang="en-US" altLang="zh-CN" dirty="0"/>
              <a:t>27</a:t>
            </a:r>
            <a:r>
              <a:rPr lang="zh-CN" altLang="en-US" dirty="0"/>
              <a:t>例慢性排斥反应患者的回顾性分析，八个简单变量对排斥反应有很大影响</a:t>
            </a:r>
            <a:r>
              <a:rPr lang="en-US" altLang="zh-CN" dirty="0"/>
              <a:t>)</a:t>
            </a:r>
          </a:p>
          <a:p>
            <a:endParaRPr lang="zh-CN" altLang="en-US" dirty="0"/>
          </a:p>
          <a:p>
            <a:pPr marL="285750" indent="-285750">
              <a:buFont typeface="Arial" panose="020B0604020202020204" pitchFamily="34" charset="0"/>
              <a:buChar char="•"/>
            </a:pPr>
            <a:r>
              <a:rPr lang="zh-CN" altLang="en-US" sz="2800" dirty="0"/>
              <a:t>研究</a:t>
            </a:r>
            <a:r>
              <a:rPr lang="en-US" altLang="zh-CN" sz="2800" dirty="0"/>
              <a:t>2</a:t>
            </a:r>
            <a:endParaRPr lang="zh-CN" altLang="en-US" sz="2800" dirty="0"/>
          </a:p>
          <a:p>
            <a:pPr marL="742950" marR="0" lvl="1" indent="-285750" fontAlgn="base">
              <a:lnSpc>
                <a:spcPct val="100000"/>
              </a:lnSpc>
              <a:spcBef>
                <a:spcPct val="0"/>
              </a:spcBef>
              <a:spcAft>
                <a:spcPct val="0"/>
              </a:spcAft>
              <a:buClrTx/>
              <a:buSzTx/>
              <a:buFont typeface="Arial" panose="020B0604020202020204" pitchFamily="34" charset="0"/>
              <a:buChar char="•"/>
              <a:tabLst/>
            </a:pPr>
            <a:r>
              <a:rPr lang="zh-CN" altLang="en-US" dirty="0"/>
              <a:t>一项对</a:t>
            </a:r>
            <a:r>
              <a:rPr lang="en-US" altLang="zh-CN" dirty="0"/>
              <a:t>2005</a:t>
            </a:r>
            <a:r>
              <a:rPr lang="zh-CN" altLang="en-US" dirty="0"/>
              <a:t>年至</a:t>
            </a:r>
            <a:r>
              <a:rPr lang="en-US" altLang="zh-CN" dirty="0"/>
              <a:t>2011</a:t>
            </a:r>
            <a:r>
              <a:rPr lang="zh-CN" altLang="en-US" dirty="0"/>
              <a:t>年</a:t>
            </a:r>
            <a:r>
              <a:rPr lang="en-US" altLang="zh-CN" dirty="0"/>
              <a:t>500</a:t>
            </a:r>
            <a:r>
              <a:rPr lang="zh-CN" altLang="en-US" dirty="0"/>
              <a:t>名患者的研究使用</a:t>
            </a:r>
            <a:r>
              <a:rPr lang="zh-CN" altLang="en-US" dirty="0">
                <a:solidFill>
                  <a:srgbClr val="FF0000"/>
                </a:solidFill>
              </a:rPr>
              <a:t>最大似然算法</a:t>
            </a:r>
            <a:r>
              <a:rPr lang="en-US" altLang="zh-CN" dirty="0"/>
              <a:t>(SVM</a:t>
            </a:r>
            <a:r>
              <a:rPr lang="zh-CN" altLang="en-US" dirty="0"/>
              <a:t>、随机森林和离散余弦变换</a:t>
            </a:r>
            <a:r>
              <a:rPr lang="en-US" altLang="zh-CN" dirty="0"/>
              <a:t>)</a:t>
            </a:r>
            <a:r>
              <a:rPr lang="zh-CN" altLang="en-US" dirty="0">
                <a:solidFill>
                  <a:srgbClr val="FF0000"/>
                </a:solidFill>
              </a:rPr>
              <a:t>预测“</a:t>
            </a:r>
            <a:r>
              <a:rPr lang="zh-CN" altLang="en-US" b="0" i="0" dirty="0">
                <a:solidFill>
                  <a:srgbClr val="FF0000"/>
                </a:solidFill>
                <a:effectLst/>
                <a:latin typeface="Arial" panose="020B0604020202020204" pitchFamily="34" charset="0"/>
              </a:rPr>
              <a:t>移植肾功能恢复延迟</a:t>
            </a:r>
            <a:r>
              <a:rPr lang="zh-CN" altLang="en-US" dirty="0">
                <a:solidFill>
                  <a:srgbClr val="FF0000"/>
                </a:solidFill>
              </a:rPr>
              <a:t>”</a:t>
            </a:r>
            <a:r>
              <a:rPr lang="zh-CN" altLang="en-US" dirty="0"/>
              <a:t>，结果表明线性</a:t>
            </a:r>
            <a:r>
              <a:rPr lang="en-US" altLang="zh-CN" dirty="0"/>
              <a:t>SVM</a:t>
            </a:r>
            <a:r>
              <a:rPr lang="zh-CN" altLang="en-US" dirty="0"/>
              <a:t>具有最高的鉴别能力</a:t>
            </a:r>
            <a:r>
              <a:rPr lang="en-US" altLang="zh-CN" dirty="0"/>
              <a:t>(AUROC</a:t>
            </a:r>
            <a:r>
              <a:rPr lang="zh-CN" altLang="en-US" dirty="0"/>
              <a:t>为</a:t>
            </a:r>
            <a:r>
              <a:rPr lang="en-US" altLang="zh-CN" dirty="0"/>
              <a:t>84.3%)</a:t>
            </a:r>
            <a:r>
              <a:rPr lang="zh-CN" altLang="en-US" dirty="0"/>
              <a:t>，优于其他方法。</a:t>
            </a:r>
            <a:endParaRPr lang="en-US" altLang="zh-CN" dirty="0"/>
          </a:p>
          <a:p>
            <a:pPr marL="1200150" lvl="2" indent="-285750" fontAlgn="base">
              <a:spcBef>
                <a:spcPct val="0"/>
              </a:spcBef>
              <a:spcAft>
                <a:spcPct val="0"/>
              </a:spcAft>
              <a:buFont typeface="Arial" panose="020B0604020202020204" pitchFamily="34" charset="0"/>
              <a:buChar char="•"/>
            </a:pPr>
            <a:r>
              <a:rPr lang="zh-CN" altLang="en-US" b="0" i="0" dirty="0">
                <a:effectLst/>
                <a:latin typeface="Arial" panose="020B0604020202020204" pitchFamily="34" charset="0"/>
              </a:rPr>
              <a:t>移植肾功能恢复延迟是指移植肾的有效功能容量与受者的生理需求暂时不匹配而引起的临床综合征。</a:t>
            </a:r>
            <a:endParaRPr lang="zh-CN" altLang="en-US" dirty="0"/>
          </a:p>
        </p:txBody>
      </p:sp>
    </p:spTree>
    <p:extLst>
      <p:ext uri="{BB962C8B-B14F-4D97-AF65-F5344CB8AC3E}">
        <p14:creationId xmlns:p14="http://schemas.microsoft.com/office/powerpoint/2010/main" val="3143115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8BA922D-8EA7-4E5C-9537-E148FA445F7F}"/>
              </a:ext>
            </a:extLst>
          </p:cNvPr>
          <p:cNvSpPr txBox="1"/>
          <p:nvPr/>
        </p:nvSpPr>
        <p:spPr>
          <a:xfrm>
            <a:off x="332510" y="1346459"/>
            <a:ext cx="11153724" cy="3724096"/>
          </a:xfrm>
          <a:prstGeom prst="rect">
            <a:avLst/>
          </a:prstGeom>
          <a:noFill/>
        </p:spPr>
        <p:txBody>
          <a:bodyPr wrap="square">
            <a:spAutoFit/>
          </a:bodyPr>
          <a:lstStyle/>
          <a:p>
            <a:pPr marL="285750" indent="-285750">
              <a:buFont typeface="Arial" panose="020B0604020202020204" pitchFamily="34" charset="0"/>
              <a:buChar char="•"/>
            </a:pPr>
            <a:r>
              <a:rPr lang="zh-CN" altLang="en-US" sz="2800" dirty="0"/>
              <a:t>研究</a:t>
            </a:r>
            <a:r>
              <a:rPr lang="en-US" altLang="zh-CN" sz="2800" dirty="0"/>
              <a:t>3</a:t>
            </a:r>
            <a:endParaRPr lang="zh-CN" altLang="en-US" sz="2800" dirty="0"/>
          </a:p>
          <a:p>
            <a:endParaRPr lang="zh-CN" altLang="en-US" dirty="0"/>
          </a:p>
          <a:p>
            <a:pPr marL="742950" lvl="1" indent="-285750" fontAlgn="base">
              <a:spcBef>
                <a:spcPct val="0"/>
              </a:spcBef>
              <a:spcAft>
                <a:spcPct val="0"/>
              </a:spcAft>
              <a:buFont typeface="Arial" panose="020B0604020202020204" pitchFamily="34" charset="0"/>
              <a:buChar char="•"/>
            </a:pPr>
            <a:r>
              <a:rPr lang="en-US" altLang="zh-CN" dirty="0"/>
              <a:t>DTW(</a:t>
            </a:r>
            <a:r>
              <a:rPr lang="zh-CN" altLang="en-US" dirty="0"/>
              <a:t>动态时间规整算法</a:t>
            </a:r>
            <a:r>
              <a:rPr lang="en-US" altLang="zh-CN" dirty="0"/>
              <a:t>)</a:t>
            </a:r>
            <a:r>
              <a:rPr lang="zh-CN" altLang="en-US" dirty="0"/>
              <a:t>用于识别一系列实验室数据中的异常模式，从而</a:t>
            </a:r>
            <a:r>
              <a:rPr lang="zh-CN" altLang="en-US" dirty="0">
                <a:solidFill>
                  <a:srgbClr val="FF0000"/>
                </a:solidFill>
              </a:rPr>
              <a:t>早期发现并报告与急性排斥反应相关的肌酐病程</a:t>
            </a:r>
            <a:r>
              <a:rPr lang="en-US" altLang="zh-CN" dirty="0"/>
              <a:t>[56]</a:t>
            </a:r>
            <a:r>
              <a:rPr lang="zh-CN" altLang="en-US" dirty="0"/>
              <a:t>。对数据库中存储的</a:t>
            </a:r>
            <a:r>
              <a:rPr lang="en-US" altLang="zh-CN" dirty="0"/>
              <a:t>1</a:t>
            </a:r>
            <a:r>
              <a:rPr lang="zh-CN" altLang="en-US" dirty="0"/>
              <a:t>，</a:t>
            </a:r>
            <a:r>
              <a:rPr lang="en-US" altLang="zh-CN" dirty="0"/>
              <a:t>059</a:t>
            </a:r>
            <a:r>
              <a:rPr lang="zh-CN" altLang="en-US" dirty="0"/>
              <a:t>，</a:t>
            </a:r>
            <a:r>
              <a:rPr lang="en-US" altLang="zh-CN" dirty="0"/>
              <a:t>403</a:t>
            </a:r>
            <a:r>
              <a:rPr lang="zh-CN" altLang="en-US" dirty="0"/>
              <a:t>个实验室值、</a:t>
            </a:r>
            <a:r>
              <a:rPr lang="en-US" altLang="zh-CN" dirty="0"/>
              <a:t>43</a:t>
            </a:r>
            <a:r>
              <a:rPr lang="zh-CN" altLang="en-US" dirty="0"/>
              <a:t>，</a:t>
            </a:r>
            <a:r>
              <a:rPr lang="en-US" altLang="zh-CN" dirty="0"/>
              <a:t>638</a:t>
            </a:r>
            <a:r>
              <a:rPr lang="zh-CN" altLang="en-US" dirty="0"/>
              <a:t>个肌酐测量值、</a:t>
            </a:r>
            <a:r>
              <a:rPr lang="en-US" altLang="zh-CN" dirty="0"/>
              <a:t>1143</a:t>
            </a:r>
            <a:r>
              <a:rPr lang="zh-CN" altLang="en-US" dirty="0"/>
              <a:t>名患者和</a:t>
            </a:r>
            <a:r>
              <a:rPr lang="en-US" altLang="zh-CN" dirty="0"/>
              <a:t>680</a:t>
            </a:r>
            <a:r>
              <a:rPr lang="zh-CN" altLang="en-US" dirty="0"/>
              <a:t>次排斥事件进行数据提取。通过将人工智能集成到电子患者登记系统中，可以前瞻性地评估对移植受者护理的真正影响。</a:t>
            </a:r>
            <a:endParaRPr lang="en-US" altLang="zh-CN" dirty="0"/>
          </a:p>
          <a:p>
            <a:pPr marL="1200150" lvl="2" indent="-285750" fontAlgn="base">
              <a:spcBef>
                <a:spcPct val="0"/>
              </a:spcBef>
              <a:spcAft>
                <a:spcPct val="0"/>
              </a:spcAft>
              <a:buFont typeface="Arial" panose="020B0604020202020204" pitchFamily="34" charset="0"/>
              <a:buChar char="•"/>
            </a:pPr>
            <a:r>
              <a:rPr lang="en-US" altLang="zh-CN" dirty="0"/>
              <a:t>DTW (</a:t>
            </a:r>
            <a:r>
              <a:rPr lang="zh-CN" altLang="en-US" dirty="0"/>
              <a:t>动态时间规整算法</a:t>
            </a:r>
            <a:r>
              <a:rPr lang="en-US" altLang="zh-CN" dirty="0"/>
              <a:t>) :</a:t>
            </a:r>
            <a:r>
              <a:rPr lang="zh-CN" altLang="en-US" b="0" i="0" dirty="0">
                <a:solidFill>
                  <a:srgbClr val="4D4D4D"/>
                </a:solidFill>
                <a:effectLst/>
                <a:latin typeface="-apple-system"/>
              </a:rPr>
              <a:t>衡量两个长度不同的时间序列的相似度的方法</a:t>
            </a:r>
            <a:endParaRPr lang="en-US" altLang="zh-CN" dirty="0"/>
          </a:p>
          <a:p>
            <a:endParaRPr lang="zh-CN" altLang="en-US" dirty="0"/>
          </a:p>
          <a:p>
            <a:pPr marL="285750" indent="-285750">
              <a:buFont typeface="Arial" panose="020B0604020202020204" pitchFamily="34" charset="0"/>
              <a:buChar char="•"/>
            </a:pPr>
            <a:r>
              <a:rPr lang="zh-CN" altLang="en-US" sz="2800" dirty="0"/>
              <a:t>研究</a:t>
            </a:r>
            <a:r>
              <a:rPr lang="en-US" altLang="zh-CN" sz="2800" dirty="0"/>
              <a:t>4</a:t>
            </a:r>
            <a:endParaRPr lang="zh-CN" altLang="en-US" sz="2800" dirty="0"/>
          </a:p>
          <a:p>
            <a:pPr marL="742950" marR="0" lvl="1" indent="-285750" fontAlgn="base">
              <a:lnSpc>
                <a:spcPct val="100000"/>
              </a:lnSpc>
              <a:spcBef>
                <a:spcPct val="0"/>
              </a:spcBef>
              <a:spcAft>
                <a:spcPct val="0"/>
              </a:spcAft>
              <a:buClrTx/>
              <a:buSzTx/>
              <a:buFont typeface="Arial" panose="020B0604020202020204" pitchFamily="34" charset="0"/>
              <a:buChar char="•"/>
              <a:tabLst/>
            </a:pPr>
            <a:r>
              <a:rPr lang="zh-CN" altLang="en-US" dirty="0"/>
              <a:t>在一项对</a:t>
            </a:r>
            <a:r>
              <a:rPr lang="en-US" altLang="zh-CN" dirty="0"/>
              <a:t>257</a:t>
            </a:r>
            <a:r>
              <a:rPr lang="zh-CN" altLang="en-US" dirty="0"/>
              <a:t>名接受</a:t>
            </a:r>
            <a:r>
              <a:rPr lang="en-US" altLang="zh-CN" dirty="0"/>
              <a:t>KT</a:t>
            </a:r>
            <a:r>
              <a:rPr lang="zh-CN" altLang="en-US" dirty="0"/>
              <a:t>的儿科患者进行的回顾性研究中，采用了一个经过</a:t>
            </a:r>
            <a:r>
              <a:rPr lang="zh-CN" altLang="en-US" dirty="0">
                <a:solidFill>
                  <a:srgbClr val="FF0000"/>
                </a:solidFill>
              </a:rPr>
              <a:t>反向传播训练的</a:t>
            </a:r>
            <a:r>
              <a:rPr lang="en-US" altLang="zh-CN" dirty="0">
                <a:solidFill>
                  <a:srgbClr val="FF0000"/>
                </a:solidFill>
              </a:rPr>
              <a:t>MLP</a:t>
            </a:r>
            <a:r>
              <a:rPr lang="zh-CN" altLang="en-US" dirty="0"/>
              <a:t>，使用</a:t>
            </a:r>
            <a:r>
              <a:rPr lang="en-US" altLang="zh-CN" dirty="0"/>
              <a:t>20</a:t>
            </a:r>
            <a:r>
              <a:rPr lang="zh-CN" altLang="en-US" dirty="0"/>
              <a:t>个简单的输入变量来</a:t>
            </a:r>
            <a:r>
              <a:rPr lang="zh-CN" altLang="en-US" dirty="0">
                <a:solidFill>
                  <a:srgbClr val="FF0000"/>
                </a:solidFill>
              </a:rPr>
              <a:t>确定血清肌酐的延迟下降</a:t>
            </a:r>
            <a:r>
              <a:rPr lang="en-US" altLang="zh-CN" dirty="0">
                <a:solidFill>
                  <a:srgbClr val="FF0000"/>
                </a:solidFill>
              </a:rPr>
              <a:t>(</a:t>
            </a:r>
            <a:r>
              <a:rPr lang="zh-CN" altLang="en-US" dirty="0">
                <a:solidFill>
                  <a:srgbClr val="FF0000"/>
                </a:solidFill>
              </a:rPr>
              <a:t>移植肾功能恢复的延迟</a:t>
            </a:r>
            <a:r>
              <a:rPr lang="en-US" altLang="zh-CN" dirty="0">
                <a:solidFill>
                  <a:srgbClr val="FF0000"/>
                </a:solidFill>
              </a:rPr>
              <a:t>)[</a:t>
            </a:r>
            <a:r>
              <a:rPr lang="en-US" altLang="zh-CN" dirty="0"/>
              <a:t>57]</a:t>
            </a:r>
            <a:r>
              <a:rPr lang="zh-CN" altLang="en-US" dirty="0"/>
              <a:t>。据报道，其他模型</a:t>
            </a:r>
            <a:r>
              <a:rPr lang="en-US" altLang="zh-CN" dirty="0"/>
              <a:t>(</a:t>
            </a:r>
            <a:r>
              <a:rPr lang="zh-CN" altLang="en-US" dirty="0"/>
              <a:t>决策树</a:t>
            </a:r>
            <a:r>
              <a:rPr lang="en-US" altLang="zh-CN" dirty="0"/>
              <a:t>)</a:t>
            </a:r>
            <a:r>
              <a:rPr lang="zh-CN" altLang="en-US" dirty="0"/>
              <a:t>突出了有移植物丢失风险的受试者。</a:t>
            </a:r>
          </a:p>
        </p:txBody>
      </p:sp>
    </p:spTree>
    <p:extLst>
      <p:ext uri="{BB962C8B-B14F-4D97-AF65-F5344CB8AC3E}">
        <p14:creationId xmlns:p14="http://schemas.microsoft.com/office/powerpoint/2010/main" val="2438970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8BA922D-8EA7-4E5C-9537-E148FA445F7F}"/>
              </a:ext>
            </a:extLst>
          </p:cNvPr>
          <p:cNvSpPr txBox="1"/>
          <p:nvPr/>
        </p:nvSpPr>
        <p:spPr>
          <a:xfrm>
            <a:off x="332510" y="1346459"/>
            <a:ext cx="11153724" cy="2893100"/>
          </a:xfrm>
          <a:prstGeom prst="rect">
            <a:avLst/>
          </a:prstGeom>
          <a:noFill/>
        </p:spPr>
        <p:txBody>
          <a:bodyPr wrap="square">
            <a:spAutoFit/>
          </a:bodyPr>
          <a:lstStyle/>
          <a:p>
            <a:pPr marL="285750" indent="-285750">
              <a:buFont typeface="Arial" panose="020B0604020202020204" pitchFamily="34" charset="0"/>
              <a:buChar char="•"/>
            </a:pPr>
            <a:r>
              <a:rPr lang="zh-CN" altLang="en-US" sz="2800" dirty="0"/>
              <a:t>研究</a:t>
            </a:r>
            <a:r>
              <a:rPr lang="en-US" altLang="zh-CN" sz="2800" dirty="0"/>
              <a:t>5</a:t>
            </a:r>
            <a:endParaRPr lang="zh-CN" altLang="en-US" sz="2800" dirty="0"/>
          </a:p>
          <a:p>
            <a:endParaRPr lang="zh-CN" altLang="en-US" dirty="0"/>
          </a:p>
          <a:p>
            <a:pPr marL="742950" lvl="1" indent="-285750" fontAlgn="base">
              <a:spcBef>
                <a:spcPct val="0"/>
              </a:spcBef>
              <a:spcAft>
                <a:spcPct val="0"/>
              </a:spcAft>
              <a:buFont typeface="Arial" panose="020B0604020202020204" pitchFamily="34" charset="0"/>
              <a:buChar char="•"/>
            </a:pPr>
            <a:r>
              <a:rPr lang="zh-CN" altLang="en-US" dirty="0"/>
              <a:t>使用</a:t>
            </a:r>
            <a:r>
              <a:rPr lang="en-US" altLang="zh-CN" dirty="0"/>
              <a:t>USRDS</a:t>
            </a:r>
            <a:r>
              <a:rPr lang="zh-CN" altLang="en-US" dirty="0"/>
              <a:t>数据库中的数据集</a:t>
            </a:r>
            <a:r>
              <a:rPr lang="en-US" altLang="zh-CN" dirty="0"/>
              <a:t>(</a:t>
            </a:r>
            <a:r>
              <a:rPr lang="zh-CN" altLang="en-US" dirty="0"/>
              <a:t>来自</a:t>
            </a:r>
            <a:r>
              <a:rPr lang="en-US" altLang="zh-CN" dirty="0"/>
              <a:t>5144</a:t>
            </a:r>
            <a:r>
              <a:rPr lang="zh-CN" altLang="en-US" dirty="0"/>
              <a:t>名患者的</a:t>
            </a:r>
            <a:r>
              <a:rPr lang="en-US" altLang="zh-CN" dirty="0"/>
              <a:t>48</a:t>
            </a:r>
            <a:r>
              <a:rPr lang="zh-CN" altLang="en-US" dirty="0"/>
              <a:t>个临床变量</a:t>
            </a:r>
            <a:r>
              <a:rPr lang="en-US" altLang="zh-CN" dirty="0"/>
              <a:t>)</a:t>
            </a:r>
            <a:r>
              <a:rPr lang="zh-CN" altLang="en-US" dirty="0"/>
              <a:t>，开发了一个作为</a:t>
            </a:r>
            <a:r>
              <a:rPr lang="zh-CN" altLang="en-US" dirty="0">
                <a:solidFill>
                  <a:srgbClr val="FF0000"/>
                </a:solidFill>
              </a:rPr>
              <a:t>移植前器官匹配工具</a:t>
            </a:r>
            <a:r>
              <a:rPr lang="zh-CN" altLang="en-US" dirty="0"/>
              <a:t>的</a:t>
            </a:r>
            <a:r>
              <a:rPr lang="en-US" altLang="zh-CN" dirty="0"/>
              <a:t>M1</a:t>
            </a:r>
            <a:r>
              <a:rPr lang="zh-CN" altLang="en-US" dirty="0"/>
              <a:t>软件</a:t>
            </a:r>
            <a:r>
              <a:rPr lang="en-US" altLang="zh-CN" dirty="0"/>
              <a:t>(</a:t>
            </a:r>
            <a:r>
              <a:rPr lang="zh-CN" altLang="en-US" dirty="0"/>
              <a:t>基于贝叶斯置信网络</a:t>
            </a:r>
            <a:r>
              <a:rPr lang="en-US" altLang="zh-CN" dirty="0"/>
              <a:t>(BBN))</a:t>
            </a:r>
            <a:r>
              <a:rPr lang="zh-CN" altLang="en-US" dirty="0"/>
              <a:t>。该模型可以预测第一年内移植失败，特异性为</a:t>
            </a:r>
            <a:r>
              <a:rPr lang="en-US" altLang="zh-CN" dirty="0"/>
              <a:t>80%</a:t>
            </a:r>
            <a:r>
              <a:rPr lang="zh-CN" altLang="en-US" dirty="0"/>
              <a:t>。</a:t>
            </a:r>
            <a:endParaRPr lang="en-US" altLang="zh-CN" dirty="0"/>
          </a:p>
          <a:p>
            <a:pPr marL="1200150" lvl="2" indent="-285750" fontAlgn="base">
              <a:spcBef>
                <a:spcPct val="0"/>
              </a:spcBef>
              <a:spcAft>
                <a:spcPct val="0"/>
              </a:spcAft>
              <a:buFont typeface="Arial" panose="020B0604020202020204" pitchFamily="34" charset="0"/>
              <a:buChar char="•"/>
            </a:pPr>
            <a:r>
              <a:rPr lang="en-US" altLang="zh-CN" dirty="0"/>
              <a:t>USRDS: </a:t>
            </a:r>
            <a:r>
              <a:rPr lang="zh-CN" altLang="en-US" b="0" i="0" dirty="0">
                <a:solidFill>
                  <a:srgbClr val="333333"/>
                </a:solidFill>
                <a:effectLst/>
                <a:latin typeface="Arial" panose="020B0604020202020204" pitchFamily="34" charset="0"/>
              </a:rPr>
              <a:t>网络美国肾脏登录系统</a:t>
            </a:r>
            <a:r>
              <a:rPr lang="en-US" altLang="zh-CN" b="0" i="0" dirty="0">
                <a:solidFill>
                  <a:srgbClr val="333333"/>
                </a:solidFill>
                <a:effectLst/>
                <a:latin typeface="Arial" panose="020B0604020202020204" pitchFamily="34" charset="0"/>
              </a:rPr>
              <a:t>(United States Renal Data System)</a:t>
            </a:r>
            <a:endParaRPr lang="en-US" altLang="zh-CN" dirty="0"/>
          </a:p>
          <a:p>
            <a:endParaRPr lang="zh-CN" altLang="en-US" dirty="0"/>
          </a:p>
          <a:p>
            <a:pPr marL="285750" indent="-285750">
              <a:buFont typeface="Arial" panose="020B0604020202020204" pitchFamily="34" charset="0"/>
              <a:buChar char="•"/>
            </a:pPr>
            <a:r>
              <a:rPr lang="zh-CN" altLang="en-US" sz="2800" dirty="0"/>
              <a:t>研究</a:t>
            </a:r>
            <a:r>
              <a:rPr lang="en-US" altLang="zh-CN" sz="2800" dirty="0"/>
              <a:t>6</a:t>
            </a:r>
            <a:endParaRPr lang="zh-CN" altLang="en-US" sz="2800" dirty="0"/>
          </a:p>
          <a:p>
            <a:pPr marL="742950" marR="0" lvl="1" indent="-285750" fontAlgn="base">
              <a:lnSpc>
                <a:spcPct val="100000"/>
              </a:lnSpc>
              <a:spcBef>
                <a:spcPct val="0"/>
              </a:spcBef>
              <a:spcAft>
                <a:spcPct val="0"/>
              </a:spcAft>
              <a:buClrTx/>
              <a:buSzTx/>
              <a:buFont typeface="Arial" panose="020B0604020202020204" pitchFamily="34" charset="0"/>
              <a:buChar char="•"/>
              <a:tabLst/>
            </a:pPr>
            <a:r>
              <a:rPr lang="zh-CN" altLang="en-US" dirty="0"/>
              <a:t>对</a:t>
            </a:r>
            <a:r>
              <a:rPr lang="en-US" altLang="zh-CN" dirty="0"/>
              <a:t>1045</a:t>
            </a:r>
            <a:r>
              <a:rPr lang="zh-CN" altLang="en-US" dirty="0"/>
              <a:t>名</a:t>
            </a:r>
            <a:r>
              <a:rPr lang="en-US" altLang="zh-CN" dirty="0"/>
              <a:t>KT</a:t>
            </a:r>
            <a:r>
              <a:rPr lang="zh-CN" altLang="en-US" dirty="0"/>
              <a:t>患者进行研究，</a:t>
            </a:r>
            <a:r>
              <a:rPr lang="en-US" altLang="zh-CN" dirty="0"/>
              <a:t>8</a:t>
            </a:r>
            <a:r>
              <a:rPr lang="zh-CN" altLang="en-US" dirty="0"/>
              <a:t>项</a:t>
            </a:r>
            <a:r>
              <a:rPr lang="en-US" altLang="zh-CN" dirty="0"/>
              <a:t>ML</a:t>
            </a:r>
            <a:r>
              <a:rPr lang="zh-CN" altLang="en-US" dirty="0"/>
              <a:t>技术接受了基于药物遗传算法的</a:t>
            </a:r>
            <a:r>
              <a:rPr lang="en-US" altLang="zh-CN" dirty="0"/>
              <a:t>TSD</a:t>
            </a:r>
            <a:r>
              <a:rPr lang="zh-CN" altLang="en-US" dirty="0"/>
              <a:t>预测培训。确定了与</a:t>
            </a:r>
            <a:r>
              <a:rPr lang="en-US" altLang="zh-CN" dirty="0"/>
              <a:t>TSD</a:t>
            </a:r>
            <a:r>
              <a:rPr lang="zh-CN" altLang="en-US" dirty="0"/>
              <a:t>显著相关的临床和遗传因素。高血压、奥美拉唑的使用和</a:t>
            </a:r>
            <a:r>
              <a:rPr lang="en-US" altLang="zh-CN" dirty="0"/>
              <a:t>CYP3A5</a:t>
            </a:r>
            <a:r>
              <a:rPr lang="zh-CN" altLang="en-US" dirty="0"/>
              <a:t>基因型用于构建</a:t>
            </a:r>
            <a:r>
              <a:rPr lang="zh-CN" altLang="en-US" dirty="0">
                <a:solidFill>
                  <a:srgbClr val="FF0000"/>
                </a:solidFill>
              </a:rPr>
              <a:t>多元线性回归</a:t>
            </a:r>
            <a:r>
              <a:rPr lang="en-US" altLang="zh-CN" dirty="0">
                <a:solidFill>
                  <a:srgbClr val="FF0000"/>
                </a:solidFill>
              </a:rPr>
              <a:t>(MLR)</a:t>
            </a:r>
            <a:endParaRPr lang="zh-CN" altLang="en-US" dirty="0">
              <a:solidFill>
                <a:srgbClr val="FF0000"/>
              </a:solidFill>
            </a:endParaRPr>
          </a:p>
        </p:txBody>
      </p:sp>
    </p:spTree>
    <p:extLst>
      <p:ext uri="{BB962C8B-B14F-4D97-AF65-F5344CB8AC3E}">
        <p14:creationId xmlns:p14="http://schemas.microsoft.com/office/powerpoint/2010/main" val="1802393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8BA922D-8EA7-4E5C-9537-E148FA445F7F}"/>
              </a:ext>
            </a:extLst>
          </p:cNvPr>
          <p:cNvSpPr txBox="1"/>
          <p:nvPr/>
        </p:nvSpPr>
        <p:spPr>
          <a:xfrm>
            <a:off x="332510" y="1346459"/>
            <a:ext cx="11153724" cy="4001095"/>
          </a:xfrm>
          <a:prstGeom prst="rect">
            <a:avLst/>
          </a:prstGeom>
          <a:noFill/>
        </p:spPr>
        <p:txBody>
          <a:bodyPr wrap="square">
            <a:spAutoFit/>
          </a:bodyPr>
          <a:lstStyle/>
          <a:p>
            <a:pPr marL="285750" indent="-285750">
              <a:buFont typeface="Arial" panose="020B0604020202020204" pitchFamily="34" charset="0"/>
              <a:buChar char="•"/>
            </a:pPr>
            <a:r>
              <a:rPr lang="zh-CN" altLang="en-US" sz="2800" dirty="0"/>
              <a:t>研究</a:t>
            </a:r>
            <a:r>
              <a:rPr lang="en-US" altLang="zh-CN" sz="2800" dirty="0"/>
              <a:t>7</a:t>
            </a:r>
            <a:endParaRPr lang="zh-CN" altLang="en-US" sz="2800" dirty="0"/>
          </a:p>
          <a:p>
            <a:endParaRPr lang="zh-CN" altLang="en-US" dirty="0"/>
          </a:p>
          <a:p>
            <a:pPr marL="742950" lvl="1" indent="-285750" fontAlgn="base">
              <a:spcBef>
                <a:spcPct val="0"/>
              </a:spcBef>
              <a:spcAft>
                <a:spcPct val="0"/>
              </a:spcAft>
              <a:buFont typeface="Arial" panose="020B0604020202020204" pitchFamily="34" charset="0"/>
              <a:buChar char="•"/>
            </a:pPr>
            <a:r>
              <a:rPr lang="zh-CN" altLang="en-US" dirty="0"/>
              <a:t>一项涉及</a:t>
            </a:r>
            <a:r>
              <a:rPr lang="en-US" altLang="zh-CN" dirty="0"/>
              <a:t>129</a:t>
            </a:r>
            <a:r>
              <a:rPr lang="zh-CN" altLang="en-US" dirty="0"/>
              <a:t>名</a:t>
            </a:r>
            <a:r>
              <a:rPr lang="en-US" altLang="zh-CN" dirty="0"/>
              <a:t>KT</a:t>
            </a:r>
            <a:r>
              <a:rPr lang="zh-CN" altLang="en-US" dirty="0"/>
              <a:t>患者的前瞻性研究证实，通过神经网络将多个</a:t>
            </a:r>
            <a:r>
              <a:rPr lang="en-US" altLang="zh-CN" dirty="0"/>
              <a:t>ABCB1</a:t>
            </a:r>
            <a:r>
              <a:rPr lang="zh-CN" altLang="en-US" dirty="0"/>
              <a:t>多态性与</a:t>
            </a:r>
            <a:r>
              <a:rPr lang="en-US" altLang="zh-CN" dirty="0"/>
              <a:t>CYP3A5</a:t>
            </a:r>
            <a:r>
              <a:rPr lang="zh-CN" altLang="en-US" dirty="0"/>
              <a:t>基因型结合起来，可以更准确地</a:t>
            </a:r>
            <a:r>
              <a:rPr lang="zh-CN" altLang="en-US" dirty="0">
                <a:solidFill>
                  <a:srgbClr val="FF0000"/>
                </a:solidFill>
              </a:rPr>
              <a:t>计算出他克莫司的初始剂量，从而改善治疗并预防他克莫司毒性</a:t>
            </a:r>
            <a:r>
              <a:rPr lang="zh-CN" altLang="en-US" dirty="0"/>
              <a:t>。</a:t>
            </a:r>
            <a:endParaRPr lang="en-US" altLang="zh-CN" dirty="0"/>
          </a:p>
          <a:p>
            <a:pPr marL="1200150" lvl="2" indent="-285750" fontAlgn="base">
              <a:spcBef>
                <a:spcPct val="0"/>
              </a:spcBef>
              <a:spcAft>
                <a:spcPct val="0"/>
              </a:spcAft>
              <a:buFont typeface="Arial" panose="020B0604020202020204" pitchFamily="34" charset="0"/>
              <a:buChar char="•"/>
            </a:pPr>
            <a:r>
              <a:rPr lang="zh-CN" altLang="en-US" dirty="0"/>
              <a:t>他克莫司：</a:t>
            </a:r>
            <a:r>
              <a:rPr lang="zh-CN" altLang="en-US" b="0" i="0" dirty="0">
                <a:solidFill>
                  <a:srgbClr val="333333"/>
                </a:solidFill>
                <a:effectLst/>
                <a:latin typeface="Arial" panose="020B0604020202020204" pitchFamily="34" charset="0"/>
              </a:rPr>
              <a:t>抑制人体的免疫功能，从而治疗微小病变型肾病综合征。</a:t>
            </a:r>
            <a:endParaRPr lang="en-US" altLang="zh-CN" dirty="0"/>
          </a:p>
          <a:p>
            <a:endParaRPr lang="zh-CN" altLang="en-US" dirty="0"/>
          </a:p>
          <a:p>
            <a:pPr marL="285750" indent="-285750">
              <a:buFont typeface="Arial" panose="020B0604020202020204" pitchFamily="34" charset="0"/>
              <a:buChar char="•"/>
            </a:pPr>
            <a:r>
              <a:rPr lang="zh-CN" altLang="en-US" sz="2800" dirty="0"/>
              <a:t>研究</a:t>
            </a:r>
            <a:r>
              <a:rPr lang="en-US" altLang="zh-CN" sz="2800" dirty="0"/>
              <a:t>8</a:t>
            </a:r>
            <a:endParaRPr lang="zh-CN" altLang="en-US" sz="2800" dirty="0"/>
          </a:p>
          <a:p>
            <a:pPr marL="742950" marR="0" lvl="1" indent="-285750" fontAlgn="base">
              <a:lnSpc>
                <a:spcPct val="100000"/>
              </a:lnSpc>
              <a:spcBef>
                <a:spcPct val="0"/>
              </a:spcBef>
              <a:spcAft>
                <a:spcPct val="0"/>
              </a:spcAft>
              <a:buClrTx/>
              <a:buSzTx/>
              <a:buFont typeface="Arial" panose="020B0604020202020204" pitchFamily="34" charset="0"/>
              <a:buChar char="•"/>
              <a:tabLst/>
            </a:pPr>
            <a:r>
              <a:rPr lang="en-US" altLang="zh-CN" dirty="0"/>
              <a:t>37</a:t>
            </a:r>
            <a:r>
              <a:rPr lang="zh-CN" altLang="en-US" dirty="0"/>
              <a:t>名</a:t>
            </a:r>
            <a:r>
              <a:rPr lang="en-US" altLang="zh-CN" dirty="0"/>
              <a:t>KT</a:t>
            </a:r>
            <a:r>
              <a:rPr lang="zh-CN" altLang="en-US" dirty="0"/>
              <a:t>患者被随机分为低脂标准组和地中海饮食组。</a:t>
            </a:r>
            <a:endParaRPr lang="en-US" altLang="zh-CN" dirty="0"/>
          </a:p>
          <a:p>
            <a:pPr marL="742950" marR="0" lvl="1" indent="-285750" fontAlgn="base">
              <a:lnSpc>
                <a:spcPct val="100000"/>
              </a:lnSpc>
              <a:spcBef>
                <a:spcPct val="0"/>
              </a:spcBef>
              <a:spcAft>
                <a:spcPct val="0"/>
              </a:spcAft>
              <a:buClrTx/>
              <a:buSzTx/>
              <a:buFont typeface="Arial" panose="020B0604020202020204" pitchFamily="34" charset="0"/>
              <a:buChar char="•"/>
              <a:tabLst/>
            </a:pPr>
            <a:r>
              <a:rPr lang="zh-CN" altLang="en-US" dirty="0"/>
              <a:t>对于黄斑变性组，神经网络有两个隐藏层，分别有</a:t>
            </a:r>
            <a:r>
              <a:rPr lang="en-US" altLang="zh-CN" dirty="0"/>
              <a:t>223</a:t>
            </a:r>
            <a:r>
              <a:rPr lang="zh-CN" altLang="en-US" dirty="0"/>
              <a:t>个和</a:t>
            </a:r>
            <a:r>
              <a:rPr lang="en-US" altLang="zh-CN" dirty="0"/>
              <a:t>2</a:t>
            </a:r>
            <a:r>
              <a:rPr lang="zh-CN" altLang="en-US" dirty="0"/>
              <a:t>个神经元。</a:t>
            </a:r>
            <a:endParaRPr lang="en-US" altLang="zh-CN" dirty="0"/>
          </a:p>
          <a:p>
            <a:pPr marL="742950" marR="0" lvl="1" indent="-285750" fontAlgn="base">
              <a:lnSpc>
                <a:spcPct val="100000"/>
              </a:lnSpc>
              <a:spcBef>
                <a:spcPct val="0"/>
              </a:spcBef>
              <a:spcAft>
                <a:spcPct val="0"/>
              </a:spcAft>
              <a:buClrTx/>
              <a:buSzTx/>
              <a:buFont typeface="Arial" panose="020B0604020202020204" pitchFamily="34" charset="0"/>
              <a:buChar char="•"/>
              <a:tabLst/>
            </a:pPr>
            <a:r>
              <a:rPr lang="zh-CN" altLang="en-US" dirty="0"/>
              <a:t>在对照组中，网络也有两个隐藏层，分别有</a:t>
            </a:r>
            <a:r>
              <a:rPr lang="en-US" altLang="zh-CN" dirty="0"/>
              <a:t>148</a:t>
            </a:r>
            <a:r>
              <a:rPr lang="zh-CN" altLang="en-US" dirty="0"/>
              <a:t>个和</a:t>
            </a:r>
            <a:r>
              <a:rPr lang="en-US" altLang="zh-CN" dirty="0"/>
              <a:t>2</a:t>
            </a:r>
            <a:r>
              <a:rPr lang="zh-CN" altLang="en-US" dirty="0"/>
              <a:t>个神经元。</a:t>
            </a:r>
            <a:endParaRPr lang="en-US" altLang="zh-CN" dirty="0"/>
          </a:p>
          <a:p>
            <a:pPr marL="742950" marR="0" lvl="1" indent="-285750" fontAlgn="base">
              <a:lnSpc>
                <a:spcPct val="100000"/>
              </a:lnSpc>
              <a:spcBef>
                <a:spcPct val="0"/>
              </a:spcBef>
              <a:spcAft>
                <a:spcPct val="0"/>
              </a:spcAft>
              <a:buClrTx/>
              <a:buSzTx/>
              <a:buFont typeface="Arial" panose="020B0604020202020204" pitchFamily="34" charset="0"/>
              <a:buChar char="•"/>
              <a:tabLst/>
            </a:pPr>
            <a:r>
              <a:rPr lang="zh-CN" altLang="en-US" dirty="0"/>
              <a:t>结论是在</a:t>
            </a:r>
            <a:r>
              <a:rPr lang="zh-CN" altLang="en-US" dirty="0">
                <a:solidFill>
                  <a:srgbClr val="FF0000"/>
                </a:solidFill>
              </a:rPr>
              <a:t>不影响血脂水平的情况下，地中海式饮食对移植后患者是理想的</a:t>
            </a:r>
            <a:r>
              <a:rPr lang="zh-CN" altLang="en-US" dirty="0"/>
              <a:t>。该报告是唯一一项评估移植后不同类型饮食优势的研究。</a:t>
            </a:r>
            <a:endParaRPr lang="en-US" altLang="zh-CN" dirty="0"/>
          </a:p>
          <a:p>
            <a:pPr marL="1200150" lvl="2" indent="-285750" fontAlgn="base">
              <a:spcBef>
                <a:spcPct val="0"/>
              </a:spcBef>
              <a:spcAft>
                <a:spcPct val="0"/>
              </a:spcAft>
              <a:buFont typeface="Arial" panose="020B0604020202020204" pitchFamily="34" charset="0"/>
              <a:buChar char="•"/>
            </a:pPr>
            <a:r>
              <a:rPr lang="zh-CN" altLang="en-US" dirty="0"/>
              <a:t>地中海式饮食：饮食方式，</a:t>
            </a:r>
            <a:r>
              <a:rPr lang="zh-CN" altLang="en-US" b="0" i="0" dirty="0">
                <a:solidFill>
                  <a:srgbClr val="333333"/>
                </a:solidFill>
                <a:effectLst/>
                <a:latin typeface="arial" panose="020B0604020202020204" pitchFamily="34" charset="0"/>
              </a:rPr>
              <a:t>指有利于健康的，简单、清淡以及富含营养的饮食</a:t>
            </a:r>
            <a:endParaRPr lang="zh-CN" altLang="en-US" dirty="0"/>
          </a:p>
        </p:txBody>
      </p:sp>
    </p:spTree>
    <p:extLst>
      <p:ext uri="{BB962C8B-B14F-4D97-AF65-F5344CB8AC3E}">
        <p14:creationId xmlns:p14="http://schemas.microsoft.com/office/powerpoint/2010/main" val="3232415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838200" y="1096645"/>
            <a:ext cx="10515600" cy="4166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sz="3600" dirty="0"/>
              <a:t>四、局限性</a:t>
            </a:r>
          </a:p>
          <a:p>
            <a:pPr marL="0" indent="0">
              <a:lnSpc>
                <a:spcPct val="110000"/>
              </a:lnSpc>
              <a:buNone/>
            </a:pPr>
            <a:endParaRPr lang="zh-CN" altLang="en-US" sz="3600" dirty="0"/>
          </a:p>
          <a:p>
            <a:pPr>
              <a:lnSpc>
                <a:spcPct val="100000"/>
              </a:lnSpc>
            </a:pPr>
            <a:r>
              <a:rPr lang="en-US" altLang="zh-CN" sz="2400" dirty="0"/>
              <a:t>AI</a:t>
            </a:r>
            <a:r>
              <a:rPr lang="zh-CN" altLang="en-US" sz="2400" dirty="0"/>
              <a:t>算法像</a:t>
            </a:r>
            <a:r>
              <a:rPr lang="en-US" altLang="zh-CN" sz="2400" dirty="0"/>
              <a:t>“</a:t>
            </a:r>
            <a:r>
              <a:rPr lang="zh-CN" altLang="en-US" sz="2400" dirty="0"/>
              <a:t>黑匣子</a:t>
            </a:r>
            <a:r>
              <a:rPr lang="en-US" altLang="zh-CN" sz="2400" dirty="0"/>
              <a:t>”</a:t>
            </a:r>
            <a:r>
              <a:rPr lang="zh-CN" altLang="en-US" sz="2400" dirty="0"/>
              <a:t>，无法充分描述决策过程</a:t>
            </a:r>
          </a:p>
          <a:p>
            <a:pPr>
              <a:lnSpc>
                <a:spcPct val="100000"/>
              </a:lnSpc>
            </a:pPr>
            <a:r>
              <a:rPr lang="en-US" altLang="zh-CN" sz="2400" dirty="0" err="1"/>
              <a:t>从基于证据的医学（EBM）转向“deep</a:t>
            </a:r>
            <a:r>
              <a:rPr lang="en-US" altLang="zh-CN" sz="2400" dirty="0"/>
              <a:t> medicine”，存在许多新的和意想不到的困难。</a:t>
            </a:r>
          </a:p>
          <a:p>
            <a:pPr>
              <a:lnSpc>
                <a:spcPct val="100000"/>
              </a:lnSpc>
            </a:pPr>
            <a:r>
              <a:rPr lang="en-US" altLang="zh-CN" sz="2400" dirty="0" err="1"/>
              <a:t>病人的个人隐私信息和数据的安全性</a:t>
            </a:r>
            <a:endParaRPr lang="en-US" altLang="zh-CN" sz="2400" dirty="0"/>
          </a:p>
          <a:p>
            <a:pPr>
              <a:lnSpc>
                <a:spcPct val="100000"/>
              </a:lnSpc>
            </a:pPr>
            <a:r>
              <a:rPr lang="en-US" altLang="zh-CN" sz="2400" dirty="0" err="1"/>
              <a:t>需要长时间的训练和大量的数据才能使算法可靠</a:t>
            </a:r>
            <a:endParaRPr lang="en-US" altLang="zh-CN" sz="2400" dirty="0"/>
          </a:p>
          <a:p>
            <a:pPr marL="457200" lvl="1" indent="0">
              <a:lnSpc>
                <a:spcPct val="110000"/>
              </a:lnSpc>
              <a:buNone/>
            </a:pP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88110"/>
            <a:ext cx="10515600" cy="4239260"/>
          </a:xfrm>
        </p:spPr>
        <p:txBody>
          <a:bodyPr>
            <a:normAutofit/>
          </a:bodyPr>
          <a:lstStyle/>
          <a:p>
            <a:pPr marL="0" indent="0">
              <a:lnSpc>
                <a:spcPct val="110000"/>
              </a:lnSpc>
              <a:buNone/>
            </a:pPr>
            <a:r>
              <a:rPr lang="zh-CN" altLang="en-US" sz="3600" dirty="0"/>
              <a:t>五、结论</a:t>
            </a:r>
          </a:p>
          <a:p>
            <a:pPr marL="0" indent="0">
              <a:lnSpc>
                <a:spcPct val="110000"/>
              </a:lnSpc>
              <a:buNone/>
            </a:pPr>
            <a:endParaRPr lang="en-US" altLang="zh-CN" sz="3600" dirty="0"/>
          </a:p>
          <a:p>
            <a:pPr marL="457200" lvl="1" indent="609600" fontAlgn="auto">
              <a:lnSpc>
                <a:spcPct val="120000"/>
              </a:lnSpc>
              <a:buNone/>
              <a:extLst>
                <a:ext uri="{35155182-B16C-46BC-9424-99874614C6A1}">
                  <wpsdc:indentchars xmlns:wpsdc="http://www.wps.cn/officeDocument/2017/drawingmlCustomData" xmlns="" val="200" checksum="4158780845"/>
                </a:ext>
              </a:extLst>
            </a:pPr>
            <a:r>
              <a:rPr lang="zh-CN" altLang="en-US" dirty="0">
                <a:sym typeface="+mn-ea"/>
              </a:rPr>
              <a:t>尽管医学指南不建议在日常实践中建议使用AI，但有大量证据表明AI/ML算法比肾病专家能够更好地预测：透析过程中的体积，Kt/V，低血压或心血管事件。</a:t>
            </a:r>
          </a:p>
          <a:p>
            <a:pPr marL="457200" lvl="1" indent="609600" fontAlgn="auto">
              <a:lnSpc>
                <a:spcPct val="120000"/>
              </a:lnSpc>
              <a:buNone/>
              <a:extLst>
                <a:ext uri="{35155182-B16C-46BC-9424-99874614C6A1}">
                  <wpsdc:indentchars xmlns:wpsdc="http://www.wps.cn/officeDocument/2017/drawingmlCustomData" xmlns="" val="200" checksum="4158780845"/>
                </a:ext>
              </a:extLst>
            </a:pPr>
            <a:r>
              <a:rPr lang="zh-CN" altLang="en-US" dirty="0">
                <a:sym typeface="+mn-ea"/>
              </a:rPr>
              <a:t>总而言之，这些试验报告了AI/ML对G5D/T（终末期肾脏病）患者的生活质量和生存的强大影响。在未来的几年中，可能会见证AI / ML设备的出现，这些设备有助于透析患者的治疗，从而提高生活质量和生存率。</a:t>
            </a:r>
            <a:endParaRPr lang="zh-CN" altLang="en-US" dirty="0">
              <a:latin typeface="+mn-lt"/>
              <a:ea typeface="+mn-ea"/>
              <a:cs typeface="+mn-cs"/>
            </a:endParaRPr>
          </a:p>
          <a:p>
            <a:pPr lvl="1">
              <a:lnSpc>
                <a:spcPct val="110000"/>
              </a:lnSpc>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805815" y="1268729"/>
            <a:ext cx="10412730" cy="5274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buFont typeface="Arial" panose="020B0604020202020204" pitchFamily="34" charset="0"/>
              <a:buChar char="•"/>
            </a:pPr>
            <a:r>
              <a:rPr lang="zh-CN" altLang="en-US" dirty="0"/>
              <a:t>背景</a:t>
            </a:r>
            <a:endParaRPr lang="en-US" altLang="zh-CN" dirty="0"/>
          </a:p>
          <a:p>
            <a:pPr lvl="1">
              <a:lnSpc>
                <a:spcPct val="120000"/>
              </a:lnSpc>
            </a:pPr>
            <a:r>
              <a:rPr lang="zh-CN" altLang="en-US" dirty="0"/>
              <a:t>AI/ML的方法已经步入</a:t>
            </a:r>
            <a:r>
              <a:rPr lang="zh-CN" altLang="en-US" dirty="0">
                <a:solidFill>
                  <a:srgbClr val="FF0000"/>
                </a:solidFill>
              </a:rPr>
              <a:t>平稳期</a:t>
            </a:r>
            <a:endParaRPr lang="en-US" altLang="zh-CN" dirty="0">
              <a:solidFill>
                <a:srgbClr val="FF0000"/>
              </a:solidFill>
            </a:endParaRPr>
          </a:p>
          <a:p>
            <a:pPr lvl="2">
              <a:lnSpc>
                <a:spcPct val="120000"/>
              </a:lnSpc>
            </a:pPr>
            <a:r>
              <a:rPr lang="zh-CN" altLang="en-US" dirty="0"/>
              <a:t>美国食品和药物管理局去年批准了至少15个涉及医疗领域的人工智能/深度学习平台(例如，用于房颤检测、CT脑出血诊断、冠状动脉钙化评分、辅助中风诊断或乳房x线摄影乳房密度)。</a:t>
            </a:r>
          </a:p>
          <a:p>
            <a:pPr lvl="1">
              <a:lnSpc>
                <a:spcPct val="120000"/>
              </a:lnSpc>
            </a:pPr>
            <a:r>
              <a:rPr lang="zh-CN" altLang="en-US" dirty="0"/>
              <a:t>数据集</a:t>
            </a:r>
            <a:r>
              <a:rPr lang="zh-CN" altLang="en-US" dirty="0">
                <a:solidFill>
                  <a:srgbClr val="FF0000"/>
                </a:solidFill>
              </a:rPr>
              <a:t>未成熟</a:t>
            </a:r>
            <a:endParaRPr lang="en-US" altLang="zh-CN" dirty="0">
              <a:solidFill>
                <a:srgbClr val="FF0000"/>
              </a:solidFill>
            </a:endParaRPr>
          </a:p>
          <a:p>
            <a:pPr lvl="2">
              <a:lnSpc>
                <a:spcPct val="120000"/>
              </a:lnSpc>
            </a:pPr>
            <a:r>
              <a:rPr lang="zh-CN" altLang="en-US" dirty="0"/>
              <a:t>在过去的15年里，许多终末期肾病患者需要透析，这让人工智能算法得到了最初的数据集。</a:t>
            </a:r>
            <a:endParaRPr lang="en-US" altLang="zh-CN" dirty="0"/>
          </a:p>
          <a:p>
            <a:pPr lvl="2">
              <a:lnSpc>
                <a:spcPct val="120000"/>
              </a:lnSpc>
            </a:pPr>
            <a:r>
              <a:rPr lang="zh-CN" altLang="en-US" dirty="0"/>
              <a:t>但AI在透析领域的应用仍处于起步阶段。</a:t>
            </a:r>
            <a:endParaRPr lang="en-US" altLang="zh-CN" dirty="0"/>
          </a:p>
        </p:txBody>
      </p:sp>
      <p:sp>
        <p:nvSpPr>
          <p:cNvPr id="6" name="文本框 5"/>
          <p:cNvSpPr txBox="1"/>
          <p:nvPr/>
        </p:nvSpPr>
        <p:spPr>
          <a:xfrm>
            <a:off x="867410" y="418465"/>
            <a:ext cx="3952875" cy="706755"/>
          </a:xfrm>
          <a:prstGeom prst="rect">
            <a:avLst/>
          </a:prstGeom>
          <a:noFill/>
        </p:spPr>
        <p:txBody>
          <a:bodyPr wrap="square" rtlCol="0">
            <a:spAutoFit/>
          </a:bodyPr>
          <a:lstStyle/>
          <a:p>
            <a:r>
              <a:rPr lang="zh-CN" altLang="en-US" sz="4000"/>
              <a:t>一、介绍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85775" y="1170940"/>
            <a:ext cx="10773410" cy="4332605"/>
          </a:xfrm>
        </p:spPr>
        <p:txBody>
          <a:bodyPr>
            <a:normAutofit fontScale="97500" lnSpcReduction="10000"/>
          </a:bodyPr>
          <a:lstStyle/>
          <a:p>
            <a:pPr marL="457200" algn="l" fontAlgn="auto">
              <a:lnSpc>
                <a:spcPct val="130000"/>
              </a:lnSpc>
              <a:buFont typeface="Arial" panose="020B0604020202020204" pitchFamily="34" charset="0"/>
              <a:buChar char="•"/>
            </a:pPr>
            <a:r>
              <a:rPr lang="zh-CN" altLang="en-US" sz="3110" dirty="0"/>
              <a:t> 其他医学领域的成功</a:t>
            </a:r>
            <a:endParaRPr lang="en-US" altLang="zh-CN" sz="3110" dirty="0"/>
          </a:p>
          <a:p>
            <a:pPr marL="914400" lvl="1" algn="l">
              <a:lnSpc>
                <a:spcPct val="130000"/>
              </a:lnSpc>
              <a:buFont typeface="Arial" panose="020B0604020202020204" pitchFamily="34" charset="0"/>
              <a:buChar char="•"/>
            </a:pPr>
            <a:r>
              <a:rPr lang="zh-CN" altLang="en-US" sz="1865" dirty="0"/>
              <a:t>医学图像处理的成功</a:t>
            </a:r>
            <a:endParaRPr lang="en-US" altLang="zh-CN" sz="1865" dirty="0"/>
          </a:p>
          <a:p>
            <a:pPr marL="914400" lvl="1" algn="l">
              <a:lnSpc>
                <a:spcPct val="130000"/>
              </a:lnSpc>
              <a:buFont typeface="Arial" panose="020B0604020202020204" pitchFamily="34" charset="0"/>
              <a:buChar char="•"/>
            </a:pPr>
            <a:r>
              <a:rPr lang="zh-CN" altLang="en-US" sz="1865" dirty="0"/>
              <a:t>外科手术中的智能机器人</a:t>
            </a:r>
            <a:endParaRPr lang="en-US" altLang="zh-CN" sz="1865" dirty="0"/>
          </a:p>
          <a:p>
            <a:pPr marL="914400" lvl="1" algn="l">
              <a:lnSpc>
                <a:spcPct val="130000"/>
              </a:lnSpc>
              <a:buFont typeface="Arial" panose="020B0604020202020204" pitchFamily="34" charset="0"/>
              <a:buChar char="•"/>
            </a:pPr>
            <a:r>
              <a:rPr lang="zh-CN" altLang="en-US" sz="1865" dirty="0"/>
              <a:t>Apple的手表对房颤检测的影响对医疗保健有重大影响</a:t>
            </a:r>
            <a:endParaRPr lang="en-US" altLang="zh-CN" sz="1865" dirty="0"/>
          </a:p>
          <a:p>
            <a:pPr marL="914400" lvl="1" algn="l">
              <a:lnSpc>
                <a:spcPct val="130000"/>
              </a:lnSpc>
              <a:buFont typeface="Arial" panose="020B0604020202020204" pitchFamily="34" charset="0"/>
              <a:buChar char="•"/>
            </a:pPr>
            <a:r>
              <a:rPr lang="zh-CN" altLang="en-US" sz="1865" dirty="0"/>
              <a:t>因此肾脏病学界提出了两个问题：</a:t>
            </a:r>
            <a:endParaRPr lang="en-US" altLang="zh-CN" sz="1865" dirty="0"/>
          </a:p>
          <a:p>
            <a:pPr marL="1371600" lvl="2" algn="l">
              <a:lnSpc>
                <a:spcPct val="130000"/>
              </a:lnSpc>
              <a:buFont typeface="Arial" panose="020B0604020202020204" pitchFamily="34" charset="0"/>
              <a:buChar char="•"/>
            </a:pPr>
            <a:r>
              <a:rPr lang="zh-CN" altLang="en-US" sz="1665" dirty="0"/>
              <a:t>这种成功能否用于透析？</a:t>
            </a:r>
            <a:endParaRPr lang="en-US" altLang="zh-CN" sz="1665" dirty="0"/>
          </a:p>
          <a:p>
            <a:pPr marL="1371600" lvl="2" algn="l">
              <a:lnSpc>
                <a:spcPct val="130000"/>
              </a:lnSpc>
              <a:buFont typeface="Arial" panose="020B0604020202020204" pitchFamily="34" charset="0"/>
              <a:buChar char="•"/>
            </a:pPr>
            <a:r>
              <a:rPr lang="zh-CN" altLang="en-US" sz="1665" dirty="0"/>
              <a:t>有可能设计和开发智能透析设备吗？</a:t>
            </a:r>
          </a:p>
          <a:p>
            <a:pPr marL="457200" algn="l" fontAlgn="auto">
              <a:lnSpc>
                <a:spcPct val="130000"/>
              </a:lnSpc>
              <a:buFont typeface="Arial" panose="020B0604020202020204" pitchFamily="34" charset="0"/>
              <a:buChar char="•"/>
            </a:pPr>
            <a:r>
              <a:rPr lang="zh-CN" altLang="en-US" sz="2665" dirty="0"/>
              <a:t> 现实中，大多数晚期肾病患者都必须</a:t>
            </a:r>
            <a:r>
              <a:rPr lang="zh-CN" altLang="en-US" sz="2665" dirty="0">
                <a:solidFill>
                  <a:srgbClr val="FF0000"/>
                </a:solidFill>
              </a:rPr>
              <a:t>依赖透析机</a:t>
            </a:r>
            <a:r>
              <a:rPr lang="zh-CN" altLang="en-US" sz="2665" dirty="0"/>
              <a:t>才能存活。</a:t>
            </a:r>
            <a:endParaRPr lang="en-US" altLang="zh-CN" sz="2665" dirty="0"/>
          </a:p>
          <a:p>
            <a:pPr marL="457200" algn="l" fontAlgn="auto">
              <a:lnSpc>
                <a:spcPct val="130000"/>
              </a:lnSpc>
              <a:buFont typeface="Arial" panose="020B0604020202020204" pitchFamily="34" charset="0"/>
              <a:buChar char="•"/>
            </a:pPr>
            <a:r>
              <a:rPr lang="zh-CN" altLang="en-US" sz="2700" dirty="0">
                <a:solidFill>
                  <a:srgbClr val="FF0000"/>
                </a:solidFill>
                <a:sym typeface="+mn-ea"/>
              </a:rPr>
              <a:t>目标：用AI加强透析机（人工肾脏）的功能</a:t>
            </a:r>
            <a:r>
              <a:rPr lang="zh-CN" altLang="en-US" sz="2700" dirty="0">
                <a:sym typeface="+mn-ea"/>
              </a:rPr>
              <a:t>。</a:t>
            </a:r>
          </a:p>
          <a:p>
            <a:pPr marL="457200" algn="l" fontAlgn="auto">
              <a:lnSpc>
                <a:spcPct val="130000"/>
              </a:lnSpc>
              <a:buFont typeface="Arial" panose="020B0604020202020204" pitchFamily="34" charset="0"/>
              <a:buChar char="•"/>
            </a:pP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805815" y="939800"/>
            <a:ext cx="10412730" cy="4888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dirty="0"/>
              <a:t>2019年的论文</a:t>
            </a:r>
            <a:r>
              <a:rPr lang="en-US" altLang="zh-CN" dirty="0"/>
              <a:t>(</a:t>
            </a:r>
            <a:r>
              <a:rPr lang="zh-CN" altLang="en-US" dirty="0"/>
              <a:t>作者认为</a:t>
            </a:r>
            <a:r>
              <a:rPr lang="zh-CN" altLang="en-US" dirty="0">
                <a:solidFill>
                  <a:srgbClr val="FF0000"/>
                </a:solidFill>
              </a:rPr>
              <a:t>最有意义</a:t>
            </a:r>
            <a:r>
              <a:rPr lang="zh-CN" altLang="en-US" dirty="0"/>
              <a:t>的论文之一</a:t>
            </a:r>
            <a:r>
              <a:rPr lang="en-US" altLang="zh-CN" dirty="0"/>
              <a:t>)</a:t>
            </a:r>
          </a:p>
          <a:p>
            <a:pPr lvl="1">
              <a:lnSpc>
                <a:spcPct val="120000"/>
              </a:lnSpc>
            </a:pPr>
            <a:r>
              <a:rPr lang="zh-CN" altLang="en-US" dirty="0"/>
              <a:t>基于透析患者特征、历史血流动力学反应和透析相关处方，开发了一个多终点模型来预测特定时段的Kt/V、</a:t>
            </a:r>
            <a:r>
              <a:rPr lang="zh-CN" altLang="en-US" dirty="0">
                <a:effectLst/>
                <a:latin typeface="Arial" panose="020B0604020202020204" pitchFamily="34" charset="0"/>
              </a:rPr>
              <a:t>液体排出量</a:t>
            </a:r>
            <a:r>
              <a:rPr lang="zh-CN" altLang="en-US" dirty="0"/>
              <a:t>、心率和血压。</a:t>
            </a:r>
            <a:endParaRPr lang="en-US" altLang="zh-CN" dirty="0"/>
          </a:p>
          <a:p>
            <a:pPr lvl="2">
              <a:lnSpc>
                <a:spcPct val="120000"/>
              </a:lnSpc>
            </a:pPr>
            <a:r>
              <a:rPr lang="zh-CN" altLang="en-US" dirty="0"/>
              <a:t>Kt/V：</a:t>
            </a:r>
            <a:r>
              <a:rPr lang="zh-CN" altLang="en-US" b="0" i="0" dirty="0">
                <a:solidFill>
                  <a:srgbClr val="333333"/>
                </a:solidFill>
                <a:effectLst/>
                <a:latin typeface="Arial" panose="020B0604020202020204" pitchFamily="34" charset="0"/>
              </a:rPr>
              <a:t>一定透析时间内透析器对尿素的清除量与体积的比值</a:t>
            </a:r>
            <a:endParaRPr lang="en-US" altLang="zh-CN" b="0" i="0" dirty="0">
              <a:solidFill>
                <a:srgbClr val="333333"/>
              </a:solidFill>
              <a:effectLst/>
              <a:latin typeface="Arial" panose="020B0604020202020204" pitchFamily="34" charset="0"/>
            </a:endParaRPr>
          </a:p>
          <a:p>
            <a:pPr lvl="2">
              <a:lnSpc>
                <a:spcPct val="120000"/>
              </a:lnSpc>
            </a:pPr>
            <a:endParaRPr lang="en-US" altLang="zh-CN" dirty="0"/>
          </a:p>
          <a:p>
            <a:pPr fontAlgn="auto">
              <a:lnSpc>
                <a:spcPct val="120000"/>
              </a:lnSpc>
            </a:pPr>
            <a:r>
              <a:rPr lang="zh-CN" altLang="en-US" dirty="0"/>
              <a:t>研究意义</a:t>
            </a:r>
            <a:endParaRPr lang="en-US" altLang="zh-CN" dirty="0"/>
          </a:p>
          <a:p>
            <a:pPr lvl="1">
              <a:lnSpc>
                <a:spcPct val="120000"/>
              </a:lnSpc>
            </a:pPr>
            <a:r>
              <a:rPr lang="zh-CN" altLang="en-US" dirty="0"/>
              <a:t>为关于ESRD（终末期肾病患者）患者的人工智能研究打开了大门</a:t>
            </a:r>
            <a:endParaRPr lang="en-US" altLang="zh-CN" dirty="0"/>
          </a:p>
          <a:p>
            <a:pPr lvl="1">
              <a:lnSpc>
                <a:spcPct val="120000"/>
              </a:lnSpc>
            </a:pPr>
            <a:r>
              <a:rPr lang="zh-CN" altLang="en-US" dirty="0"/>
              <a:t>ml驱动的机器连续自主地改变参数（温度、透析液电解质成分、持续时间和超滤速率），避免透析过程中出现糟糕的情况（例如低血压）。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800100" y="631825"/>
            <a:ext cx="10995025" cy="1683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0000"/>
              </a:lnSpc>
              <a:buNone/>
            </a:pPr>
            <a:r>
              <a:rPr lang="zh-CN" altLang="en-US" sz="3600" dirty="0"/>
              <a:t>二</a:t>
            </a:r>
            <a:r>
              <a:rPr lang="en-US" altLang="zh-CN" sz="3600" dirty="0"/>
              <a:t>. </a:t>
            </a:r>
            <a:r>
              <a:rPr lang="zh-CN" altLang="en-US" sz="3600" dirty="0"/>
              <a:t>方法</a:t>
            </a:r>
          </a:p>
          <a:p>
            <a:pPr marL="0" indent="0" fontAlgn="auto">
              <a:lnSpc>
                <a:spcPct val="120000"/>
              </a:lnSpc>
              <a:buNone/>
            </a:pPr>
            <a:r>
              <a:rPr lang="zh-CN" altLang="en-US" sz="2250" dirty="0">
                <a:solidFill>
                  <a:srgbClr val="FF0000"/>
                </a:solidFill>
              </a:rPr>
              <a:t>总共：69项研究</a:t>
            </a:r>
            <a:endParaRPr lang="zh-CN" altLang="en-US" sz="2250" dirty="0"/>
          </a:p>
        </p:txBody>
      </p:sp>
      <p:graphicFrame>
        <p:nvGraphicFramePr>
          <p:cNvPr id="5" name="表格 4"/>
          <p:cNvGraphicFramePr/>
          <p:nvPr>
            <p:custDataLst>
              <p:tags r:id="rId1"/>
            </p:custDataLst>
          </p:nvPr>
        </p:nvGraphicFramePr>
        <p:xfrm>
          <a:off x="1101090" y="2383790"/>
          <a:ext cx="9848215" cy="3559810"/>
        </p:xfrm>
        <a:graphic>
          <a:graphicData uri="http://schemas.openxmlformats.org/drawingml/2006/table">
            <a:tbl>
              <a:tblPr firstRow="1" bandRow="1">
                <a:tableStyleId>{5C22544A-7EE6-4342-B048-85BDC9FD1C3A}</a:tableStyleId>
              </a:tblPr>
              <a:tblGrid>
                <a:gridCol w="1802765">
                  <a:extLst>
                    <a:ext uri="{9D8B030D-6E8A-4147-A177-3AD203B41FA5}">
                      <a16:colId xmlns:a16="http://schemas.microsoft.com/office/drawing/2014/main" val="20000"/>
                    </a:ext>
                  </a:extLst>
                </a:gridCol>
                <a:gridCol w="2795905">
                  <a:extLst>
                    <a:ext uri="{9D8B030D-6E8A-4147-A177-3AD203B41FA5}">
                      <a16:colId xmlns:a16="http://schemas.microsoft.com/office/drawing/2014/main" val="20001"/>
                    </a:ext>
                  </a:extLst>
                </a:gridCol>
                <a:gridCol w="2619375">
                  <a:extLst>
                    <a:ext uri="{9D8B030D-6E8A-4147-A177-3AD203B41FA5}">
                      <a16:colId xmlns:a16="http://schemas.microsoft.com/office/drawing/2014/main" val="20002"/>
                    </a:ext>
                  </a:extLst>
                </a:gridCol>
                <a:gridCol w="2630170">
                  <a:extLst>
                    <a:ext uri="{9D8B030D-6E8A-4147-A177-3AD203B41FA5}">
                      <a16:colId xmlns:a16="http://schemas.microsoft.com/office/drawing/2014/main" val="20003"/>
                    </a:ext>
                  </a:extLst>
                </a:gridCol>
              </a:tblGrid>
              <a:tr h="895350">
                <a:tc>
                  <a:txBody>
                    <a:bodyPr/>
                    <a:lstStyle/>
                    <a:p>
                      <a:pPr>
                        <a:buNone/>
                      </a:pPr>
                      <a:endParaRPr lang="zh-CN" altLang="en-US"/>
                    </a:p>
                  </a:txBody>
                  <a:tcPr anchor="ctr" anchorCtr="1"/>
                </a:tc>
                <a:tc>
                  <a:txBody>
                    <a:bodyPr/>
                    <a:lstStyle/>
                    <a:p>
                      <a:pPr>
                        <a:buNone/>
                      </a:pPr>
                      <a:r>
                        <a:rPr lang="zh-CN" altLang="en-US" sz="1800" dirty="0">
                          <a:sym typeface="+mn-ea"/>
                        </a:rPr>
                        <a:t>AI和血液透析（HD）</a:t>
                      </a:r>
                      <a:endParaRPr lang="zh-CN" altLang="en-US"/>
                    </a:p>
                  </a:txBody>
                  <a:tcPr anchor="ctr" anchorCtr="1"/>
                </a:tc>
                <a:tc>
                  <a:txBody>
                    <a:bodyPr/>
                    <a:lstStyle/>
                    <a:p>
                      <a:pPr>
                        <a:buNone/>
                      </a:pPr>
                      <a:r>
                        <a:rPr lang="zh-CN" altLang="en-US" sz="1800" dirty="0">
                          <a:sym typeface="+mn-ea"/>
                        </a:rPr>
                        <a:t>AI和腹膜透析（PD）</a:t>
                      </a:r>
                      <a:endParaRPr lang="zh-CN" altLang="en-US"/>
                    </a:p>
                  </a:txBody>
                  <a:tcPr anchor="ctr" anchorCtr="1"/>
                </a:tc>
                <a:tc>
                  <a:txBody>
                    <a:bodyPr/>
                    <a:lstStyle/>
                    <a:p>
                      <a:pPr>
                        <a:buNone/>
                      </a:pPr>
                      <a:r>
                        <a:rPr lang="zh-CN" altLang="en-US" sz="1800" dirty="0">
                          <a:sym typeface="+mn-ea"/>
                        </a:rPr>
                        <a:t>AI和肾移植（KT）</a:t>
                      </a:r>
                      <a:endParaRPr lang="zh-CN" altLang="en-US"/>
                    </a:p>
                  </a:txBody>
                  <a:tcPr anchor="ctr" anchorCtr="1"/>
                </a:tc>
                <a:extLst>
                  <a:ext uri="{0D108BD9-81ED-4DB2-BD59-A6C34878D82A}">
                    <a16:rowId xmlns:a16="http://schemas.microsoft.com/office/drawing/2014/main" val="10000"/>
                  </a:ext>
                </a:extLst>
              </a:tr>
              <a:tr h="659130">
                <a:tc>
                  <a:txBody>
                    <a:bodyPr/>
                    <a:lstStyle/>
                    <a:p>
                      <a:pPr>
                        <a:buNone/>
                      </a:pPr>
                      <a:r>
                        <a:rPr lang="zh-CN" altLang="en-US"/>
                        <a:t>实验数量</a:t>
                      </a:r>
                    </a:p>
                  </a:txBody>
                  <a:tcPr anchor="ctr" anchorCtr="1"/>
                </a:tc>
                <a:tc>
                  <a:txBody>
                    <a:bodyPr/>
                    <a:lstStyle/>
                    <a:p>
                      <a:pPr>
                        <a:buNone/>
                      </a:pPr>
                      <a:r>
                        <a:rPr lang="en-US" altLang="zh-CN"/>
                        <a:t>43</a:t>
                      </a:r>
                    </a:p>
                  </a:txBody>
                  <a:tcPr anchor="ctr" anchorCtr="1"/>
                </a:tc>
                <a:tc>
                  <a:txBody>
                    <a:bodyPr/>
                    <a:lstStyle/>
                    <a:p>
                      <a:pPr>
                        <a:buNone/>
                      </a:pPr>
                      <a:r>
                        <a:rPr lang="en-US" altLang="zh-CN"/>
                        <a:t>8</a:t>
                      </a:r>
                    </a:p>
                  </a:txBody>
                  <a:tcPr anchor="ctr" anchorCtr="1"/>
                </a:tc>
                <a:tc>
                  <a:txBody>
                    <a:bodyPr/>
                    <a:lstStyle/>
                    <a:p>
                      <a:pPr>
                        <a:buNone/>
                      </a:pPr>
                      <a:r>
                        <a:rPr lang="en-US" altLang="zh-CN"/>
                        <a:t>18</a:t>
                      </a:r>
                    </a:p>
                  </a:txBody>
                  <a:tcPr anchor="ctr" anchorCtr="1"/>
                </a:tc>
                <a:extLst>
                  <a:ext uri="{0D108BD9-81ED-4DB2-BD59-A6C34878D82A}">
                    <a16:rowId xmlns:a16="http://schemas.microsoft.com/office/drawing/2014/main" val="10001"/>
                  </a:ext>
                </a:extLst>
              </a:tr>
              <a:tr h="2005330">
                <a:tc>
                  <a:txBody>
                    <a:bodyPr/>
                    <a:lstStyle/>
                    <a:p>
                      <a:pPr>
                        <a:buNone/>
                      </a:pPr>
                      <a:r>
                        <a:rPr lang="zh-CN" altLang="en-US"/>
                        <a:t>涉及的问题</a:t>
                      </a:r>
                    </a:p>
                  </a:txBody>
                  <a:tcPr anchor="ctr" anchorCtr="1"/>
                </a:tc>
                <a:tc>
                  <a:txBody>
                    <a:bodyPr/>
                    <a:lstStyle/>
                    <a:p>
                      <a:pPr>
                        <a:buNone/>
                      </a:pPr>
                      <a:r>
                        <a:rPr lang="zh-CN" altLang="en-US"/>
                        <a:t>（a）透析中心/医疗管理（b）透析技术和程序</a:t>
                      </a:r>
                    </a:p>
                    <a:p>
                      <a:pPr>
                        <a:buNone/>
                      </a:pPr>
                      <a:r>
                        <a:rPr lang="zh-CN" altLang="en-US"/>
                        <a:t>（c）贫血管理</a:t>
                      </a:r>
                    </a:p>
                    <a:p>
                      <a:pPr>
                        <a:buNone/>
                      </a:pPr>
                      <a:r>
                        <a:rPr lang="zh-CN" altLang="en-US"/>
                        <a:t>（d）激素/饮食问题和（e）动静脉瘘评估</a:t>
                      </a:r>
                    </a:p>
                  </a:txBody>
                  <a:tcPr anchor="ctr" anchorCtr="1"/>
                </a:tc>
                <a:tc>
                  <a:txBody>
                    <a:bodyPr/>
                    <a:lstStyle/>
                    <a:p>
                      <a:pPr>
                        <a:buNone/>
                      </a:pPr>
                      <a:r>
                        <a:rPr lang="zh-CN" altLang="en-US" dirty="0"/>
                        <a:t>（a）腹膜技术问题，（b）感染</a:t>
                      </a:r>
                    </a:p>
                    <a:p>
                      <a:pPr>
                        <a:buNone/>
                      </a:pPr>
                      <a:r>
                        <a:rPr lang="zh-CN" altLang="en-US" dirty="0"/>
                        <a:t>（c）心血管事件预测</a:t>
                      </a:r>
                    </a:p>
                  </a:txBody>
                  <a:tcPr anchor="ctr" anchorCtr="1"/>
                </a:tc>
                <a:tc>
                  <a:txBody>
                    <a:bodyPr/>
                    <a:lstStyle/>
                    <a:p>
                      <a:pPr>
                        <a:buNone/>
                      </a:pPr>
                      <a:r>
                        <a:rPr lang="zh-CN" altLang="en-US" dirty="0"/>
                        <a:t>（a）医疗管理系统</a:t>
                      </a:r>
                    </a:p>
                    <a:p>
                      <a:pPr>
                        <a:buNone/>
                      </a:pPr>
                      <a:r>
                        <a:rPr lang="zh-CN" altLang="en-US" dirty="0"/>
                        <a:t>（b）预测移植排斥</a:t>
                      </a:r>
                    </a:p>
                    <a:p>
                      <a:pPr>
                        <a:buNone/>
                      </a:pPr>
                      <a:r>
                        <a:rPr lang="zh-CN" altLang="en-US" dirty="0"/>
                        <a:t>（c）他克莫司治疗调节</a:t>
                      </a:r>
                    </a:p>
                    <a:p>
                      <a:pPr>
                        <a:buNone/>
                      </a:pPr>
                      <a:r>
                        <a:rPr lang="zh-CN" altLang="en-US" dirty="0"/>
                        <a:t>（d）饮食问题。</a:t>
                      </a:r>
                    </a:p>
                  </a:txBody>
                  <a:tcPr anchor="ctr" anchorCtr="1"/>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680720" y="649605"/>
            <a:ext cx="10995025" cy="5371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0000"/>
              </a:lnSpc>
              <a:buNone/>
            </a:pPr>
            <a:r>
              <a:rPr lang="en-US" altLang="zh-CN" sz="3600" dirty="0">
                <a:sym typeface="+mn-ea"/>
              </a:rPr>
              <a:t>2.3 </a:t>
            </a:r>
            <a:r>
              <a:rPr lang="zh-CN" altLang="en-US" sz="3600" dirty="0">
                <a:sym typeface="+mn-ea"/>
              </a:rPr>
              <a:t>使用的AI / ML算法</a:t>
            </a:r>
          </a:p>
          <a:p>
            <a:pPr marL="0" indent="0" fontAlgn="auto">
              <a:lnSpc>
                <a:spcPct val="120000"/>
              </a:lnSpc>
              <a:buNone/>
            </a:pPr>
            <a:endParaRPr lang="zh-CN" altLang="en-US" dirty="0">
              <a:sym typeface="+mn-ea"/>
            </a:endParaRPr>
          </a:p>
          <a:p>
            <a:pPr>
              <a:lnSpc>
                <a:spcPct val="100000"/>
              </a:lnSpc>
            </a:pPr>
            <a:r>
              <a:rPr lang="zh-CN" altLang="en-US" sz="2500" dirty="0">
                <a:solidFill>
                  <a:srgbClr val="FF0000"/>
                </a:solidFill>
                <a:sym typeface="+mn-ea"/>
              </a:rPr>
              <a:t>64项</a:t>
            </a:r>
            <a:r>
              <a:rPr lang="zh-CN" altLang="en-US" sz="2500" dirty="0">
                <a:sym typeface="+mn-ea"/>
              </a:rPr>
              <a:t>研究包括</a:t>
            </a:r>
            <a:r>
              <a:rPr lang="zh-CN" altLang="en-US" sz="2500" dirty="0">
                <a:solidFill>
                  <a:srgbClr val="FF0000"/>
                </a:solidFill>
                <a:sym typeface="+mn-ea"/>
              </a:rPr>
              <a:t>ML算法</a:t>
            </a:r>
            <a:r>
              <a:rPr lang="zh-CN" altLang="en-US" sz="2500" dirty="0">
                <a:sym typeface="+mn-ea"/>
              </a:rPr>
              <a:t>:</a:t>
            </a:r>
            <a:r>
              <a:rPr lang="en-US" altLang="zh-CN" sz="2500" dirty="0">
                <a:sym typeface="+mn-ea"/>
              </a:rPr>
              <a:t>15</a:t>
            </a:r>
            <a:r>
              <a:rPr lang="zh-CN" altLang="en-US" sz="2500" dirty="0">
                <a:sym typeface="+mn-ea"/>
              </a:rPr>
              <a:t>个未指定的</a:t>
            </a:r>
            <a:r>
              <a:rPr lang="en-US" altLang="zh-CN" sz="2500" dirty="0">
                <a:sym typeface="+mn-ea"/>
              </a:rPr>
              <a:t>ML</a:t>
            </a:r>
            <a:r>
              <a:rPr lang="zh-CN" altLang="en-US" sz="2500" dirty="0">
                <a:sym typeface="+mn-ea"/>
              </a:rPr>
              <a:t>、朴素贝叶斯模型、支持向量机(SVM)和马尔可夫决策过程强化学习(MDP)</a:t>
            </a:r>
          </a:p>
          <a:p>
            <a:pPr>
              <a:lnSpc>
                <a:spcPct val="100000"/>
              </a:lnSpc>
            </a:pPr>
            <a:r>
              <a:rPr lang="zh-CN" altLang="en-US" sz="2500" dirty="0">
                <a:solidFill>
                  <a:srgbClr val="FF0000"/>
                </a:solidFill>
                <a:sym typeface="+mn-ea"/>
              </a:rPr>
              <a:t>30个</a:t>
            </a:r>
            <a:r>
              <a:rPr lang="zh-CN" altLang="en-US" sz="2500" dirty="0">
                <a:sym typeface="+mn-ea"/>
              </a:rPr>
              <a:t>未指定的</a:t>
            </a:r>
            <a:r>
              <a:rPr lang="zh-CN" altLang="en-US" sz="2500" dirty="0">
                <a:solidFill>
                  <a:srgbClr val="FF0000"/>
                </a:solidFill>
                <a:sym typeface="+mn-ea"/>
              </a:rPr>
              <a:t>神经网络算法</a:t>
            </a:r>
            <a:r>
              <a:rPr lang="zh-CN" altLang="en-US" sz="2500" dirty="0">
                <a:sym typeface="+mn-ea"/>
              </a:rPr>
              <a:t>，1个K近邻，1个MLP</a:t>
            </a:r>
          </a:p>
          <a:p>
            <a:pPr>
              <a:lnSpc>
                <a:spcPct val="100000"/>
              </a:lnSpc>
            </a:pPr>
            <a:r>
              <a:rPr lang="zh-CN" altLang="en-US" sz="2500" dirty="0">
                <a:solidFill>
                  <a:srgbClr val="FF0000"/>
                </a:solidFill>
                <a:sym typeface="+mn-ea"/>
              </a:rPr>
              <a:t>11项研究</a:t>
            </a:r>
            <a:r>
              <a:rPr lang="zh-CN" altLang="en-US" sz="2500" dirty="0">
                <a:sym typeface="+mn-ea"/>
              </a:rPr>
              <a:t>基于树的模型(TBM)，</a:t>
            </a:r>
            <a:r>
              <a:rPr lang="zh-CN" altLang="en-US" sz="2500" dirty="0">
                <a:solidFill>
                  <a:srgbClr val="FF0000"/>
                </a:solidFill>
                <a:sym typeface="+mn-ea"/>
              </a:rPr>
              <a:t>随机森林</a:t>
            </a:r>
            <a:r>
              <a:rPr lang="zh-CN" altLang="en-US" sz="2500" dirty="0">
                <a:sym typeface="+mn-ea"/>
              </a:rPr>
              <a:t>（RF）或条件推理树</a:t>
            </a:r>
          </a:p>
          <a:p>
            <a:pPr>
              <a:lnSpc>
                <a:spcPct val="100000"/>
              </a:lnSpc>
            </a:pPr>
            <a:r>
              <a:rPr lang="zh-CN" altLang="en-US" sz="2500" dirty="0">
                <a:sym typeface="+mn-ea"/>
              </a:rPr>
              <a:t>4次实验涉及数据挖掘</a:t>
            </a:r>
          </a:p>
          <a:p>
            <a:pPr>
              <a:lnSpc>
                <a:spcPct val="100000"/>
              </a:lnSpc>
            </a:pPr>
            <a:r>
              <a:rPr lang="zh-CN" altLang="en-US" sz="2500" dirty="0">
                <a:sym typeface="+mn-ea"/>
              </a:rPr>
              <a:t>5次使用了模糊逻辑方法</a:t>
            </a:r>
          </a:p>
          <a:p>
            <a:pPr>
              <a:lnSpc>
                <a:spcPct val="100000"/>
              </a:lnSpc>
            </a:pPr>
            <a:r>
              <a:rPr lang="zh-CN" altLang="en-US" sz="2500" dirty="0">
                <a:sym typeface="+mn-ea"/>
              </a:rPr>
              <a:t>1项研究包括特定的NLP算法</a:t>
            </a:r>
          </a:p>
          <a:p>
            <a:pPr>
              <a:lnSpc>
                <a:spcPct val="100000"/>
              </a:lnSpc>
            </a:pPr>
            <a:r>
              <a:rPr lang="zh-CN" altLang="en-US" sz="2500" dirty="0">
                <a:sym typeface="+mn-ea"/>
              </a:rPr>
              <a:t>2项包括贝叶斯置信网络和动态时间扭曲（DTW）算法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a:t>
            </a:r>
            <a:r>
              <a:rPr lang="en-US" altLang="zh-CN" sz="4000" dirty="0"/>
              <a:t>.</a:t>
            </a:r>
            <a:r>
              <a:rPr lang="zh-CN" altLang="en-US" sz="4000" dirty="0"/>
              <a:t>讨论</a:t>
            </a:r>
          </a:p>
        </p:txBody>
      </p:sp>
      <p:sp>
        <p:nvSpPr>
          <p:cNvPr id="4" name="标题 1">
            <a:extLst>
              <a:ext uri="{FF2B5EF4-FFF2-40B4-BE49-F238E27FC236}">
                <a16:creationId xmlns:a16="http://schemas.microsoft.com/office/drawing/2014/main" id="{69B9F9EA-2689-41CC-9136-06942E6F4147}"/>
              </a:ext>
            </a:extLst>
          </p:cNvPr>
          <p:cNvSpPr txBox="1">
            <a:spLocks/>
          </p:cNvSpPr>
          <p:nvPr/>
        </p:nvSpPr>
        <p:spPr>
          <a:xfrm>
            <a:off x="795007" y="1387916"/>
            <a:ext cx="10515600" cy="43513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altLang="zh-CN" sz="3600" dirty="0"/>
              <a:t>AI+HD</a:t>
            </a:r>
            <a:r>
              <a:rPr lang="zh-CN" altLang="en-US" sz="3600" dirty="0"/>
              <a:t>（血液透析）的应用与挑战</a:t>
            </a:r>
            <a:endParaRPr lang="en-US" altLang="zh-CN" sz="3600" dirty="0"/>
          </a:p>
          <a:p>
            <a:pPr marL="571500" indent="-571500">
              <a:buFont typeface="Arial" panose="020B0604020202020204" pitchFamily="34" charset="0"/>
              <a:buChar char="•"/>
            </a:pPr>
            <a:r>
              <a:rPr lang="en-US" altLang="zh-CN" sz="3600" dirty="0"/>
              <a:t>AI+PD</a:t>
            </a:r>
            <a:r>
              <a:rPr lang="zh-CN" altLang="en-US" sz="3600" dirty="0"/>
              <a:t> （腹膜透析）的应用与挑战</a:t>
            </a:r>
            <a:endParaRPr lang="en-US" altLang="zh-CN" sz="3600" dirty="0"/>
          </a:p>
          <a:p>
            <a:pPr marL="571500" indent="-571500">
              <a:buFont typeface="Arial" panose="020B0604020202020204" pitchFamily="34" charset="0"/>
              <a:buChar char="•"/>
            </a:pPr>
            <a:r>
              <a:rPr lang="en-US" altLang="zh-CN" sz="3600" dirty="0"/>
              <a:t>AI+KT</a:t>
            </a:r>
            <a:r>
              <a:rPr lang="zh-CN" altLang="en-US" sz="3600" dirty="0"/>
              <a:t> （肾移植透析）的应用与挑战</a:t>
            </a:r>
            <a:endParaRPr lang="en-US" altLang="zh-CN" sz="3600" dirty="0"/>
          </a:p>
        </p:txBody>
      </p:sp>
      <p:sp>
        <p:nvSpPr>
          <p:cNvPr id="5" name="内容占位符 2">
            <a:extLst>
              <a:ext uri="{FF2B5EF4-FFF2-40B4-BE49-F238E27FC236}">
                <a16:creationId xmlns:a16="http://schemas.microsoft.com/office/drawing/2014/main" id="{56A8178B-2986-4F25-B7B8-6536DD0ECD48}"/>
              </a:ext>
            </a:extLst>
          </p:cNvPr>
          <p:cNvSpPr txBox="1">
            <a:spLocks/>
          </p:cNvSpPr>
          <p:nvPr/>
        </p:nvSpPr>
        <p:spPr>
          <a:xfrm>
            <a:off x="795007" y="284841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aea941ca-d813-4b70-b9fe-736b949b4ce8}"/>
  <p:tag name="TABLE_ENDDRAG_ORIGIN_RECT" val="724*298"/>
  <p:tag name="TABLE_ENDDRAG_RECT" val="63*187*724*29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3783</Words>
  <Application>Microsoft Office PowerPoint</Application>
  <PresentationFormat>宽屏</PresentationFormat>
  <Paragraphs>307</Paragraphs>
  <Slides>39</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39</vt:i4>
      </vt:variant>
    </vt:vector>
  </HeadingPairs>
  <TitlesOfParts>
    <vt:vector size="47" baseType="lpstr">
      <vt:lpstr>-apple-system</vt:lpstr>
      <vt:lpstr>等线</vt:lpstr>
      <vt:lpstr>等线 Light</vt:lpstr>
      <vt:lpstr>arial</vt:lpstr>
      <vt:lpstr>arial</vt:lpstr>
      <vt:lpstr>Calibri</vt:lpstr>
      <vt:lpstr>Office 主题​​</vt:lpstr>
      <vt:lpstr>1_Office 主题​​</vt:lpstr>
      <vt:lpstr>Using Artificial Intelligence Resources in Dialysis and Kidney Transplant Patients: A Literature Review  人工智能技术在透析与肾移植患者中的应用：文献综述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三.讨论</vt:lpstr>
      <vt:lpstr>Q1: 人工智能如何改善向HD(血液透析)提供的医疗服务?</vt:lpstr>
      <vt:lpstr>Q1: 人工智能如何改善向HD(血液透析)提供的医疗服务?</vt:lpstr>
      <vt:lpstr>Q2: HD领域的挑战和需求 </vt:lpstr>
      <vt:lpstr>研究1</vt:lpstr>
      <vt:lpstr>研究2</vt:lpstr>
      <vt:lpstr>研究3</vt:lpstr>
      <vt:lpstr>研究4</vt:lpstr>
      <vt:lpstr>研究5</vt:lpstr>
      <vt:lpstr>研究6</vt:lpstr>
      <vt:lpstr>研究6</vt:lpstr>
      <vt:lpstr>研究7</vt:lpstr>
      <vt:lpstr>研究8</vt:lpstr>
      <vt:lpstr>研究9</vt:lpstr>
      <vt:lpstr>研究10</vt:lpstr>
      <vt:lpstr>研究11</vt:lpstr>
      <vt:lpstr>研究12</vt:lpstr>
      <vt:lpstr>3.2 腹膜透析与人工智能</vt:lpstr>
      <vt:lpstr>Q1: 人工智能的使用如何改善向PD(腹膜透析)提供的医疗服务? </vt:lpstr>
      <vt:lpstr>Q2: 挑战和需要更多人工智能研究的PD领域 </vt:lpstr>
      <vt:lpstr>PowerPoint 演示文稿</vt:lpstr>
      <vt:lpstr>PowerPoint 演示文稿</vt:lpstr>
      <vt:lpstr>3.3 肾移植与人工智能</vt:lpstr>
      <vt:lpstr>Q1: 人工智能的使用如何改善向KT提供的医疗服务? </vt:lpstr>
      <vt:lpstr>Q2: 挑战和需要更多人工智能研究的KT领域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Artificial Intelligence Resources in Dialysis and Kidney Transplant Patients: A Literature Review</dc:title>
  <dc:creator>黄 鑫洋</dc:creator>
  <cp:lastModifiedBy>xiangzhen fang</cp:lastModifiedBy>
  <cp:revision>44</cp:revision>
  <dcterms:created xsi:type="dcterms:W3CDTF">2020-11-17T11:07:00Z</dcterms:created>
  <dcterms:modified xsi:type="dcterms:W3CDTF">2020-11-18T07:58:47Z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