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8" r:id="rId3"/>
    <p:sldId id="257" r:id="rId4"/>
    <p:sldId id="262" r:id="rId5"/>
    <p:sldId id="264" r:id="rId6"/>
    <p:sldId id="265" r:id="rId7"/>
    <p:sldId id="263" r:id="rId8"/>
    <p:sldId id="267" r:id="rId9"/>
    <p:sldId id="268" r:id="rId10"/>
    <p:sldId id="269" r:id="rId11"/>
    <p:sldId id="273" r:id="rId12"/>
    <p:sldId id="274" r:id="rId13"/>
    <p:sldId id="261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6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0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82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96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64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30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1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3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3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99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5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1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8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A2FC98-9A5F-4ED4-85B3-6C60BF864C7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E81F52-1F2C-4DC3-A09E-56848D3BC6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Pattern Designation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 C programming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06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5675" y="766119"/>
            <a:ext cx="3702450" cy="88190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triangle aligned in right side.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47351" y="2430162"/>
            <a:ext cx="4064915" cy="344570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/>
              <a:t>Example3: 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i="1" u="sng" dirty="0"/>
              <a:t>Algorithm to print this pattern:</a:t>
            </a:r>
          </a:p>
          <a:p>
            <a:r>
              <a:rPr lang="en-US" b="1" dirty="0"/>
              <a:t>Step1: </a:t>
            </a:r>
            <a:r>
              <a:rPr lang="en-US" b="1" i="1" dirty="0"/>
              <a:t>Start</a:t>
            </a:r>
          </a:p>
          <a:p>
            <a:r>
              <a:rPr lang="en-US" b="1" dirty="0"/>
              <a:t>Step2: </a:t>
            </a:r>
            <a:r>
              <a:rPr lang="en-US" b="1" i="1" dirty="0"/>
              <a:t>Initialize variables(i for row and j for column).</a:t>
            </a:r>
          </a:p>
          <a:p>
            <a:r>
              <a:rPr lang="en-US" b="1" dirty="0"/>
              <a:t>Step3:  </a:t>
            </a:r>
            <a:r>
              <a:rPr lang="en-US" sz="2000" b="1" i="1" dirty="0"/>
              <a:t>Use for loop to print the first row.</a:t>
            </a:r>
          </a:p>
          <a:p>
            <a:r>
              <a:rPr lang="en-US" b="1" dirty="0"/>
              <a:t>Step </a:t>
            </a:r>
            <a:r>
              <a:rPr lang="en-US" b="1" i="1" dirty="0"/>
              <a:t>4:Put that for loop in another for loop to print this row 5 times.</a:t>
            </a:r>
          </a:p>
          <a:p>
            <a:r>
              <a:rPr lang="en-US" b="1" dirty="0"/>
              <a:t>Step 5: </a:t>
            </a:r>
            <a:r>
              <a:rPr lang="en-US" b="1" i="1" dirty="0"/>
              <a:t>Inside this nested loop us conditional statement.</a:t>
            </a:r>
          </a:p>
          <a:p>
            <a:r>
              <a:rPr lang="en-US" b="1" i="1" dirty="0"/>
              <a:t>In conditional statement we use the condition by following previously mentioned steps.</a:t>
            </a: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89579"/>
              </p:ext>
            </p:extLst>
          </p:nvPr>
        </p:nvGraphicFramePr>
        <p:xfrm>
          <a:off x="1309816" y="3031525"/>
          <a:ext cx="3451655" cy="2570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331">
                  <a:extLst>
                    <a:ext uri="{9D8B030D-6E8A-4147-A177-3AD203B41FA5}">
                      <a16:colId xmlns:a16="http://schemas.microsoft.com/office/drawing/2014/main" val="3556877258"/>
                    </a:ext>
                  </a:extLst>
                </a:gridCol>
                <a:gridCol w="690331">
                  <a:extLst>
                    <a:ext uri="{9D8B030D-6E8A-4147-A177-3AD203B41FA5}">
                      <a16:colId xmlns:a16="http://schemas.microsoft.com/office/drawing/2014/main" val="1623673413"/>
                    </a:ext>
                  </a:extLst>
                </a:gridCol>
                <a:gridCol w="690331">
                  <a:extLst>
                    <a:ext uri="{9D8B030D-6E8A-4147-A177-3AD203B41FA5}">
                      <a16:colId xmlns:a16="http://schemas.microsoft.com/office/drawing/2014/main" val="2242491916"/>
                    </a:ext>
                  </a:extLst>
                </a:gridCol>
                <a:gridCol w="690331">
                  <a:extLst>
                    <a:ext uri="{9D8B030D-6E8A-4147-A177-3AD203B41FA5}">
                      <a16:colId xmlns:a16="http://schemas.microsoft.com/office/drawing/2014/main" val="1686632155"/>
                    </a:ext>
                  </a:extLst>
                </a:gridCol>
                <a:gridCol w="690331">
                  <a:extLst>
                    <a:ext uri="{9D8B030D-6E8A-4147-A177-3AD203B41FA5}">
                      <a16:colId xmlns:a16="http://schemas.microsoft.com/office/drawing/2014/main" val="3328144864"/>
                    </a:ext>
                  </a:extLst>
                </a:gridCol>
              </a:tblGrid>
              <a:tr h="514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*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5806663"/>
                  </a:ext>
                </a:extLst>
              </a:tr>
              <a:tr h="514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*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*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0289821"/>
                  </a:ext>
                </a:extLst>
              </a:tr>
              <a:tr h="514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*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*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*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8801388"/>
                  </a:ext>
                </a:extLst>
              </a:tr>
              <a:tr h="514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*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*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*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*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2969070"/>
                  </a:ext>
                </a:extLst>
              </a:tr>
              <a:tr h="514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*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*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*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*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*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447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6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295402" y="570450"/>
            <a:ext cx="9601196" cy="2112793"/>
          </a:xfrm>
        </p:spPr>
        <p:txBody>
          <a:bodyPr/>
          <a:lstStyle/>
          <a:p>
            <a:pPr algn="l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832" y="2556932"/>
            <a:ext cx="10105765" cy="3318936"/>
          </a:xfrm>
        </p:spPr>
        <p:txBody>
          <a:bodyPr/>
          <a:lstStyle/>
          <a:p>
            <a:r>
              <a:rPr lang="en-US" b="1" dirty="0" smtClean="0"/>
              <a:t>Step A:                                             Step B: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83560"/>
              </p:ext>
            </p:extLst>
          </p:nvPr>
        </p:nvGraphicFramePr>
        <p:xfrm>
          <a:off x="963824" y="3245705"/>
          <a:ext cx="3756456" cy="2537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076">
                  <a:extLst>
                    <a:ext uri="{9D8B030D-6E8A-4147-A177-3AD203B41FA5}">
                      <a16:colId xmlns:a16="http://schemas.microsoft.com/office/drawing/2014/main" val="204683468"/>
                    </a:ext>
                  </a:extLst>
                </a:gridCol>
                <a:gridCol w="626076">
                  <a:extLst>
                    <a:ext uri="{9D8B030D-6E8A-4147-A177-3AD203B41FA5}">
                      <a16:colId xmlns:a16="http://schemas.microsoft.com/office/drawing/2014/main" val="1358964915"/>
                    </a:ext>
                  </a:extLst>
                </a:gridCol>
                <a:gridCol w="626076">
                  <a:extLst>
                    <a:ext uri="{9D8B030D-6E8A-4147-A177-3AD203B41FA5}">
                      <a16:colId xmlns:a16="http://schemas.microsoft.com/office/drawing/2014/main" val="16195211"/>
                    </a:ext>
                  </a:extLst>
                </a:gridCol>
                <a:gridCol w="626076">
                  <a:extLst>
                    <a:ext uri="{9D8B030D-6E8A-4147-A177-3AD203B41FA5}">
                      <a16:colId xmlns:a16="http://schemas.microsoft.com/office/drawing/2014/main" val="655068772"/>
                    </a:ext>
                  </a:extLst>
                </a:gridCol>
                <a:gridCol w="626076">
                  <a:extLst>
                    <a:ext uri="{9D8B030D-6E8A-4147-A177-3AD203B41FA5}">
                      <a16:colId xmlns:a16="http://schemas.microsoft.com/office/drawing/2014/main" val="3594800240"/>
                    </a:ext>
                  </a:extLst>
                </a:gridCol>
                <a:gridCol w="626076">
                  <a:extLst>
                    <a:ext uri="{9D8B030D-6E8A-4147-A177-3AD203B41FA5}">
                      <a16:colId xmlns:a16="http://schemas.microsoft.com/office/drawing/2014/main" val="2860486701"/>
                    </a:ext>
                  </a:extLst>
                </a:gridCol>
              </a:tblGrid>
              <a:tr h="32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S.N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j=1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j=2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j=3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j=4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j=5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5194486"/>
                  </a:ext>
                </a:extLst>
              </a:tr>
              <a:tr h="441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i</a:t>
                      </a:r>
                      <a:r>
                        <a:rPr lang="en-US" sz="1400" b="1" u="none" strike="noStrike" dirty="0">
                          <a:effectLst/>
                        </a:rPr>
                        <a:t>=1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9727815"/>
                  </a:ext>
                </a:extLst>
              </a:tr>
              <a:tr h="441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i=2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005810"/>
                  </a:ext>
                </a:extLst>
              </a:tr>
              <a:tr h="441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i=3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7282511"/>
                  </a:ext>
                </a:extLst>
              </a:tr>
              <a:tr h="441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i=4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1336321"/>
                  </a:ext>
                </a:extLst>
              </a:tr>
              <a:tr h="441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i=5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5388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61613"/>
              </p:ext>
            </p:extLst>
          </p:nvPr>
        </p:nvGraphicFramePr>
        <p:xfrm>
          <a:off x="1392195" y="700216"/>
          <a:ext cx="3179805" cy="1680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961">
                  <a:extLst>
                    <a:ext uri="{9D8B030D-6E8A-4147-A177-3AD203B41FA5}">
                      <a16:colId xmlns:a16="http://schemas.microsoft.com/office/drawing/2014/main" val="2974014735"/>
                    </a:ext>
                  </a:extLst>
                </a:gridCol>
                <a:gridCol w="635961">
                  <a:extLst>
                    <a:ext uri="{9D8B030D-6E8A-4147-A177-3AD203B41FA5}">
                      <a16:colId xmlns:a16="http://schemas.microsoft.com/office/drawing/2014/main" val="911555605"/>
                    </a:ext>
                  </a:extLst>
                </a:gridCol>
                <a:gridCol w="635961">
                  <a:extLst>
                    <a:ext uri="{9D8B030D-6E8A-4147-A177-3AD203B41FA5}">
                      <a16:colId xmlns:a16="http://schemas.microsoft.com/office/drawing/2014/main" val="3436319159"/>
                    </a:ext>
                  </a:extLst>
                </a:gridCol>
                <a:gridCol w="635961">
                  <a:extLst>
                    <a:ext uri="{9D8B030D-6E8A-4147-A177-3AD203B41FA5}">
                      <a16:colId xmlns:a16="http://schemas.microsoft.com/office/drawing/2014/main" val="3659813563"/>
                    </a:ext>
                  </a:extLst>
                </a:gridCol>
                <a:gridCol w="635961">
                  <a:extLst>
                    <a:ext uri="{9D8B030D-6E8A-4147-A177-3AD203B41FA5}">
                      <a16:colId xmlns:a16="http://schemas.microsoft.com/office/drawing/2014/main" val="1133199930"/>
                    </a:ext>
                  </a:extLst>
                </a:gridCol>
              </a:tblGrid>
              <a:tr h="33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*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1569823"/>
                  </a:ext>
                </a:extLst>
              </a:tr>
              <a:tr h="33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*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*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324497"/>
                  </a:ext>
                </a:extLst>
              </a:tr>
              <a:tr h="33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*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*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7412174"/>
                  </a:ext>
                </a:extLst>
              </a:tr>
              <a:tr h="33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*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6423535"/>
                  </a:ext>
                </a:extLst>
              </a:tr>
              <a:tr h="33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*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*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*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905266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80737"/>
              </p:ext>
            </p:extLst>
          </p:nvPr>
        </p:nvGraphicFramePr>
        <p:xfrm>
          <a:off x="5395783" y="3245706"/>
          <a:ext cx="5082748" cy="2537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687">
                  <a:extLst>
                    <a:ext uri="{9D8B030D-6E8A-4147-A177-3AD203B41FA5}">
                      <a16:colId xmlns:a16="http://schemas.microsoft.com/office/drawing/2014/main" val="136965420"/>
                    </a:ext>
                  </a:extLst>
                </a:gridCol>
                <a:gridCol w="1270687">
                  <a:extLst>
                    <a:ext uri="{9D8B030D-6E8A-4147-A177-3AD203B41FA5}">
                      <a16:colId xmlns:a16="http://schemas.microsoft.com/office/drawing/2014/main" val="447738354"/>
                    </a:ext>
                  </a:extLst>
                </a:gridCol>
                <a:gridCol w="1270687">
                  <a:extLst>
                    <a:ext uri="{9D8B030D-6E8A-4147-A177-3AD203B41FA5}">
                      <a16:colId xmlns:a16="http://schemas.microsoft.com/office/drawing/2014/main" val="3875621001"/>
                    </a:ext>
                  </a:extLst>
                </a:gridCol>
                <a:gridCol w="1270687">
                  <a:extLst>
                    <a:ext uri="{9D8B030D-6E8A-4147-A177-3AD203B41FA5}">
                      <a16:colId xmlns:a16="http://schemas.microsoft.com/office/drawing/2014/main" val="3581725474"/>
                    </a:ext>
                  </a:extLst>
                </a:gridCol>
              </a:tblGrid>
              <a:tr h="2969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Number of star in row(</a:t>
                      </a:r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) and column(j)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63391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i</a:t>
                      </a:r>
                      <a:r>
                        <a:rPr lang="en-US" sz="16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=row</a:t>
                      </a:r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j=column</a:t>
                      </a:r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Range of j</a:t>
                      </a:r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condition</a:t>
                      </a:r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62405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j&gt;=5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j&gt;=6-i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7719908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4,5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j&gt;=4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j&gt;=6-i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5451905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3,4,5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j&gt;=3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j&gt;=6-i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4206663"/>
                  </a:ext>
                </a:extLst>
              </a:tr>
              <a:tr h="38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2,3,4,5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j&gt;=2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j&gt;=6-i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879881"/>
                  </a:ext>
                </a:extLst>
              </a:tr>
              <a:tr h="327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1,2,3,4,5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j&gt;=1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j&gt;=6-i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243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69" y="900284"/>
            <a:ext cx="3681482" cy="503919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3811" y="1598142"/>
            <a:ext cx="3718455" cy="387132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Step </a:t>
            </a:r>
            <a:r>
              <a:rPr lang="en-US" sz="2000" b="1" dirty="0" smtClean="0"/>
              <a:t>C: </a:t>
            </a:r>
            <a:r>
              <a:rPr lang="en-US" sz="2000" b="1" dirty="0"/>
              <a:t>Now the </a:t>
            </a:r>
            <a:r>
              <a:rPr lang="en-US" sz="2000" b="1" dirty="0" smtClean="0"/>
              <a:t>found condition(j&gt;=6-i) </a:t>
            </a:r>
            <a:r>
              <a:rPr lang="en-US" sz="2000" b="1" dirty="0"/>
              <a:t>we will put this statement in the conditional statements.</a:t>
            </a:r>
          </a:p>
          <a:p>
            <a:pPr algn="l"/>
            <a:r>
              <a:rPr lang="en-US" sz="2000" b="1" dirty="0"/>
              <a:t> Key point: In place where there is no star(*) there is special character(</a:t>
            </a:r>
            <a:r>
              <a:rPr lang="en-US" sz="2000" b="1" dirty="0" err="1"/>
              <a:t>i.e</a:t>
            </a:r>
            <a:r>
              <a:rPr lang="en-US" sz="2000" b="1" dirty="0"/>
              <a:t>, space).</a:t>
            </a:r>
          </a:p>
        </p:txBody>
      </p:sp>
    </p:spTree>
    <p:extLst>
      <p:ext uri="{BB962C8B-B14F-4D97-AF65-F5344CB8AC3E}">
        <p14:creationId xmlns:p14="http://schemas.microsoft.com/office/powerpoint/2010/main" val="25444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9071" y="982131"/>
            <a:ext cx="4106104" cy="1307988"/>
          </a:xfrm>
        </p:spPr>
        <p:txBody>
          <a:bodyPr/>
          <a:lstStyle/>
          <a:p>
            <a:r>
              <a:rPr lang="en-US" b="1" dirty="0" smtClean="0"/>
              <a:t>Example2: </a:t>
            </a:r>
            <a:br>
              <a:rPr lang="en-US" b="1" dirty="0" smtClean="0"/>
            </a:br>
            <a:r>
              <a:rPr lang="en-US" b="1" dirty="0" smtClean="0"/>
              <a:t>Pyramid pattern in c.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i="1" u="sng" dirty="0"/>
              <a:t>Algorithm to print this pattern:</a:t>
            </a:r>
          </a:p>
          <a:p>
            <a:r>
              <a:rPr lang="en-US" b="1" dirty="0"/>
              <a:t>Step1: </a:t>
            </a:r>
            <a:r>
              <a:rPr lang="en-US" b="1" i="1" dirty="0"/>
              <a:t>Start</a:t>
            </a:r>
          </a:p>
          <a:p>
            <a:r>
              <a:rPr lang="en-US" b="1" dirty="0"/>
              <a:t>Step2: </a:t>
            </a:r>
            <a:r>
              <a:rPr lang="en-US" b="1" i="1" dirty="0"/>
              <a:t>Initialize variables(</a:t>
            </a:r>
            <a:r>
              <a:rPr lang="en-US" b="1" i="1" dirty="0" err="1"/>
              <a:t>i</a:t>
            </a:r>
            <a:r>
              <a:rPr lang="en-US" b="1" i="1" dirty="0"/>
              <a:t> for row and j for column).</a:t>
            </a:r>
          </a:p>
          <a:p>
            <a:r>
              <a:rPr lang="en-US" b="1" dirty="0"/>
              <a:t>Step3:  </a:t>
            </a:r>
            <a:r>
              <a:rPr lang="en-US" sz="2000" b="1" i="1" dirty="0"/>
              <a:t>Use for loop to print the first row.</a:t>
            </a:r>
          </a:p>
          <a:p>
            <a:r>
              <a:rPr lang="en-US" b="1" dirty="0"/>
              <a:t>Step </a:t>
            </a:r>
            <a:r>
              <a:rPr lang="en-US" b="1" i="1" dirty="0"/>
              <a:t>4:Put that for loop in another for loop to print this row 5 times.</a:t>
            </a:r>
          </a:p>
          <a:p>
            <a:r>
              <a:rPr lang="en-US" b="1" dirty="0"/>
              <a:t>Step 5: </a:t>
            </a:r>
            <a:r>
              <a:rPr lang="en-US" b="1" i="1" dirty="0"/>
              <a:t>Inside this nested loop us conditional statement.</a:t>
            </a:r>
          </a:p>
          <a:p>
            <a:r>
              <a:rPr lang="en-US" b="1" i="1" dirty="0"/>
              <a:t>In conditional statement we use the condition by following previously mentioned steps.</a:t>
            </a:r>
            <a:endParaRPr lang="en-US" i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56734" y="3031064"/>
            <a:ext cx="4561933" cy="278484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58271"/>
              </p:ext>
            </p:extLst>
          </p:nvPr>
        </p:nvGraphicFramePr>
        <p:xfrm>
          <a:off x="939571" y="3031065"/>
          <a:ext cx="4412601" cy="268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289">
                  <a:extLst>
                    <a:ext uri="{9D8B030D-6E8A-4147-A177-3AD203B41FA5}">
                      <a16:colId xmlns:a16="http://schemas.microsoft.com/office/drawing/2014/main" val="2248305399"/>
                    </a:ext>
                  </a:extLst>
                </a:gridCol>
                <a:gridCol w="490289">
                  <a:extLst>
                    <a:ext uri="{9D8B030D-6E8A-4147-A177-3AD203B41FA5}">
                      <a16:colId xmlns:a16="http://schemas.microsoft.com/office/drawing/2014/main" val="37559679"/>
                    </a:ext>
                  </a:extLst>
                </a:gridCol>
                <a:gridCol w="490289">
                  <a:extLst>
                    <a:ext uri="{9D8B030D-6E8A-4147-A177-3AD203B41FA5}">
                      <a16:colId xmlns:a16="http://schemas.microsoft.com/office/drawing/2014/main" val="2539315155"/>
                    </a:ext>
                  </a:extLst>
                </a:gridCol>
                <a:gridCol w="490289">
                  <a:extLst>
                    <a:ext uri="{9D8B030D-6E8A-4147-A177-3AD203B41FA5}">
                      <a16:colId xmlns:a16="http://schemas.microsoft.com/office/drawing/2014/main" val="2986645261"/>
                    </a:ext>
                  </a:extLst>
                </a:gridCol>
                <a:gridCol w="490289">
                  <a:extLst>
                    <a:ext uri="{9D8B030D-6E8A-4147-A177-3AD203B41FA5}">
                      <a16:colId xmlns:a16="http://schemas.microsoft.com/office/drawing/2014/main" val="719743701"/>
                    </a:ext>
                  </a:extLst>
                </a:gridCol>
                <a:gridCol w="490289">
                  <a:extLst>
                    <a:ext uri="{9D8B030D-6E8A-4147-A177-3AD203B41FA5}">
                      <a16:colId xmlns:a16="http://schemas.microsoft.com/office/drawing/2014/main" val="3156601943"/>
                    </a:ext>
                  </a:extLst>
                </a:gridCol>
                <a:gridCol w="490289">
                  <a:extLst>
                    <a:ext uri="{9D8B030D-6E8A-4147-A177-3AD203B41FA5}">
                      <a16:colId xmlns:a16="http://schemas.microsoft.com/office/drawing/2014/main" val="1512585240"/>
                    </a:ext>
                  </a:extLst>
                </a:gridCol>
                <a:gridCol w="490289">
                  <a:extLst>
                    <a:ext uri="{9D8B030D-6E8A-4147-A177-3AD203B41FA5}">
                      <a16:colId xmlns:a16="http://schemas.microsoft.com/office/drawing/2014/main" val="3820241104"/>
                    </a:ext>
                  </a:extLst>
                </a:gridCol>
                <a:gridCol w="490289">
                  <a:extLst>
                    <a:ext uri="{9D8B030D-6E8A-4147-A177-3AD203B41FA5}">
                      <a16:colId xmlns:a16="http://schemas.microsoft.com/office/drawing/2014/main" val="2051672601"/>
                    </a:ext>
                  </a:extLst>
                </a:gridCol>
              </a:tblGrid>
              <a:tr h="536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561056"/>
                  </a:ext>
                </a:extLst>
              </a:tr>
              <a:tr h="536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3364308"/>
                  </a:ext>
                </a:extLst>
              </a:tr>
              <a:tr h="536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85996"/>
                  </a:ext>
                </a:extLst>
              </a:tr>
              <a:tr h="536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3218261"/>
                  </a:ext>
                </a:extLst>
              </a:tr>
              <a:tr h="536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246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2" y="642552"/>
            <a:ext cx="9601196" cy="1643448"/>
          </a:xfrm>
        </p:spPr>
        <p:txBody>
          <a:bodyPr/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3827" y="2471351"/>
            <a:ext cx="10280822" cy="3583460"/>
          </a:xfrm>
        </p:spPr>
        <p:txBody>
          <a:bodyPr/>
          <a:lstStyle/>
          <a:p>
            <a:r>
              <a:rPr lang="en-US" dirty="0" smtClean="0"/>
              <a:t>Step A:                                          Step B: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01030"/>
              </p:ext>
            </p:extLst>
          </p:nvPr>
        </p:nvGraphicFramePr>
        <p:xfrm>
          <a:off x="3978874" y="642550"/>
          <a:ext cx="3080952" cy="164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328">
                  <a:extLst>
                    <a:ext uri="{9D8B030D-6E8A-4147-A177-3AD203B41FA5}">
                      <a16:colId xmlns:a16="http://schemas.microsoft.com/office/drawing/2014/main" val="2001427784"/>
                    </a:ext>
                  </a:extLst>
                </a:gridCol>
                <a:gridCol w="342328">
                  <a:extLst>
                    <a:ext uri="{9D8B030D-6E8A-4147-A177-3AD203B41FA5}">
                      <a16:colId xmlns:a16="http://schemas.microsoft.com/office/drawing/2014/main" val="1306005752"/>
                    </a:ext>
                  </a:extLst>
                </a:gridCol>
                <a:gridCol w="342328">
                  <a:extLst>
                    <a:ext uri="{9D8B030D-6E8A-4147-A177-3AD203B41FA5}">
                      <a16:colId xmlns:a16="http://schemas.microsoft.com/office/drawing/2014/main" val="1411329730"/>
                    </a:ext>
                  </a:extLst>
                </a:gridCol>
                <a:gridCol w="342328">
                  <a:extLst>
                    <a:ext uri="{9D8B030D-6E8A-4147-A177-3AD203B41FA5}">
                      <a16:colId xmlns:a16="http://schemas.microsoft.com/office/drawing/2014/main" val="632368649"/>
                    </a:ext>
                  </a:extLst>
                </a:gridCol>
                <a:gridCol w="342328">
                  <a:extLst>
                    <a:ext uri="{9D8B030D-6E8A-4147-A177-3AD203B41FA5}">
                      <a16:colId xmlns:a16="http://schemas.microsoft.com/office/drawing/2014/main" val="694611859"/>
                    </a:ext>
                  </a:extLst>
                </a:gridCol>
                <a:gridCol w="342328">
                  <a:extLst>
                    <a:ext uri="{9D8B030D-6E8A-4147-A177-3AD203B41FA5}">
                      <a16:colId xmlns:a16="http://schemas.microsoft.com/office/drawing/2014/main" val="243667585"/>
                    </a:ext>
                  </a:extLst>
                </a:gridCol>
                <a:gridCol w="342328">
                  <a:extLst>
                    <a:ext uri="{9D8B030D-6E8A-4147-A177-3AD203B41FA5}">
                      <a16:colId xmlns:a16="http://schemas.microsoft.com/office/drawing/2014/main" val="1058076921"/>
                    </a:ext>
                  </a:extLst>
                </a:gridCol>
                <a:gridCol w="342328">
                  <a:extLst>
                    <a:ext uri="{9D8B030D-6E8A-4147-A177-3AD203B41FA5}">
                      <a16:colId xmlns:a16="http://schemas.microsoft.com/office/drawing/2014/main" val="2984214407"/>
                    </a:ext>
                  </a:extLst>
                </a:gridCol>
                <a:gridCol w="342328">
                  <a:extLst>
                    <a:ext uri="{9D8B030D-6E8A-4147-A177-3AD203B41FA5}">
                      <a16:colId xmlns:a16="http://schemas.microsoft.com/office/drawing/2014/main" val="3836701014"/>
                    </a:ext>
                  </a:extLst>
                </a:gridCol>
              </a:tblGrid>
              <a:tr h="328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1871822"/>
                  </a:ext>
                </a:extLst>
              </a:tr>
              <a:tr h="328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9297835"/>
                  </a:ext>
                </a:extLst>
              </a:tr>
              <a:tr h="328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7405544"/>
                  </a:ext>
                </a:extLst>
              </a:tr>
              <a:tr h="328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3924389"/>
                  </a:ext>
                </a:extLst>
              </a:tr>
              <a:tr h="328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89267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85975"/>
              </p:ext>
            </p:extLst>
          </p:nvPr>
        </p:nvGraphicFramePr>
        <p:xfrm>
          <a:off x="1202721" y="3006811"/>
          <a:ext cx="3698791" cy="2869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879">
                  <a:extLst>
                    <a:ext uri="{9D8B030D-6E8A-4147-A177-3AD203B41FA5}">
                      <a16:colId xmlns:a16="http://schemas.microsoft.com/office/drawing/2014/main" val="2260816487"/>
                    </a:ext>
                  </a:extLst>
                </a:gridCol>
                <a:gridCol w="359991">
                  <a:extLst>
                    <a:ext uri="{9D8B030D-6E8A-4147-A177-3AD203B41FA5}">
                      <a16:colId xmlns:a16="http://schemas.microsoft.com/office/drawing/2014/main" val="1737473614"/>
                    </a:ext>
                  </a:extLst>
                </a:gridCol>
                <a:gridCol w="379768">
                  <a:extLst>
                    <a:ext uri="{9D8B030D-6E8A-4147-A177-3AD203B41FA5}">
                      <a16:colId xmlns:a16="http://schemas.microsoft.com/office/drawing/2014/main" val="3705142431"/>
                    </a:ext>
                  </a:extLst>
                </a:gridCol>
                <a:gridCol w="369879">
                  <a:extLst>
                    <a:ext uri="{9D8B030D-6E8A-4147-A177-3AD203B41FA5}">
                      <a16:colId xmlns:a16="http://schemas.microsoft.com/office/drawing/2014/main" val="2728081146"/>
                    </a:ext>
                  </a:extLst>
                </a:gridCol>
                <a:gridCol w="369879">
                  <a:extLst>
                    <a:ext uri="{9D8B030D-6E8A-4147-A177-3AD203B41FA5}">
                      <a16:colId xmlns:a16="http://schemas.microsoft.com/office/drawing/2014/main" val="1915436058"/>
                    </a:ext>
                  </a:extLst>
                </a:gridCol>
                <a:gridCol w="369879">
                  <a:extLst>
                    <a:ext uri="{9D8B030D-6E8A-4147-A177-3AD203B41FA5}">
                      <a16:colId xmlns:a16="http://schemas.microsoft.com/office/drawing/2014/main" val="3612904603"/>
                    </a:ext>
                  </a:extLst>
                </a:gridCol>
                <a:gridCol w="369879">
                  <a:extLst>
                    <a:ext uri="{9D8B030D-6E8A-4147-A177-3AD203B41FA5}">
                      <a16:colId xmlns:a16="http://schemas.microsoft.com/office/drawing/2014/main" val="2396432792"/>
                    </a:ext>
                  </a:extLst>
                </a:gridCol>
                <a:gridCol w="369879">
                  <a:extLst>
                    <a:ext uri="{9D8B030D-6E8A-4147-A177-3AD203B41FA5}">
                      <a16:colId xmlns:a16="http://schemas.microsoft.com/office/drawing/2014/main" val="589728563"/>
                    </a:ext>
                  </a:extLst>
                </a:gridCol>
                <a:gridCol w="369879">
                  <a:extLst>
                    <a:ext uri="{9D8B030D-6E8A-4147-A177-3AD203B41FA5}">
                      <a16:colId xmlns:a16="http://schemas.microsoft.com/office/drawing/2014/main" val="2868657508"/>
                    </a:ext>
                  </a:extLst>
                </a:gridCol>
                <a:gridCol w="369879">
                  <a:extLst>
                    <a:ext uri="{9D8B030D-6E8A-4147-A177-3AD203B41FA5}">
                      <a16:colId xmlns:a16="http://schemas.microsoft.com/office/drawing/2014/main" val="3408985737"/>
                    </a:ext>
                  </a:extLst>
                </a:gridCol>
              </a:tblGrid>
              <a:tr h="311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8238196"/>
                  </a:ext>
                </a:extLst>
              </a:tr>
              <a:tr h="505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6695406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451590"/>
                  </a:ext>
                </a:extLst>
              </a:tr>
              <a:tr h="505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i=3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860963"/>
                  </a:ext>
                </a:extLst>
              </a:tr>
              <a:tr h="505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i=4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768053"/>
                  </a:ext>
                </a:extLst>
              </a:tr>
              <a:tr h="505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i=5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495096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14441"/>
              </p:ext>
            </p:extLst>
          </p:nvPr>
        </p:nvGraphicFramePr>
        <p:xfrm>
          <a:off x="5272216" y="2961502"/>
          <a:ext cx="5972432" cy="3093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654">
                  <a:extLst>
                    <a:ext uri="{9D8B030D-6E8A-4147-A177-3AD203B41FA5}">
                      <a16:colId xmlns:a16="http://schemas.microsoft.com/office/drawing/2014/main" val="2609144018"/>
                    </a:ext>
                  </a:extLst>
                </a:gridCol>
                <a:gridCol w="1303717">
                  <a:extLst>
                    <a:ext uri="{9D8B030D-6E8A-4147-A177-3AD203B41FA5}">
                      <a16:colId xmlns:a16="http://schemas.microsoft.com/office/drawing/2014/main" val="148652936"/>
                    </a:ext>
                  </a:extLst>
                </a:gridCol>
                <a:gridCol w="2519344">
                  <a:extLst>
                    <a:ext uri="{9D8B030D-6E8A-4147-A177-3AD203B41FA5}">
                      <a16:colId xmlns:a16="http://schemas.microsoft.com/office/drawing/2014/main" val="2383390080"/>
                    </a:ext>
                  </a:extLst>
                </a:gridCol>
                <a:gridCol w="1303717">
                  <a:extLst>
                    <a:ext uri="{9D8B030D-6E8A-4147-A177-3AD203B41FA5}">
                      <a16:colId xmlns:a16="http://schemas.microsoft.com/office/drawing/2014/main" val="2633273843"/>
                    </a:ext>
                  </a:extLst>
                </a:gridCol>
              </a:tblGrid>
              <a:tr h="298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row=</a:t>
                      </a:r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column=j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range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Condition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0620657"/>
                  </a:ext>
                </a:extLst>
              </a:tr>
              <a:tr h="559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,5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J&gt;=5&amp;&amp;j&lt;=5 // j&gt;=6-1&amp;&amp;j&lt;=4+1</a:t>
                      </a:r>
                      <a:endParaRPr lang="pl-PL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j&gt;=6-i&amp;&amp;j&lt;=4+i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9216626"/>
                  </a:ext>
                </a:extLst>
              </a:tr>
              <a:tr h="559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4,5,6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j&gt;=4&amp;&amp;j&lt;=6 // j&gt;=6-2&amp;&amp;j&lt;=4+2</a:t>
                      </a:r>
                      <a:endParaRPr lang="pl-PL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j&gt;=6-i&amp;&amp;j&lt;=4+i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8273415"/>
                  </a:ext>
                </a:extLst>
              </a:tr>
              <a:tr h="559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3,4,5,6,7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j&gt;=3&amp;&amp;j&lt;=7 // j&gt;=6-3&amp;&amp;j&lt;=4+3</a:t>
                      </a:r>
                      <a:endParaRPr lang="pl-PL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j&gt;=6-i&amp;&amp;j&lt;=4+i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987018"/>
                  </a:ext>
                </a:extLst>
              </a:tr>
              <a:tr h="559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2,3,4,5,6,7,8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J&gt;=2&amp;&amp;j&lt;=8 // j&gt;=6-4&amp;&amp;j&lt;=4+4</a:t>
                      </a:r>
                      <a:endParaRPr lang="pl-PL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j&gt;=6-i&amp;&amp;j&lt;=4+i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2681995"/>
                  </a:ext>
                </a:extLst>
              </a:tr>
              <a:tr h="559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1,2,3,4,5,6,7,8,9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j&gt;=1&amp;&amp;j&lt;=9 // j&gt;=6-5&amp;&amp;j&lt;=4+5</a:t>
                      </a:r>
                      <a:endParaRPr lang="pl-PL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j&gt;=6-i&amp;&amp;j&lt;=4+i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600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85" y="982663"/>
            <a:ext cx="3797642" cy="489267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93811" y="1680520"/>
            <a:ext cx="3718455" cy="378895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Step </a:t>
            </a:r>
            <a:r>
              <a:rPr lang="en-US" sz="2000" b="1" dirty="0" smtClean="0"/>
              <a:t>C: </a:t>
            </a:r>
            <a:r>
              <a:rPr lang="en-US" sz="2000" b="1" dirty="0"/>
              <a:t>Now the found </a:t>
            </a:r>
            <a:r>
              <a:rPr lang="en-US" sz="2000" b="1" dirty="0" smtClean="0"/>
              <a:t>condition(</a:t>
            </a:r>
            <a:r>
              <a:rPr lang="en-US" sz="2000" b="1" dirty="0"/>
              <a:t>&gt;=6-i&amp;&amp;j&lt;=</a:t>
            </a:r>
            <a:r>
              <a:rPr lang="en-US" sz="2000" b="1" dirty="0" smtClean="0"/>
              <a:t>4+i) </a:t>
            </a:r>
            <a:r>
              <a:rPr lang="en-US" sz="2000" b="1" dirty="0"/>
              <a:t>we will put this statement in the conditional statements.</a:t>
            </a:r>
          </a:p>
          <a:p>
            <a:pPr algn="l"/>
            <a:r>
              <a:rPr lang="en-US" sz="2000" b="1" dirty="0"/>
              <a:t> Key point: In place where there is no star(*) there is special character(</a:t>
            </a:r>
            <a:r>
              <a:rPr lang="en-US" sz="2000" b="1" dirty="0" err="1"/>
              <a:t>i.e</a:t>
            </a:r>
            <a:r>
              <a:rPr lang="en-US" sz="2000" b="1" dirty="0"/>
              <a:t>, space).</a:t>
            </a:r>
          </a:p>
        </p:txBody>
      </p:sp>
    </p:spTree>
    <p:extLst>
      <p:ext uri="{BB962C8B-B14F-4D97-AF65-F5344CB8AC3E}">
        <p14:creationId xmlns:p14="http://schemas.microsoft.com/office/powerpoint/2010/main" val="31542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1" y="799071"/>
            <a:ext cx="10322011" cy="528045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you have any questions???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7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pattern and pattern designation?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 letters or the character arranged with some special order or with sequential order that is pattern.</a:t>
            </a:r>
          </a:p>
          <a:p>
            <a:r>
              <a:rPr lang="en-US" dirty="0" smtClean="0"/>
              <a:t>Process of designing those pattern is called pattern designation.</a:t>
            </a:r>
            <a:endParaRPr lang="en-US" dirty="0"/>
          </a:p>
        </p:txBody>
      </p:sp>
      <p:pic>
        <p:nvPicPr>
          <p:cNvPr id="2050" name="Picture 2" descr="Patterns in C Programming | Types of Patterns with Examples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621" y="4036541"/>
            <a:ext cx="4341341" cy="20017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Some Patterns in C programming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2050" name="Picture 2" descr="30+ Most Asked Pattern Programs in C, C++ and Java | FACE Pre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680" y="2689330"/>
            <a:ext cx="4399005" cy="29865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Number Patterns in C | Top 15 Useful Examples of Number Patterns in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Number Patterns in C | Top 15 Useful Examples of Number Patterns in 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Number Patterns in C | Top 15 Useful Examples of Number Patterns in 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51" y="2689331"/>
            <a:ext cx="4872767" cy="29865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8438" y="869550"/>
            <a:ext cx="3718455" cy="967488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to print patterns in c!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 smtClean="0"/>
              <a:t>Algorithm to print this pattern:</a:t>
            </a:r>
          </a:p>
          <a:p>
            <a:endParaRPr lang="en-US" i="1" u="sng" dirty="0" smtClean="0"/>
          </a:p>
          <a:p>
            <a:r>
              <a:rPr lang="en-US" b="1" dirty="0" smtClean="0"/>
              <a:t>Step1:  </a:t>
            </a:r>
            <a:r>
              <a:rPr lang="en-US" dirty="0" smtClean="0"/>
              <a:t>print one star using printf() function.</a:t>
            </a:r>
          </a:p>
          <a:p>
            <a:r>
              <a:rPr lang="en-US" b="1" dirty="0" smtClean="0"/>
              <a:t>Step2: </a:t>
            </a:r>
            <a:r>
              <a:rPr lang="en-US" dirty="0" smtClean="0"/>
              <a:t>Print all the five star of the first row using for loop.</a:t>
            </a:r>
          </a:p>
          <a:p>
            <a:r>
              <a:rPr lang="en-US" b="1" dirty="0" smtClean="0"/>
              <a:t>Step3: </a:t>
            </a:r>
            <a:r>
              <a:rPr lang="en-US" dirty="0" smtClean="0"/>
              <a:t>Put first row’s loop in the another outer loop to print the same row five times.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3811" y="2150076"/>
            <a:ext cx="3718455" cy="3319393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Example 1:</a:t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>Square(5 rows and 5  columns):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* * * * *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* * * * *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* * * * *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* * * * *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8438" y="869550"/>
            <a:ext cx="3718455" cy="967488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Right angle triangle.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i="1" u="sng" dirty="0" smtClean="0"/>
              <a:t>Algorithm to print this pattern:</a:t>
            </a:r>
          </a:p>
          <a:p>
            <a:r>
              <a:rPr lang="en-US" b="1" dirty="0" smtClean="0"/>
              <a:t>Step1: </a:t>
            </a:r>
            <a:r>
              <a:rPr lang="en-US" sz="2200" b="1" i="1" dirty="0" smtClean="0"/>
              <a:t>Start</a:t>
            </a:r>
          </a:p>
          <a:p>
            <a:r>
              <a:rPr lang="en-US" b="1" dirty="0" smtClean="0"/>
              <a:t>Step2: </a:t>
            </a:r>
            <a:r>
              <a:rPr lang="en-US" sz="2200" b="1" i="1" dirty="0" smtClean="0"/>
              <a:t>Initialize variables(i for row and j for column).</a:t>
            </a:r>
          </a:p>
          <a:p>
            <a:r>
              <a:rPr lang="en-US" b="1" dirty="0" smtClean="0"/>
              <a:t>Step3:  </a:t>
            </a:r>
            <a:r>
              <a:rPr lang="en-US" sz="1900" b="1" i="1" dirty="0" smtClean="0"/>
              <a:t>Use for loop to print the first row.</a:t>
            </a:r>
          </a:p>
          <a:p>
            <a:r>
              <a:rPr lang="en-US" b="1" dirty="0" smtClean="0"/>
              <a:t>Step </a:t>
            </a:r>
            <a:r>
              <a:rPr lang="en-US" sz="2200" b="1" i="1" dirty="0" smtClean="0"/>
              <a:t>4:Put that for loop in another for loop to print this row 5 times.</a:t>
            </a:r>
          </a:p>
          <a:p>
            <a:r>
              <a:rPr lang="en-US" b="1" dirty="0" smtClean="0"/>
              <a:t>Step 5: </a:t>
            </a:r>
            <a:r>
              <a:rPr lang="en-US" sz="2200" b="1" i="1" dirty="0" smtClean="0"/>
              <a:t>Inside this nested loop use conditional statement.</a:t>
            </a:r>
          </a:p>
          <a:p>
            <a:r>
              <a:rPr lang="en-US" sz="2200" b="1" i="1" dirty="0" smtClean="0"/>
              <a:t>In conditional statement we use the condition by following previously mentioned steps.</a:t>
            </a:r>
            <a:endParaRPr lang="en-US" sz="2200" i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3811" y="2150076"/>
            <a:ext cx="3718455" cy="331939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u="sng" dirty="0" smtClean="0">
                <a:solidFill>
                  <a:schemeClr val="tx1"/>
                </a:solidFill>
              </a:rPr>
              <a:t>Example 2:</a:t>
            </a:r>
            <a:r>
              <a:rPr lang="en-US" sz="1800" b="1" dirty="0" smtClean="0">
                <a:solidFill>
                  <a:schemeClr val="tx1"/>
                </a:solidFill>
              </a:rPr>
              <a:t/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1900" b="1" i="1" dirty="0" smtClean="0">
                <a:solidFill>
                  <a:schemeClr val="tx1"/>
                </a:solidFill>
              </a:rPr>
              <a:t>Right angle triangle(5 rows and 5  columns):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* </a:t>
            </a:r>
            <a:r>
              <a:rPr lang="en-US" sz="2800" b="1" dirty="0" smtClean="0">
                <a:solidFill>
                  <a:schemeClr val="tx1"/>
                </a:solidFill>
              </a:rPr>
              <a:t>    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* *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* </a:t>
            </a:r>
            <a:r>
              <a:rPr lang="en-US" sz="2800" b="1" dirty="0">
                <a:solidFill>
                  <a:schemeClr val="tx1"/>
                </a:solidFill>
              </a:rPr>
              <a:t>* *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* </a:t>
            </a:r>
            <a:r>
              <a:rPr lang="en-US" sz="2800" b="1" dirty="0">
                <a:solidFill>
                  <a:schemeClr val="tx1"/>
                </a:solidFill>
              </a:rPr>
              <a:t>* * </a:t>
            </a:r>
            <a:r>
              <a:rPr lang="en-US" sz="2800" b="1" dirty="0" smtClean="0">
                <a:solidFill>
                  <a:schemeClr val="tx1"/>
                </a:solidFill>
              </a:rPr>
              <a:t>*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* * * * *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8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Step A: </a:t>
            </a:r>
            <a:r>
              <a:rPr lang="en-US" b="1" i="1" dirty="0"/>
              <a:t>Put the star pattern in the table to analyze its pattern.</a:t>
            </a:r>
          </a:p>
          <a:p>
            <a:r>
              <a:rPr lang="en-US" sz="2800" b="1" dirty="0" smtClean="0"/>
              <a:t>Step B:</a:t>
            </a:r>
            <a:r>
              <a:rPr lang="en-US" b="1" i="1" dirty="0" smtClean="0"/>
              <a:t>Find </a:t>
            </a:r>
            <a:r>
              <a:rPr lang="en-US" b="1" i="1" dirty="0"/>
              <a:t>the expression/condition for this pattern.</a:t>
            </a:r>
          </a:p>
          <a:p>
            <a:r>
              <a:rPr lang="en-US" sz="2800" b="1" smtClean="0"/>
              <a:t>Step C:</a:t>
            </a:r>
            <a:r>
              <a:rPr lang="en-US" b="1" i="1" smtClean="0"/>
              <a:t>Put </a:t>
            </a:r>
            <a:r>
              <a:rPr lang="en-US" b="1" i="1" dirty="0"/>
              <a:t>that expression’s logic in the conditional statement to get the exact pattern in the consol.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i="1" u="sng" dirty="0" smtClean="0"/>
              <a:t>Steps </a:t>
            </a:r>
            <a:r>
              <a:rPr lang="en-US" b="1" i="1" u="sng" dirty="0"/>
              <a:t>to print these pattern:</a:t>
            </a:r>
          </a:p>
        </p:txBody>
      </p:sp>
    </p:spTree>
    <p:extLst>
      <p:ext uri="{BB962C8B-B14F-4D97-AF65-F5344CB8AC3E}">
        <p14:creationId xmlns:p14="http://schemas.microsoft.com/office/powerpoint/2010/main" val="5865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*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* *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* * *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* * * *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* * * * *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88541" y="2658533"/>
            <a:ext cx="5025163" cy="5762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Step1: Putting pattern in table.</a:t>
            </a:r>
            <a:endParaRPr lang="en-US" sz="2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96000" y="2370402"/>
            <a:ext cx="4718304" cy="5762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Step2: </a:t>
            </a:r>
            <a:r>
              <a:rPr lang="en-US" sz="2400" b="1" dirty="0" smtClean="0"/>
              <a:t>Analyzing table.</a:t>
            </a:r>
            <a:endParaRPr lang="en-US" sz="2400" b="1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14218331"/>
              </p:ext>
            </p:extLst>
          </p:nvPr>
        </p:nvGraphicFramePr>
        <p:xfrm>
          <a:off x="6361889" y="3031066"/>
          <a:ext cx="4534709" cy="3107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801">
                  <a:extLst>
                    <a:ext uri="{9D8B030D-6E8A-4147-A177-3AD203B41FA5}">
                      <a16:colId xmlns:a16="http://schemas.microsoft.com/office/drawing/2014/main" val="423841114"/>
                    </a:ext>
                  </a:extLst>
                </a:gridCol>
                <a:gridCol w="1337355">
                  <a:extLst>
                    <a:ext uri="{9D8B030D-6E8A-4147-A177-3AD203B41FA5}">
                      <a16:colId xmlns:a16="http://schemas.microsoft.com/office/drawing/2014/main" val="4125830973"/>
                    </a:ext>
                  </a:extLst>
                </a:gridCol>
                <a:gridCol w="983801">
                  <a:extLst>
                    <a:ext uri="{9D8B030D-6E8A-4147-A177-3AD203B41FA5}">
                      <a16:colId xmlns:a16="http://schemas.microsoft.com/office/drawing/2014/main" val="3253160331"/>
                    </a:ext>
                  </a:extLst>
                </a:gridCol>
                <a:gridCol w="1229752">
                  <a:extLst>
                    <a:ext uri="{9D8B030D-6E8A-4147-A177-3AD203B41FA5}">
                      <a16:colId xmlns:a16="http://schemas.microsoft.com/office/drawing/2014/main" val="3902574857"/>
                    </a:ext>
                  </a:extLst>
                </a:gridCol>
              </a:tblGrid>
              <a:tr h="3756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1" u="sng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No. of stars in i=row and j=column</a:t>
                      </a:r>
                      <a:endParaRPr lang="en-US" sz="1800" b="1" i="1" u="sng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68151"/>
                  </a:ext>
                </a:extLst>
              </a:tr>
              <a:tr h="30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Row=i</a:t>
                      </a:r>
                      <a:endParaRPr lang="en-US" sz="16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Column=j</a:t>
                      </a:r>
                      <a:endParaRPr lang="en-US" sz="16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range</a:t>
                      </a:r>
                      <a:endParaRPr lang="en-US" sz="16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relation</a:t>
                      </a:r>
                      <a:endParaRPr lang="en-US" sz="16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790677"/>
                  </a:ext>
                </a:extLst>
              </a:tr>
              <a:tr h="30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j&lt;=1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j&lt;=i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2842411"/>
                  </a:ext>
                </a:extLst>
              </a:tr>
              <a:tr h="530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1,2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j&lt;=2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j&lt;=i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9548579"/>
                  </a:ext>
                </a:extLst>
              </a:tr>
              <a:tr h="530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1,2,3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j&lt;=3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j&lt;=i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1452416"/>
                  </a:ext>
                </a:extLst>
              </a:tr>
              <a:tr h="530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1,2,3,4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j&lt;=4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j&lt;=i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004981"/>
                  </a:ext>
                </a:extLst>
              </a:tr>
              <a:tr h="530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1,2,3,4,5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j&lt;=5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j&lt;=i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09973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6452750"/>
              </p:ext>
            </p:extLst>
          </p:nvPr>
        </p:nvGraphicFramePr>
        <p:xfrm>
          <a:off x="856038" y="3383074"/>
          <a:ext cx="5157666" cy="2755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8590">
                  <a:extLst>
                    <a:ext uri="{9D8B030D-6E8A-4147-A177-3AD203B41FA5}">
                      <a16:colId xmlns:a16="http://schemas.microsoft.com/office/drawing/2014/main" val="2815004435"/>
                    </a:ext>
                  </a:extLst>
                </a:gridCol>
                <a:gridCol w="1193064">
                  <a:extLst>
                    <a:ext uri="{9D8B030D-6E8A-4147-A177-3AD203B41FA5}">
                      <a16:colId xmlns:a16="http://schemas.microsoft.com/office/drawing/2014/main" val="2934471659"/>
                    </a:ext>
                  </a:extLst>
                </a:gridCol>
                <a:gridCol w="761503">
                  <a:extLst>
                    <a:ext uri="{9D8B030D-6E8A-4147-A177-3AD203B41FA5}">
                      <a16:colId xmlns:a16="http://schemas.microsoft.com/office/drawing/2014/main" val="1956189615"/>
                    </a:ext>
                  </a:extLst>
                </a:gridCol>
                <a:gridCol w="761503">
                  <a:extLst>
                    <a:ext uri="{9D8B030D-6E8A-4147-A177-3AD203B41FA5}">
                      <a16:colId xmlns:a16="http://schemas.microsoft.com/office/drawing/2014/main" val="1324826584"/>
                    </a:ext>
                  </a:extLst>
                </a:gridCol>
                <a:gridCol w="761503">
                  <a:extLst>
                    <a:ext uri="{9D8B030D-6E8A-4147-A177-3AD203B41FA5}">
                      <a16:colId xmlns:a16="http://schemas.microsoft.com/office/drawing/2014/main" val="2918570352"/>
                    </a:ext>
                  </a:extLst>
                </a:gridCol>
                <a:gridCol w="761503">
                  <a:extLst>
                    <a:ext uri="{9D8B030D-6E8A-4147-A177-3AD203B41FA5}">
                      <a16:colId xmlns:a16="http://schemas.microsoft.com/office/drawing/2014/main" val="3137962047"/>
                    </a:ext>
                  </a:extLst>
                </a:gridCol>
              </a:tblGrid>
              <a:tr h="563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S.N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Column(j=1)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j=5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1586925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row(i)=1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9400219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i=2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5204361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i=3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5758057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i=4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5206316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i=5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215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3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1672281"/>
            <a:ext cx="3718455" cy="3797188"/>
          </a:xfrm>
        </p:spPr>
        <p:txBody>
          <a:bodyPr/>
          <a:lstStyle/>
          <a:p>
            <a:pPr algn="l"/>
            <a:r>
              <a:rPr lang="en-US" sz="2000" b="1" dirty="0" smtClean="0"/>
              <a:t>Step 3: Now the found condition(j&lt;=i) we will put this statement in the conditional statements.</a:t>
            </a:r>
          </a:p>
          <a:p>
            <a:pPr algn="l"/>
            <a:r>
              <a:rPr lang="en-US" sz="2000" b="1" dirty="0" smtClean="0"/>
              <a:t> Key point: In place where there is no star(*) there is special character(i.e, space).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24" y="799070"/>
            <a:ext cx="3681910" cy="51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1095632"/>
            <a:ext cx="9601196" cy="47802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Following patterns can also be printed  doing some modification in the code: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7" y="2728380"/>
            <a:ext cx="1641821" cy="2988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11" y="2728380"/>
            <a:ext cx="2007541" cy="29886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85" y="2728380"/>
            <a:ext cx="1511474" cy="29886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67" y="2728380"/>
            <a:ext cx="1870674" cy="2985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07" y="2728380"/>
            <a:ext cx="1988355" cy="29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2329</TotalTime>
  <Words>966</Words>
  <Application>Microsoft Office PowerPoint</Application>
  <PresentationFormat>Widescreen</PresentationFormat>
  <Paragraphs>414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Pattern Designation</vt:lpstr>
      <vt:lpstr>What is pattern and pattern designation?</vt:lpstr>
      <vt:lpstr>Some Patterns in C programming </vt:lpstr>
      <vt:lpstr>Overview to print patterns in c!</vt:lpstr>
      <vt:lpstr>Printing Right angle triangle.</vt:lpstr>
      <vt:lpstr>Steps to print these pattern:</vt:lpstr>
      <vt:lpstr>*  * *  * * *  * * * * * * * * *</vt:lpstr>
      <vt:lpstr>PowerPoint Presentation</vt:lpstr>
      <vt:lpstr>PowerPoint Presentation</vt:lpstr>
      <vt:lpstr>Right angle triangle aligned in right side.</vt:lpstr>
      <vt:lpstr>.</vt:lpstr>
      <vt:lpstr>PowerPoint Presentation</vt:lpstr>
      <vt:lpstr>Example2:  Pyramid pattern in c.</vt:lpstr>
      <vt:lpstr>,</vt:lpstr>
      <vt:lpstr>PowerPoint Presentation</vt:lpstr>
      <vt:lpstr>If you have 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Designation</dc:title>
  <dc:creator>Gobinda Parsad jamakatel</dc:creator>
  <cp:lastModifiedBy>default</cp:lastModifiedBy>
  <cp:revision>58</cp:revision>
  <dcterms:created xsi:type="dcterms:W3CDTF">2021-03-13T14:07:50Z</dcterms:created>
  <dcterms:modified xsi:type="dcterms:W3CDTF">2021-03-21T12:22:56Z</dcterms:modified>
</cp:coreProperties>
</file>