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9" r:id="rId7"/>
    <p:sldId id="261" r:id="rId8"/>
    <p:sldId id="270"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p:scale>
          <a:sx n="77" d="100"/>
          <a:sy n="77" d="100"/>
        </p:scale>
        <p:origin x="-378" y="6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81166A-6139-4F0C-8851-3A96BA4044C5}"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4218F-12DF-4EA0-B103-F7412C9C4156}" type="slidenum">
              <a:rPr lang="en-US" smtClean="0"/>
              <a:pPr/>
              <a:t>‹#›</a:t>
            </a:fld>
            <a:endParaRPr lang="en-US"/>
          </a:p>
        </p:txBody>
      </p:sp>
    </p:spTree>
    <p:extLst>
      <p:ext uri="{BB962C8B-B14F-4D97-AF65-F5344CB8AC3E}">
        <p14:creationId xmlns="" xmlns:p14="http://schemas.microsoft.com/office/powerpoint/2010/main" val="94931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81166A-6139-4F0C-8851-3A96BA4044C5}"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4218F-12DF-4EA0-B103-F7412C9C4156}" type="slidenum">
              <a:rPr lang="en-US" smtClean="0"/>
              <a:pPr/>
              <a:t>‹#›</a:t>
            </a:fld>
            <a:endParaRPr lang="en-US"/>
          </a:p>
        </p:txBody>
      </p:sp>
    </p:spTree>
    <p:extLst>
      <p:ext uri="{BB962C8B-B14F-4D97-AF65-F5344CB8AC3E}">
        <p14:creationId xmlns="" xmlns:p14="http://schemas.microsoft.com/office/powerpoint/2010/main" val="947102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81166A-6139-4F0C-8851-3A96BA4044C5}"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4218F-12DF-4EA0-B103-F7412C9C4156}" type="slidenum">
              <a:rPr lang="en-US" smtClean="0"/>
              <a:pPr/>
              <a:t>‹#›</a:t>
            </a:fld>
            <a:endParaRPr lang="en-US"/>
          </a:p>
        </p:txBody>
      </p:sp>
    </p:spTree>
    <p:extLst>
      <p:ext uri="{BB962C8B-B14F-4D97-AF65-F5344CB8AC3E}">
        <p14:creationId xmlns="" xmlns:p14="http://schemas.microsoft.com/office/powerpoint/2010/main" val="215885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81166A-6139-4F0C-8851-3A96BA4044C5}"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4218F-12DF-4EA0-B103-F7412C9C4156}" type="slidenum">
              <a:rPr lang="en-US" smtClean="0"/>
              <a:pPr/>
              <a:t>‹#›</a:t>
            </a:fld>
            <a:endParaRPr lang="en-US"/>
          </a:p>
        </p:txBody>
      </p:sp>
    </p:spTree>
    <p:extLst>
      <p:ext uri="{BB962C8B-B14F-4D97-AF65-F5344CB8AC3E}">
        <p14:creationId xmlns="" xmlns:p14="http://schemas.microsoft.com/office/powerpoint/2010/main" val="3355842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81166A-6139-4F0C-8851-3A96BA4044C5}"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4218F-12DF-4EA0-B103-F7412C9C4156}" type="slidenum">
              <a:rPr lang="en-US" smtClean="0"/>
              <a:pPr/>
              <a:t>‹#›</a:t>
            </a:fld>
            <a:endParaRPr lang="en-US"/>
          </a:p>
        </p:txBody>
      </p:sp>
    </p:spTree>
    <p:extLst>
      <p:ext uri="{BB962C8B-B14F-4D97-AF65-F5344CB8AC3E}">
        <p14:creationId xmlns="" xmlns:p14="http://schemas.microsoft.com/office/powerpoint/2010/main" val="232873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81166A-6139-4F0C-8851-3A96BA4044C5}" type="datetimeFigureOut">
              <a:rPr lang="en-US" smtClean="0"/>
              <a:pPr/>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4218F-12DF-4EA0-B103-F7412C9C4156}" type="slidenum">
              <a:rPr lang="en-US" smtClean="0"/>
              <a:pPr/>
              <a:t>‹#›</a:t>
            </a:fld>
            <a:endParaRPr lang="en-US"/>
          </a:p>
        </p:txBody>
      </p:sp>
    </p:spTree>
    <p:extLst>
      <p:ext uri="{BB962C8B-B14F-4D97-AF65-F5344CB8AC3E}">
        <p14:creationId xmlns="" xmlns:p14="http://schemas.microsoft.com/office/powerpoint/2010/main" val="611549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81166A-6139-4F0C-8851-3A96BA4044C5}" type="datetimeFigureOut">
              <a:rPr lang="en-US" smtClean="0"/>
              <a:pPr/>
              <a:t>9/11/2020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44218F-12DF-4EA0-B103-F7412C9C4156}" type="slidenum">
              <a:rPr lang="en-US" smtClean="0"/>
              <a:pPr/>
              <a:t>‹#›</a:t>
            </a:fld>
            <a:endParaRPr lang="en-US"/>
          </a:p>
        </p:txBody>
      </p:sp>
    </p:spTree>
    <p:extLst>
      <p:ext uri="{BB962C8B-B14F-4D97-AF65-F5344CB8AC3E}">
        <p14:creationId xmlns="" xmlns:p14="http://schemas.microsoft.com/office/powerpoint/2010/main" val="3750197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81166A-6139-4F0C-8851-3A96BA4044C5}" type="datetimeFigureOut">
              <a:rPr lang="en-US" smtClean="0"/>
              <a:pPr/>
              <a:t>9/11/2020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44218F-12DF-4EA0-B103-F7412C9C4156}" type="slidenum">
              <a:rPr lang="en-US" smtClean="0"/>
              <a:pPr/>
              <a:t>‹#›</a:t>
            </a:fld>
            <a:endParaRPr lang="en-US"/>
          </a:p>
        </p:txBody>
      </p:sp>
    </p:spTree>
    <p:extLst>
      <p:ext uri="{BB962C8B-B14F-4D97-AF65-F5344CB8AC3E}">
        <p14:creationId xmlns="" xmlns:p14="http://schemas.microsoft.com/office/powerpoint/2010/main" val="1349728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1166A-6139-4F0C-8851-3A96BA4044C5}" type="datetimeFigureOut">
              <a:rPr lang="en-US" smtClean="0"/>
              <a:pPr/>
              <a:t>9/11/2020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44218F-12DF-4EA0-B103-F7412C9C4156}" type="slidenum">
              <a:rPr lang="en-US" smtClean="0"/>
              <a:pPr/>
              <a:t>‹#›</a:t>
            </a:fld>
            <a:endParaRPr lang="en-US"/>
          </a:p>
        </p:txBody>
      </p:sp>
    </p:spTree>
    <p:extLst>
      <p:ext uri="{BB962C8B-B14F-4D97-AF65-F5344CB8AC3E}">
        <p14:creationId xmlns="" xmlns:p14="http://schemas.microsoft.com/office/powerpoint/2010/main" val="1853561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81166A-6139-4F0C-8851-3A96BA4044C5}" type="datetimeFigureOut">
              <a:rPr lang="en-US" smtClean="0"/>
              <a:pPr/>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4218F-12DF-4EA0-B103-F7412C9C4156}" type="slidenum">
              <a:rPr lang="en-US" smtClean="0"/>
              <a:pPr/>
              <a:t>‹#›</a:t>
            </a:fld>
            <a:endParaRPr lang="en-US"/>
          </a:p>
        </p:txBody>
      </p:sp>
    </p:spTree>
    <p:extLst>
      <p:ext uri="{BB962C8B-B14F-4D97-AF65-F5344CB8AC3E}">
        <p14:creationId xmlns="" xmlns:p14="http://schemas.microsoft.com/office/powerpoint/2010/main" val="344136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81166A-6139-4F0C-8851-3A96BA4044C5}" type="datetimeFigureOut">
              <a:rPr lang="en-US" smtClean="0"/>
              <a:pPr/>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4218F-12DF-4EA0-B103-F7412C9C4156}" type="slidenum">
              <a:rPr lang="en-US" smtClean="0"/>
              <a:pPr/>
              <a:t>‹#›</a:t>
            </a:fld>
            <a:endParaRPr lang="en-US"/>
          </a:p>
        </p:txBody>
      </p:sp>
    </p:spTree>
    <p:extLst>
      <p:ext uri="{BB962C8B-B14F-4D97-AF65-F5344CB8AC3E}">
        <p14:creationId xmlns="" xmlns:p14="http://schemas.microsoft.com/office/powerpoint/2010/main" val="3392727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1166A-6139-4F0C-8851-3A96BA4044C5}" type="datetimeFigureOut">
              <a:rPr lang="en-US" smtClean="0"/>
              <a:pPr/>
              <a:t>9/11/2020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44218F-12DF-4EA0-B103-F7412C9C4156}" type="slidenum">
              <a:rPr lang="en-US" smtClean="0"/>
              <a:pPr/>
              <a:t>‹#›</a:t>
            </a:fld>
            <a:endParaRPr lang="en-US"/>
          </a:p>
        </p:txBody>
      </p:sp>
    </p:spTree>
    <p:extLst>
      <p:ext uri="{BB962C8B-B14F-4D97-AF65-F5344CB8AC3E}">
        <p14:creationId xmlns="" xmlns:p14="http://schemas.microsoft.com/office/powerpoint/2010/main" val="8255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Basics Accounting Terms</a:t>
            </a:r>
            <a:endParaRPr lang="en-US" dirty="0"/>
          </a:p>
        </p:txBody>
      </p:sp>
      <p:sp>
        <p:nvSpPr>
          <p:cNvPr id="3" name="Subtitle 2"/>
          <p:cNvSpPr>
            <a:spLocks noGrp="1"/>
          </p:cNvSpPr>
          <p:nvPr>
            <p:ph type="subTitle" idx="1"/>
          </p:nvPr>
        </p:nvSpPr>
        <p:spPr/>
        <p:txBody>
          <a:bodyPr>
            <a:normAutofit lnSpcReduction="10000"/>
          </a:bodyPr>
          <a:lstStyle/>
          <a:p>
            <a:pPr marL="457200" indent="-457200">
              <a:buAutoNum type="arabicPeriod"/>
            </a:pPr>
            <a:r>
              <a:rPr lang="en-US" dirty="0" smtClean="0"/>
              <a:t>Capital</a:t>
            </a:r>
          </a:p>
          <a:p>
            <a:pPr marL="457200" indent="-457200">
              <a:buAutoNum type="arabicPeriod"/>
            </a:pPr>
            <a:r>
              <a:rPr lang="en-US" dirty="0" smtClean="0"/>
              <a:t>Drawings</a:t>
            </a:r>
          </a:p>
          <a:p>
            <a:r>
              <a:rPr lang="en-US" dirty="0" smtClean="0"/>
              <a:t>3. Liabilities</a:t>
            </a:r>
          </a:p>
          <a:p>
            <a:r>
              <a:rPr lang="en-US" dirty="0" smtClean="0"/>
              <a:t>4. Assets</a:t>
            </a:r>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Tree>
    <p:extLst>
      <p:ext uri="{BB962C8B-B14F-4D97-AF65-F5344CB8AC3E}">
        <p14:creationId xmlns="" xmlns:p14="http://schemas.microsoft.com/office/powerpoint/2010/main" val="3198530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6. Expenditure:</a:t>
            </a:r>
            <a:endParaRPr lang="en-GB" dirty="0"/>
          </a:p>
        </p:txBody>
      </p:sp>
      <p:sp>
        <p:nvSpPr>
          <p:cNvPr id="3" name="Content Placeholder 2"/>
          <p:cNvSpPr>
            <a:spLocks noGrp="1"/>
          </p:cNvSpPr>
          <p:nvPr>
            <p:ph idx="1"/>
          </p:nvPr>
        </p:nvSpPr>
        <p:spPr/>
        <p:txBody>
          <a:bodyPr/>
          <a:lstStyle/>
          <a:p>
            <a:r>
              <a:rPr lang="en-IN" dirty="0" smtClean="0"/>
              <a:t>It is the amount spent or liability incurred for acquiring assets, goods or services.</a:t>
            </a:r>
          </a:p>
          <a:p>
            <a:r>
              <a:rPr lang="en-IN" dirty="0" smtClean="0"/>
              <a:t> 3 types:</a:t>
            </a:r>
          </a:p>
          <a:p>
            <a:r>
              <a:rPr lang="en-IN" dirty="0" smtClean="0"/>
              <a:t>(</a:t>
            </a:r>
            <a:r>
              <a:rPr lang="en-IN" dirty="0" err="1" smtClean="0"/>
              <a:t>i</a:t>
            </a:r>
            <a:r>
              <a:rPr lang="en-IN" dirty="0" smtClean="0"/>
              <a:t>) Capital expenditure: Purchase of Machinery (Fixed Assets)</a:t>
            </a:r>
          </a:p>
          <a:p>
            <a:r>
              <a:rPr lang="en-IN" dirty="0" smtClean="0"/>
              <a:t>(ii) Revenue expenditure: Rent paid ( regular nature)/ expenses</a:t>
            </a:r>
          </a:p>
          <a:p>
            <a:r>
              <a:rPr lang="en-IN" dirty="0" smtClean="0"/>
              <a:t>(iii) Deferred Revenue expenditure : Big amount of Advertising</a:t>
            </a:r>
          </a:p>
          <a:p>
            <a:r>
              <a:rPr lang="en-IN" dirty="0" smtClean="0"/>
              <a:t>   (Fictitious assets)</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7. Expense: It is the cost incurred for generating revenue.</a:t>
            </a:r>
            <a:endParaRPr lang="en-GB" dirty="0"/>
          </a:p>
        </p:txBody>
      </p:sp>
      <p:sp>
        <p:nvSpPr>
          <p:cNvPr id="3" name="Content Placeholder 2"/>
          <p:cNvSpPr>
            <a:spLocks noGrp="1"/>
          </p:cNvSpPr>
          <p:nvPr>
            <p:ph idx="1"/>
          </p:nvPr>
        </p:nvSpPr>
        <p:spPr/>
        <p:txBody>
          <a:bodyPr/>
          <a:lstStyle/>
          <a:p>
            <a:r>
              <a:rPr lang="en-IN" dirty="0" err="1" smtClean="0"/>
              <a:t>Eg</a:t>
            </a:r>
            <a:r>
              <a:rPr lang="en-IN" dirty="0" smtClean="0"/>
              <a:t>. </a:t>
            </a:r>
            <a:r>
              <a:rPr lang="en-IN" dirty="0" err="1" smtClean="0"/>
              <a:t>i.Cash</a:t>
            </a:r>
            <a:r>
              <a:rPr lang="en-IN" dirty="0" smtClean="0"/>
              <a:t> payment such as salaries, wages</a:t>
            </a:r>
          </a:p>
          <a:p>
            <a:r>
              <a:rPr lang="en-IN" dirty="0" smtClean="0"/>
              <a:t>Ii. Depreciation, Bad debts</a:t>
            </a:r>
          </a:p>
          <a:p>
            <a:r>
              <a:rPr lang="en-IN" dirty="0" smtClean="0"/>
              <a:t>III. Cost of goods sold.</a:t>
            </a:r>
          </a:p>
          <a:p>
            <a:endParaRPr lang="en-IN" dirty="0" smtClean="0"/>
          </a:p>
          <a:p>
            <a:r>
              <a:rPr lang="en-IN" dirty="0" smtClean="0"/>
              <a:t>8. Income: Income is the profit earned during a period.</a:t>
            </a:r>
          </a:p>
          <a:p>
            <a:r>
              <a:rPr lang="en-IN" dirty="0" smtClean="0"/>
              <a:t> Income= Revenue – Expense</a:t>
            </a:r>
          </a:p>
          <a:p>
            <a:r>
              <a:rPr lang="en-IN" dirty="0" smtClean="0"/>
              <a:t>Income is also known as profit.</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9. Debtor: Debtor is a person who owes amount to the enterprise against credit sale of goods or services in its ordinary course of business.</a:t>
            </a:r>
            <a:endParaRPr lang="en-GB" dirty="0"/>
          </a:p>
        </p:txBody>
      </p:sp>
      <p:sp>
        <p:nvSpPr>
          <p:cNvPr id="3" name="Content Placeholder 2"/>
          <p:cNvSpPr>
            <a:spLocks noGrp="1"/>
          </p:cNvSpPr>
          <p:nvPr>
            <p:ph idx="1"/>
          </p:nvPr>
        </p:nvSpPr>
        <p:spPr/>
        <p:txBody>
          <a:bodyPr>
            <a:normAutofit lnSpcReduction="10000"/>
          </a:bodyPr>
          <a:lstStyle/>
          <a:p>
            <a:r>
              <a:rPr lang="en-IN" dirty="0" err="1" smtClean="0"/>
              <a:t>Eg</a:t>
            </a:r>
            <a:r>
              <a:rPr lang="en-IN" dirty="0" smtClean="0"/>
              <a:t>. Goods sold to Ram Rs.10,000 on credit then Ram is Debtor.</a:t>
            </a:r>
          </a:p>
          <a:p>
            <a:r>
              <a:rPr lang="en-IN" dirty="0" smtClean="0"/>
              <a:t>Debtor is a type of assets </a:t>
            </a:r>
            <a:r>
              <a:rPr lang="en-IN" dirty="0" err="1" smtClean="0"/>
              <a:t>abd</a:t>
            </a:r>
            <a:r>
              <a:rPr lang="en-IN" dirty="0" smtClean="0"/>
              <a:t> to be recorded in Balance sheet</a:t>
            </a:r>
            <a:endParaRPr lang="en-IN" dirty="0" smtClean="0"/>
          </a:p>
          <a:p>
            <a:r>
              <a:rPr lang="en-IN" dirty="0" smtClean="0"/>
              <a:t>10</a:t>
            </a:r>
            <a:r>
              <a:rPr lang="en-IN" dirty="0" smtClean="0"/>
              <a:t>. Creditor: Creditor is a person to whom an enterprise owes amount against credit purchases of goods or services taken.</a:t>
            </a:r>
          </a:p>
          <a:p>
            <a:r>
              <a:rPr lang="en-IN" dirty="0" err="1" smtClean="0"/>
              <a:t>Eg</a:t>
            </a:r>
            <a:r>
              <a:rPr lang="en-IN" dirty="0" smtClean="0"/>
              <a:t>. If goods purchase on credit Rs 15,000 from </a:t>
            </a:r>
            <a:r>
              <a:rPr lang="en-IN" dirty="0" err="1" smtClean="0"/>
              <a:t>Hari</a:t>
            </a:r>
            <a:r>
              <a:rPr lang="en-IN" dirty="0" smtClean="0"/>
              <a:t>. Then </a:t>
            </a:r>
            <a:r>
              <a:rPr lang="en-IN" dirty="0" err="1" smtClean="0"/>
              <a:t>Hari</a:t>
            </a:r>
            <a:r>
              <a:rPr lang="en-IN" dirty="0" smtClean="0"/>
              <a:t> is creditor.</a:t>
            </a:r>
          </a:p>
          <a:p>
            <a:r>
              <a:rPr lang="en-IN" dirty="0" smtClean="0"/>
              <a:t>Creditor is a type of Liabilities. It is recorded in Balance sheet.</a:t>
            </a:r>
            <a:endParaRPr lang="en-IN" dirty="0" smtClean="0"/>
          </a:p>
          <a:p>
            <a:r>
              <a:rPr lang="en-IN" dirty="0" smtClean="0"/>
              <a:t>11. Profit: Profit means income earned by the business from its Operating Activities, i.e., the activities carried out by the enterprise to earn profit. Gross profit &amp; Net profit.</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12. Gain: Gain is a profit of irregular nature. Gain on sale of fixed assets.</a:t>
            </a:r>
            <a:endParaRPr lang="en-GB" dirty="0"/>
          </a:p>
        </p:txBody>
      </p:sp>
      <p:sp>
        <p:nvSpPr>
          <p:cNvPr id="3" name="Content Placeholder 2"/>
          <p:cNvSpPr>
            <a:spLocks noGrp="1"/>
          </p:cNvSpPr>
          <p:nvPr>
            <p:ph idx="1"/>
          </p:nvPr>
        </p:nvSpPr>
        <p:spPr/>
        <p:txBody>
          <a:bodyPr>
            <a:normAutofit lnSpcReduction="10000"/>
          </a:bodyPr>
          <a:lstStyle/>
          <a:p>
            <a:r>
              <a:rPr lang="en-IN" dirty="0" smtClean="0"/>
              <a:t>13. Loss: Loss is excess of expenses of a period over its revenues(incomes). </a:t>
            </a:r>
            <a:r>
              <a:rPr lang="en-IN" dirty="0" err="1" smtClean="0"/>
              <a:t>Eg</a:t>
            </a:r>
            <a:r>
              <a:rPr lang="en-IN" dirty="0" smtClean="0"/>
              <a:t>. Cash or goods lost, loss on sale of fixed assets.</a:t>
            </a:r>
          </a:p>
          <a:p>
            <a:r>
              <a:rPr lang="en-IN" dirty="0" smtClean="0"/>
              <a:t> Loss=Expenses- </a:t>
            </a:r>
            <a:r>
              <a:rPr lang="en-IN" dirty="0" smtClean="0"/>
              <a:t>Revenue (Income)</a:t>
            </a:r>
            <a:endParaRPr lang="en-IN" dirty="0" smtClean="0"/>
          </a:p>
          <a:p>
            <a:endParaRPr lang="en-IN" dirty="0" smtClean="0"/>
          </a:p>
          <a:p>
            <a:r>
              <a:rPr lang="en-IN" dirty="0" smtClean="0"/>
              <a:t>14. Purchase: The term ‘Purchase’ is used for purchases of goods for resale or for producing the finished products which are also to be sold. Cash Purchases &amp; Credit Purchases</a:t>
            </a:r>
            <a:r>
              <a:rPr lang="en-IN" dirty="0" smtClean="0"/>
              <a:t>. It is recorded on Dr side of Trading a/c.</a:t>
            </a:r>
          </a:p>
          <a:p>
            <a:pPr>
              <a:buNone/>
            </a:pPr>
            <a:r>
              <a:rPr lang="en-IN" dirty="0" smtClean="0"/>
              <a:t>  </a:t>
            </a:r>
            <a:r>
              <a:rPr lang="en-IN" dirty="0" smtClean="0"/>
              <a:t>15</a:t>
            </a:r>
            <a:r>
              <a:rPr lang="en-IN" dirty="0" smtClean="0"/>
              <a:t>. Purchases Return: Goods purchased may be returned to the seller for any reason, say, they are defective</a:t>
            </a:r>
            <a:r>
              <a:rPr lang="en-IN" dirty="0" smtClean="0"/>
              <a:t>. It is deducted from Purchase.</a:t>
            </a:r>
            <a:endParaRPr lang="en-IN"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16. Discount: When customers are allowed rebate in the prices of goods by the business .</a:t>
            </a:r>
            <a:endParaRPr lang="en-GB" dirty="0"/>
          </a:p>
        </p:txBody>
      </p:sp>
      <p:sp>
        <p:nvSpPr>
          <p:cNvPr id="3" name="Content Placeholder 2"/>
          <p:cNvSpPr>
            <a:spLocks noGrp="1"/>
          </p:cNvSpPr>
          <p:nvPr>
            <p:ph idx="1"/>
          </p:nvPr>
        </p:nvSpPr>
        <p:spPr/>
        <p:txBody>
          <a:bodyPr/>
          <a:lstStyle/>
          <a:p>
            <a:r>
              <a:rPr lang="en-IN" dirty="0" smtClean="0"/>
              <a:t>Trade discount: Trade discount is the rebate allowed by the seller on the basis of sales, either quantity or value.</a:t>
            </a:r>
          </a:p>
          <a:p>
            <a:r>
              <a:rPr lang="en-IN" dirty="0" smtClean="0"/>
              <a:t>Sales – trade discount=Net sales</a:t>
            </a:r>
          </a:p>
          <a:p>
            <a:r>
              <a:rPr lang="en-IN" dirty="0" smtClean="0"/>
              <a:t>Purchase – trade discount = Net Purchase</a:t>
            </a:r>
          </a:p>
          <a:p>
            <a:r>
              <a:rPr lang="en-IN" dirty="0" smtClean="0"/>
              <a:t>It is not recorded in the books of Account. </a:t>
            </a:r>
          </a:p>
          <a:p>
            <a:endParaRPr lang="en-IN" dirty="0" smtClean="0"/>
          </a:p>
          <a:p>
            <a:r>
              <a:rPr lang="en-IN" dirty="0" smtClean="0"/>
              <a:t>Cash discount: Cash discount is the rebate allowed for timely payment of due amount. It is recorded in the books of Account.</a:t>
            </a:r>
          </a:p>
          <a:p>
            <a:r>
              <a:rPr lang="en-IN" dirty="0" smtClean="0"/>
              <a:t>Discount allowed (exp.),  </a:t>
            </a:r>
            <a:r>
              <a:rPr lang="en-IN" dirty="0" smtClean="0"/>
              <a:t>Discount </a:t>
            </a:r>
            <a:r>
              <a:rPr lang="en-IN" dirty="0" smtClean="0"/>
              <a:t>received (income)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r>
              <a:rPr lang="en-IN" dirty="0" smtClean="0"/>
              <a:t>Bad Debts: Bad Debt is the amount owed to the business that is written off because it has become irrecoverable. It is a loss for business</a:t>
            </a:r>
            <a:r>
              <a:rPr lang="en-IN" dirty="0" smtClean="0"/>
              <a:t>. It is recorded on Dr side of Profit &amp; Loss a/c.</a:t>
            </a:r>
            <a:endParaRPr lang="en-IN" dirty="0" smtClean="0"/>
          </a:p>
          <a:p>
            <a:r>
              <a:rPr lang="en-IN" dirty="0" smtClean="0"/>
              <a:t>Trade Receivables: It is the amount receivable for sale of goods or services rendered in the ordinary course of business</a:t>
            </a:r>
            <a:r>
              <a:rPr lang="en-IN" dirty="0" smtClean="0"/>
              <a:t>. </a:t>
            </a:r>
            <a:r>
              <a:rPr lang="en-IN" dirty="0" smtClean="0"/>
              <a:t>It is treated as Assets.</a:t>
            </a:r>
            <a:endParaRPr lang="en-IN" dirty="0" smtClean="0"/>
          </a:p>
          <a:p>
            <a:r>
              <a:rPr lang="en-IN" dirty="0" smtClean="0"/>
              <a:t>Trade receivables = Debtors + Bills receivable</a:t>
            </a:r>
          </a:p>
          <a:p>
            <a:r>
              <a:rPr lang="en-IN" dirty="0" smtClean="0"/>
              <a:t>Trade Payables: It is the amount payable for purchase of goods or services taken in the ordinary course of business</a:t>
            </a:r>
            <a:r>
              <a:rPr lang="en-IN" dirty="0" smtClean="0"/>
              <a:t>. It is treated as Liabilities.</a:t>
            </a:r>
            <a:endParaRPr lang="en-IN" dirty="0" smtClean="0"/>
          </a:p>
          <a:p>
            <a:r>
              <a:rPr lang="en-IN" dirty="0" smtClean="0"/>
              <a:t>Trade Payables = Creditors + Bills Payables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5. Receipts</a:t>
            </a:r>
          </a:p>
          <a:p>
            <a:r>
              <a:rPr lang="en-US" dirty="0" smtClean="0"/>
              <a:t>6. Expenditure</a:t>
            </a:r>
          </a:p>
          <a:p>
            <a:r>
              <a:rPr lang="en-US" dirty="0" smtClean="0"/>
              <a:t>7. Expenses</a:t>
            </a:r>
          </a:p>
          <a:p>
            <a:r>
              <a:rPr lang="en-US" dirty="0" smtClean="0"/>
              <a:t>8. Income</a:t>
            </a:r>
          </a:p>
          <a:p>
            <a:r>
              <a:rPr lang="en-US" dirty="0" smtClean="0"/>
              <a:t>9. Profit</a:t>
            </a:r>
          </a:p>
          <a:p>
            <a:r>
              <a:rPr lang="en-US" dirty="0" smtClean="0"/>
              <a:t>10. Gain</a:t>
            </a:r>
          </a:p>
          <a:p>
            <a:r>
              <a:rPr lang="en-US" dirty="0" smtClean="0"/>
              <a:t>11. Loss</a:t>
            </a:r>
          </a:p>
          <a:p>
            <a:r>
              <a:rPr lang="en-US" dirty="0" smtClean="0"/>
              <a:t>12. Purchases</a:t>
            </a:r>
          </a:p>
          <a:p>
            <a:r>
              <a:rPr lang="en-US" dirty="0" smtClean="0"/>
              <a:t>13.Purchases Return (Return outward)/ Return Cr.</a:t>
            </a:r>
          </a:p>
          <a:p>
            <a:r>
              <a:rPr lang="en-US" dirty="0" smtClean="0"/>
              <a:t>14. Sales</a:t>
            </a:r>
          </a:p>
          <a:p>
            <a:r>
              <a:rPr lang="en-US" dirty="0" smtClean="0"/>
              <a:t>15. Sales Return (Return inward)/ Return Dr.</a:t>
            </a:r>
          </a:p>
          <a:p>
            <a:r>
              <a:rPr lang="en-US" dirty="0"/>
              <a:t> </a:t>
            </a:r>
            <a:r>
              <a:rPr lang="en-US" dirty="0" smtClean="0"/>
              <a:t>16. Goods</a:t>
            </a:r>
          </a:p>
          <a:p>
            <a:endParaRPr lang="en-US" dirty="0"/>
          </a:p>
        </p:txBody>
      </p:sp>
    </p:spTree>
    <p:extLst>
      <p:ext uri="{BB962C8B-B14F-4D97-AF65-F5344CB8AC3E}">
        <p14:creationId xmlns="" xmlns:p14="http://schemas.microsoft.com/office/powerpoint/2010/main" val="2943296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17. Stock/ Inventory    23. Trade Payables</a:t>
            </a:r>
          </a:p>
          <a:p>
            <a:r>
              <a:rPr lang="en-US" dirty="0" smtClean="0"/>
              <a:t>18. Debtors</a:t>
            </a:r>
          </a:p>
          <a:p>
            <a:r>
              <a:rPr lang="en-US" dirty="0" smtClean="0"/>
              <a:t>19. Creditors</a:t>
            </a:r>
          </a:p>
          <a:p>
            <a:r>
              <a:rPr lang="en-US" dirty="0" smtClean="0"/>
              <a:t>20. Discount</a:t>
            </a:r>
          </a:p>
          <a:p>
            <a:r>
              <a:rPr lang="en-US" dirty="0" smtClean="0"/>
              <a:t>A. Trade discount</a:t>
            </a:r>
          </a:p>
          <a:p>
            <a:r>
              <a:rPr lang="en-US" dirty="0" smtClean="0"/>
              <a:t>B. Cash discount</a:t>
            </a:r>
          </a:p>
          <a:p>
            <a:r>
              <a:rPr lang="en-US" dirty="0" smtClean="0"/>
              <a:t>21. Bad Debts</a:t>
            </a:r>
          </a:p>
          <a:p>
            <a:r>
              <a:rPr lang="en-US" dirty="0" smtClean="0"/>
              <a:t>22. Trade Receivables</a:t>
            </a:r>
          </a:p>
          <a:p>
            <a:endParaRPr lang="en-US" dirty="0" smtClean="0"/>
          </a:p>
          <a:p>
            <a:endParaRPr lang="en-US" dirty="0"/>
          </a:p>
        </p:txBody>
      </p:sp>
    </p:spTree>
    <p:extLst>
      <p:ext uri="{BB962C8B-B14F-4D97-AF65-F5344CB8AC3E}">
        <p14:creationId xmlns="" xmlns:p14="http://schemas.microsoft.com/office/powerpoint/2010/main" val="50230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1. Capital: Capital is the amount invested by the proprietor or partner in the business.</a:t>
            </a:r>
          </a:p>
          <a:p>
            <a:r>
              <a:rPr lang="en-US" dirty="0" smtClean="0"/>
              <a:t>       Capital= Assets – Liabilities</a:t>
            </a:r>
          </a:p>
          <a:p>
            <a:r>
              <a:rPr lang="en-US" dirty="0" smtClean="0"/>
              <a:t>2. Drawings: It is the amount withdrawn or goods taken by the proprietor or partner for personal use. Goods so taken by the proprietor are valued at </a:t>
            </a:r>
            <a:r>
              <a:rPr lang="en-US" u="sng" dirty="0" smtClean="0"/>
              <a:t>purchase cost</a:t>
            </a:r>
            <a:r>
              <a:rPr lang="en-US" dirty="0" smtClean="0"/>
              <a:t>. At the time of preparing Balance sheet, it is deducted from capital.</a:t>
            </a:r>
          </a:p>
          <a:p>
            <a:r>
              <a:rPr lang="en-US" dirty="0" smtClean="0"/>
              <a:t>3. Liabilities: Liabilities mean amount owed (payable) by the business.</a:t>
            </a:r>
          </a:p>
          <a:p>
            <a:r>
              <a:rPr lang="en-US" dirty="0" smtClean="0"/>
              <a:t>Liability towards the owners of the business is termed as internal liability.</a:t>
            </a:r>
            <a:endParaRPr lang="en-US" dirty="0"/>
          </a:p>
        </p:txBody>
      </p:sp>
    </p:spTree>
    <p:extLst>
      <p:ext uri="{BB962C8B-B14F-4D97-AF65-F5344CB8AC3E}">
        <p14:creationId xmlns="" xmlns:p14="http://schemas.microsoft.com/office/powerpoint/2010/main" val="263913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GB" dirty="0"/>
          </a:p>
        </p:txBody>
      </p:sp>
      <p:sp>
        <p:nvSpPr>
          <p:cNvPr id="3" name="Content Placeholder 2"/>
          <p:cNvSpPr>
            <a:spLocks noGrp="1"/>
          </p:cNvSpPr>
          <p:nvPr>
            <p:ph idx="1"/>
          </p:nvPr>
        </p:nvSpPr>
        <p:spPr/>
        <p:txBody>
          <a:bodyPr/>
          <a:lstStyle/>
          <a:p>
            <a:r>
              <a:rPr lang="en-IN" dirty="0" smtClean="0"/>
              <a:t>On the other hand, liability towards the outsiders, i.e., other than the owners is termed as external liability.</a:t>
            </a:r>
          </a:p>
          <a:p>
            <a:r>
              <a:rPr lang="en-IN" dirty="0" smtClean="0"/>
              <a:t>           External liability arises because of credit transactions or loan taken.</a:t>
            </a:r>
            <a:r>
              <a:rPr lang="en-GB" dirty="0" smtClean="0"/>
              <a:t> e.g. Creditors, bank overdraft, long term borrowings, loan etc</a:t>
            </a:r>
          </a:p>
          <a:p>
            <a:endParaRPr lang="en-IN" dirty="0" smtClean="0"/>
          </a:p>
          <a:p>
            <a:r>
              <a:rPr lang="en-IN" dirty="0" smtClean="0"/>
              <a:t>External liabilities or liabilities divided into two types:</a:t>
            </a:r>
          </a:p>
          <a:p>
            <a:r>
              <a:rPr lang="en-IN" dirty="0" smtClean="0"/>
              <a:t>(</a:t>
            </a:r>
            <a:r>
              <a:rPr lang="en-IN" dirty="0" err="1" smtClean="0"/>
              <a:t>i</a:t>
            </a:r>
            <a:r>
              <a:rPr lang="en-IN" dirty="0" smtClean="0"/>
              <a:t>) current liability (short term liability) </a:t>
            </a:r>
            <a:r>
              <a:rPr lang="en-IN" dirty="0" err="1" smtClean="0"/>
              <a:t>eg</a:t>
            </a:r>
            <a:r>
              <a:rPr lang="en-IN" dirty="0" smtClean="0"/>
              <a:t>. Creditors, Bank overdraft</a:t>
            </a:r>
          </a:p>
          <a:p>
            <a:r>
              <a:rPr lang="en-IN" dirty="0" smtClean="0"/>
              <a:t>(ii) Non current liability (long term liability)  </a:t>
            </a:r>
            <a:r>
              <a:rPr lang="en-IN" dirty="0" err="1" smtClean="0"/>
              <a:t>eg</a:t>
            </a:r>
            <a:r>
              <a:rPr lang="en-IN" dirty="0" smtClean="0"/>
              <a:t>. Loan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t>Current Liability: it is that liability which is payable within 12 months from the end of the accounting period.</a:t>
            </a:r>
            <a:endParaRPr lang="en-GB" sz="3600" dirty="0"/>
          </a:p>
        </p:txBody>
      </p:sp>
      <p:sp>
        <p:nvSpPr>
          <p:cNvPr id="3" name="Content Placeholder 2"/>
          <p:cNvSpPr>
            <a:spLocks noGrp="1"/>
          </p:cNvSpPr>
          <p:nvPr>
            <p:ph idx="1"/>
          </p:nvPr>
        </p:nvSpPr>
        <p:spPr/>
        <p:txBody>
          <a:bodyPr/>
          <a:lstStyle/>
          <a:p>
            <a:r>
              <a:rPr lang="en-IN" dirty="0" err="1" smtClean="0"/>
              <a:t>Eg</a:t>
            </a:r>
            <a:r>
              <a:rPr lang="en-IN" dirty="0" smtClean="0"/>
              <a:t>.  Creditors, bills payable, short-term loans, outstanding expenses, advance income etc.</a:t>
            </a:r>
          </a:p>
          <a:p>
            <a:r>
              <a:rPr lang="en-IN" dirty="0" smtClean="0"/>
              <a:t>Non –current liability: Non-current liability is that liability which is payable after a period of more than a year from the end of the accounting period.eg long term loans, loan, debentures etc </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 Assets: meaning:</a:t>
            </a:r>
            <a:endParaRPr lang="en-GB" dirty="0"/>
          </a:p>
        </p:txBody>
      </p:sp>
      <p:sp>
        <p:nvSpPr>
          <p:cNvPr id="3" name="Content Placeholder 2"/>
          <p:cNvSpPr>
            <a:spLocks noGrp="1"/>
          </p:cNvSpPr>
          <p:nvPr>
            <p:ph idx="1"/>
          </p:nvPr>
        </p:nvSpPr>
        <p:spPr/>
        <p:txBody>
          <a:bodyPr>
            <a:normAutofit lnSpcReduction="10000"/>
          </a:bodyPr>
          <a:lstStyle/>
          <a:p>
            <a:r>
              <a:rPr lang="en-IN" dirty="0" smtClean="0"/>
              <a:t>Assets are properties ( tangible assets and intangible assets) owned by a business. They are the economic resources of the business.</a:t>
            </a:r>
          </a:p>
          <a:p>
            <a:r>
              <a:rPr lang="en-IN" dirty="0" smtClean="0"/>
              <a:t>In other words, anything which will enable the firm to get cash or an economic benefit in the future.</a:t>
            </a:r>
          </a:p>
          <a:p>
            <a:r>
              <a:rPr lang="en-IN" dirty="0" smtClean="0"/>
              <a:t>E.g. Building, Land, Machinery, Stock, Debtors, Cash and Bank balances, trademark, rights, goodwill etc</a:t>
            </a:r>
          </a:p>
          <a:p>
            <a:r>
              <a:rPr lang="en-IN" dirty="0" smtClean="0"/>
              <a:t> types of Assets:</a:t>
            </a:r>
          </a:p>
          <a:p>
            <a:r>
              <a:rPr lang="en-IN" dirty="0" smtClean="0"/>
              <a:t>(</a:t>
            </a:r>
            <a:r>
              <a:rPr lang="en-IN" dirty="0" err="1" smtClean="0"/>
              <a:t>i</a:t>
            </a:r>
            <a:r>
              <a:rPr lang="en-IN" dirty="0" smtClean="0"/>
              <a:t>) Current Assets</a:t>
            </a:r>
          </a:p>
          <a:p>
            <a:r>
              <a:rPr lang="en-IN" dirty="0" smtClean="0"/>
              <a:t>(ii) Non current Assets (Fixed Assets)</a:t>
            </a:r>
          </a:p>
          <a:p>
            <a:r>
              <a:rPr lang="en-IN" dirty="0" smtClean="0"/>
              <a:t>(iii) Fictitious Assets : Deferred Revenue </a:t>
            </a:r>
            <a:r>
              <a:rPr lang="en-IN" dirty="0" err="1" smtClean="0"/>
              <a:t>Expenditure:Preliminary</a:t>
            </a:r>
            <a:r>
              <a:rPr lang="en-IN" dirty="0" smtClean="0"/>
              <a:t> exp.</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Current assets: </a:t>
            </a:r>
            <a:endParaRPr lang="en-GB" dirty="0"/>
          </a:p>
        </p:txBody>
      </p:sp>
      <p:sp>
        <p:nvSpPr>
          <p:cNvPr id="3" name="Content Placeholder 2"/>
          <p:cNvSpPr>
            <a:spLocks noGrp="1"/>
          </p:cNvSpPr>
          <p:nvPr>
            <p:ph idx="1"/>
          </p:nvPr>
        </p:nvSpPr>
        <p:spPr/>
        <p:txBody>
          <a:bodyPr/>
          <a:lstStyle/>
          <a:p>
            <a:r>
              <a:rPr lang="en-IN" dirty="0" smtClean="0"/>
              <a:t>Current assets are those assets which are held by the business with the purpose of converting them into cash within a short period, </a:t>
            </a:r>
            <a:r>
              <a:rPr lang="en-IN" dirty="0" err="1" smtClean="0"/>
              <a:t>i.e</a:t>
            </a:r>
            <a:r>
              <a:rPr lang="en-IN" dirty="0" smtClean="0"/>
              <a:t>, one year. </a:t>
            </a:r>
            <a:r>
              <a:rPr lang="en-IN" dirty="0" err="1" smtClean="0"/>
              <a:t>Eg</a:t>
            </a:r>
            <a:r>
              <a:rPr lang="en-IN" dirty="0" smtClean="0"/>
              <a:t>. Debtors, Bills receivable, stock, prepaid expenses, accrued income etc.</a:t>
            </a:r>
          </a:p>
          <a:p>
            <a:r>
              <a:rPr lang="en-IN" dirty="0" smtClean="0"/>
              <a:t>Non Current Assets(fixed assets): Non – current assets are those assets which are held in the business for long term. These assets give benefit to the organisations in more than one accounting period.</a:t>
            </a:r>
          </a:p>
          <a:p>
            <a:r>
              <a:rPr lang="en-IN" dirty="0" smtClean="0"/>
              <a:t>Land &amp; Building, Furniture, Investment etc.</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5. Receipts: It is the amount received or receivable for selling assets, goods or services.</a:t>
            </a:r>
            <a:endParaRPr lang="en-GB" dirty="0"/>
          </a:p>
        </p:txBody>
      </p:sp>
      <p:sp>
        <p:nvSpPr>
          <p:cNvPr id="3" name="Content Placeholder 2"/>
          <p:cNvSpPr>
            <a:spLocks noGrp="1"/>
          </p:cNvSpPr>
          <p:nvPr>
            <p:ph idx="1"/>
          </p:nvPr>
        </p:nvSpPr>
        <p:spPr/>
        <p:txBody>
          <a:bodyPr/>
          <a:lstStyle/>
          <a:p>
            <a:r>
              <a:rPr lang="en-IN" dirty="0" smtClean="0"/>
              <a:t>2 types:</a:t>
            </a:r>
          </a:p>
          <a:p>
            <a:r>
              <a:rPr lang="en-IN" dirty="0" smtClean="0"/>
              <a:t>(</a:t>
            </a:r>
            <a:r>
              <a:rPr lang="en-IN" dirty="0" err="1" smtClean="0"/>
              <a:t>i</a:t>
            </a:r>
            <a:r>
              <a:rPr lang="en-IN" dirty="0" smtClean="0"/>
              <a:t>) Revenue receipts: it is the amount received or receivable in the normal course of business say against sale of goods or rendering of services. E.g. sale of goods, service revenue, interest on investment etc. It is treated as income. It is recorded in Trading a/c and </a:t>
            </a:r>
            <a:r>
              <a:rPr lang="en-IN" dirty="0" err="1" smtClean="0"/>
              <a:t>Proft</a:t>
            </a:r>
            <a:r>
              <a:rPr lang="en-IN" dirty="0" smtClean="0"/>
              <a:t> and Loss a/c</a:t>
            </a:r>
          </a:p>
          <a:p>
            <a:r>
              <a:rPr lang="en-IN" dirty="0" smtClean="0"/>
              <a:t>(ii) Capital Receipts: it is the amount received or receivable against transactions which are not revenue in nature. </a:t>
            </a:r>
            <a:r>
              <a:rPr lang="en-IN" dirty="0" err="1" smtClean="0"/>
              <a:t>Eg</a:t>
            </a:r>
            <a:r>
              <a:rPr lang="en-IN" dirty="0" smtClean="0"/>
              <a:t>. Sale of machinery, loan taken etc. It is recorded in Balance sheet.</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1D189CD363FC4C94CE6ECDB357DB00" ma:contentTypeVersion="8" ma:contentTypeDescription="Create a new document." ma:contentTypeScope="" ma:versionID="2a479d422a0b1db53d52f3bc851a8a94">
  <xsd:schema xmlns:xsd="http://www.w3.org/2001/XMLSchema" xmlns:xs="http://www.w3.org/2001/XMLSchema" xmlns:p="http://schemas.microsoft.com/office/2006/metadata/properties" xmlns:ns2="1bf2cc87-484f-42ae-834e-65bb33accfef" targetNamespace="http://schemas.microsoft.com/office/2006/metadata/properties" ma:root="true" ma:fieldsID="f943b1f23376ca667e0df8600d841280" ns2:_="">
    <xsd:import namespace="1bf2cc87-484f-42ae-834e-65bb33accfe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f2cc87-484f-42ae-834e-65bb33accf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6D12F7-62C2-4C26-BB76-9E1298E6A0F9}"/>
</file>

<file path=customXml/itemProps2.xml><?xml version="1.0" encoding="utf-8"?>
<ds:datastoreItem xmlns:ds="http://schemas.openxmlformats.org/officeDocument/2006/customXml" ds:itemID="{9C9D9495-382F-4DB8-A044-FFC26A795BA0}"/>
</file>

<file path=customXml/itemProps3.xml><?xml version="1.0" encoding="utf-8"?>
<ds:datastoreItem xmlns:ds="http://schemas.openxmlformats.org/officeDocument/2006/customXml" ds:itemID="{7EA17ECC-23C4-4D3C-951C-6DBF255A9E5C}"/>
</file>

<file path=docProps/app.xml><?xml version="1.0" encoding="utf-8"?>
<Properties xmlns="http://schemas.openxmlformats.org/officeDocument/2006/extended-properties" xmlns:vt="http://schemas.openxmlformats.org/officeDocument/2006/docPropsVTypes">
  <TotalTime>386</TotalTime>
  <Words>1286</Words>
  <Application>Microsoft Office PowerPoint</Application>
  <PresentationFormat>Custom</PresentationFormat>
  <Paragraphs>107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Basics Accounting Terms</vt:lpstr>
      <vt:lpstr>Slide 2</vt:lpstr>
      <vt:lpstr>Slide 3</vt:lpstr>
      <vt:lpstr>Slide 4</vt:lpstr>
      <vt:lpstr>continue</vt:lpstr>
      <vt:lpstr>Current Liability: it is that liability which is payable within 12 months from the end of the accounting period.</vt:lpstr>
      <vt:lpstr>4. Assets: meaning:</vt:lpstr>
      <vt:lpstr>Current assets: </vt:lpstr>
      <vt:lpstr>5. Receipts: It is the amount received or receivable for selling assets, goods or services.</vt:lpstr>
      <vt:lpstr>6. Expenditure:</vt:lpstr>
      <vt:lpstr>7. Expense: It is the cost incurred for generating revenue.</vt:lpstr>
      <vt:lpstr>9. Debtor: Debtor is a person who owes amount to the enterprise against credit sale of goods or services in its ordinary course of business.</vt:lpstr>
      <vt:lpstr>12. Gain: Gain is a profit of irregular nature. Gain on sale of fixed assets.</vt:lpstr>
      <vt:lpstr>16. Discount: When customers are allowed rebate in the prices of goods by the business .</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Accounting Terms</dc:title>
  <dc:creator>Microsoft account</dc:creator>
  <cp:lastModifiedBy>karna_family</cp:lastModifiedBy>
  <cp:revision>38</cp:revision>
  <dcterms:created xsi:type="dcterms:W3CDTF">2020-05-23T06:16:38Z</dcterms:created>
  <dcterms:modified xsi:type="dcterms:W3CDTF">2020-09-11T05:11:03Z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0x010100C01D189CD363FC4C94CE6ECDB357DB00</vt:lpwstr>
  </property>
</Properties>
</file>