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0" r:id="rId11"/>
    <p:sldId id="271" r:id="rId12"/>
    <p:sldId id="261" r:id="rId13"/>
    <p:sldId id="262" r:id="rId14"/>
    <p:sldId id="269" r:id="rId15"/>
    <p:sldId id="27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0394-FC42-463B-8C0D-8CE254BE86FB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251C-1E38-4AD9-898C-070BC2C855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6640" cy="2090663"/>
          </a:xfrm>
        </p:spPr>
        <p:txBody>
          <a:bodyPr>
            <a:normAutofit fontScale="90000"/>
          </a:bodyPr>
          <a:lstStyle/>
          <a:p>
            <a:r>
              <a:rPr lang="en-GB" sz="4900" u="sng" dirty="0" smtClean="0"/>
              <a:t>Rules of Dr(Debit). &amp; Cr(Credit)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A. Traditional Concepts</a:t>
            </a:r>
            <a:br>
              <a:rPr lang="en-GB" dirty="0" smtClean="0"/>
            </a:br>
            <a:r>
              <a:rPr lang="en-GB" dirty="0" smtClean="0"/>
              <a:t>B. Modern concepts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Purchase goods from </a:t>
            </a:r>
            <a:r>
              <a:rPr lang="en-IN" dirty="0" err="1" smtClean="0"/>
              <a:t>Sita</a:t>
            </a:r>
            <a:r>
              <a:rPr lang="en-IN" dirty="0" smtClean="0"/>
              <a:t> Rs 40,000.</a:t>
            </a:r>
          </a:p>
          <a:p>
            <a:r>
              <a:rPr lang="en-IN" dirty="0" smtClean="0"/>
              <a:t> </a:t>
            </a:r>
            <a:r>
              <a:rPr lang="en-IN" dirty="0" smtClean="0"/>
              <a:t>Or  it means credit</a:t>
            </a:r>
          </a:p>
          <a:p>
            <a:r>
              <a:rPr lang="en-IN" dirty="0" smtClean="0"/>
              <a:t>Purchase goods from </a:t>
            </a:r>
            <a:r>
              <a:rPr lang="en-IN" dirty="0" err="1" smtClean="0"/>
              <a:t>Sita</a:t>
            </a:r>
            <a:r>
              <a:rPr lang="en-IN" dirty="0" smtClean="0"/>
              <a:t> on credit Rs 40,000.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Sita</a:t>
            </a:r>
            <a:r>
              <a:rPr lang="en-IN" dirty="0" smtClean="0"/>
              <a:t> a/c  - Giver – Cr</a:t>
            </a:r>
          </a:p>
          <a:p>
            <a:r>
              <a:rPr lang="en-IN" dirty="0" smtClean="0"/>
              <a:t> </a:t>
            </a:r>
            <a:r>
              <a:rPr lang="en-IN" dirty="0" smtClean="0"/>
              <a:t>Purchase a/c –EXPENSES – Dr </a:t>
            </a:r>
          </a:p>
          <a:p>
            <a:r>
              <a:rPr lang="en-IN" dirty="0" smtClean="0"/>
              <a:t> </a:t>
            </a:r>
            <a:r>
              <a:rPr lang="en-IN" dirty="0" smtClean="0"/>
              <a:t>Purchase a/c  Dr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To </a:t>
            </a:r>
            <a:r>
              <a:rPr lang="en-IN" dirty="0" err="1" smtClean="0"/>
              <a:t>Sita</a:t>
            </a:r>
            <a:r>
              <a:rPr lang="en-IN" dirty="0" smtClean="0"/>
              <a:t> a/c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Purchase goods from </a:t>
            </a:r>
            <a:r>
              <a:rPr lang="en-IN" dirty="0" err="1" smtClean="0"/>
              <a:t>Sita</a:t>
            </a:r>
            <a:r>
              <a:rPr lang="en-IN" dirty="0" smtClean="0"/>
              <a:t> Rs 40,000 on cash.</a:t>
            </a:r>
          </a:p>
          <a:p>
            <a:r>
              <a:rPr lang="en-IN" dirty="0" smtClean="0"/>
              <a:t>Purchase a/c Dr (expense)</a:t>
            </a:r>
          </a:p>
          <a:p>
            <a:r>
              <a:rPr lang="en-IN" dirty="0" smtClean="0"/>
              <a:t> </a:t>
            </a:r>
            <a:r>
              <a:rPr lang="en-IN" dirty="0" smtClean="0"/>
              <a:t>To Cash a/c</a:t>
            </a:r>
          </a:p>
          <a:p>
            <a:r>
              <a:rPr lang="en-IN" dirty="0" smtClean="0"/>
              <a:t>Sold goods to </a:t>
            </a:r>
            <a:r>
              <a:rPr lang="en-IN" dirty="0" err="1" smtClean="0"/>
              <a:t>Hari</a:t>
            </a:r>
            <a:r>
              <a:rPr lang="en-IN" dirty="0" smtClean="0"/>
              <a:t> on cash Rs 30,000</a:t>
            </a:r>
          </a:p>
          <a:p>
            <a:r>
              <a:rPr lang="en-IN" dirty="0" smtClean="0"/>
              <a:t>Cash a/c Dr</a:t>
            </a:r>
          </a:p>
          <a:p>
            <a:r>
              <a:rPr lang="en-IN" dirty="0" smtClean="0"/>
              <a:t> </a:t>
            </a:r>
            <a:r>
              <a:rPr lang="en-IN" dirty="0" smtClean="0"/>
              <a:t> To Sales (Income – nominal a/c)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B.Modern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/>
              <a:t>Assets</a:t>
            </a:r>
            <a:endParaRPr lang="en-GB" dirty="0" smtClean="0"/>
          </a:p>
          <a:p>
            <a:r>
              <a:rPr lang="en-GB" dirty="0" smtClean="0"/>
              <a:t>2. </a:t>
            </a:r>
            <a:r>
              <a:rPr lang="en-GB" dirty="0" smtClean="0"/>
              <a:t>Liabilities</a:t>
            </a:r>
            <a:endParaRPr lang="en-GB" dirty="0" smtClean="0"/>
          </a:p>
          <a:p>
            <a:r>
              <a:rPr lang="en-GB" dirty="0" smtClean="0"/>
              <a:t>3. </a:t>
            </a:r>
            <a:r>
              <a:rPr lang="en-GB" dirty="0" smtClean="0"/>
              <a:t>Capital</a:t>
            </a:r>
            <a:endParaRPr lang="en-GB" dirty="0" smtClean="0"/>
          </a:p>
          <a:p>
            <a:r>
              <a:rPr lang="en-GB" dirty="0" smtClean="0"/>
              <a:t>4. </a:t>
            </a:r>
            <a:r>
              <a:rPr lang="en-GB" dirty="0" smtClean="0"/>
              <a:t>Expenses: Rent paid</a:t>
            </a:r>
            <a:endParaRPr lang="en-GB" dirty="0" smtClean="0"/>
          </a:p>
          <a:p>
            <a:r>
              <a:rPr lang="en-GB" dirty="0" smtClean="0"/>
              <a:t>5. </a:t>
            </a:r>
            <a:r>
              <a:rPr lang="en-GB" dirty="0" smtClean="0"/>
              <a:t>Incomes: Sales, Commission received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on Modern Concern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When Assets and Expenses are increase then Dr. And assets and exp. Are decreased then Cr.</a:t>
            </a:r>
          </a:p>
          <a:p>
            <a:endParaRPr lang="en-GB" dirty="0" smtClean="0"/>
          </a:p>
          <a:p>
            <a:r>
              <a:rPr lang="en-GB" dirty="0" smtClean="0"/>
              <a:t>2. When Capital, liabilities and incomes are decrease then Dr. And increase then Credited  </a:t>
            </a:r>
          </a:p>
          <a:p>
            <a:r>
              <a:rPr lang="en-GB" dirty="0" smtClean="0"/>
              <a:t>a/c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Cash paid into Bank Rs 60,000.</a:t>
            </a:r>
          </a:p>
          <a:p>
            <a:pPr>
              <a:buNone/>
            </a:pPr>
            <a:r>
              <a:rPr lang="en-IN" dirty="0" smtClean="0"/>
              <a:t>a/c affected</a:t>
            </a:r>
          </a:p>
          <a:p>
            <a:pPr>
              <a:buNone/>
            </a:pPr>
            <a:r>
              <a:rPr lang="en-IN" dirty="0" smtClean="0"/>
              <a:t>Cash – Assets – (-)  Cr</a:t>
            </a:r>
          </a:p>
          <a:p>
            <a:pPr>
              <a:buNone/>
            </a:pPr>
            <a:r>
              <a:rPr lang="en-IN" dirty="0" smtClean="0"/>
              <a:t>Bank – Assets – (+)  Dr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Bank a/c   Dr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To Cash a/c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Old machinery sold Rs 30,000.</a:t>
            </a:r>
          </a:p>
          <a:p>
            <a:r>
              <a:rPr lang="en-IN" dirty="0" smtClean="0"/>
              <a:t>Machinery (Assets) – (-) Cr</a:t>
            </a:r>
          </a:p>
          <a:p>
            <a:r>
              <a:rPr lang="en-IN" dirty="0" smtClean="0"/>
              <a:t>Cash (assets) – (+) Dr</a:t>
            </a:r>
          </a:p>
          <a:p>
            <a:r>
              <a:rPr lang="en-IN" dirty="0" smtClean="0"/>
              <a:t>Rent Paid Rs 60,000 in cash.</a:t>
            </a:r>
          </a:p>
          <a:p>
            <a:r>
              <a:rPr lang="en-IN" dirty="0" smtClean="0"/>
              <a:t>Rent (Expenses) (+) Dr</a:t>
            </a:r>
          </a:p>
          <a:p>
            <a:r>
              <a:rPr lang="en-IN" dirty="0" smtClean="0"/>
              <a:t>Cash Cr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 of Journal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the primary book of accounts in which transactions are first recorded in a chronological order.</a:t>
            </a:r>
          </a:p>
          <a:p>
            <a:r>
              <a:rPr lang="en-GB" dirty="0"/>
              <a:t> </a:t>
            </a:r>
            <a:r>
              <a:rPr lang="en-GB" dirty="0" smtClean="0"/>
              <a:t> Format of Journal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4221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Particulars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L.F.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A. Traditional classification of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1. Personal Accounts</a:t>
            </a:r>
          </a:p>
          <a:p>
            <a:r>
              <a:rPr lang="en-GB" dirty="0" smtClean="0"/>
              <a:t>2. Real Accounts</a:t>
            </a:r>
          </a:p>
          <a:p>
            <a:r>
              <a:rPr lang="en-GB" dirty="0" smtClean="0"/>
              <a:t>3. Nominal Accounts</a:t>
            </a:r>
          </a:p>
          <a:p>
            <a:r>
              <a:rPr lang="en-GB" dirty="0" smtClean="0"/>
              <a:t>1. Personal Accounts: Accounts which relate to </a:t>
            </a:r>
            <a:r>
              <a:rPr lang="en-GB" dirty="0" smtClean="0"/>
              <a:t>name of Persons</a:t>
            </a:r>
            <a:r>
              <a:rPr lang="en-GB" dirty="0" smtClean="0"/>
              <a:t>, individuals, firms, companies, debtors or creditors, etc.., are Personal Accounts.</a:t>
            </a:r>
          </a:p>
          <a:p>
            <a:r>
              <a:rPr lang="en-GB" dirty="0" smtClean="0"/>
              <a:t>E.g. Ram a/c, xyz co. Ltd. a/c, outstanding rent a/c</a:t>
            </a:r>
            <a:r>
              <a:rPr lang="en-GB" dirty="0" smtClean="0"/>
              <a:t>., </a:t>
            </a:r>
            <a:r>
              <a:rPr lang="en-GB" dirty="0" err="1" smtClean="0"/>
              <a:t>Arniko</a:t>
            </a:r>
            <a:r>
              <a:rPr lang="en-GB" dirty="0" smtClean="0"/>
              <a:t> College a/c etc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Personal Accounts can be </a:t>
            </a:r>
            <a:r>
              <a:rPr lang="en-GB" dirty="0" smtClean="0"/>
              <a:t>classified </a:t>
            </a:r>
            <a:r>
              <a:rPr lang="en-GB" dirty="0" smtClean="0"/>
              <a:t>into three categories: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Natural Personal Accounts</a:t>
            </a:r>
          </a:p>
          <a:p>
            <a:r>
              <a:rPr lang="en-GB" dirty="0" smtClean="0"/>
              <a:t>(ii) Artificial Personal Accounts</a:t>
            </a:r>
          </a:p>
          <a:p>
            <a:r>
              <a:rPr lang="en-GB" dirty="0" smtClean="0"/>
              <a:t>(iii) Representative Personal Accounts:</a:t>
            </a:r>
          </a:p>
          <a:p>
            <a:r>
              <a:rPr lang="en-GB" dirty="0" smtClean="0"/>
              <a:t>These are accounts which represent a certain person or a group of persons. E.g. If rent is due to the landlord, an outstanding </a:t>
            </a:r>
            <a:r>
              <a:rPr lang="en-GB" dirty="0" smtClean="0"/>
              <a:t>rent a/c is personal a/c.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Real 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Real accounts are the accounts which relate to tangible or intangible assets of the </a:t>
            </a:r>
            <a:r>
              <a:rPr lang="en-GB" dirty="0" smtClean="0"/>
              <a:t>Firm </a:t>
            </a:r>
            <a:r>
              <a:rPr lang="en-GB" dirty="0" smtClean="0"/>
              <a:t>(excluding debtors). 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Land, building, investments, machinery, goodwill, patents and trademarks etc.</a:t>
            </a:r>
          </a:p>
          <a:p>
            <a:r>
              <a:rPr lang="en-GB" dirty="0" smtClean="0"/>
              <a:t>3. Nominal Accounts: Accounts which relate to expenses, losses, gains, revenue, etc.., are termed as Nominal Accounts. E.g. Salary a/c, Purchase a/c, commission received and discount received etc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Dr. &amp; Cr.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Types  of  Accounts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Account to be debit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Account to be credit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Personal</a:t>
                      </a:r>
                      <a:r>
                        <a:rPr lang="en-GB" baseline="0" dirty="0" smtClean="0"/>
                        <a:t> A/C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baseline="0" dirty="0" smtClean="0"/>
                        <a:t>Real A/C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baseline="0" dirty="0" smtClean="0"/>
                        <a:t>Nominal A/c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Receiver the Dr.</a:t>
                      </a:r>
                    </a:p>
                    <a:p>
                      <a:r>
                        <a:rPr lang="en-GB" dirty="0" smtClean="0"/>
                        <a:t>What comes in  Dr</a:t>
                      </a:r>
                    </a:p>
                    <a:p>
                      <a:r>
                        <a:rPr lang="en-GB" dirty="0" smtClean="0"/>
                        <a:t>Expenses and losses are Dr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Giver the Cr</a:t>
                      </a:r>
                    </a:p>
                    <a:p>
                      <a:r>
                        <a:rPr lang="en-GB" dirty="0" smtClean="0"/>
                        <a:t>What goes out  Cr</a:t>
                      </a:r>
                    </a:p>
                    <a:p>
                      <a:r>
                        <a:rPr lang="en-GB" dirty="0" smtClean="0"/>
                        <a:t>Incomes and gains are Cr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u="sng" dirty="0" smtClean="0"/>
              <a:t>Furniture</a:t>
            </a:r>
            <a:r>
              <a:rPr lang="en-IN" dirty="0" smtClean="0"/>
              <a:t> purchased on </a:t>
            </a:r>
            <a:r>
              <a:rPr lang="en-IN" u="sng" dirty="0" smtClean="0"/>
              <a:t>cash</a:t>
            </a:r>
            <a:r>
              <a:rPr lang="en-IN" dirty="0" smtClean="0"/>
              <a:t> Rs.60,000.</a:t>
            </a:r>
          </a:p>
          <a:p>
            <a:r>
              <a:rPr lang="en-IN" dirty="0" smtClean="0"/>
              <a:t>           (R) comes in               goes out               (R)</a:t>
            </a:r>
          </a:p>
          <a:p>
            <a:r>
              <a:rPr lang="en-IN" dirty="0" smtClean="0"/>
              <a:t>A/c </a:t>
            </a:r>
            <a:r>
              <a:rPr lang="en-IN" dirty="0" err="1" smtClean="0"/>
              <a:t>afected</a:t>
            </a:r>
            <a:r>
              <a:rPr lang="en-IN" dirty="0" smtClean="0"/>
              <a:t>:</a:t>
            </a:r>
            <a:endParaRPr lang="en-IN" dirty="0" smtClean="0"/>
          </a:p>
          <a:p>
            <a:r>
              <a:rPr lang="en-IN" dirty="0" smtClean="0"/>
              <a:t>Furniture a/c        Dr  60,000</a:t>
            </a:r>
          </a:p>
          <a:p>
            <a:r>
              <a:rPr lang="en-IN" dirty="0" smtClean="0"/>
              <a:t>  To Cash a/c                                 60,000</a:t>
            </a:r>
          </a:p>
          <a:p>
            <a:r>
              <a:rPr lang="en-IN" dirty="0" smtClean="0"/>
              <a:t>(Being</a:t>
            </a:r>
            <a:r>
              <a:rPr lang="en-IN" u="sng" dirty="0" smtClean="0"/>
              <a:t> Furniture</a:t>
            </a:r>
            <a:r>
              <a:rPr lang="en-IN" dirty="0" smtClean="0"/>
              <a:t> purchased on </a:t>
            </a:r>
            <a:r>
              <a:rPr lang="en-IN" u="sng" dirty="0" smtClean="0"/>
              <a:t>cash</a:t>
            </a:r>
            <a:r>
              <a:rPr lang="en-IN" dirty="0" smtClean="0"/>
              <a:t> </a:t>
            </a:r>
            <a:r>
              <a:rPr lang="en-IN" dirty="0" smtClean="0"/>
              <a:t>)</a:t>
            </a:r>
          </a:p>
          <a:p>
            <a:r>
              <a:rPr lang="en-IN" dirty="0" smtClean="0"/>
              <a:t>To indicates - Cr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Machinery Purchased from </a:t>
            </a:r>
            <a:r>
              <a:rPr lang="en-IN" dirty="0" err="1" smtClean="0"/>
              <a:t>Ramesh</a:t>
            </a:r>
            <a:r>
              <a:rPr lang="en-IN" dirty="0" smtClean="0"/>
              <a:t> Rs 1,00,000</a:t>
            </a:r>
          </a:p>
          <a:p>
            <a:r>
              <a:rPr lang="en-IN" dirty="0" smtClean="0"/>
              <a:t>a/c affected: Machinery a/c, </a:t>
            </a:r>
            <a:r>
              <a:rPr lang="en-IN" dirty="0" err="1" smtClean="0"/>
              <a:t>Ramesh</a:t>
            </a:r>
            <a:r>
              <a:rPr lang="en-IN" dirty="0" smtClean="0"/>
              <a:t> a/c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Journal:</a:t>
            </a:r>
          </a:p>
          <a:p>
            <a:r>
              <a:rPr lang="en-IN" dirty="0" smtClean="0"/>
              <a:t>Machinery a/c  Dr 1,00,000</a:t>
            </a:r>
          </a:p>
          <a:p>
            <a:r>
              <a:rPr lang="en-IN" dirty="0" smtClean="0"/>
              <a:t> </a:t>
            </a:r>
            <a:r>
              <a:rPr lang="en-IN" dirty="0" smtClean="0"/>
              <a:t> To </a:t>
            </a:r>
            <a:r>
              <a:rPr lang="en-IN" dirty="0" err="1" smtClean="0"/>
              <a:t>Ramesh</a:t>
            </a:r>
            <a:r>
              <a:rPr lang="en-IN" dirty="0" smtClean="0"/>
              <a:t> a/c                                 1,00,000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Hari</a:t>
            </a:r>
            <a:r>
              <a:rPr lang="en-IN" dirty="0" smtClean="0"/>
              <a:t> Started business with Cash Rs 10,00,000</a:t>
            </a:r>
          </a:p>
          <a:p>
            <a:r>
              <a:rPr lang="en-IN" dirty="0" smtClean="0"/>
              <a:t>a/c  affected</a:t>
            </a:r>
          </a:p>
          <a:p>
            <a:r>
              <a:rPr lang="en-IN" dirty="0" smtClean="0"/>
              <a:t>Personal a/c – </a:t>
            </a:r>
            <a:r>
              <a:rPr lang="en-IN" dirty="0" err="1" smtClean="0"/>
              <a:t>Hari</a:t>
            </a:r>
            <a:r>
              <a:rPr lang="en-IN" dirty="0" smtClean="0"/>
              <a:t> (Giver – Capital a/c)</a:t>
            </a:r>
          </a:p>
          <a:p>
            <a:r>
              <a:rPr lang="en-IN" dirty="0" smtClean="0"/>
              <a:t>Cash a/c – Real a/c – Comes in – Dr</a:t>
            </a:r>
          </a:p>
          <a:p>
            <a:r>
              <a:rPr lang="en-IN" dirty="0" smtClean="0"/>
              <a:t> </a:t>
            </a:r>
            <a:r>
              <a:rPr lang="en-IN" dirty="0" smtClean="0"/>
              <a:t> Journal</a:t>
            </a:r>
          </a:p>
          <a:p>
            <a:r>
              <a:rPr lang="en-IN" dirty="0" smtClean="0"/>
              <a:t>Cash a/c  Dr  10,00,000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To Capital a/c               10,00,000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Cash Paid to </a:t>
            </a:r>
            <a:r>
              <a:rPr lang="en-IN" dirty="0" err="1" smtClean="0"/>
              <a:t>Ramesh</a:t>
            </a:r>
            <a:r>
              <a:rPr lang="en-IN" dirty="0" smtClean="0"/>
              <a:t> Rs 70,000.</a:t>
            </a:r>
          </a:p>
          <a:p>
            <a:r>
              <a:rPr lang="en-IN" dirty="0" smtClean="0"/>
              <a:t>Cash – goes out – Cr</a:t>
            </a:r>
          </a:p>
          <a:p>
            <a:r>
              <a:rPr lang="en-IN" dirty="0" err="1" smtClean="0"/>
              <a:t>Ramesh</a:t>
            </a:r>
            <a:r>
              <a:rPr lang="en-IN" dirty="0" smtClean="0"/>
              <a:t> – receiver – Dr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Journal</a:t>
            </a:r>
          </a:p>
          <a:p>
            <a:r>
              <a:rPr lang="en-IN" dirty="0" err="1" smtClean="0"/>
              <a:t>Ramesh</a:t>
            </a:r>
            <a:r>
              <a:rPr lang="en-IN" dirty="0" smtClean="0"/>
              <a:t> a/c  Dr 70,000</a:t>
            </a:r>
          </a:p>
          <a:p>
            <a:r>
              <a:rPr lang="en-IN" dirty="0" smtClean="0"/>
              <a:t> </a:t>
            </a:r>
            <a:r>
              <a:rPr lang="en-IN" dirty="0" smtClean="0"/>
              <a:t> To Cash a/c              70,000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D189CD363FC4C94CE6ECDB357DB00" ma:contentTypeVersion="8" ma:contentTypeDescription="Create a new document." ma:contentTypeScope="" ma:versionID="2a479d422a0b1db53d52f3bc851a8a94">
  <xsd:schema xmlns:xsd="http://www.w3.org/2001/XMLSchema" xmlns:xs="http://www.w3.org/2001/XMLSchema" xmlns:p="http://schemas.microsoft.com/office/2006/metadata/properties" xmlns:ns2="1bf2cc87-484f-42ae-834e-65bb33accfef" targetNamespace="http://schemas.microsoft.com/office/2006/metadata/properties" ma:root="true" ma:fieldsID="f943b1f23376ca667e0df8600d841280" ns2:_="">
    <xsd:import namespace="1bf2cc87-484f-42ae-834e-65bb33acc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2cc87-484f-42ae-834e-65bb33ac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D99B12-0EC0-40A7-BBC0-A3A9E599C90A}"/>
</file>

<file path=customXml/itemProps2.xml><?xml version="1.0" encoding="utf-8"?>
<ds:datastoreItem xmlns:ds="http://schemas.openxmlformats.org/officeDocument/2006/customXml" ds:itemID="{C28D8F39-77D2-4E7D-9E25-123F570F19CC}"/>
</file>

<file path=customXml/itemProps3.xml><?xml version="1.0" encoding="utf-8"?>
<ds:datastoreItem xmlns:ds="http://schemas.openxmlformats.org/officeDocument/2006/customXml" ds:itemID="{5EB98C31-CC54-4B91-AA03-416C84A224E9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648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Rules of Dr(Debit). &amp; Cr(Credit). A. Traditional Concepts B. Modern concepts</vt:lpstr>
      <vt:lpstr>A. Traditional classification of Accounts</vt:lpstr>
      <vt:lpstr>Personal Accounts can be classified into three categories:</vt:lpstr>
      <vt:lpstr>2. Real Accounts</vt:lpstr>
      <vt:lpstr>Rules of Dr. &amp; Cr.</vt:lpstr>
      <vt:lpstr>Slide 6</vt:lpstr>
      <vt:lpstr>Slide 7</vt:lpstr>
      <vt:lpstr>Slide 8</vt:lpstr>
      <vt:lpstr>Slide 9</vt:lpstr>
      <vt:lpstr>Slide 10</vt:lpstr>
      <vt:lpstr>Slide 11</vt:lpstr>
      <vt:lpstr>B.Modern concepts</vt:lpstr>
      <vt:lpstr>Rules on Modern Concern</vt:lpstr>
      <vt:lpstr>Slide 14</vt:lpstr>
      <vt:lpstr>Slide 15</vt:lpstr>
      <vt:lpstr>Meaning of Journal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Dr. &amp; Cr.</dc:title>
  <dc:creator>karna_family</dc:creator>
  <cp:lastModifiedBy>karna_family</cp:lastModifiedBy>
  <cp:revision>31</cp:revision>
  <dcterms:created xsi:type="dcterms:W3CDTF">2020-05-25T07:52:13Z</dcterms:created>
  <dcterms:modified xsi:type="dcterms:W3CDTF">2020-09-15T07:47:16Z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0x010100C01D189CD363FC4C94CE6ECDB357DB00</vt:lpwstr>
  </property>
</Properties>
</file>