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3998"/>
            <a:ext cx="9144000" cy="5333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676400"/>
          </a:xfrm>
          <a:custGeom>
            <a:avLst/>
            <a:gdLst/>
            <a:ahLst/>
            <a:cxnLst/>
            <a:rect l="l" t="t" r="r" b="b"/>
            <a:pathLst>
              <a:path w="9144000" h="1676400">
                <a:moveTo>
                  <a:pt x="9144000" y="0"/>
                </a:moveTo>
                <a:lnTo>
                  <a:pt x="0" y="0"/>
                </a:lnTo>
                <a:lnTo>
                  <a:pt x="0" y="1676400"/>
                </a:lnTo>
                <a:lnTo>
                  <a:pt x="9144000" y="1676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A7D5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03732"/>
            <a:ext cx="2089404" cy="8503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2752" y="2014550"/>
            <a:ext cx="6238494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L="13335" marR="5080" indent="-4445">
              <a:lnSpc>
                <a:spcPct val="100000"/>
              </a:lnSpc>
              <a:spcBef>
                <a:spcPts val="105"/>
              </a:spcBef>
            </a:pPr>
            <a:r>
              <a:rPr dirty="0" spc="-615" i="1">
                <a:solidFill>
                  <a:srgbClr val="006FC0"/>
                </a:solidFill>
              </a:rPr>
              <a:t>Intel </a:t>
            </a:r>
            <a:r>
              <a:rPr dirty="0" spc="-785" i="1">
                <a:solidFill>
                  <a:srgbClr val="006FC0"/>
                </a:solidFill>
              </a:rPr>
              <a:t>8085  </a:t>
            </a:r>
            <a:r>
              <a:rPr dirty="0" spc="-715">
                <a:solidFill>
                  <a:srgbClr val="006FC0"/>
                </a:solidFill>
              </a:rPr>
              <a:t>Microprocessor  </a:t>
            </a:r>
            <a:r>
              <a:rPr dirty="0" spc="-725">
                <a:solidFill>
                  <a:srgbClr val="006FC0"/>
                </a:solidFill>
              </a:rPr>
              <a:t>Addressing</a:t>
            </a:r>
            <a:r>
              <a:rPr dirty="0" spc="-405">
                <a:solidFill>
                  <a:srgbClr val="006FC0"/>
                </a:solidFill>
              </a:rPr>
              <a:t> </a:t>
            </a:r>
            <a:r>
              <a:rPr dirty="0" spc="-850">
                <a:solidFill>
                  <a:srgbClr val="006FC0"/>
                </a:solidFill>
              </a:rPr>
              <a:t>Modes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99693" rIns="0" bIns="0" rtlCol="0" vert="horz">
            <a:spAutoFit/>
          </a:bodyPr>
          <a:lstStyle/>
          <a:p>
            <a:pPr marL="266700" marR="5080" indent="952500">
              <a:lnSpc>
                <a:spcPct val="100000"/>
              </a:lnSpc>
              <a:spcBef>
                <a:spcPts val="105"/>
              </a:spcBef>
            </a:pPr>
            <a:r>
              <a:rPr dirty="0" spc="-850" i="1"/>
              <a:t>Thank </a:t>
            </a:r>
            <a:r>
              <a:rPr dirty="0" spc="-869" i="1"/>
              <a:t>You  </a:t>
            </a:r>
            <a:r>
              <a:rPr dirty="0" spc="-844"/>
              <a:t>Have </a:t>
            </a:r>
            <a:r>
              <a:rPr dirty="0" spc="-780"/>
              <a:t>a </a:t>
            </a:r>
            <a:r>
              <a:rPr dirty="0" spc="-730"/>
              <a:t>Nice</a:t>
            </a:r>
            <a:r>
              <a:rPr dirty="0" spc="-775"/>
              <a:t> </a:t>
            </a:r>
            <a:r>
              <a:rPr dirty="0" spc="-865"/>
              <a:t>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21053"/>
            <a:ext cx="8988425" cy="450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6285" marR="6985" indent="-7442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756285" algn="l"/>
                <a:tab pos="756920" algn="l"/>
                <a:tab pos="1367155" algn="l"/>
                <a:tab pos="2864485" algn="l"/>
                <a:tab pos="3650615" algn="l"/>
                <a:tab pos="5446395" algn="l"/>
                <a:tab pos="6130925" algn="l"/>
                <a:tab pos="7082155" algn="l"/>
                <a:tab pos="7628890" algn="l"/>
                <a:tab pos="8484235" algn="l"/>
              </a:tabLst>
            </a:pPr>
            <a:r>
              <a:rPr dirty="0" sz="2800" spc="-235">
                <a:latin typeface="Caladea"/>
                <a:cs typeface="Caladea"/>
              </a:rPr>
              <a:t>T</a:t>
            </a:r>
            <a:r>
              <a:rPr dirty="0" sz="2800" spc="-5">
                <a:latin typeface="Caladea"/>
                <a:cs typeface="Caladea"/>
              </a:rPr>
              <a:t>o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10">
                <a:latin typeface="Caladea"/>
                <a:cs typeface="Caladea"/>
              </a:rPr>
              <a:t>p</a:t>
            </a:r>
            <a:r>
              <a:rPr dirty="0" sz="2800" spc="10">
                <a:latin typeface="Caladea"/>
                <a:cs typeface="Caladea"/>
              </a:rPr>
              <a:t>e</a:t>
            </a:r>
            <a:r>
              <a:rPr dirty="0" sz="2800" spc="-5">
                <a:latin typeface="Caladea"/>
                <a:cs typeface="Caladea"/>
              </a:rPr>
              <a:t>r</a:t>
            </a:r>
            <a:r>
              <a:rPr dirty="0" sz="2800" spc="-45">
                <a:latin typeface="Caladea"/>
                <a:cs typeface="Caladea"/>
              </a:rPr>
              <a:t>f</a:t>
            </a:r>
            <a:r>
              <a:rPr dirty="0" sz="2800" spc="5">
                <a:latin typeface="Caladea"/>
                <a:cs typeface="Caladea"/>
              </a:rPr>
              <a:t>o</a:t>
            </a:r>
            <a:r>
              <a:rPr dirty="0" sz="2800" spc="-5">
                <a:latin typeface="Caladea"/>
                <a:cs typeface="Caladea"/>
              </a:rPr>
              <a:t>rm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10">
                <a:latin typeface="Caladea"/>
                <a:cs typeface="Caladea"/>
              </a:rPr>
              <a:t>a</a:t>
            </a:r>
            <a:r>
              <a:rPr dirty="0" sz="2800" spc="-55">
                <a:latin typeface="Caladea"/>
                <a:cs typeface="Caladea"/>
              </a:rPr>
              <a:t>n</a:t>
            </a:r>
            <a:r>
              <a:rPr dirty="0" sz="2800" spc="-5">
                <a:latin typeface="Caladea"/>
                <a:cs typeface="Caladea"/>
              </a:rPr>
              <a:t>y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o</a:t>
            </a:r>
            <a:r>
              <a:rPr dirty="0" sz="2800">
                <a:latin typeface="Caladea"/>
                <a:cs typeface="Caladea"/>
              </a:rPr>
              <a:t>p</a:t>
            </a:r>
            <a:r>
              <a:rPr dirty="0" sz="2800" spc="-5">
                <a:latin typeface="Caladea"/>
                <a:cs typeface="Caladea"/>
              </a:rPr>
              <a:t>e</a:t>
            </a:r>
            <a:r>
              <a:rPr dirty="0" sz="2800" spc="-55">
                <a:latin typeface="Caladea"/>
                <a:cs typeface="Caladea"/>
              </a:rPr>
              <a:t>r</a:t>
            </a:r>
            <a:r>
              <a:rPr dirty="0" sz="2800" spc="-10">
                <a:latin typeface="Caladea"/>
                <a:cs typeface="Caladea"/>
              </a:rPr>
              <a:t>at</a:t>
            </a:r>
            <a:r>
              <a:rPr dirty="0" sz="2800" spc="-5">
                <a:latin typeface="Caladea"/>
                <a:cs typeface="Caladea"/>
              </a:rPr>
              <a:t>i</a:t>
            </a:r>
            <a:r>
              <a:rPr dirty="0" sz="2800" spc="-5">
                <a:latin typeface="Caladea"/>
                <a:cs typeface="Caladea"/>
              </a:rPr>
              <a:t>on,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0">
                <a:latin typeface="Caladea"/>
                <a:cs typeface="Caladea"/>
              </a:rPr>
              <a:t>w</a:t>
            </a:r>
            <a:r>
              <a:rPr dirty="0" sz="2800" spc="-5">
                <a:latin typeface="Caladea"/>
                <a:cs typeface="Caladea"/>
              </a:rPr>
              <a:t>e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h</a:t>
            </a:r>
            <a:r>
              <a:rPr dirty="0" sz="2800" spc="-45">
                <a:latin typeface="Caladea"/>
                <a:cs typeface="Caladea"/>
              </a:rPr>
              <a:t>a</a:t>
            </a:r>
            <a:r>
              <a:rPr dirty="0" sz="2800" spc="-60">
                <a:latin typeface="Caladea"/>
                <a:cs typeface="Caladea"/>
              </a:rPr>
              <a:t>v</a:t>
            </a:r>
            <a:r>
              <a:rPr dirty="0" sz="2800" spc="-5">
                <a:latin typeface="Caladea"/>
                <a:cs typeface="Caladea"/>
              </a:rPr>
              <a:t>e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30">
                <a:latin typeface="Caladea"/>
                <a:cs typeface="Caladea"/>
              </a:rPr>
              <a:t>t</a:t>
            </a:r>
            <a:r>
              <a:rPr dirty="0" sz="2800" spc="-5">
                <a:latin typeface="Caladea"/>
                <a:cs typeface="Caladea"/>
              </a:rPr>
              <a:t>o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10">
                <a:latin typeface="Caladea"/>
                <a:cs typeface="Caladea"/>
              </a:rPr>
              <a:t>g</a:t>
            </a:r>
            <a:r>
              <a:rPr dirty="0" sz="2800" spc="-50">
                <a:latin typeface="Caladea"/>
                <a:cs typeface="Caladea"/>
              </a:rPr>
              <a:t>i</a:t>
            </a:r>
            <a:r>
              <a:rPr dirty="0" sz="2800" spc="-60">
                <a:latin typeface="Caladea"/>
                <a:cs typeface="Caladea"/>
              </a:rPr>
              <a:t>v</a:t>
            </a:r>
            <a:r>
              <a:rPr dirty="0" sz="2800" spc="-5">
                <a:latin typeface="Caladea"/>
                <a:cs typeface="Caladea"/>
              </a:rPr>
              <a:t>e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10">
                <a:latin typeface="Caladea"/>
                <a:cs typeface="Caladea"/>
              </a:rPr>
              <a:t>the  </a:t>
            </a:r>
            <a:r>
              <a:rPr dirty="0" sz="2800" spc="-10">
                <a:latin typeface="Caladea"/>
                <a:cs typeface="Caladea"/>
              </a:rPr>
              <a:t>corresponding </a:t>
            </a:r>
            <a:r>
              <a:rPr dirty="0" sz="2800" spc="-5">
                <a:latin typeface="Caladea"/>
                <a:cs typeface="Caladea"/>
              </a:rPr>
              <a:t>instructions </a:t>
            </a:r>
            <a:r>
              <a:rPr dirty="0" sz="2800" spc="-15">
                <a:latin typeface="Caladea"/>
                <a:cs typeface="Caladea"/>
              </a:rPr>
              <a:t>to </a:t>
            </a:r>
            <a:r>
              <a:rPr dirty="0" sz="2800" spc="-10">
                <a:latin typeface="Caladea"/>
                <a:cs typeface="Caladea"/>
              </a:rPr>
              <a:t>the</a:t>
            </a:r>
            <a:r>
              <a:rPr dirty="0" sz="2800" spc="85">
                <a:latin typeface="Caladea"/>
                <a:cs typeface="Caladea"/>
              </a:rPr>
              <a:t> </a:t>
            </a:r>
            <a:r>
              <a:rPr dirty="0" sz="2800" spc="-30">
                <a:latin typeface="Caladea"/>
                <a:cs typeface="Caladea"/>
              </a:rPr>
              <a:t>microprocessor.</a:t>
            </a:r>
            <a:endParaRPr sz="2800">
              <a:latin typeface="Caladea"/>
              <a:cs typeface="Caladea"/>
            </a:endParaRPr>
          </a:p>
          <a:p>
            <a:pPr marL="756285" marR="5080" indent="-744220">
              <a:lnSpc>
                <a:spcPts val="5040"/>
              </a:lnSpc>
              <a:spcBef>
                <a:spcPts val="445"/>
              </a:spcBef>
              <a:buFont typeface="Wingdings"/>
              <a:buChar char=""/>
              <a:tabLst>
                <a:tab pos="756285" algn="l"/>
                <a:tab pos="756920" algn="l"/>
                <a:tab pos="1274445" algn="l"/>
                <a:tab pos="2179955" algn="l"/>
                <a:tab pos="4133850" algn="l"/>
                <a:tab pos="6271260" algn="l"/>
                <a:tab pos="6996430" algn="l"/>
                <a:tab pos="7506970" algn="l"/>
                <a:tab pos="8778240" algn="l"/>
              </a:tabLst>
            </a:pPr>
            <a:r>
              <a:rPr dirty="0" sz="2800" spc="-5">
                <a:latin typeface="Caladea"/>
                <a:cs typeface="Caladea"/>
              </a:rPr>
              <a:t>In</a:t>
            </a:r>
            <a:r>
              <a:rPr dirty="0" sz="2800" spc="-5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each</a:t>
            </a:r>
            <a:r>
              <a:rPr dirty="0" sz="2800" spc="-5">
                <a:latin typeface="Caladea"/>
                <a:cs typeface="Caladea"/>
              </a:rPr>
              <a:t>	</a:t>
            </a:r>
            <a:r>
              <a:rPr dirty="0" sz="2800" spc="-20">
                <a:latin typeface="Caladea"/>
                <a:cs typeface="Caladea"/>
              </a:rPr>
              <a:t>i</a:t>
            </a:r>
            <a:r>
              <a:rPr dirty="0" sz="2800" spc="-10">
                <a:latin typeface="Caladea"/>
                <a:cs typeface="Caladea"/>
              </a:rPr>
              <a:t>nst</a:t>
            </a:r>
            <a:r>
              <a:rPr dirty="0" sz="2800" spc="-15">
                <a:latin typeface="Caladea"/>
                <a:cs typeface="Caladea"/>
              </a:rPr>
              <a:t>r</a:t>
            </a:r>
            <a:r>
              <a:rPr dirty="0" sz="2800" spc="5">
                <a:latin typeface="Caladea"/>
                <a:cs typeface="Caladea"/>
              </a:rPr>
              <a:t>u</a:t>
            </a:r>
            <a:r>
              <a:rPr dirty="0" sz="2800" spc="-5">
                <a:latin typeface="Caladea"/>
                <a:cs typeface="Caladea"/>
              </a:rPr>
              <a:t>ction,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10">
                <a:latin typeface="Caladea"/>
                <a:cs typeface="Caladea"/>
              </a:rPr>
              <a:t>p</a:t>
            </a:r>
            <a:r>
              <a:rPr dirty="0" sz="2800" spc="-40">
                <a:latin typeface="Caladea"/>
                <a:cs typeface="Caladea"/>
              </a:rPr>
              <a:t>r</a:t>
            </a:r>
            <a:r>
              <a:rPr dirty="0" sz="2800" spc="-5">
                <a:latin typeface="Caladea"/>
                <a:cs typeface="Caladea"/>
              </a:rPr>
              <a:t>o</a:t>
            </a:r>
            <a:r>
              <a:rPr dirty="0" sz="2800" spc="5">
                <a:latin typeface="Caladea"/>
                <a:cs typeface="Caladea"/>
              </a:rPr>
              <a:t>g</a:t>
            </a:r>
            <a:r>
              <a:rPr dirty="0" sz="2800" spc="-60">
                <a:latin typeface="Caladea"/>
                <a:cs typeface="Caladea"/>
              </a:rPr>
              <a:t>r</a:t>
            </a:r>
            <a:r>
              <a:rPr dirty="0" sz="2800" spc="10">
                <a:latin typeface="Caladea"/>
                <a:cs typeface="Caladea"/>
              </a:rPr>
              <a:t>a</a:t>
            </a:r>
            <a:r>
              <a:rPr dirty="0" sz="2800" spc="-10">
                <a:latin typeface="Caladea"/>
                <a:cs typeface="Caladea"/>
              </a:rPr>
              <a:t>mm</a:t>
            </a:r>
            <a:r>
              <a:rPr dirty="0" sz="2800">
                <a:latin typeface="Caladea"/>
                <a:cs typeface="Caladea"/>
              </a:rPr>
              <a:t>e</a:t>
            </a:r>
            <a:r>
              <a:rPr dirty="0" sz="2800" spc="-5">
                <a:latin typeface="Caladea"/>
                <a:cs typeface="Caladea"/>
              </a:rPr>
              <a:t>r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has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30">
                <a:latin typeface="Caladea"/>
                <a:cs typeface="Caladea"/>
              </a:rPr>
              <a:t>t</a:t>
            </a:r>
            <a:r>
              <a:rPr dirty="0" sz="2800" spc="-5">
                <a:latin typeface="Caladea"/>
                <a:cs typeface="Caladea"/>
              </a:rPr>
              <a:t>o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spe</a:t>
            </a:r>
            <a:r>
              <a:rPr dirty="0" sz="2800">
                <a:latin typeface="Caladea"/>
                <a:cs typeface="Caladea"/>
              </a:rPr>
              <a:t>c</a:t>
            </a:r>
            <a:r>
              <a:rPr dirty="0" sz="2800" spc="-5">
                <a:latin typeface="Caladea"/>
                <a:cs typeface="Caladea"/>
              </a:rPr>
              <a:t>ify</a:t>
            </a:r>
            <a:r>
              <a:rPr dirty="0" sz="2800">
                <a:latin typeface="Caladea"/>
                <a:cs typeface="Caladea"/>
              </a:rPr>
              <a:t>	</a:t>
            </a:r>
            <a:r>
              <a:rPr dirty="0" sz="2800" spc="-5">
                <a:latin typeface="Caladea"/>
                <a:cs typeface="Caladea"/>
              </a:rPr>
              <a:t>3  </a:t>
            </a:r>
            <a:r>
              <a:rPr dirty="0" sz="2800" spc="-5">
                <a:latin typeface="Caladea"/>
                <a:cs typeface="Caladea"/>
              </a:rPr>
              <a:t>things:</a:t>
            </a:r>
            <a:endParaRPr sz="2800">
              <a:latin typeface="Caladea"/>
              <a:cs typeface="Caladea"/>
            </a:endParaRPr>
          </a:p>
          <a:p>
            <a:pPr lvl="1" marL="1670685" indent="-74422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1670685" algn="l"/>
                <a:tab pos="1671320" algn="l"/>
              </a:tabLst>
            </a:pPr>
            <a:r>
              <a:rPr dirty="0" sz="2800" spc="-15">
                <a:latin typeface="Caladea"/>
                <a:cs typeface="Caladea"/>
              </a:rPr>
              <a:t>Operation to </a:t>
            </a:r>
            <a:r>
              <a:rPr dirty="0" sz="2800" spc="-5">
                <a:latin typeface="Caladea"/>
                <a:cs typeface="Caladea"/>
              </a:rPr>
              <a:t>be</a:t>
            </a:r>
            <a:r>
              <a:rPr dirty="0" sz="2800" spc="20">
                <a:latin typeface="Caladea"/>
                <a:cs typeface="Caladea"/>
              </a:rPr>
              <a:t> </a:t>
            </a:r>
            <a:r>
              <a:rPr dirty="0" sz="2800" spc="-10">
                <a:latin typeface="Caladea"/>
                <a:cs typeface="Caladea"/>
              </a:rPr>
              <a:t>performed.</a:t>
            </a:r>
            <a:endParaRPr sz="2800">
              <a:latin typeface="Caladea"/>
              <a:cs typeface="Caladea"/>
            </a:endParaRPr>
          </a:p>
          <a:p>
            <a:pPr lvl="1" marL="1670685" indent="-744220">
              <a:lnSpc>
                <a:spcPct val="100000"/>
              </a:lnSpc>
              <a:spcBef>
                <a:spcPts val="1685"/>
              </a:spcBef>
              <a:buAutoNum type="arabicPeriod"/>
              <a:tabLst>
                <a:tab pos="1670685" algn="l"/>
                <a:tab pos="1671320" algn="l"/>
              </a:tabLst>
            </a:pPr>
            <a:r>
              <a:rPr dirty="0" sz="2800" spc="-15">
                <a:latin typeface="Caladea"/>
                <a:cs typeface="Caladea"/>
              </a:rPr>
              <a:t>Address </a:t>
            </a:r>
            <a:r>
              <a:rPr dirty="0" sz="2800" spc="-5">
                <a:latin typeface="Caladea"/>
                <a:cs typeface="Caladea"/>
              </a:rPr>
              <a:t>of </a:t>
            </a:r>
            <a:r>
              <a:rPr dirty="0" sz="2800" spc="-10">
                <a:latin typeface="Caladea"/>
                <a:cs typeface="Caladea"/>
              </a:rPr>
              <a:t>source </a:t>
            </a:r>
            <a:r>
              <a:rPr dirty="0" sz="2800" spc="-5">
                <a:latin typeface="Caladea"/>
                <a:cs typeface="Caladea"/>
              </a:rPr>
              <a:t>of</a:t>
            </a:r>
            <a:r>
              <a:rPr dirty="0" sz="2800" spc="35">
                <a:latin typeface="Caladea"/>
                <a:cs typeface="Caladea"/>
              </a:rPr>
              <a:t> </a:t>
            </a:r>
            <a:r>
              <a:rPr dirty="0" sz="2800" spc="-5">
                <a:latin typeface="Caladea"/>
                <a:cs typeface="Caladea"/>
              </a:rPr>
              <a:t>data.</a:t>
            </a:r>
            <a:endParaRPr sz="2800">
              <a:latin typeface="Caladea"/>
              <a:cs typeface="Caladea"/>
            </a:endParaRPr>
          </a:p>
          <a:p>
            <a:pPr lvl="1" marL="1670685" indent="-744220">
              <a:lnSpc>
                <a:spcPct val="100000"/>
              </a:lnSpc>
              <a:spcBef>
                <a:spcPts val="1680"/>
              </a:spcBef>
              <a:buAutoNum type="arabicPeriod"/>
              <a:tabLst>
                <a:tab pos="1670685" algn="l"/>
                <a:tab pos="1671320" algn="l"/>
              </a:tabLst>
            </a:pPr>
            <a:r>
              <a:rPr dirty="0" sz="2800" spc="-15">
                <a:latin typeface="Caladea"/>
                <a:cs typeface="Caladea"/>
              </a:rPr>
              <a:t>Address </a:t>
            </a:r>
            <a:r>
              <a:rPr dirty="0" sz="2800" spc="-5">
                <a:latin typeface="Caladea"/>
                <a:cs typeface="Caladea"/>
              </a:rPr>
              <a:t>of destination of</a:t>
            </a:r>
            <a:r>
              <a:rPr dirty="0" sz="2800" spc="15">
                <a:latin typeface="Caladea"/>
                <a:cs typeface="Caladea"/>
              </a:rPr>
              <a:t> </a:t>
            </a:r>
            <a:r>
              <a:rPr dirty="0" sz="2800" spc="-5">
                <a:latin typeface="Caladea"/>
                <a:cs typeface="Caladea"/>
              </a:rPr>
              <a:t>result.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394" y="400558"/>
            <a:ext cx="61671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 i="0">
                <a:latin typeface="Caladea"/>
                <a:cs typeface="Caladea"/>
              </a:rPr>
              <a:t>Addressing </a:t>
            </a:r>
            <a:r>
              <a:rPr dirty="0" sz="4000" spc="-5" i="0">
                <a:latin typeface="Caladea"/>
                <a:cs typeface="Caladea"/>
              </a:rPr>
              <a:t>Modes of</a:t>
            </a:r>
            <a:r>
              <a:rPr dirty="0" sz="4000" spc="-35" i="0">
                <a:latin typeface="Caladea"/>
                <a:cs typeface="Caladea"/>
              </a:rPr>
              <a:t> </a:t>
            </a:r>
            <a:r>
              <a:rPr dirty="0" sz="4000" spc="-10" i="0">
                <a:latin typeface="Caladea"/>
                <a:cs typeface="Caladea"/>
              </a:rPr>
              <a:t>8085</a:t>
            </a:r>
            <a:endParaRPr sz="40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29998"/>
            <a:ext cx="8988425" cy="526478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just" marL="756285" marR="5080" indent="-744220">
              <a:lnSpc>
                <a:spcPct val="148900"/>
              </a:lnSpc>
              <a:spcBef>
                <a:spcPts val="250"/>
              </a:spcBef>
              <a:buFont typeface="Wingdings"/>
              <a:buChar char=""/>
              <a:tabLst>
                <a:tab pos="756920" algn="l"/>
              </a:tabLst>
            </a:pPr>
            <a:r>
              <a:rPr dirty="0" sz="3200" spc="-5">
                <a:latin typeface="Caladea"/>
                <a:cs typeface="Caladea"/>
              </a:rPr>
              <a:t>The method </a:t>
            </a:r>
            <a:r>
              <a:rPr dirty="0" sz="3600" spc="-30">
                <a:latin typeface="Caladea"/>
                <a:cs typeface="Caladea"/>
              </a:rPr>
              <a:t>by </a:t>
            </a:r>
            <a:r>
              <a:rPr dirty="0" sz="3200" spc="-10">
                <a:latin typeface="Caladea"/>
                <a:cs typeface="Caladea"/>
              </a:rPr>
              <a:t>which the </a:t>
            </a:r>
            <a:r>
              <a:rPr dirty="0" sz="3200" spc="-15">
                <a:latin typeface="Caladea"/>
                <a:cs typeface="Caladea"/>
              </a:rPr>
              <a:t>address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15">
                <a:latin typeface="Caladea"/>
                <a:cs typeface="Caladea"/>
              </a:rPr>
              <a:t>source </a:t>
            </a:r>
            <a:r>
              <a:rPr dirty="0" sz="3200">
                <a:latin typeface="Caladea"/>
                <a:cs typeface="Caladea"/>
              </a:rPr>
              <a:t>of  data or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5">
                <a:latin typeface="Caladea"/>
                <a:cs typeface="Caladea"/>
              </a:rPr>
              <a:t>address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5">
                <a:latin typeface="Caladea"/>
                <a:cs typeface="Caladea"/>
              </a:rPr>
              <a:t>destination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10">
                <a:latin typeface="Caladea"/>
                <a:cs typeface="Caladea"/>
              </a:rPr>
              <a:t>result </a:t>
            </a:r>
            <a:r>
              <a:rPr dirty="0" sz="3200" spc="-5">
                <a:latin typeface="Caladea"/>
                <a:cs typeface="Caladea"/>
              </a:rPr>
              <a:t>is  </a:t>
            </a:r>
            <a:r>
              <a:rPr dirty="0" sz="3200" spc="-25">
                <a:latin typeface="Caladea"/>
                <a:cs typeface="Caladea"/>
              </a:rPr>
              <a:t>given </a:t>
            </a:r>
            <a:r>
              <a:rPr dirty="0" sz="3200" spc="-5">
                <a:latin typeface="Caladea"/>
                <a:cs typeface="Caladea"/>
              </a:rPr>
              <a:t>in the instruction is </a:t>
            </a:r>
            <a:r>
              <a:rPr dirty="0" sz="3200">
                <a:latin typeface="Caladea"/>
                <a:cs typeface="Caladea"/>
              </a:rPr>
              <a:t>called </a:t>
            </a:r>
            <a:r>
              <a:rPr dirty="0" sz="3200" spc="-10" b="1">
                <a:latin typeface="Caladea"/>
                <a:cs typeface="Caladea"/>
              </a:rPr>
              <a:t>Addressing  </a:t>
            </a:r>
            <a:r>
              <a:rPr dirty="0" sz="3200" spc="-5" b="1">
                <a:latin typeface="Caladea"/>
                <a:cs typeface="Caladea"/>
              </a:rPr>
              <a:t>Modes.</a:t>
            </a:r>
            <a:endParaRPr sz="3200">
              <a:latin typeface="Caladea"/>
              <a:cs typeface="Caladea"/>
            </a:endParaRPr>
          </a:p>
          <a:p>
            <a:pPr algn="just" marL="756285" marR="6985" indent="-744220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756920" algn="l"/>
              </a:tabLst>
            </a:pP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0">
                <a:latin typeface="Caladea"/>
                <a:cs typeface="Caladea"/>
              </a:rPr>
              <a:t>term addressing </a:t>
            </a:r>
            <a:r>
              <a:rPr dirty="0" sz="3200" spc="-5">
                <a:latin typeface="Caladea"/>
                <a:cs typeface="Caladea"/>
              </a:rPr>
              <a:t>mode </a:t>
            </a:r>
            <a:r>
              <a:rPr dirty="0" sz="3200" spc="-20">
                <a:latin typeface="Caladea"/>
                <a:cs typeface="Caladea"/>
              </a:rPr>
              <a:t>refers </a:t>
            </a:r>
            <a:r>
              <a:rPr dirty="0" sz="3200" spc="-15">
                <a:latin typeface="Caladea"/>
                <a:cs typeface="Caladea"/>
              </a:rPr>
              <a:t>to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45">
                <a:latin typeface="Caladea"/>
                <a:cs typeface="Caladea"/>
              </a:rPr>
              <a:t>way </a:t>
            </a:r>
            <a:r>
              <a:rPr dirty="0" sz="3200" spc="-15">
                <a:latin typeface="Caladea"/>
                <a:cs typeface="Caladea"/>
              </a:rPr>
              <a:t>in  </a:t>
            </a:r>
            <a:r>
              <a:rPr dirty="0" sz="3200" spc="-10">
                <a:latin typeface="Caladea"/>
                <a:cs typeface="Caladea"/>
              </a:rPr>
              <a:t>which </a:t>
            </a:r>
            <a:r>
              <a:rPr dirty="0" sz="3200" spc="-5">
                <a:latin typeface="Caladea"/>
                <a:cs typeface="Caladea"/>
              </a:rPr>
              <a:t>the</a:t>
            </a:r>
            <a:r>
              <a:rPr dirty="0" sz="3200" spc="690">
                <a:latin typeface="Caladea"/>
                <a:cs typeface="Caladea"/>
              </a:rPr>
              <a:t> </a:t>
            </a:r>
            <a:r>
              <a:rPr dirty="0" sz="3200" spc="-15">
                <a:latin typeface="Caladea"/>
                <a:cs typeface="Caladea"/>
              </a:rPr>
              <a:t>operand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5">
                <a:latin typeface="Caladea"/>
                <a:cs typeface="Caladea"/>
              </a:rPr>
              <a:t>the  instruction  </a:t>
            </a:r>
            <a:r>
              <a:rPr dirty="0" sz="3200" spc="-15">
                <a:latin typeface="Caladea"/>
                <a:cs typeface="Caladea"/>
              </a:rPr>
              <a:t>is  </a:t>
            </a:r>
            <a:r>
              <a:rPr dirty="0" sz="3200">
                <a:latin typeface="Caladea"/>
                <a:cs typeface="Caladea"/>
              </a:rPr>
              <a:t>specified.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08556"/>
            <a:ext cx="8385175" cy="441515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200" spc="-5">
                <a:latin typeface="Caladea"/>
                <a:cs typeface="Caladea"/>
              </a:rPr>
              <a:t>Intel </a:t>
            </a:r>
            <a:r>
              <a:rPr dirty="0" sz="3200">
                <a:latin typeface="Caladea"/>
                <a:cs typeface="Caladea"/>
              </a:rPr>
              <a:t>8085 </a:t>
            </a:r>
            <a:r>
              <a:rPr dirty="0" sz="3200" spc="-5">
                <a:latin typeface="Caladea"/>
                <a:cs typeface="Caladea"/>
              </a:rPr>
              <a:t>uses the </a:t>
            </a:r>
            <a:r>
              <a:rPr dirty="0" sz="3200" spc="-10">
                <a:latin typeface="Caladea"/>
                <a:cs typeface="Caladea"/>
              </a:rPr>
              <a:t>following addressing</a:t>
            </a:r>
            <a:r>
              <a:rPr dirty="0" sz="3200" spc="20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modes:</a:t>
            </a:r>
            <a:endParaRPr sz="3200">
              <a:latin typeface="Caladea"/>
              <a:cs typeface="Caladea"/>
            </a:endParaRPr>
          </a:p>
          <a:p>
            <a:pPr marL="812800" indent="-34353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813435" algn="l"/>
              </a:tabLst>
            </a:pPr>
            <a:r>
              <a:rPr dirty="0" sz="3200" spc="-10">
                <a:latin typeface="Caladea"/>
                <a:cs typeface="Caladea"/>
              </a:rPr>
              <a:t>Direct Addressing</a:t>
            </a:r>
            <a:r>
              <a:rPr dirty="0" sz="3200" spc="-5">
                <a:latin typeface="Caladea"/>
                <a:cs typeface="Caladea"/>
              </a:rPr>
              <a:t> </a:t>
            </a:r>
            <a:r>
              <a:rPr dirty="0" sz="3200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  <a:p>
            <a:pPr marL="812800" indent="-34353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813435" algn="l"/>
              </a:tabLst>
            </a:pPr>
            <a:r>
              <a:rPr dirty="0" sz="3200" spc="-10">
                <a:latin typeface="Caladea"/>
                <a:cs typeface="Caladea"/>
              </a:rPr>
              <a:t>Register Addressing</a:t>
            </a:r>
            <a:r>
              <a:rPr dirty="0" sz="3200" spc="-5">
                <a:latin typeface="Caladea"/>
                <a:cs typeface="Caladea"/>
              </a:rPr>
              <a:t> Mode</a:t>
            </a:r>
            <a:endParaRPr sz="3200">
              <a:latin typeface="Caladea"/>
              <a:cs typeface="Caladea"/>
            </a:endParaRPr>
          </a:p>
          <a:p>
            <a:pPr marL="812800" indent="-34353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813435" algn="l"/>
              </a:tabLst>
            </a:pPr>
            <a:r>
              <a:rPr dirty="0" sz="3200" spc="-10">
                <a:latin typeface="Caladea"/>
                <a:cs typeface="Caladea"/>
              </a:rPr>
              <a:t>Register Indirect Addressing</a:t>
            </a:r>
            <a:r>
              <a:rPr dirty="0" sz="3200">
                <a:latin typeface="Caladea"/>
                <a:cs typeface="Caladea"/>
              </a:rPr>
              <a:t> Mode</a:t>
            </a:r>
            <a:endParaRPr sz="3200">
              <a:latin typeface="Caladea"/>
              <a:cs typeface="Caladea"/>
            </a:endParaRPr>
          </a:p>
          <a:p>
            <a:pPr marL="812800" indent="-34353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813435" algn="l"/>
              </a:tabLst>
            </a:pPr>
            <a:r>
              <a:rPr dirty="0" sz="3200" spc="-10">
                <a:latin typeface="Caladea"/>
                <a:cs typeface="Caladea"/>
              </a:rPr>
              <a:t>Immediate Addressing</a:t>
            </a:r>
            <a:r>
              <a:rPr dirty="0" sz="3200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  <a:p>
            <a:pPr marL="812800" indent="-343535">
              <a:lnSpc>
                <a:spcPct val="100000"/>
              </a:lnSpc>
              <a:spcBef>
                <a:spcPts val="1914"/>
              </a:spcBef>
              <a:buAutoNum type="arabicPeriod"/>
              <a:tabLst>
                <a:tab pos="813435" algn="l"/>
              </a:tabLst>
            </a:pPr>
            <a:r>
              <a:rPr dirty="0" sz="3200" spc="-5">
                <a:latin typeface="Caladea"/>
                <a:cs typeface="Caladea"/>
              </a:rPr>
              <a:t>Implicit </a:t>
            </a:r>
            <a:r>
              <a:rPr dirty="0" sz="3200" spc="-10">
                <a:latin typeface="Caladea"/>
                <a:cs typeface="Caladea"/>
              </a:rPr>
              <a:t>Addressing </a:t>
            </a:r>
            <a:r>
              <a:rPr dirty="0" sz="3200" spc="-5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97177"/>
            <a:ext cx="8985885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adea"/>
                <a:cs typeface="Caladea"/>
              </a:rPr>
              <a:t>In </a:t>
            </a:r>
            <a:r>
              <a:rPr dirty="0" sz="3200" spc="-5">
                <a:latin typeface="Caladea"/>
                <a:cs typeface="Caladea"/>
              </a:rPr>
              <a:t>this mode, the </a:t>
            </a:r>
            <a:r>
              <a:rPr dirty="0" sz="3200" spc="-10">
                <a:latin typeface="Caladea"/>
                <a:cs typeface="Caladea"/>
              </a:rPr>
              <a:t>address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 spc="-15">
                <a:latin typeface="Caladea"/>
                <a:cs typeface="Caladea"/>
              </a:rPr>
              <a:t>operand </a:t>
            </a:r>
            <a:r>
              <a:rPr dirty="0" sz="3200" spc="-5">
                <a:latin typeface="Caladea"/>
                <a:cs typeface="Caladea"/>
              </a:rPr>
              <a:t>is </a:t>
            </a:r>
            <a:r>
              <a:rPr dirty="0" sz="3200" spc="-30">
                <a:latin typeface="Caladea"/>
                <a:cs typeface="Caladea"/>
              </a:rPr>
              <a:t>given </a:t>
            </a:r>
            <a:r>
              <a:rPr dirty="0" sz="3200" spc="640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in the instruction</a:t>
            </a:r>
            <a:r>
              <a:rPr dirty="0" sz="3200" spc="-10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itself.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85538"/>
            <a:ext cx="593661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909" indent="-41084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23545" algn="l"/>
              </a:tabLst>
            </a:pPr>
            <a:r>
              <a:rPr dirty="0" sz="3200" spc="-30">
                <a:latin typeface="Caladea"/>
                <a:cs typeface="Caladea"/>
              </a:rPr>
              <a:t>LDA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>
                <a:latin typeface="Caladea"/>
                <a:cs typeface="Caladea"/>
              </a:rPr>
              <a:t> </a:t>
            </a:r>
            <a:r>
              <a:rPr dirty="0" sz="3200" spc="-10">
                <a:latin typeface="Caladea"/>
                <a:cs typeface="Caladea"/>
              </a:rPr>
              <a:t>operation.</a:t>
            </a:r>
            <a:endParaRPr sz="3200">
              <a:latin typeface="Caladea"/>
              <a:cs typeface="Caladea"/>
            </a:endParaRPr>
          </a:p>
          <a:p>
            <a:pPr marL="422909" indent="-410845">
              <a:lnSpc>
                <a:spcPct val="100000"/>
              </a:lnSpc>
              <a:buFont typeface="Wingdings"/>
              <a:buChar char=""/>
              <a:tabLst>
                <a:tab pos="423545" algn="l"/>
              </a:tabLst>
            </a:pPr>
            <a:r>
              <a:rPr dirty="0" sz="3200">
                <a:latin typeface="Caladea"/>
                <a:cs typeface="Caladea"/>
              </a:rPr>
              <a:t>2500 H </a:t>
            </a:r>
            <a:r>
              <a:rPr dirty="0" sz="3200" spc="-5">
                <a:latin typeface="Caladea"/>
                <a:cs typeface="Caladea"/>
              </a:rPr>
              <a:t>is the </a:t>
            </a:r>
            <a:r>
              <a:rPr dirty="0" sz="3200" spc="-15">
                <a:latin typeface="Caladea"/>
                <a:cs typeface="Caladea"/>
              </a:rPr>
              <a:t>address </a:t>
            </a:r>
            <a:r>
              <a:rPr dirty="0" sz="3200">
                <a:latin typeface="Caladea"/>
                <a:cs typeface="Caladea"/>
              </a:rPr>
              <a:t>of</a:t>
            </a:r>
            <a:r>
              <a:rPr dirty="0" sz="3200" spc="-25">
                <a:latin typeface="Caladea"/>
                <a:cs typeface="Caladea"/>
              </a:rPr>
              <a:t> </a:t>
            </a:r>
            <a:r>
              <a:rPr dirty="0" sz="3200" spc="-10">
                <a:latin typeface="Caladea"/>
                <a:cs typeface="Caladea"/>
              </a:rPr>
              <a:t>source.</a:t>
            </a:r>
            <a:endParaRPr sz="3200">
              <a:latin typeface="Caladea"/>
              <a:cs typeface="Caladea"/>
            </a:endParaRPr>
          </a:p>
          <a:p>
            <a:pPr marL="422909" indent="-410845">
              <a:lnSpc>
                <a:spcPct val="100000"/>
              </a:lnSpc>
              <a:buFont typeface="Wingdings"/>
              <a:buChar char=""/>
              <a:tabLst>
                <a:tab pos="423545" algn="l"/>
              </a:tabLst>
            </a:pPr>
            <a:r>
              <a:rPr dirty="0" sz="3200" spc="-5">
                <a:latin typeface="Caladea"/>
                <a:cs typeface="Caladea"/>
              </a:rPr>
              <a:t>Accumulator is the</a:t>
            </a:r>
            <a:r>
              <a:rPr dirty="0" sz="3200" spc="-1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destination.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8000"/>
            <a:ext cx="8279892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5965" y="325882"/>
            <a:ext cx="55276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i="0">
                <a:latin typeface="Caladea"/>
                <a:cs typeface="Caladea"/>
              </a:rPr>
              <a:t>1. </a:t>
            </a:r>
            <a:r>
              <a:rPr dirty="0" sz="3600" spc="-10" i="0">
                <a:latin typeface="Caladea"/>
                <a:cs typeface="Caladea"/>
              </a:rPr>
              <a:t>Direct </a:t>
            </a:r>
            <a:r>
              <a:rPr dirty="0" sz="3600" spc="-15" i="0">
                <a:latin typeface="Caladea"/>
                <a:cs typeface="Caladea"/>
              </a:rPr>
              <a:t>Addressing</a:t>
            </a:r>
            <a:r>
              <a:rPr dirty="0" sz="3600" spc="-20" i="0">
                <a:latin typeface="Caladea"/>
                <a:cs typeface="Caladea"/>
              </a:rPr>
              <a:t> </a:t>
            </a:r>
            <a:r>
              <a:rPr dirty="0" sz="3600" spc="-5" i="0">
                <a:latin typeface="Caladea"/>
                <a:cs typeface="Caladea"/>
              </a:rPr>
              <a:t>Mode</a:t>
            </a:r>
            <a:endParaRPr sz="3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97863"/>
            <a:ext cx="89871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0"/>
              </a:spcBef>
              <a:tabLst>
                <a:tab pos="1515110" algn="l"/>
                <a:tab pos="2429510" algn="l"/>
                <a:tab pos="3809365" algn="l"/>
                <a:tab pos="4624705" algn="l"/>
                <a:tab pos="6442075" algn="l"/>
                <a:tab pos="6952615" algn="l"/>
                <a:tab pos="7519034" algn="l"/>
              </a:tabLst>
            </a:pPr>
            <a:r>
              <a:rPr dirty="0" sz="3600" spc="-5">
                <a:latin typeface="Caladea"/>
                <a:cs typeface="Caladea"/>
              </a:rPr>
              <a:t>I</a:t>
            </a:r>
            <a:r>
              <a:rPr dirty="0" sz="3600">
                <a:latin typeface="Caladea"/>
                <a:cs typeface="Caladea"/>
              </a:rPr>
              <a:t>n</a:t>
            </a:r>
            <a:r>
              <a:rPr dirty="0" sz="3600">
                <a:latin typeface="Caladea"/>
                <a:cs typeface="Caladea"/>
              </a:rPr>
              <a:t>	</a:t>
            </a:r>
            <a:r>
              <a:rPr dirty="0" sz="3600" spc="-5">
                <a:latin typeface="Caladea"/>
                <a:cs typeface="Caladea"/>
              </a:rPr>
              <a:t>t</a:t>
            </a:r>
            <a:r>
              <a:rPr dirty="0" sz="3600" spc="5">
                <a:latin typeface="Caladea"/>
                <a:cs typeface="Caladea"/>
              </a:rPr>
              <a:t>h</a:t>
            </a:r>
            <a:r>
              <a:rPr dirty="0" sz="3600" spc="-5">
                <a:latin typeface="Caladea"/>
                <a:cs typeface="Caladea"/>
              </a:rPr>
              <a:t>is</a:t>
            </a:r>
            <a:r>
              <a:rPr dirty="0" sz="3600">
                <a:latin typeface="Caladea"/>
                <a:cs typeface="Caladea"/>
              </a:rPr>
              <a:t>	</a:t>
            </a:r>
            <a:r>
              <a:rPr dirty="0" sz="3600" spc="-10">
                <a:latin typeface="Caladea"/>
                <a:cs typeface="Caladea"/>
              </a:rPr>
              <a:t>mode</a:t>
            </a:r>
            <a:r>
              <a:rPr dirty="0" sz="3600" spc="-5">
                <a:latin typeface="Caladea"/>
                <a:cs typeface="Caladea"/>
              </a:rPr>
              <a:t>,</a:t>
            </a:r>
            <a:r>
              <a:rPr dirty="0" sz="3600">
                <a:latin typeface="Caladea"/>
                <a:cs typeface="Caladea"/>
              </a:rPr>
              <a:t>	</a:t>
            </a:r>
            <a:r>
              <a:rPr dirty="0" sz="3600" spc="-5">
                <a:latin typeface="Caladea"/>
                <a:cs typeface="Caladea"/>
              </a:rPr>
              <a:t>th</a:t>
            </a:r>
            <a:r>
              <a:rPr dirty="0" sz="3600">
                <a:latin typeface="Caladea"/>
                <a:cs typeface="Caladea"/>
              </a:rPr>
              <a:t>e	</a:t>
            </a:r>
            <a:r>
              <a:rPr dirty="0" sz="3600" spc="-5">
                <a:latin typeface="Caladea"/>
                <a:cs typeface="Caladea"/>
              </a:rPr>
              <a:t>op</a:t>
            </a:r>
            <a:r>
              <a:rPr dirty="0" sz="3600" spc="-25">
                <a:latin typeface="Caladea"/>
                <a:cs typeface="Caladea"/>
              </a:rPr>
              <a:t>e</a:t>
            </a:r>
            <a:r>
              <a:rPr dirty="0" sz="3600" spc="-65">
                <a:latin typeface="Caladea"/>
                <a:cs typeface="Caladea"/>
              </a:rPr>
              <a:t>r</a:t>
            </a:r>
            <a:r>
              <a:rPr dirty="0" sz="3600" spc="-5">
                <a:latin typeface="Caladea"/>
                <a:cs typeface="Caladea"/>
              </a:rPr>
              <a:t>an</a:t>
            </a:r>
            <a:r>
              <a:rPr dirty="0" sz="3600">
                <a:latin typeface="Caladea"/>
                <a:cs typeface="Caladea"/>
              </a:rPr>
              <a:t>d	</a:t>
            </a:r>
            <a:r>
              <a:rPr dirty="0" sz="3600" spc="-10">
                <a:latin typeface="Caladea"/>
                <a:cs typeface="Caladea"/>
              </a:rPr>
              <a:t>i</a:t>
            </a:r>
            <a:r>
              <a:rPr dirty="0" sz="3600" spc="-5">
                <a:latin typeface="Caladea"/>
                <a:cs typeface="Caladea"/>
              </a:rPr>
              <a:t>s</a:t>
            </a:r>
            <a:r>
              <a:rPr dirty="0" sz="3600">
                <a:latin typeface="Caladea"/>
                <a:cs typeface="Caladea"/>
              </a:rPr>
              <a:t>	</a:t>
            </a:r>
            <a:r>
              <a:rPr dirty="0" sz="3600" spc="-5">
                <a:latin typeface="Caladea"/>
                <a:cs typeface="Caladea"/>
              </a:rPr>
              <a:t>i</a:t>
            </a:r>
            <a:r>
              <a:rPr dirty="0" sz="3600">
                <a:latin typeface="Caladea"/>
                <a:cs typeface="Caladea"/>
              </a:rPr>
              <a:t>n	</a:t>
            </a:r>
            <a:r>
              <a:rPr dirty="0" sz="3600" spc="-10">
                <a:latin typeface="Caladea"/>
                <a:cs typeface="Caladea"/>
              </a:rPr>
              <a:t>gene</a:t>
            </a:r>
            <a:r>
              <a:rPr dirty="0" sz="3600" spc="-75">
                <a:latin typeface="Caladea"/>
                <a:cs typeface="Caladea"/>
              </a:rPr>
              <a:t>r</a:t>
            </a:r>
            <a:r>
              <a:rPr dirty="0" sz="3600" spc="-5">
                <a:latin typeface="Caladea"/>
                <a:cs typeface="Caladea"/>
              </a:rPr>
              <a:t>al  </a:t>
            </a:r>
            <a:r>
              <a:rPr dirty="0" sz="3600" spc="-5">
                <a:latin typeface="Caladea"/>
                <a:cs typeface="Caladea"/>
              </a:rPr>
              <a:t>purpose</a:t>
            </a:r>
            <a:r>
              <a:rPr dirty="0" sz="3600" spc="-15">
                <a:latin typeface="Caladea"/>
                <a:cs typeface="Caladea"/>
              </a:rPr>
              <a:t> </a:t>
            </a:r>
            <a:r>
              <a:rPr dirty="0" sz="3600" spc="-55">
                <a:latin typeface="Caladea"/>
                <a:cs typeface="Caladea"/>
              </a:rPr>
              <a:t>register.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441012"/>
            <a:ext cx="484949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6512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"/>
              <a:tabLst>
                <a:tab pos="377825" algn="l"/>
              </a:tabLst>
            </a:pPr>
            <a:r>
              <a:rPr dirty="0" sz="3600" spc="-20">
                <a:latin typeface="Caladea"/>
                <a:cs typeface="Caladea"/>
              </a:rPr>
              <a:t>MOV </a:t>
            </a:r>
            <a:r>
              <a:rPr dirty="0" sz="3600" spc="-5">
                <a:latin typeface="Caladea"/>
                <a:cs typeface="Caladea"/>
              </a:rPr>
              <a:t>is </a:t>
            </a:r>
            <a:r>
              <a:rPr dirty="0" sz="3600">
                <a:latin typeface="Caladea"/>
                <a:cs typeface="Caladea"/>
              </a:rPr>
              <a:t>the</a:t>
            </a:r>
            <a:r>
              <a:rPr dirty="0" sz="3600" spc="-55">
                <a:latin typeface="Caladea"/>
                <a:cs typeface="Caladea"/>
              </a:rPr>
              <a:t> </a:t>
            </a:r>
            <a:r>
              <a:rPr dirty="0" sz="3600" spc="-10">
                <a:latin typeface="Caladea"/>
                <a:cs typeface="Caladea"/>
              </a:rPr>
              <a:t>operation.</a:t>
            </a:r>
            <a:endParaRPr sz="3600">
              <a:latin typeface="Caladea"/>
              <a:cs typeface="Caladea"/>
            </a:endParaRPr>
          </a:p>
          <a:p>
            <a:pPr marL="477520" indent="-465455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"/>
              <a:tabLst>
                <a:tab pos="478155" algn="l"/>
              </a:tabLst>
            </a:pPr>
            <a:r>
              <a:rPr dirty="0" sz="3600">
                <a:latin typeface="Caladea"/>
                <a:cs typeface="Caladea"/>
              </a:rPr>
              <a:t>B </a:t>
            </a:r>
            <a:r>
              <a:rPr dirty="0" sz="3600" spc="-5">
                <a:latin typeface="Caladea"/>
                <a:cs typeface="Caladea"/>
              </a:rPr>
              <a:t>is the </a:t>
            </a:r>
            <a:r>
              <a:rPr dirty="0" sz="3600" spc="-10">
                <a:latin typeface="Caladea"/>
                <a:cs typeface="Caladea"/>
              </a:rPr>
              <a:t>source </a:t>
            </a:r>
            <a:r>
              <a:rPr dirty="0" sz="3600" spc="-5">
                <a:latin typeface="Caladea"/>
                <a:cs typeface="Caladea"/>
              </a:rPr>
              <a:t>of</a:t>
            </a:r>
            <a:r>
              <a:rPr dirty="0" sz="3600" spc="-100">
                <a:latin typeface="Caladea"/>
                <a:cs typeface="Caladea"/>
              </a:rPr>
              <a:t> </a:t>
            </a:r>
            <a:r>
              <a:rPr dirty="0" sz="3600" spc="-5">
                <a:latin typeface="Caladea"/>
                <a:cs typeface="Caladea"/>
              </a:rPr>
              <a:t>data.</a:t>
            </a:r>
            <a:endParaRPr sz="3600">
              <a:latin typeface="Caladea"/>
              <a:cs typeface="Caladea"/>
            </a:endParaRPr>
          </a:p>
          <a:p>
            <a:pPr marL="477520" indent="-465455">
              <a:lnSpc>
                <a:spcPct val="100000"/>
              </a:lnSpc>
              <a:buSzPct val="97222"/>
              <a:buFont typeface="Wingdings"/>
              <a:buChar char=""/>
              <a:tabLst>
                <a:tab pos="478155" algn="l"/>
              </a:tabLst>
            </a:pPr>
            <a:r>
              <a:rPr dirty="0" sz="3600">
                <a:latin typeface="Caladea"/>
                <a:cs typeface="Caladea"/>
              </a:rPr>
              <a:t>A </a:t>
            </a:r>
            <a:r>
              <a:rPr dirty="0" sz="3600" spc="-5">
                <a:latin typeface="Caladea"/>
                <a:cs typeface="Caladea"/>
              </a:rPr>
              <a:t>is the</a:t>
            </a:r>
            <a:r>
              <a:rPr dirty="0" sz="3600" spc="-55">
                <a:latin typeface="Caladea"/>
                <a:cs typeface="Caladea"/>
              </a:rPr>
              <a:t> </a:t>
            </a:r>
            <a:r>
              <a:rPr dirty="0" sz="3600" spc="-5">
                <a:latin typeface="Caladea"/>
                <a:cs typeface="Caladea"/>
              </a:rPr>
              <a:t>destination.</a:t>
            </a:r>
            <a:endParaRPr sz="36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2971800"/>
            <a:ext cx="76962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554482"/>
            <a:ext cx="5975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i="0">
                <a:latin typeface="Caladea"/>
                <a:cs typeface="Caladea"/>
              </a:rPr>
              <a:t>2. </a:t>
            </a:r>
            <a:r>
              <a:rPr dirty="0" sz="3600" spc="-15" i="0">
                <a:latin typeface="Caladea"/>
                <a:cs typeface="Caladea"/>
              </a:rPr>
              <a:t>Register Addressing</a:t>
            </a:r>
            <a:r>
              <a:rPr dirty="0" sz="3600" spc="-20" i="0">
                <a:latin typeface="Caladea"/>
                <a:cs typeface="Caladea"/>
              </a:rPr>
              <a:t> </a:t>
            </a:r>
            <a:r>
              <a:rPr dirty="0" sz="3600" spc="-5" i="0">
                <a:latin typeface="Caladea"/>
                <a:cs typeface="Caladea"/>
              </a:rPr>
              <a:t>Mode</a:t>
            </a:r>
            <a:endParaRPr sz="36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97177"/>
            <a:ext cx="8987790" cy="1002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914400">
              <a:lnSpc>
                <a:spcPct val="100000"/>
              </a:lnSpc>
              <a:spcBef>
                <a:spcPts val="105"/>
              </a:spcBef>
              <a:tabLst>
                <a:tab pos="1570355" algn="l"/>
                <a:tab pos="2501900" algn="l"/>
                <a:tab pos="3845560" algn="l"/>
                <a:tab pos="4688840" algn="l"/>
                <a:tab pos="6330315" algn="l"/>
                <a:tab pos="6952615" algn="l"/>
                <a:tab pos="8686800" algn="l"/>
              </a:tabLst>
            </a:pPr>
            <a:r>
              <a:rPr dirty="0" sz="3200">
                <a:latin typeface="Caladea"/>
                <a:cs typeface="Caladea"/>
              </a:rPr>
              <a:t>In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t</a:t>
            </a:r>
            <a:r>
              <a:rPr dirty="0" sz="3200" spc="-15">
                <a:latin typeface="Caladea"/>
                <a:cs typeface="Caladea"/>
              </a:rPr>
              <a:t>h</a:t>
            </a:r>
            <a:r>
              <a:rPr dirty="0" sz="3200">
                <a:latin typeface="Caladea"/>
                <a:cs typeface="Caladea"/>
              </a:rPr>
              <a:t>is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mod</a:t>
            </a:r>
            <a:r>
              <a:rPr dirty="0" sz="3200" spc="-10">
                <a:latin typeface="Caladea"/>
                <a:cs typeface="Caladea"/>
              </a:rPr>
              <a:t>e</a:t>
            </a:r>
            <a:r>
              <a:rPr dirty="0" sz="3200">
                <a:latin typeface="Caladea"/>
                <a:cs typeface="Caladea"/>
              </a:rPr>
              <a:t>,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t</a:t>
            </a:r>
            <a:r>
              <a:rPr dirty="0" sz="3200" spc="-15">
                <a:latin typeface="Caladea"/>
                <a:cs typeface="Caladea"/>
              </a:rPr>
              <a:t>h</a:t>
            </a:r>
            <a:r>
              <a:rPr dirty="0" sz="3200">
                <a:latin typeface="Caladea"/>
                <a:cs typeface="Caladea"/>
              </a:rPr>
              <a:t>e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a</a:t>
            </a:r>
            <a:r>
              <a:rPr dirty="0" sz="3200" spc="-25">
                <a:latin typeface="Caladea"/>
                <a:cs typeface="Caladea"/>
              </a:rPr>
              <a:t>d</a:t>
            </a:r>
            <a:r>
              <a:rPr dirty="0" sz="3200">
                <a:latin typeface="Caladea"/>
                <a:cs typeface="Caladea"/>
              </a:rPr>
              <a:t>d</a:t>
            </a:r>
            <a:r>
              <a:rPr dirty="0" sz="3200" spc="-60">
                <a:latin typeface="Caladea"/>
                <a:cs typeface="Caladea"/>
              </a:rPr>
              <a:t>r</a:t>
            </a:r>
            <a:r>
              <a:rPr dirty="0" sz="3200">
                <a:latin typeface="Caladea"/>
                <a:cs typeface="Caladea"/>
              </a:rPr>
              <a:t>ess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>
                <a:latin typeface="Caladea"/>
                <a:cs typeface="Caladea"/>
              </a:rPr>
              <a:t>of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10">
                <a:latin typeface="Caladea"/>
                <a:cs typeface="Caladea"/>
              </a:rPr>
              <a:t>o</a:t>
            </a:r>
            <a:r>
              <a:rPr dirty="0" sz="3200" spc="-5">
                <a:latin typeface="Caladea"/>
                <a:cs typeface="Caladea"/>
              </a:rPr>
              <a:t>pe</a:t>
            </a:r>
            <a:r>
              <a:rPr dirty="0" sz="3200" spc="-70">
                <a:latin typeface="Caladea"/>
                <a:cs typeface="Caladea"/>
              </a:rPr>
              <a:t>r</a:t>
            </a:r>
            <a:r>
              <a:rPr dirty="0" sz="3200" spc="-5">
                <a:latin typeface="Caladea"/>
                <a:cs typeface="Caladea"/>
              </a:rPr>
              <a:t>an</a:t>
            </a:r>
            <a:r>
              <a:rPr dirty="0" sz="3200">
                <a:latin typeface="Caladea"/>
                <a:cs typeface="Caladea"/>
              </a:rPr>
              <a:t>d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is  </a:t>
            </a:r>
            <a:r>
              <a:rPr dirty="0" sz="3200">
                <a:latin typeface="Caladea"/>
                <a:cs typeface="Caladea"/>
              </a:rPr>
              <a:t>specified </a:t>
            </a:r>
            <a:r>
              <a:rPr dirty="0" sz="3200" spc="-25">
                <a:latin typeface="Caladea"/>
                <a:cs typeface="Caladea"/>
              </a:rPr>
              <a:t>by </a:t>
            </a:r>
            <a:r>
              <a:rPr dirty="0" sz="3200">
                <a:latin typeface="Caladea"/>
                <a:cs typeface="Caladea"/>
              </a:rPr>
              <a:t>a </a:t>
            </a:r>
            <a:r>
              <a:rPr dirty="0" sz="3200" spc="-10">
                <a:latin typeface="Caladea"/>
                <a:cs typeface="Caladea"/>
              </a:rPr>
              <a:t>register</a:t>
            </a:r>
            <a:r>
              <a:rPr dirty="0" sz="3200" spc="-35">
                <a:latin typeface="Caladea"/>
                <a:cs typeface="Caladea"/>
              </a:rPr>
              <a:t> </a:t>
            </a:r>
            <a:r>
              <a:rPr dirty="0" sz="3200" spc="-65">
                <a:latin typeface="Caladea"/>
                <a:cs typeface="Caladea"/>
              </a:rPr>
              <a:t>pair.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4261484"/>
            <a:ext cx="888873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2800" spc="-25">
                <a:latin typeface="Caladea"/>
                <a:cs typeface="Caladea"/>
              </a:rPr>
              <a:t>MOV </a:t>
            </a:r>
            <a:r>
              <a:rPr dirty="0" sz="2800" spc="-5">
                <a:latin typeface="Caladea"/>
                <a:cs typeface="Caladea"/>
              </a:rPr>
              <a:t>is </a:t>
            </a:r>
            <a:r>
              <a:rPr dirty="0" sz="2800" spc="-10">
                <a:latin typeface="Caladea"/>
                <a:cs typeface="Caladea"/>
              </a:rPr>
              <a:t>the</a:t>
            </a:r>
            <a:r>
              <a:rPr dirty="0" sz="2800" spc="20">
                <a:latin typeface="Caladea"/>
                <a:cs typeface="Caladea"/>
              </a:rPr>
              <a:t> </a:t>
            </a:r>
            <a:r>
              <a:rPr dirty="0" sz="2800" spc="-10">
                <a:latin typeface="Caladea"/>
                <a:cs typeface="Caladea"/>
              </a:rPr>
              <a:t>operation.</a:t>
            </a:r>
            <a:endParaRPr sz="2800">
              <a:latin typeface="Caladea"/>
              <a:cs typeface="Caladea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2800" spc="-5">
                <a:latin typeface="Caladea"/>
                <a:cs typeface="Caladea"/>
              </a:rPr>
              <a:t>M is </a:t>
            </a:r>
            <a:r>
              <a:rPr dirty="0" sz="2800" spc="-10">
                <a:latin typeface="Caladea"/>
                <a:cs typeface="Caladea"/>
              </a:rPr>
              <a:t>the </a:t>
            </a:r>
            <a:r>
              <a:rPr dirty="0" sz="2800" spc="-5">
                <a:latin typeface="Caladea"/>
                <a:cs typeface="Caladea"/>
              </a:rPr>
              <a:t>memory location specified </a:t>
            </a:r>
            <a:r>
              <a:rPr dirty="0" sz="2800" spc="-20">
                <a:latin typeface="Caladea"/>
                <a:cs typeface="Caladea"/>
              </a:rPr>
              <a:t>by </a:t>
            </a:r>
            <a:r>
              <a:rPr dirty="0" sz="2800" spc="-5">
                <a:latin typeface="Caladea"/>
                <a:cs typeface="Caladea"/>
              </a:rPr>
              <a:t>H-L </a:t>
            </a:r>
            <a:r>
              <a:rPr dirty="0" sz="2800" spc="-15">
                <a:latin typeface="Caladea"/>
                <a:cs typeface="Caladea"/>
              </a:rPr>
              <a:t>register</a:t>
            </a:r>
            <a:r>
              <a:rPr dirty="0" sz="2800" spc="75">
                <a:latin typeface="Caladea"/>
                <a:cs typeface="Caladea"/>
              </a:rPr>
              <a:t> </a:t>
            </a:r>
            <a:r>
              <a:rPr dirty="0" sz="2800" spc="-60">
                <a:latin typeface="Caladea"/>
                <a:cs typeface="Caladea"/>
              </a:rPr>
              <a:t>pair.</a:t>
            </a:r>
            <a:endParaRPr sz="2800">
              <a:latin typeface="Caladea"/>
              <a:cs typeface="Caladea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2800" spc="-5">
                <a:latin typeface="Caladea"/>
                <a:cs typeface="Caladea"/>
              </a:rPr>
              <a:t>A is </a:t>
            </a:r>
            <a:r>
              <a:rPr dirty="0" sz="2800" spc="-10">
                <a:latin typeface="Caladea"/>
                <a:cs typeface="Caladea"/>
              </a:rPr>
              <a:t>the</a:t>
            </a:r>
            <a:r>
              <a:rPr dirty="0" sz="2800" spc="-5">
                <a:latin typeface="Caladea"/>
                <a:cs typeface="Caladea"/>
              </a:rPr>
              <a:t> destination.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971800"/>
            <a:ext cx="7315200" cy="1095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478282"/>
            <a:ext cx="690308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0">
                <a:latin typeface="Caladea"/>
                <a:cs typeface="Caladea"/>
              </a:rPr>
              <a:t>3. </a:t>
            </a:r>
            <a:r>
              <a:rPr dirty="0" sz="3200" spc="-10" i="0">
                <a:latin typeface="Caladea"/>
                <a:cs typeface="Caladea"/>
              </a:rPr>
              <a:t>Register Indirect Addressing</a:t>
            </a:r>
            <a:r>
              <a:rPr dirty="0" sz="3200" spc="-35" i="0">
                <a:latin typeface="Caladea"/>
                <a:cs typeface="Caladea"/>
              </a:rPr>
              <a:t> </a:t>
            </a:r>
            <a:r>
              <a:rPr dirty="0" sz="3200" spc="-5" i="0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380052"/>
            <a:ext cx="6820534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3200">
                <a:latin typeface="Caladea"/>
                <a:cs typeface="Caladea"/>
              </a:rPr>
              <a:t>MVI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 spc="-15">
                <a:latin typeface="Caladea"/>
                <a:cs typeface="Caladea"/>
              </a:rPr>
              <a:t> </a:t>
            </a:r>
            <a:r>
              <a:rPr dirty="0" sz="3200" spc="-10">
                <a:latin typeface="Caladea"/>
                <a:cs typeface="Caladea"/>
              </a:rPr>
              <a:t>operation.</a:t>
            </a:r>
            <a:endParaRPr sz="3200">
              <a:latin typeface="Caladea"/>
              <a:cs typeface="Caladea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3200">
                <a:latin typeface="Caladea"/>
                <a:cs typeface="Caladea"/>
              </a:rPr>
              <a:t>05 H </a:t>
            </a:r>
            <a:r>
              <a:rPr dirty="0" sz="3200" spc="-5">
                <a:latin typeface="Caladea"/>
                <a:cs typeface="Caladea"/>
              </a:rPr>
              <a:t>is the immediate </a:t>
            </a:r>
            <a:r>
              <a:rPr dirty="0" sz="3200">
                <a:latin typeface="Caladea"/>
                <a:cs typeface="Caladea"/>
              </a:rPr>
              <a:t>data</a:t>
            </a:r>
            <a:r>
              <a:rPr dirty="0" sz="3200" spc="-7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(source).</a:t>
            </a:r>
            <a:endParaRPr sz="3200">
              <a:latin typeface="Caladea"/>
              <a:cs typeface="Caladea"/>
            </a:endParaRPr>
          </a:p>
          <a:p>
            <a:pPr marL="527685" indent="-515620">
              <a:lnSpc>
                <a:spcPct val="100000"/>
              </a:lnSpc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dirty="0" sz="3200">
                <a:latin typeface="Caladea"/>
                <a:cs typeface="Caladea"/>
              </a:rPr>
              <a:t>A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 spc="-1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destination.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3352800"/>
            <a:ext cx="7563611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630682"/>
            <a:ext cx="8987155" cy="2068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461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Caladea"/>
                <a:cs typeface="Caladea"/>
              </a:rPr>
              <a:t>4. </a:t>
            </a:r>
            <a:r>
              <a:rPr dirty="0" sz="3200" spc="-5" b="1">
                <a:latin typeface="Caladea"/>
                <a:cs typeface="Caladea"/>
              </a:rPr>
              <a:t>Immediate </a:t>
            </a:r>
            <a:r>
              <a:rPr dirty="0" sz="3200" spc="-10" b="1">
                <a:latin typeface="Caladea"/>
                <a:cs typeface="Caladea"/>
              </a:rPr>
              <a:t>Addressing</a:t>
            </a:r>
            <a:r>
              <a:rPr dirty="0" sz="3200" spc="-20" b="1">
                <a:latin typeface="Caladea"/>
                <a:cs typeface="Caladea"/>
              </a:rPr>
              <a:t> </a:t>
            </a:r>
            <a:r>
              <a:rPr dirty="0" sz="3200" spc="-5" b="1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Caladea"/>
              <a:cs typeface="Caladea"/>
            </a:endParaRPr>
          </a:p>
          <a:p>
            <a:pPr marL="12700" marR="5080" indent="914400">
              <a:lnSpc>
                <a:spcPct val="100000"/>
              </a:lnSpc>
              <a:tabLst>
                <a:tab pos="1430020" algn="l"/>
                <a:tab pos="2219325" algn="l"/>
                <a:tab pos="3425190" algn="l"/>
                <a:tab pos="4127500" algn="l"/>
                <a:tab pos="5721985" algn="l"/>
                <a:tab pos="6152515" algn="l"/>
                <a:tab pos="7844155" algn="l"/>
              </a:tabLst>
            </a:pPr>
            <a:r>
              <a:rPr dirty="0" sz="3200">
                <a:latin typeface="Caladea"/>
                <a:cs typeface="Caladea"/>
              </a:rPr>
              <a:t>In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t</a:t>
            </a:r>
            <a:r>
              <a:rPr dirty="0" sz="3200" spc="-15">
                <a:latin typeface="Caladea"/>
                <a:cs typeface="Caladea"/>
              </a:rPr>
              <a:t>h</a:t>
            </a:r>
            <a:r>
              <a:rPr dirty="0" sz="3200">
                <a:latin typeface="Caladea"/>
                <a:cs typeface="Caladea"/>
              </a:rPr>
              <a:t>is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mode</a:t>
            </a:r>
            <a:r>
              <a:rPr dirty="0" sz="3200">
                <a:latin typeface="Caladea"/>
                <a:cs typeface="Caladea"/>
              </a:rPr>
              <a:t>,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t</a:t>
            </a:r>
            <a:r>
              <a:rPr dirty="0" sz="3200" spc="-15">
                <a:latin typeface="Caladea"/>
                <a:cs typeface="Caladea"/>
              </a:rPr>
              <a:t>h</a:t>
            </a:r>
            <a:r>
              <a:rPr dirty="0" sz="3200">
                <a:latin typeface="Caladea"/>
                <a:cs typeface="Caladea"/>
              </a:rPr>
              <a:t>e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>
                <a:latin typeface="Caladea"/>
                <a:cs typeface="Caladea"/>
              </a:rPr>
              <a:t>ope</a:t>
            </a:r>
            <a:r>
              <a:rPr dirty="0" sz="3200" spc="-70">
                <a:latin typeface="Caladea"/>
                <a:cs typeface="Caladea"/>
              </a:rPr>
              <a:t>r</a:t>
            </a:r>
            <a:r>
              <a:rPr dirty="0" sz="3200" spc="-5">
                <a:latin typeface="Caladea"/>
                <a:cs typeface="Caladea"/>
              </a:rPr>
              <a:t>an</a:t>
            </a:r>
            <a:r>
              <a:rPr dirty="0" sz="3200">
                <a:latin typeface="Caladea"/>
                <a:cs typeface="Caladea"/>
              </a:rPr>
              <a:t>d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i</a:t>
            </a:r>
            <a:r>
              <a:rPr dirty="0" sz="3200">
                <a:latin typeface="Caladea"/>
                <a:cs typeface="Caladea"/>
              </a:rPr>
              <a:t>s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10">
                <a:latin typeface="Caladea"/>
                <a:cs typeface="Caladea"/>
              </a:rPr>
              <a:t>s</a:t>
            </a:r>
            <a:r>
              <a:rPr dirty="0" sz="3200" spc="-5">
                <a:latin typeface="Caladea"/>
                <a:cs typeface="Caladea"/>
              </a:rPr>
              <a:t>pecifie</a:t>
            </a:r>
            <a:r>
              <a:rPr dirty="0" sz="3200">
                <a:latin typeface="Caladea"/>
                <a:cs typeface="Caladea"/>
              </a:rPr>
              <a:t>d</a:t>
            </a:r>
            <a:r>
              <a:rPr dirty="0" sz="3200">
                <a:latin typeface="Caladea"/>
                <a:cs typeface="Caladea"/>
              </a:rPr>
              <a:t>	</a:t>
            </a:r>
            <a:r>
              <a:rPr dirty="0" sz="3200" spc="-5">
                <a:latin typeface="Caladea"/>
                <a:cs typeface="Caladea"/>
              </a:rPr>
              <a:t>wit</a:t>
            </a:r>
            <a:r>
              <a:rPr dirty="0" sz="3200" spc="-15">
                <a:latin typeface="Caladea"/>
                <a:cs typeface="Caladea"/>
              </a:rPr>
              <a:t>h</a:t>
            </a:r>
            <a:r>
              <a:rPr dirty="0" sz="3200">
                <a:latin typeface="Caladea"/>
                <a:cs typeface="Caladea"/>
              </a:rPr>
              <a:t>in  </a:t>
            </a:r>
            <a:r>
              <a:rPr dirty="0" sz="3200" spc="-5">
                <a:latin typeface="Caladea"/>
                <a:cs typeface="Caladea"/>
              </a:rPr>
              <a:t>the </a:t>
            </a:r>
            <a:r>
              <a:rPr dirty="0" sz="3200">
                <a:latin typeface="Caladea"/>
                <a:cs typeface="Caladea"/>
              </a:rPr>
              <a:t>instruction</a:t>
            </a:r>
            <a:r>
              <a:rPr dirty="0" sz="3200" spc="-25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itself.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97177"/>
            <a:ext cx="8987155" cy="4538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adea"/>
                <a:cs typeface="Caladea"/>
              </a:rPr>
              <a:t>If </a:t>
            </a:r>
            <a:r>
              <a:rPr dirty="0" sz="3200" spc="-15">
                <a:latin typeface="Caladea"/>
                <a:cs typeface="Caladea"/>
              </a:rPr>
              <a:t>address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10">
                <a:latin typeface="Caladea"/>
                <a:cs typeface="Caladea"/>
              </a:rPr>
              <a:t>source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5">
                <a:latin typeface="Caladea"/>
                <a:cs typeface="Caladea"/>
              </a:rPr>
              <a:t>data </a:t>
            </a:r>
            <a:r>
              <a:rPr dirty="0" sz="3200">
                <a:latin typeface="Caladea"/>
                <a:cs typeface="Caladea"/>
              </a:rPr>
              <a:t>as </a:t>
            </a:r>
            <a:r>
              <a:rPr dirty="0" sz="3200" spc="-10">
                <a:latin typeface="Caladea"/>
                <a:cs typeface="Caladea"/>
              </a:rPr>
              <a:t>well </a:t>
            </a:r>
            <a:r>
              <a:rPr dirty="0" sz="3200" spc="-5">
                <a:latin typeface="Caladea"/>
                <a:cs typeface="Caladea"/>
              </a:rPr>
              <a:t>as </a:t>
            </a:r>
            <a:r>
              <a:rPr dirty="0" sz="3200" spc="-15">
                <a:latin typeface="Caladea"/>
                <a:cs typeface="Caladea"/>
              </a:rPr>
              <a:t>address  </a:t>
            </a:r>
            <a:r>
              <a:rPr dirty="0" sz="3200">
                <a:latin typeface="Caladea"/>
                <a:cs typeface="Caladea"/>
              </a:rPr>
              <a:t>of </a:t>
            </a:r>
            <a:r>
              <a:rPr dirty="0" sz="3200" spc="-5">
                <a:latin typeface="Caladea"/>
                <a:cs typeface="Caladea"/>
              </a:rPr>
              <a:t>destination of </a:t>
            </a:r>
            <a:r>
              <a:rPr dirty="0" sz="3200" spc="-10">
                <a:latin typeface="Caladea"/>
                <a:cs typeface="Caladea"/>
              </a:rPr>
              <a:t>result </a:t>
            </a:r>
            <a:r>
              <a:rPr dirty="0" sz="3200" spc="-5">
                <a:latin typeface="Caladea"/>
                <a:cs typeface="Caladea"/>
              </a:rPr>
              <a:t>is </a:t>
            </a:r>
            <a:r>
              <a:rPr dirty="0" sz="3200" spc="-15">
                <a:latin typeface="Caladea"/>
                <a:cs typeface="Caladea"/>
              </a:rPr>
              <a:t>fixed, </a:t>
            </a:r>
            <a:r>
              <a:rPr dirty="0" sz="3200" spc="-5">
                <a:latin typeface="Caladea"/>
                <a:cs typeface="Caladea"/>
              </a:rPr>
              <a:t>then </a:t>
            </a:r>
            <a:r>
              <a:rPr dirty="0" sz="3200" spc="-15">
                <a:latin typeface="Caladea"/>
                <a:cs typeface="Caladea"/>
              </a:rPr>
              <a:t>there </a:t>
            </a:r>
            <a:r>
              <a:rPr dirty="0" sz="3200" spc="-5">
                <a:latin typeface="Caladea"/>
                <a:cs typeface="Caladea"/>
              </a:rPr>
              <a:t>is </a:t>
            </a:r>
            <a:r>
              <a:rPr dirty="0" sz="3200" spc="-15">
                <a:latin typeface="Caladea"/>
                <a:cs typeface="Caladea"/>
              </a:rPr>
              <a:t>no  </a:t>
            </a:r>
            <a:r>
              <a:rPr dirty="0" sz="3200" spc="-5">
                <a:latin typeface="Caladea"/>
                <a:cs typeface="Caladea"/>
              </a:rPr>
              <a:t>need </a:t>
            </a:r>
            <a:r>
              <a:rPr dirty="0" sz="3200" spc="-15">
                <a:latin typeface="Caladea"/>
                <a:cs typeface="Caladea"/>
              </a:rPr>
              <a:t>to </a:t>
            </a:r>
            <a:r>
              <a:rPr dirty="0" sz="3200" spc="-35">
                <a:latin typeface="Caladea"/>
                <a:cs typeface="Caladea"/>
              </a:rPr>
              <a:t>give </a:t>
            </a:r>
            <a:r>
              <a:rPr dirty="0" sz="3200" spc="-25">
                <a:latin typeface="Caladea"/>
                <a:cs typeface="Caladea"/>
              </a:rPr>
              <a:t>any </a:t>
            </a:r>
            <a:r>
              <a:rPr dirty="0" sz="3200" spc="-10">
                <a:latin typeface="Caladea"/>
                <a:cs typeface="Caladea"/>
              </a:rPr>
              <a:t>operand </a:t>
            </a:r>
            <a:r>
              <a:rPr dirty="0" sz="3200" spc="-5">
                <a:latin typeface="Caladea"/>
                <a:cs typeface="Caladea"/>
              </a:rPr>
              <a:t>along with the  instruction.</a:t>
            </a:r>
            <a:endParaRPr sz="3200">
              <a:latin typeface="Caladea"/>
              <a:cs typeface="Caladea"/>
            </a:endParaRPr>
          </a:p>
          <a:p>
            <a:pPr>
              <a:lnSpc>
                <a:spcPct val="100000"/>
              </a:lnSpc>
            </a:pPr>
            <a:endParaRPr sz="3700">
              <a:latin typeface="Caladea"/>
              <a:cs typeface="Calade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Caladea"/>
              <a:cs typeface="Caladea"/>
            </a:endParaRPr>
          </a:p>
          <a:p>
            <a:pPr marL="422275" indent="-410209">
              <a:lnSpc>
                <a:spcPct val="100000"/>
              </a:lnSpc>
              <a:buFont typeface="Wingdings"/>
              <a:buChar char=""/>
              <a:tabLst>
                <a:tab pos="422909" algn="l"/>
              </a:tabLst>
            </a:pPr>
            <a:r>
              <a:rPr dirty="0" sz="3200">
                <a:latin typeface="Caladea"/>
                <a:cs typeface="Caladea"/>
              </a:rPr>
              <a:t>CMA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 spc="-15">
                <a:latin typeface="Caladea"/>
                <a:cs typeface="Caladea"/>
              </a:rPr>
              <a:t> </a:t>
            </a:r>
            <a:r>
              <a:rPr dirty="0" sz="3200" spc="-10">
                <a:latin typeface="Caladea"/>
                <a:cs typeface="Caladea"/>
              </a:rPr>
              <a:t>operation.</a:t>
            </a:r>
            <a:endParaRPr sz="3200">
              <a:latin typeface="Caladea"/>
              <a:cs typeface="Caladea"/>
            </a:endParaRPr>
          </a:p>
          <a:p>
            <a:pPr marL="422275" indent="-410209">
              <a:lnSpc>
                <a:spcPct val="100000"/>
              </a:lnSpc>
              <a:buFont typeface="Wingdings"/>
              <a:buChar char=""/>
              <a:tabLst>
                <a:tab pos="422909" algn="l"/>
              </a:tabLst>
            </a:pPr>
            <a:r>
              <a:rPr dirty="0" sz="3200">
                <a:latin typeface="Caladea"/>
                <a:cs typeface="Caladea"/>
              </a:rPr>
              <a:t>A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 spc="-10">
                <a:latin typeface="Caladea"/>
                <a:cs typeface="Caladea"/>
              </a:rPr>
              <a:t> source.</a:t>
            </a:r>
            <a:endParaRPr sz="3200">
              <a:latin typeface="Caladea"/>
              <a:cs typeface="Caladea"/>
            </a:endParaRPr>
          </a:p>
          <a:p>
            <a:pPr marL="422275" indent="-410209">
              <a:lnSpc>
                <a:spcPct val="100000"/>
              </a:lnSpc>
              <a:buFont typeface="Wingdings"/>
              <a:buChar char=""/>
              <a:tabLst>
                <a:tab pos="422909" algn="l"/>
              </a:tabLst>
            </a:pPr>
            <a:r>
              <a:rPr dirty="0" sz="3200">
                <a:latin typeface="Caladea"/>
                <a:cs typeface="Caladea"/>
              </a:rPr>
              <a:t>A </a:t>
            </a:r>
            <a:r>
              <a:rPr dirty="0" sz="3200" spc="-5">
                <a:latin typeface="Caladea"/>
                <a:cs typeface="Caladea"/>
              </a:rPr>
              <a:t>is the</a:t>
            </a:r>
            <a:r>
              <a:rPr dirty="0" sz="3200" spc="-10">
                <a:latin typeface="Caladea"/>
                <a:cs typeface="Caladea"/>
              </a:rPr>
              <a:t> </a:t>
            </a:r>
            <a:r>
              <a:rPr dirty="0" sz="3200" spc="-5">
                <a:latin typeface="Caladea"/>
                <a:cs typeface="Caladea"/>
              </a:rPr>
              <a:t>destination.</a:t>
            </a:r>
            <a:endParaRPr sz="3200">
              <a:latin typeface="Caladea"/>
              <a:cs typeface="Calad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3733800"/>
            <a:ext cx="6467856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340" y="478282"/>
            <a:ext cx="52368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0">
                <a:latin typeface="Caladea"/>
                <a:cs typeface="Caladea"/>
              </a:rPr>
              <a:t>5. Implicit </a:t>
            </a:r>
            <a:r>
              <a:rPr dirty="0" sz="3200" spc="-10" i="0">
                <a:latin typeface="Caladea"/>
                <a:cs typeface="Caladea"/>
              </a:rPr>
              <a:t>Addressing</a:t>
            </a:r>
            <a:r>
              <a:rPr dirty="0" sz="3200" spc="-50" i="0">
                <a:latin typeface="Caladea"/>
                <a:cs typeface="Caladea"/>
              </a:rPr>
              <a:t> </a:t>
            </a:r>
            <a:r>
              <a:rPr dirty="0" sz="3200" spc="-5" i="0">
                <a:latin typeface="Caladea"/>
                <a:cs typeface="Caladea"/>
              </a:rPr>
              <a:t>Mode</a:t>
            </a:r>
            <a:endParaRPr sz="3200">
              <a:latin typeface="Caladea"/>
              <a:cs typeface="Calad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D189CD363FC4C94CE6ECDB357DB00" ma:contentTypeVersion="2" ma:contentTypeDescription="Create a new document." ma:contentTypeScope="" ma:versionID="58555b364bb380602b0fbf6b78c1d35d">
  <xsd:schema xmlns:xsd="http://www.w3.org/2001/XMLSchema" xmlns:xs="http://www.w3.org/2001/XMLSchema" xmlns:p="http://schemas.microsoft.com/office/2006/metadata/properties" xmlns:ns2="1bf2cc87-484f-42ae-834e-65bb33accfef" targetNamespace="http://schemas.microsoft.com/office/2006/metadata/properties" ma:root="true" ma:fieldsID="a3dd07f95fd045741fc89f302e172e98" ns2:_="">
    <xsd:import namespace="1bf2cc87-484f-42ae-834e-65bb33acc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2cc87-484f-42ae-834e-65bb33ac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E30BB-0B01-4C1A-ABD1-E0E1CBB2352F}"/>
</file>

<file path=customXml/itemProps2.xml><?xml version="1.0" encoding="utf-8"?>
<ds:datastoreItem xmlns:ds="http://schemas.openxmlformats.org/officeDocument/2006/customXml" ds:itemID="{3BD3C932-3B1B-4651-A4E8-54231A749A79}"/>
</file>

<file path=customXml/itemProps3.xml><?xml version="1.0" encoding="utf-8"?>
<ds:datastoreItem xmlns:ds="http://schemas.openxmlformats.org/officeDocument/2006/customXml" ds:itemID="{B8C9FB07-1ADA-4D00-A905-DCF8C4AF9E4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2020-09-15T05:43:53Z</dcterms:created>
  <dcterms:modified xsi:type="dcterms:W3CDTF">2020-09-15T05:43:53Z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  <property fmtid="{D5CDD505-2E9C-101B-9397-08002B2CF9AE}" pid="5" name="ContentTypeId">
    <vt:lpwstr>0x010100C01D189CD363FC4C94CE6ECDB357DB00</vt:lpwstr>
  </property>
</Properties>
</file>