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3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7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61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6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0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74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95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9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0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38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52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3078778"/>
            <a:ext cx="88392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</a:t>
            </a:r>
            <a:r>
              <a:rPr sz="30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sz="30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 </a:t>
            </a:r>
            <a:r>
              <a:rPr sz="3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sz="3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0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59469" y="6295722"/>
            <a:ext cx="1752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1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5809" y="6278879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276859"/>
            <a:ext cx="47783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Pointer And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Index</a:t>
            </a:r>
            <a:r>
              <a:rPr sz="28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Registers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548640"/>
            <a:ext cx="8394065" cy="5419090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used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keep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offset</a:t>
            </a:r>
            <a:r>
              <a:rPr sz="28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addresses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Used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various </a:t>
            </a:r>
            <a:r>
              <a:rPr sz="2800" dirty="0">
                <a:latin typeface="Arial"/>
                <a:cs typeface="Arial"/>
              </a:rPr>
              <a:t>forms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memory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addressing.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3020"/>
              </a:lnSpc>
              <a:spcBef>
                <a:spcPts val="19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case </a:t>
            </a:r>
            <a:r>
              <a:rPr sz="2800" spc="-5" dirty="0">
                <a:latin typeface="Arial"/>
                <a:cs typeface="Arial"/>
              </a:rPr>
              <a:t>of SP and BP the default reference </a:t>
            </a:r>
            <a:r>
              <a:rPr sz="2800" dirty="0">
                <a:latin typeface="Arial"/>
                <a:cs typeface="Arial"/>
              </a:rPr>
              <a:t>to  </a:t>
            </a:r>
            <a:r>
              <a:rPr sz="2800" spc="-5" dirty="0">
                <a:latin typeface="Arial"/>
                <a:cs typeface="Arial"/>
              </a:rPr>
              <a:t>form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physical address is the Stack Segment (SS-  </a:t>
            </a:r>
            <a:r>
              <a:rPr sz="2800" spc="-10" dirty="0">
                <a:latin typeface="Arial"/>
                <a:cs typeface="Arial"/>
              </a:rPr>
              <a:t>will </a:t>
            </a:r>
            <a:r>
              <a:rPr sz="2800" spc="-5" dirty="0">
                <a:latin typeface="Arial"/>
                <a:cs typeface="Arial"/>
              </a:rPr>
              <a:t>be </a:t>
            </a:r>
            <a:r>
              <a:rPr sz="2800" dirty="0">
                <a:latin typeface="Arial"/>
                <a:cs typeface="Arial"/>
              </a:rPr>
              <a:t>discussed </a:t>
            </a:r>
            <a:r>
              <a:rPr sz="2800" spc="-5" dirty="0">
                <a:latin typeface="Arial"/>
                <a:cs typeface="Arial"/>
              </a:rPr>
              <a:t>under the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BIU)</a:t>
            </a:r>
            <a:endParaRPr sz="2800">
              <a:latin typeface="Arial"/>
              <a:cs typeface="Arial"/>
            </a:endParaRPr>
          </a:p>
          <a:p>
            <a:pPr marL="355600" marR="149225" indent="-342900">
              <a:lnSpc>
                <a:spcPts val="3030"/>
              </a:lnSpc>
              <a:spcBef>
                <a:spcPts val="192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index registers (SI </a:t>
            </a:r>
            <a:r>
              <a:rPr sz="2800" dirty="0">
                <a:latin typeface="Arial"/>
                <a:cs typeface="Arial"/>
              </a:rPr>
              <a:t>&amp; </a:t>
            </a:r>
            <a:r>
              <a:rPr sz="2800" spc="-5" dirty="0">
                <a:latin typeface="Arial"/>
                <a:cs typeface="Arial"/>
              </a:rPr>
              <a:t>DI)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the BX generally  default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the Data </a:t>
            </a:r>
            <a:r>
              <a:rPr sz="2800" dirty="0">
                <a:latin typeface="Arial"/>
                <a:cs typeface="Arial"/>
              </a:rPr>
              <a:t>segment </a:t>
            </a:r>
            <a:r>
              <a:rPr sz="2800" spc="-5" dirty="0">
                <a:latin typeface="Arial"/>
                <a:cs typeface="Arial"/>
              </a:rPr>
              <a:t>register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(DS).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545"/>
              </a:spcBef>
            </a:pPr>
            <a:r>
              <a:rPr sz="2800" spc="-10" dirty="0">
                <a:solidFill>
                  <a:srgbClr val="FF0066"/>
                </a:solidFill>
                <a:latin typeface="Arial"/>
                <a:cs typeface="Arial"/>
              </a:rPr>
              <a:t>SP: </a:t>
            </a:r>
            <a:r>
              <a:rPr sz="2800" spc="-5" dirty="0">
                <a:solidFill>
                  <a:srgbClr val="FF0066"/>
                </a:solidFill>
                <a:latin typeface="Arial"/>
                <a:cs typeface="Arial"/>
              </a:rPr>
              <a:t>Stack</a:t>
            </a:r>
            <a:r>
              <a:rPr sz="2800" spc="1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66"/>
                </a:solidFill>
                <a:latin typeface="Arial"/>
                <a:cs typeface="Arial"/>
              </a:rPr>
              <a:t>pointer</a:t>
            </a:r>
            <a:endParaRPr sz="2800">
              <a:latin typeface="Arial"/>
              <a:cs typeface="Arial"/>
            </a:endParaRPr>
          </a:p>
          <a:p>
            <a:pPr marL="925194">
              <a:lnSpc>
                <a:spcPct val="100000"/>
              </a:lnSpc>
              <a:spcBef>
                <a:spcPts val="359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spc="-5" dirty="0">
                <a:latin typeface="Arial"/>
                <a:cs typeface="Arial"/>
              </a:rPr>
              <a:t>Used with SS </a:t>
            </a:r>
            <a:r>
              <a:rPr sz="2800" dirty="0">
                <a:latin typeface="Arial"/>
                <a:cs typeface="Arial"/>
              </a:rPr>
              <a:t>to access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stack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segment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1550"/>
              </a:spcBef>
            </a:pPr>
            <a:r>
              <a:rPr sz="2800" spc="-10" dirty="0">
                <a:solidFill>
                  <a:srgbClr val="FF0066"/>
                </a:solidFill>
                <a:latin typeface="Arial"/>
                <a:cs typeface="Arial"/>
              </a:rPr>
              <a:t>BP: </a:t>
            </a:r>
            <a:r>
              <a:rPr sz="2800" spc="-5" dirty="0">
                <a:solidFill>
                  <a:srgbClr val="FF0066"/>
                </a:solidFill>
                <a:latin typeface="Arial"/>
                <a:cs typeface="Arial"/>
              </a:rPr>
              <a:t>Base</a:t>
            </a:r>
            <a:r>
              <a:rPr sz="2800" spc="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66"/>
                </a:solidFill>
                <a:latin typeface="Arial"/>
                <a:cs typeface="Arial"/>
              </a:rPr>
              <a:t>Pointer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1869" y="5988050"/>
            <a:ext cx="69875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spc="-5" dirty="0">
                <a:latin typeface="Arial"/>
                <a:cs typeface="Arial"/>
              </a:rPr>
              <a:t>Primarily used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access data on the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stack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1869" y="6460490"/>
            <a:ext cx="766190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spc="-10" dirty="0">
                <a:latin typeface="Arial"/>
                <a:cs typeface="Arial"/>
              </a:rPr>
              <a:t>Can </a:t>
            </a:r>
            <a:r>
              <a:rPr sz="2800" spc="-5" dirty="0">
                <a:latin typeface="Arial"/>
                <a:cs typeface="Arial"/>
              </a:rPr>
              <a:t>be used </a:t>
            </a:r>
            <a:r>
              <a:rPr sz="2800" dirty="0">
                <a:latin typeface="Arial"/>
                <a:cs typeface="Arial"/>
              </a:rPr>
              <a:t>to access </a:t>
            </a:r>
            <a:r>
              <a:rPr sz="2800" spc="-5" dirty="0">
                <a:latin typeface="Arial"/>
                <a:cs typeface="Arial"/>
              </a:rPr>
              <a:t>data </a:t>
            </a: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other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segments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5809" y="6278879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20827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1640" y="126837"/>
            <a:ext cx="8317864" cy="95282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800" spc="-5" dirty="0" smtClean="0">
                <a:solidFill>
                  <a:srgbClr val="FF0066"/>
                </a:solidFill>
              </a:rPr>
              <a:t>SI</a:t>
            </a:r>
            <a:r>
              <a:rPr sz="2800" spc="-5" dirty="0">
                <a:solidFill>
                  <a:srgbClr val="FF0066"/>
                </a:solidFill>
              </a:rPr>
              <a:t>: Source Index</a:t>
            </a:r>
            <a:r>
              <a:rPr sz="2800" spc="-10" dirty="0">
                <a:solidFill>
                  <a:srgbClr val="FF0066"/>
                </a:solidFill>
              </a:rPr>
              <a:t> </a:t>
            </a:r>
            <a:r>
              <a:rPr sz="2800" spc="-5" dirty="0">
                <a:solidFill>
                  <a:srgbClr val="FF0066"/>
                </a:solidFill>
              </a:rPr>
              <a:t>register</a:t>
            </a:r>
          </a:p>
          <a:p>
            <a:pPr marL="584200">
              <a:lnSpc>
                <a:spcPct val="100000"/>
              </a:lnSpc>
              <a:spcBef>
                <a:spcPts val="309"/>
              </a:spcBef>
            </a:pPr>
            <a:r>
              <a:rPr sz="2800" dirty="0"/>
              <a:t>– </a:t>
            </a:r>
            <a:r>
              <a:rPr sz="2800" spc="-5" dirty="0"/>
              <a:t>is required for </a:t>
            </a:r>
            <a:r>
              <a:rPr sz="2800" spc="5" dirty="0"/>
              <a:t>some </a:t>
            </a:r>
            <a:r>
              <a:rPr sz="2800" spc="-5" dirty="0"/>
              <a:t>string</a:t>
            </a:r>
            <a:r>
              <a:rPr sz="2800" spc="-45" dirty="0"/>
              <a:t> </a:t>
            </a:r>
            <a:r>
              <a:rPr sz="2800" spc="-5" dirty="0"/>
              <a:t>operations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3139" y="1035050"/>
            <a:ext cx="7746365" cy="13779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When string </a:t>
            </a:r>
            <a:r>
              <a:rPr sz="2400" spc="-10" dirty="0">
                <a:latin typeface="Arial"/>
                <a:cs typeface="Arial"/>
              </a:rPr>
              <a:t>operations </a:t>
            </a:r>
            <a:r>
              <a:rPr sz="2400" spc="-5" dirty="0">
                <a:latin typeface="Arial"/>
                <a:cs typeface="Arial"/>
              </a:rPr>
              <a:t>are performed, the </a:t>
            </a:r>
            <a:r>
              <a:rPr sz="2400" spc="-10" dirty="0">
                <a:latin typeface="Arial"/>
                <a:cs typeface="Arial"/>
              </a:rPr>
              <a:t>SI </a:t>
            </a:r>
            <a:r>
              <a:rPr sz="2400" spc="-5" dirty="0">
                <a:latin typeface="Arial"/>
                <a:cs typeface="Arial"/>
              </a:rPr>
              <a:t>register  </a:t>
            </a:r>
            <a:r>
              <a:rPr sz="2400" spc="-10" dirty="0">
                <a:latin typeface="Arial"/>
                <a:cs typeface="Arial"/>
              </a:rPr>
              <a:t>points </a:t>
            </a:r>
            <a:r>
              <a:rPr sz="2400" spc="5" dirty="0">
                <a:latin typeface="Arial"/>
                <a:cs typeface="Arial"/>
              </a:rPr>
              <a:t>to memory </a:t>
            </a:r>
            <a:r>
              <a:rPr sz="2400" spc="-5" dirty="0">
                <a:latin typeface="Arial"/>
                <a:cs typeface="Arial"/>
              </a:rPr>
              <a:t>locations in the data segment which is  addressed by the DS register. Thus, SI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associated with  the </a:t>
            </a:r>
            <a:r>
              <a:rPr sz="2400" spc="-10" dirty="0">
                <a:latin typeface="Arial"/>
                <a:cs typeface="Arial"/>
              </a:rPr>
              <a:t>DS </a:t>
            </a:r>
            <a:r>
              <a:rPr sz="2400" spc="-5" dirty="0">
                <a:latin typeface="Arial"/>
                <a:cs typeface="Arial"/>
              </a:rPr>
              <a:t>in string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operations.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281559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640" y="2792730"/>
            <a:ext cx="8317865" cy="222758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spc="-5" dirty="0">
                <a:solidFill>
                  <a:srgbClr val="FF0066"/>
                </a:solidFill>
                <a:latin typeface="Arial"/>
                <a:cs typeface="Arial"/>
              </a:rPr>
              <a:t>DI: Destination Index</a:t>
            </a:r>
            <a:r>
              <a:rPr sz="2400" spc="-1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66"/>
                </a:solidFill>
                <a:latin typeface="Arial"/>
                <a:cs typeface="Arial"/>
              </a:rPr>
              <a:t>register</a:t>
            </a:r>
            <a:endParaRPr sz="2400">
              <a:latin typeface="Arial"/>
              <a:cs typeface="Arial"/>
            </a:endParaRPr>
          </a:p>
          <a:p>
            <a:pPr marL="838200" indent="-254000">
              <a:lnSpc>
                <a:spcPct val="100000"/>
              </a:lnSpc>
              <a:spcBef>
                <a:spcPts val="309"/>
              </a:spcBef>
              <a:buChar char="–"/>
              <a:tabLst>
                <a:tab pos="838200" algn="l"/>
              </a:tabLst>
            </a:pPr>
            <a:r>
              <a:rPr sz="2400" spc="-5" dirty="0">
                <a:latin typeface="Arial"/>
                <a:cs typeface="Arial"/>
              </a:rPr>
              <a:t>is also required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5" dirty="0">
                <a:latin typeface="Arial"/>
                <a:cs typeface="Arial"/>
              </a:rPr>
              <a:t>some </a:t>
            </a:r>
            <a:r>
              <a:rPr sz="2400" spc="-5" dirty="0">
                <a:latin typeface="Arial"/>
                <a:cs typeface="Arial"/>
              </a:rPr>
              <a:t>string </a:t>
            </a:r>
            <a:r>
              <a:rPr sz="2400" spc="-10" dirty="0">
                <a:latin typeface="Arial"/>
                <a:cs typeface="Arial"/>
              </a:rPr>
              <a:t>operations.</a:t>
            </a:r>
            <a:endParaRPr sz="2400">
              <a:latin typeface="Arial"/>
              <a:cs typeface="Arial"/>
            </a:endParaRPr>
          </a:p>
          <a:p>
            <a:pPr marL="584200" marR="5080">
              <a:lnSpc>
                <a:spcPts val="2590"/>
              </a:lnSpc>
              <a:spcBef>
                <a:spcPts val="635"/>
              </a:spcBef>
              <a:buChar char="–"/>
              <a:tabLst>
                <a:tab pos="838200" algn="l"/>
              </a:tabLst>
            </a:pPr>
            <a:r>
              <a:rPr sz="2400" spc="-5" dirty="0">
                <a:latin typeface="Arial"/>
                <a:cs typeface="Arial"/>
              </a:rPr>
              <a:t>When string </a:t>
            </a:r>
            <a:r>
              <a:rPr sz="2400" spc="-10" dirty="0">
                <a:latin typeface="Arial"/>
                <a:cs typeface="Arial"/>
              </a:rPr>
              <a:t>operations </a:t>
            </a:r>
            <a:r>
              <a:rPr sz="2400" spc="-5" dirty="0">
                <a:latin typeface="Arial"/>
                <a:cs typeface="Arial"/>
              </a:rPr>
              <a:t>are performed, the </a:t>
            </a:r>
            <a:r>
              <a:rPr sz="2400" spc="-10" dirty="0">
                <a:latin typeface="Arial"/>
                <a:cs typeface="Arial"/>
              </a:rPr>
              <a:t>DI </a:t>
            </a:r>
            <a:r>
              <a:rPr sz="2400" spc="-5" dirty="0">
                <a:latin typeface="Arial"/>
                <a:cs typeface="Arial"/>
              </a:rPr>
              <a:t>register  </a:t>
            </a:r>
            <a:r>
              <a:rPr sz="2400" spc="-10" dirty="0">
                <a:latin typeface="Arial"/>
                <a:cs typeface="Arial"/>
              </a:rPr>
              <a:t>points </a:t>
            </a:r>
            <a:r>
              <a:rPr sz="2400" spc="5" dirty="0">
                <a:latin typeface="Arial"/>
                <a:cs typeface="Arial"/>
              </a:rPr>
              <a:t>to memory </a:t>
            </a:r>
            <a:r>
              <a:rPr sz="2400" spc="-5" dirty="0">
                <a:latin typeface="Arial"/>
                <a:cs typeface="Arial"/>
              </a:rPr>
              <a:t>locations in the data segment which is  addressed by the </a:t>
            </a:r>
            <a:r>
              <a:rPr sz="2400" spc="-10" dirty="0">
                <a:latin typeface="Arial"/>
                <a:cs typeface="Arial"/>
              </a:rPr>
              <a:t>ES </a:t>
            </a:r>
            <a:r>
              <a:rPr sz="2400" spc="-5" dirty="0">
                <a:latin typeface="Arial"/>
                <a:cs typeface="Arial"/>
              </a:rPr>
              <a:t>register. Thus, DI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associated with  the </a:t>
            </a:r>
            <a:r>
              <a:rPr sz="2400" spc="-10" dirty="0">
                <a:latin typeface="Arial"/>
                <a:cs typeface="Arial"/>
              </a:rPr>
              <a:t>ES </a:t>
            </a:r>
            <a:r>
              <a:rPr sz="2400" spc="-5" dirty="0">
                <a:latin typeface="Arial"/>
                <a:cs typeface="Arial"/>
              </a:rPr>
              <a:t>in string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operations.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582675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640" y="5844540"/>
            <a:ext cx="8189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SI and the </a:t>
            </a:r>
            <a:r>
              <a:rPr sz="2400" spc="-10" dirty="0">
                <a:latin typeface="Arial"/>
                <a:cs typeface="Arial"/>
              </a:rPr>
              <a:t>DI </a:t>
            </a:r>
            <a:r>
              <a:rPr sz="2400" spc="-5" dirty="0">
                <a:latin typeface="Arial"/>
                <a:cs typeface="Arial"/>
              </a:rPr>
              <a:t>registers </a:t>
            </a:r>
            <a:r>
              <a:rPr sz="2400" spc="5" dirty="0">
                <a:latin typeface="Arial"/>
                <a:cs typeface="Arial"/>
              </a:rPr>
              <a:t>may </a:t>
            </a:r>
            <a:r>
              <a:rPr sz="2400" spc="-5" dirty="0">
                <a:latin typeface="Arial"/>
                <a:cs typeface="Arial"/>
              </a:rPr>
              <a:t>also be used </a:t>
            </a:r>
            <a:r>
              <a:rPr sz="2400" spc="5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access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1640" y="6173470"/>
            <a:ext cx="2125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stored in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arrays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5809" y="6278879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2090" y="101600"/>
            <a:ext cx="56610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EXECUTION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UNIT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Flag</a:t>
            </a:r>
            <a:r>
              <a:rPr sz="2800" b="1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Register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74930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1922779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070" y="765809"/>
            <a:ext cx="8729345" cy="4083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27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flag 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flip flop </a:t>
            </a:r>
            <a:r>
              <a:rPr sz="2400" spc="-5" dirty="0">
                <a:latin typeface="Arial"/>
                <a:cs typeface="Arial"/>
              </a:rPr>
              <a:t>which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indicates </a:t>
            </a:r>
            <a:r>
              <a:rPr sz="2400" spc="5" dirty="0">
                <a:solidFill>
                  <a:srgbClr val="FF0000"/>
                </a:solidFill>
                <a:latin typeface="Arial"/>
                <a:cs typeface="Arial"/>
              </a:rPr>
              <a:t>some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conditions </a:t>
            </a:r>
            <a:r>
              <a:rPr sz="2400" spc="-5" dirty="0">
                <a:latin typeface="Arial"/>
                <a:cs typeface="Arial"/>
              </a:rPr>
              <a:t>produced by  the </a:t>
            </a:r>
            <a:r>
              <a:rPr sz="2400" spc="-10" dirty="0">
                <a:latin typeface="Arial"/>
                <a:cs typeface="Arial"/>
              </a:rPr>
              <a:t>execution </a:t>
            </a:r>
            <a:r>
              <a:rPr sz="2400" spc="-5" dirty="0">
                <a:latin typeface="Arial"/>
                <a:cs typeface="Arial"/>
              </a:rPr>
              <a:t>of an instruction </a:t>
            </a:r>
            <a:r>
              <a:rPr sz="2400" dirty="0">
                <a:latin typeface="Arial"/>
                <a:cs typeface="Arial"/>
              </a:rPr>
              <a:t>or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controls certain operations </a:t>
            </a:r>
            <a:r>
              <a:rPr sz="2400" spc="-5" dirty="0">
                <a:latin typeface="Arial"/>
                <a:cs typeface="Arial"/>
              </a:rPr>
              <a:t>of  the </a:t>
            </a:r>
            <a:r>
              <a:rPr sz="2400" spc="-10" dirty="0">
                <a:latin typeface="Arial"/>
                <a:cs typeface="Arial"/>
              </a:rPr>
              <a:t>EU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12827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8086 The </a:t>
            </a:r>
            <a:r>
              <a:rPr sz="2400" spc="-10" dirty="0">
                <a:latin typeface="Arial"/>
                <a:cs typeface="Arial"/>
              </a:rPr>
              <a:t>EU</a:t>
            </a:r>
            <a:r>
              <a:rPr sz="2400" spc="-5" dirty="0">
                <a:latin typeface="Arial"/>
                <a:cs typeface="Arial"/>
              </a:rPr>
              <a:t> contains</a:t>
            </a:r>
            <a:endParaRPr sz="2400">
              <a:latin typeface="Arial"/>
              <a:cs typeface="Arial"/>
            </a:endParaRPr>
          </a:p>
          <a:p>
            <a:pPr marL="12827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 </a:t>
            </a:r>
            <a:r>
              <a:rPr sz="2400" dirty="0">
                <a:latin typeface="Arial"/>
                <a:cs typeface="Arial"/>
              </a:rPr>
              <a:t>a 16 </a:t>
            </a:r>
            <a:r>
              <a:rPr sz="2400" spc="-5" dirty="0">
                <a:latin typeface="Arial"/>
                <a:cs typeface="Arial"/>
              </a:rPr>
              <a:t>bit flag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register</a:t>
            </a:r>
            <a:endParaRPr sz="2400">
              <a:latin typeface="Arial"/>
              <a:cs typeface="Arial"/>
            </a:endParaRPr>
          </a:p>
          <a:p>
            <a:pPr marL="12827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</a:t>
            </a:r>
            <a:r>
              <a:rPr sz="2400" dirty="0">
                <a:latin typeface="Arial"/>
                <a:cs typeface="Arial"/>
              </a:rPr>
              <a:t>9 </a:t>
            </a:r>
            <a:r>
              <a:rPr sz="2400" spc="-5" dirty="0">
                <a:latin typeface="Arial"/>
                <a:cs typeface="Arial"/>
              </a:rPr>
              <a:t>of the 16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active flags and remaining </a:t>
            </a:r>
            <a:r>
              <a:rPr sz="2400" dirty="0">
                <a:latin typeface="Arial"/>
                <a:cs typeface="Arial"/>
              </a:rPr>
              <a:t>7 are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undefined.</a:t>
            </a:r>
            <a:endParaRPr sz="2400">
              <a:latin typeface="Arial"/>
              <a:cs typeface="Arial"/>
            </a:endParaRPr>
          </a:p>
          <a:p>
            <a:pPr marL="699770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solidFill>
                  <a:srgbClr val="91858B"/>
                </a:solidFill>
                <a:latin typeface="Arial"/>
                <a:cs typeface="Arial"/>
              </a:rPr>
              <a:t> </a:t>
            </a:r>
            <a:r>
              <a:rPr sz="2400" dirty="0">
                <a:latin typeface="Arial"/>
                <a:cs typeface="Arial"/>
              </a:rPr>
              <a:t>6 </a:t>
            </a:r>
            <a:r>
              <a:rPr sz="2400" spc="-5" dirty="0">
                <a:latin typeface="Arial"/>
                <a:cs typeface="Arial"/>
              </a:rPr>
              <a:t>flags indicates </a:t>
            </a:r>
            <a:r>
              <a:rPr sz="2400" spc="5" dirty="0">
                <a:latin typeface="Arial"/>
                <a:cs typeface="Arial"/>
              </a:rPr>
              <a:t>some </a:t>
            </a:r>
            <a:r>
              <a:rPr sz="2400" spc="-5" dirty="0">
                <a:latin typeface="Arial"/>
                <a:cs typeface="Arial"/>
              </a:rPr>
              <a:t>conditions- status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flags</a:t>
            </a:r>
            <a:endParaRPr sz="2400">
              <a:latin typeface="Arial"/>
              <a:cs typeface="Arial"/>
            </a:endParaRPr>
          </a:p>
          <a:p>
            <a:pPr marL="69977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91858B"/>
                </a:solidFill>
                <a:latin typeface="Arial"/>
                <a:cs typeface="Arial"/>
              </a:rPr>
              <a:t></a:t>
            </a:r>
            <a:r>
              <a:rPr sz="2400" dirty="0">
                <a:latin typeface="Arial"/>
                <a:cs typeface="Arial"/>
              </a:rPr>
              <a:t>3 </a:t>
            </a:r>
            <a:r>
              <a:rPr sz="2400" spc="-5" dirty="0">
                <a:latin typeface="Arial"/>
                <a:cs typeface="Arial"/>
              </a:rPr>
              <a:t>flags –control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Flags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54355" algn="l"/>
                <a:tab pos="1097915" algn="l"/>
                <a:tab pos="1640205" algn="l"/>
                <a:tab pos="2183765" algn="l"/>
                <a:tab pos="2726055" algn="l"/>
                <a:tab pos="3268345" algn="l"/>
                <a:tab pos="3810635" algn="l"/>
                <a:tab pos="4356735" algn="l"/>
                <a:tab pos="4900295" algn="l"/>
                <a:tab pos="5442585" algn="l"/>
                <a:tab pos="5983605" algn="l"/>
                <a:tab pos="6527165" algn="l"/>
                <a:tab pos="7069455" algn="l"/>
                <a:tab pos="7613015" algn="l"/>
                <a:tab pos="8155305" algn="l"/>
              </a:tabLst>
            </a:pPr>
            <a:r>
              <a:rPr sz="2000" b="1" spc="85" dirty="0">
                <a:latin typeface="Arial"/>
                <a:cs typeface="Arial"/>
              </a:rPr>
              <a:t>U	U	U	U	</a:t>
            </a:r>
            <a:r>
              <a:rPr sz="2000" b="1" dirty="0">
                <a:latin typeface="Arial"/>
                <a:cs typeface="Arial"/>
              </a:rPr>
              <a:t>OF	</a:t>
            </a:r>
            <a:r>
              <a:rPr sz="2000" b="1" spc="20" dirty="0">
                <a:latin typeface="Arial"/>
                <a:cs typeface="Arial"/>
              </a:rPr>
              <a:t>DF	</a:t>
            </a:r>
            <a:r>
              <a:rPr sz="2000" b="1" spc="55" dirty="0">
                <a:latin typeface="Arial"/>
                <a:cs typeface="Arial"/>
              </a:rPr>
              <a:t>IF	</a:t>
            </a:r>
            <a:r>
              <a:rPr sz="2000" b="1" spc="-40" dirty="0">
                <a:latin typeface="Arial"/>
                <a:cs typeface="Arial"/>
              </a:rPr>
              <a:t>TF	</a:t>
            </a:r>
            <a:r>
              <a:rPr sz="2000" b="1" spc="-190" dirty="0">
                <a:latin typeface="Arial"/>
                <a:cs typeface="Arial"/>
              </a:rPr>
              <a:t>SF	</a:t>
            </a:r>
            <a:r>
              <a:rPr sz="2000" b="1" spc="-75" dirty="0">
                <a:latin typeface="Arial"/>
                <a:cs typeface="Arial"/>
              </a:rPr>
              <a:t>ZF	</a:t>
            </a:r>
            <a:r>
              <a:rPr sz="2000" b="1" spc="85" dirty="0">
                <a:latin typeface="Arial"/>
                <a:cs typeface="Arial"/>
              </a:rPr>
              <a:t>U	</a:t>
            </a:r>
            <a:r>
              <a:rPr sz="2000" b="1" spc="-100" dirty="0">
                <a:latin typeface="Arial"/>
                <a:cs typeface="Arial"/>
              </a:rPr>
              <a:t>AF	</a:t>
            </a:r>
            <a:r>
              <a:rPr sz="2000" b="1" spc="85" dirty="0">
                <a:latin typeface="Arial"/>
                <a:cs typeface="Arial"/>
              </a:rPr>
              <a:t>U	</a:t>
            </a:r>
            <a:r>
              <a:rPr sz="2000" b="1" spc="-75" dirty="0">
                <a:latin typeface="Arial"/>
                <a:cs typeface="Arial"/>
              </a:rPr>
              <a:t>PF	</a:t>
            </a:r>
            <a:r>
              <a:rPr sz="2000" b="1" spc="85" dirty="0">
                <a:latin typeface="Arial"/>
                <a:cs typeface="Arial"/>
              </a:rPr>
              <a:t>U	</a:t>
            </a:r>
            <a:r>
              <a:rPr sz="2000" b="1" spc="-120" dirty="0">
                <a:latin typeface="Arial"/>
                <a:cs typeface="Arial"/>
              </a:rPr>
              <a:t>CF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3269" y="5368290"/>
            <a:ext cx="620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spc="-1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505700" y="4953000"/>
            <a:ext cx="76200" cy="762000"/>
            <a:chOff x="7505700" y="4953000"/>
            <a:chExt cx="76200" cy="762000"/>
          </a:xfrm>
        </p:grpSpPr>
        <p:sp>
          <p:nvSpPr>
            <p:cNvPr id="9" name="object 9"/>
            <p:cNvSpPr/>
            <p:nvPr/>
          </p:nvSpPr>
          <p:spPr>
            <a:xfrm>
              <a:off x="7543800" y="4953000"/>
              <a:ext cx="0" cy="690880"/>
            </a:xfrm>
            <a:custGeom>
              <a:avLst/>
              <a:gdLst/>
              <a:ahLst/>
              <a:cxnLst/>
              <a:rect l="l" t="t" r="r" b="b"/>
              <a:pathLst>
                <a:path h="690879">
                  <a:moveTo>
                    <a:pt x="0" y="0"/>
                  </a:moveTo>
                  <a:lnTo>
                    <a:pt x="0" y="69088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05700" y="5638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329554" y="4948554"/>
            <a:ext cx="179705" cy="766445"/>
            <a:chOff x="5329554" y="4948554"/>
            <a:chExt cx="179705" cy="766445"/>
          </a:xfrm>
        </p:grpSpPr>
        <p:sp>
          <p:nvSpPr>
            <p:cNvPr id="12" name="object 12"/>
            <p:cNvSpPr/>
            <p:nvPr/>
          </p:nvSpPr>
          <p:spPr>
            <a:xfrm>
              <a:off x="5333999" y="4952999"/>
              <a:ext cx="138430" cy="693420"/>
            </a:xfrm>
            <a:custGeom>
              <a:avLst/>
              <a:gdLst/>
              <a:ahLst/>
              <a:cxnLst/>
              <a:rect l="l" t="t" r="r" b="b"/>
              <a:pathLst>
                <a:path w="138429" h="693420">
                  <a:moveTo>
                    <a:pt x="0" y="0"/>
                  </a:moveTo>
                  <a:lnTo>
                    <a:pt x="138429" y="693419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34329" y="5633719"/>
              <a:ext cx="74930" cy="81280"/>
            </a:xfrm>
            <a:custGeom>
              <a:avLst/>
              <a:gdLst/>
              <a:ahLst/>
              <a:cxnLst/>
              <a:rect l="l" t="t" r="r" b="b"/>
              <a:pathLst>
                <a:path w="74929" h="81279">
                  <a:moveTo>
                    <a:pt x="74930" y="0"/>
                  </a:moveTo>
                  <a:lnTo>
                    <a:pt x="0" y="15239"/>
                  </a:lnTo>
                  <a:lnTo>
                    <a:pt x="52070" y="81279"/>
                  </a:lnTo>
                  <a:lnTo>
                    <a:pt x="749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648700" y="4953000"/>
            <a:ext cx="76200" cy="457200"/>
            <a:chOff x="8648700" y="4953000"/>
            <a:chExt cx="76200" cy="457200"/>
          </a:xfrm>
        </p:grpSpPr>
        <p:sp>
          <p:nvSpPr>
            <p:cNvPr id="15" name="object 15"/>
            <p:cNvSpPr/>
            <p:nvPr/>
          </p:nvSpPr>
          <p:spPr>
            <a:xfrm>
              <a:off x="8686800" y="4953000"/>
              <a:ext cx="0" cy="386080"/>
            </a:xfrm>
            <a:custGeom>
              <a:avLst/>
              <a:gdLst/>
              <a:ahLst/>
              <a:cxnLst/>
              <a:rect l="l" t="t" r="r" b="b"/>
              <a:pathLst>
                <a:path h="386079">
                  <a:moveTo>
                    <a:pt x="0" y="0"/>
                  </a:moveTo>
                  <a:lnTo>
                    <a:pt x="0" y="38608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48700" y="533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438900" y="4953000"/>
            <a:ext cx="76200" cy="457200"/>
            <a:chOff x="6438900" y="4953000"/>
            <a:chExt cx="76200" cy="457200"/>
          </a:xfrm>
        </p:grpSpPr>
        <p:sp>
          <p:nvSpPr>
            <p:cNvPr id="18" name="object 18"/>
            <p:cNvSpPr/>
            <p:nvPr/>
          </p:nvSpPr>
          <p:spPr>
            <a:xfrm>
              <a:off x="6477000" y="4953000"/>
              <a:ext cx="0" cy="386080"/>
            </a:xfrm>
            <a:custGeom>
              <a:avLst/>
              <a:gdLst/>
              <a:ahLst/>
              <a:cxnLst/>
              <a:rect l="l" t="t" r="r" b="b"/>
              <a:pathLst>
                <a:path h="386079">
                  <a:moveTo>
                    <a:pt x="0" y="0"/>
                  </a:moveTo>
                  <a:lnTo>
                    <a:pt x="0" y="38608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38900" y="533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838700" y="4953000"/>
            <a:ext cx="76200" cy="457200"/>
            <a:chOff x="4838700" y="4953000"/>
            <a:chExt cx="76200" cy="457200"/>
          </a:xfrm>
        </p:grpSpPr>
        <p:sp>
          <p:nvSpPr>
            <p:cNvPr id="21" name="object 21"/>
            <p:cNvSpPr/>
            <p:nvPr/>
          </p:nvSpPr>
          <p:spPr>
            <a:xfrm>
              <a:off x="4876800" y="4953000"/>
              <a:ext cx="0" cy="386080"/>
            </a:xfrm>
            <a:custGeom>
              <a:avLst/>
              <a:gdLst/>
              <a:ahLst/>
              <a:cxnLst/>
              <a:rect l="l" t="t" r="r" b="b"/>
              <a:pathLst>
                <a:path h="386079">
                  <a:moveTo>
                    <a:pt x="0" y="0"/>
                  </a:moveTo>
                  <a:lnTo>
                    <a:pt x="0" y="38608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38700" y="5334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4229100" y="4953000"/>
            <a:ext cx="76200" cy="762000"/>
            <a:chOff x="4229100" y="4953000"/>
            <a:chExt cx="76200" cy="762000"/>
          </a:xfrm>
        </p:grpSpPr>
        <p:sp>
          <p:nvSpPr>
            <p:cNvPr id="24" name="object 24"/>
            <p:cNvSpPr/>
            <p:nvPr/>
          </p:nvSpPr>
          <p:spPr>
            <a:xfrm>
              <a:off x="4267200" y="4953000"/>
              <a:ext cx="0" cy="690880"/>
            </a:xfrm>
            <a:custGeom>
              <a:avLst/>
              <a:gdLst/>
              <a:ahLst/>
              <a:cxnLst/>
              <a:rect l="l" t="t" r="r" b="b"/>
              <a:pathLst>
                <a:path h="690879">
                  <a:moveTo>
                    <a:pt x="0" y="0"/>
                  </a:moveTo>
                  <a:lnTo>
                    <a:pt x="0" y="69088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29100" y="56388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3276600" y="4948554"/>
            <a:ext cx="461645" cy="690245"/>
            <a:chOff x="3276600" y="4948554"/>
            <a:chExt cx="461645" cy="690245"/>
          </a:xfrm>
        </p:grpSpPr>
        <p:sp>
          <p:nvSpPr>
            <p:cNvPr id="27" name="object 27"/>
            <p:cNvSpPr/>
            <p:nvPr/>
          </p:nvSpPr>
          <p:spPr>
            <a:xfrm>
              <a:off x="3315969" y="4952999"/>
              <a:ext cx="417830" cy="627380"/>
            </a:xfrm>
            <a:custGeom>
              <a:avLst/>
              <a:gdLst/>
              <a:ahLst/>
              <a:cxnLst/>
              <a:rect l="l" t="t" r="r" b="b"/>
              <a:pathLst>
                <a:path w="417829" h="627379">
                  <a:moveTo>
                    <a:pt x="417829" y="0"/>
                  </a:moveTo>
                  <a:lnTo>
                    <a:pt x="0" y="62738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76600" y="5554979"/>
              <a:ext cx="73660" cy="83820"/>
            </a:xfrm>
            <a:custGeom>
              <a:avLst/>
              <a:gdLst/>
              <a:ahLst/>
              <a:cxnLst/>
              <a:rect l="l" t="t" r="r" b="b"/>
              <a:pathLst>
                <a:path w="73660" h="83820">
                  <a:moveTo>
                    <a:pt x="10160" y="0"/>
                  </a:moveTo>
                  <a:lnTo>
                    <a:pt x="0" y="83820"/>
                  </a:lnTo>
                  <a:lnTo>
                    <a:pt x="73660" y="41910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838200" y="4948554"/>
            <a:ext cx="2366645" cy="842644"/>
            <a:chOff x="838200" y="4948554"/>
            <a:chExt cx="2366645" cy="842644"/>
          </a:xfrm>
        </p:grpSpPr>
        <p:sp>
          <p:nvSpPr>
            <p:cNvPr id="30" name="object 30"/>
            <p:cNvSpPr/>
            <p:nvPr/>
          </p:nvSpPr>
          <p:spPr>
            <a:xfrm>
              <a:off x="2188210" y="4952999"/>
              <a:ext cx="1012190" cy="795020"/>
            </a:xfrm>
            <a:custGeom>
              <a:avLst/>
              <a:gdLst/>
              <a:ahLst/>
              <a:cxnLst/>
              <a:rect l="l" t="t" r="r" b="b"/>
              <a:pathLst>
                <a:path w="1012189" h="795020">
                  <a:moveTo>
                    <a:pt x="1012189" y="0"/>
                  </a:moveTo>
                  <a:lnTo>
                    <a:pt x="0" y="795019"/>
                  </a:lnTo>
                </a:path>
              </a:pathLst>
            </a:custGeom>
            <a:ln w="88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133600" y="5714999"/>
              <a:ext cx="82550" cy="76200"/>
            </a:xfrm>
            <a:custGeom>
              <a:avLst/>
              <a:gdLst/>
              <a:ahLst/>
              <a:cxnLst/>
              <a:rect l="l" t="t" r="r" b="b"/>
              <a:pathLst>
                <a:path w="82550" h="76200">
                  <a:moveTo>
                    <a:pt x="35560" y="0"/>
                  </a:moveTo>
                  <a:lnTo>
                    <a:pt x="0" y="76200"/>
                  </a:lnTo>
                  <a:lnTo>
                    <a:pt x="82550" y="59690"/>
                  </a:lnTo>
                  <a:lnTo>
                    <a:pt x="355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02969" y="4952999"/>
              <a:ext cx="1687830" cy="734060"/>
            </a:xfrm>
            <a:custGeom>
              <a:avLst/>
              <a:gdLst/>
              <a:ahLst/>
              <a:cxnLst/>
              <a:rect l="l" t="t" r="r" b="b"/>
              <a:pathLst>
                <a:path w="1687830" h="734060">
                  <a:moveTo>
                    <a:pt x="1687830" y="0"/>
                  </a:moveTo>
                  <a:lnTo>
                    <a:pt x="0" y="73406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38200" y="5650229"/>
              <a:ext cx="83820" cy="69850"/>
            </a:xfrm>
            <a:custGeom>
              <a:avLst/>
              <a:gdLst/>
              <a:ahLst/>
              <a:cxnLst/>
              <a:rect l="l" t="t" r="r" b="b"/>
              <a:pathLst>
                <a:path w="83819" h="69850">
                  <a:moveTo>
                    <a:pt x="53340" y="0"/>
                  </a:moveTo>
                  <a:lnTo>
                    <a:pt x="0" y="64770"/>
                  </a:lnTo>
                  <a:lnTo>
                    <a:pt x="83819" y="69850"/>
                  </a:lnTo>
                  <a:lnTo>
                    <a:pt x="533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28600" y="5681979"/>
            <a:ext cx="1061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Arial"/>
                <a:cs typeface="Arial"/>
              </a:rPr>
              <a:t>Over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flow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25269" y="5681979"/>
            <a:ext cx="1016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Dir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cti</a:t>
            </a:r>
            <a:r>
              <a:rPr sz="1800" b="1" spc="10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96870" y="5529579"/>
            <a:ext cx="964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I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spc="-15" dirty="0">
                <a:latin typeface="Arial"/>
                <a:cs typeface="Arial"/>
              </a:rPr>
              <a:t>r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spc="-5" dirty="0">
                <a:latin typeface="Arial"/>
                <a:cs typeface="Arial"/>
              </a:rPr>
              <a:t>pt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044950" y="5638800"/>
            <a:ext cx="519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Tr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20259" y="5292090"/>
            <a:ext cx="5213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gn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278120" y="5596890"/>
            <a:ext cx="519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Ze</a:t>
            </a:r>
            <a:r>
              <a:rPr sz="1800" b="1" spc="-15" dirty="0">
                <a:latin typeface="Arial"/>
                <a:cs typeface="Arial"/>
              </a:rPr>
              <a:t>r</a:t>
            </a:r>
            <a:r>
              <a:rPr sz="1800" b="1" dirty="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43600" y="5334000"/>
            <a:ext cx="984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latin typeface="Arial"/>
                <a:cs typeface="Arial"/>
              </a:rPr>
              <a:t>A</a:t>
            </a:r>
            <a:r>
              <a:rPr sz="1800" b="1" spc="5" dirty="0">
                <a:latin typeface="Arial"/>
                <a:cs typeface="Arial"/>
              </a:rPr>
              <a:t>u</a:t>
            </a:r>
            <a:r>
              <a:rPr sz="1800" b="1" spc="-15" dirty="0">
                <a:latin typeface="Arial"/>
                <a:cs typeface="Arial"/>
              </a:rPr>
              <a:t>x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l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spc="-5" dirty="0">
                <a:latin typeface="Arial"/>
                <a:cs typeface="Arial"/>
              </a:rPr>
              <a:t>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240269" y="5605779"/>
            <a:ext cx="659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Pa</a:t>
            </a:r>
            <a:r>
              <a:rPr sz="1800" b="1" spc="-15" dirty="0">
                <a:latin typeface="Arial"/>
                <a:cs typeface="Arial"/>
              </a:rPr>
              <a:t>r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dirty="0">
                <a:latin typeface="Arial"/>
                <a:cs typeface="Arial"/>
              </a:rPr>
              <a:t>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82270" y="6177279"/>
            <a:ext cx="1231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C0099"/>
                </a:solidFill>
                <a:latin typeface="Arial"/>
                <a:cs typeface="Arial"/>
              </a:rPr>
              <a:t>U -</a:t>
            </a:r>
            <a:r>
              <a:rPr sz="1800" b="1" spc="-95" dirty="0">
                <a:solidFill>
                  <a:srgbClr val="CC0099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C0099"/>
                </a:solidFill>
                <a:latin typeface="Arial"/>
                <a:cs typeface="Arial"/>
              </a:rPr>
              <a:t>Unused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8509" y="6308422"/>
            <a:ext cx="19812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spc="-5" dirty="0"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530" y="1328419"/>
            <a:ext cx="8867140" cy="593090"/>
          </a:xfrm>
          <a:custGeom>
            <a:avLst/>
            <a:gdLst/>
            <a:ahLst/>
            <a:cxnLst/>
            <a:rect l="l" t="t" r="r" b="b"/>
            <a:pathLst>
              <a:path w="8867140" h="593089">
                <a:moveTo>
                  <a:pt x="8867140" y="0"/>
                </a:moveTo>
                <a:lnTo>
                  <a:pt x="1752600" y="0"/>
                </a:lnTo>
                <a:lnTo>
                  <a:pt x="0" y="0"/>
                </a:lnTo>
                <a:lnTo>
                  <a:pt x="0" y="593090"/>
                </a:lnTo>
                <a:lnTo>
                  <a:pt x="1752600" y="593090"/>
                </a:lnTo>
                <a:lnTo>
                  <a:pt x="8867140" y="593090"/>
                </a:lnTo>
                <a:lnTo>
                  <a:pt x="8867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40" y="292100"/>
            <a:ext cx="6483985" cy="1545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EXECUTION 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UNIT –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Flag</a:t>
            </a:r>
            <a:r>
              <a:rPr sz="32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Register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00">
              <a:latin typeface="Arial"/>
              <a:cs typeface="Arial"/>
            </a:endParaRPr>
          </a:p>
          <a:p>
            <a:pPr marL="326390">
              <a:lnSpc>
                <a:spcPct val="100000"/>
              </a:lnSpc>
              <a:tabLst>
                <a:tab pos="4364355" algn="l"/>
              </a:tabLst>
            </a:pPr>
            <a:r>
              <a:rPr sz="3200" b="1" spc="-5" dirty="0">
                <a:solidFill>
                  <a:srgbClr val="F9F9D1"/>
                </a:solidFill>
                <a:latin typeface="Arial"/>
                <a:cs typeface="Arial"/>
              </a:rPr>
              <a:t>Flag	Purpose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6529" y="1921510"/>
            <a:ext cx="1752600" cy="1132840"/>
          </a:xfrm>
          <a:custGeom>
            <a:avLst/>
            <a:gdLst/>
            <a:ahLst/>
            <a:cxnLst/>
            <a:rect l="l" t="t" r="r" b="b"/>
            <a:pathLst>
              <a:path w="1752600" h="1132839">
                <a:moveTo>
                  <a:pt x="1752600" y="0"/>
                </a:moveTo>
                <a:lnTo>
                  <a:pt x="0" y="0"/>
                </a:lnTo>
                <a:lnTo>
                  <a:pt x="0" y="1132839"/>
                </a:lnTo>
                <a:lnTo>
                  <a:pt x="1752600" y="1132839"/>
                </a:lnTo>
                <a:lnTo>
                  <a:pt x="1752600" y="0"/>
                </a:lnTo>
                <a:close/>
              </a:path>
            </a:pathLst>
          </a:custGeom>
          <a:solidFill>
            <a:srgbClr val="B8E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5429" y="1930400"/>
            <a:ext cx="12147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Carry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(CF)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29129" y="1921510"/>
            <a:ext cx="7114540" cy="1132840"/>
          </a:xfrm>
          <a:custGeom>
            <a:avLst/>
            <a:gdLst/>
            <a:ahLst/>
            <a:cxnLst/>
            <a:rect l="l" t="t" r="r" b="b"/>
            <a:pathLst>
              <a:path w="7114540" h="1132839">
                <a:moveTo>
                  <a:pt x="7114540" y="0"/>
                </a:moveTo>
                <a:lnTo>
                  <a:pt x="0" y="0"/>
                </a:lnTo>
                <a:lnTo>
                  <a:pt x="0" y="1132839"/>
                </a:lnTo>
                <a:lnTo>
                  <a:pt x="7114540" y="1132839"/>
                </a:lnTo>
                <a:lnTo>
                  <a:pt x="7114540" y="0"/>
                </a:lnTo>
                <a:close/>
              </a:path>
            </a:pathLst>
          </a:custGeom>
          <a:solidFill>
            <a:srgbClr val="B8E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19300" y="1888490"/>
            <a:ext cx="6791959" cy="1065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13799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Holds the </a:t>
            </a:r>
            <a:r>
              <a:rPr sz="2000" dirty="0">
                <a:latin typeface="Arial"/>
                <a:cs typeface="Arial"/>
              </a:rPr>
              <a:t>carry </a:t>
            </a:r>
            <a:r>
              <a:rPr sz="2000" spc="-5" dirty="0">
                <a:latin typeface="Arial"/>
                <a:cs typeface="Arial"/>
              </a:rPr>
              <a:t>after addition </a:t>
            </a:r>
            <a:r>
              <a:rPr sz="2000" dirty="0">
                <a:latin typeface="Arial"/>
                <a:cs typeface="Arial"/>
              </a:rPr>
              <a:t>or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borrow </a:t>
            </a:r>
            <a:r>
              <a:rPr sz="2000" spc="-5" dirty="0">
                <a:latin typeface="Arial"/>
                <a:cs typeface="Arial"/>
              </a:rPr>
              <a:t>after subtraction.  Also indicates </a:t>
            </a:r>
            <a:r>
              <a:rPr sz="2000" dirty="0">
                <a:latin typeface="Arial"/>
                <a:cs typeface="Arial"/>
              </a:rPr>
              <a:t>some error conditions, as </a:t>
            </a:r>
            <a:r>
              <a:rPr sz="2000" spc="-5" dirty="0">
                <a:latin typeface="Arial"/>
                <a:cs typeface="Arial"/>
              </a:rPr>
              <a:t>dictated by </a:t>
            </a:r>
            <a:r>
              <a:rPr sz="2000" dirty="0">
                <a:latin typeface="Arial"/>
                <a:cs typeface="Arial"/>
              </a:rPr>
              <a:t>some  programs and procedures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729" y="3064509"/>
            <a:ext cx="12395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Parity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(PF)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06600" y="3064509"/>
            <a:ext cx="39655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PF=0;odd parity, PF=1;even</a:t>
            </a:r>
            <a:r>
              <a:rPr sz="2000" spc="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parity.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6529" y="3649979"/>
            <a:ext cx="1752600" cy="1134110"/>
          </a:xfrm>
          <a:custGeom>
            <a:avLst/>
            <a:gdLst/>
            <a:ahLst/>
            <a:cxnLst/>
            <a:rect l="l" t="t" r="r" b="b"/>
            <a:pathLst>
              <a:path w="1752600" h="1134110">
                <a:moveTo>
                  <a:pt x="1752600" y="0"/>
                </a:moveTo>
                <a:lnTo>
                  <a:pt x="0" y="0"/>
                </a:lnTo>
                <a:lnTo>
                  <a:pt x="0" y="1134110"/>
                </a:lnTo>
                <a:lnTo>
                  <a:pt x="1752600" y="1134110"/>
                </a:lnTo>
                <a:lnTo>
                  <a:pt x="1752600" y="0"/>
                </a:lnTo>
                <a:close/>
              </a:path>
            </a:pathLst>
          </a:custGeom>
          <a:solidFill>
            <a:srgbClr val="B8E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2729" y="3658870"/>
            <a:ext cx="1550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Auxiliary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(AF)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29129" y="3649979"/>
            <a:ext cx="7114540" cy="1134110"/>
          </a:xfrm>
          <a:custGeom>
            <a:avLst/>
            <a:gdLst/>
            <a:ahLst/>
            <a:cxnLst/>
            <a:rect l="l" t="t" r="r" b="b"/>
            <a:pathLst>
              <a:path w="7114540" h="1134110">
                <a:moveTo>
                  <a:pt x="7114540" y="0"/>
                </a:moveTo>
                <a:lnTo>
                  <a:pt x="0" y="0"/>
                </a:lnTo>
                <a:lnTo>
                  <a:pt x="0" y="1134110"/>
                </a:lnTo>
                <a:lnTo>
                  <a:pt x="7114540" y="1134110"/>
                </a:lnTo>
                <a:lnTo>
                  <a:pt x="7114540" y="0"/>
                </a:lnTo>
                <a:close/>
              </a:path>
            </a:pathLst>
          </a:custGeom>
          <a:solidFill>
            <a:srgbClr val="B8E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06600" y="3616960"/>
            <a:ext cx="6493510" cy="1065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7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Holds the </a:t>
            </a:r>
            <a:r>
              <a:rPr sz="2000" dirty="0">
                <a:latin typeface="Arial"/>
                <a:cs typeface="Arial"/>
              </a:rPr>
              <a:t>carry </a:t>
            </a:r>
            <a:r>
              <a:rPr sz="2000" spc="-5" dirty="0">
                <a:latin typeface="Arial"/>
                <a:cs typeface="Arial"/>
              </a:rPr>
              <a:t>(half </a:t>
            </a:r>
            <a:r>
              <a:rPr sz="2000" dirty="0">
                <a:latin typeface="Arial"/>
                <a:cs typeface="Arial"/>
              </a:rPr>
              <a:t>– carry) </a:t>
            </a:r>
            <a:r>
              <a:rPr sz="2000" spc="-5" dirty="0">
                <a:latin typeface="Arial"/>
                <a:cs typeface="Arial"/>
              </a:rPr>
              <a:t>after addition or </a:t>
            </a:r>
            <a:r>
              <a:rPr sz="2000" dirty="0">
                <a:latin typeface="Arial"/>
                <a:cs typeface="Arial"/>
              </a:rPr>
              <a:t>borrow </a:t>
            </a:r>
            <a:r>
              <a:rPr sz="2000" spc="-5" dirty="0">
                <a:latin typeface="Arial"/>
                <a:cs typeface="Arial"/>
              </a:rPr>
              <a:t>after  </a:t>
            </a:r>
            <a:r>
              <a:rPr sz="2000" dirty="0">
                <a:latin typeface="Arial"/>
                <a:cs typeface="Arial"/>
              </a:rPr>
              <a:t>subtraction </a:t>
            </a:r>
            <a:r>
              <a:rPr sz="2000" spc="-5" dirty="0">
                <a:latin typeface="Arial"/>
                <a:cs typeface="Arial"/>
              </a:rPr>
              <a:t>between bit positions </a:t>
            </a:r>
            <a:r>
              <a:rPr sz="2000" dirty="0">
                <a:latin typeface="Arial"/>
                <a:cs typeface="Arial"/>
              </a:rPr>
              <a:t>3 and 4 </a:t>
            </a:r>
            <a:r>
              <a:rPr sz="2000" spc="-5" dirty="0">
                <a:latin typeface="Arial"/>
                <a:cs typeface="Arial"/>
              </a:rPr>
              <a:t>of 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000" spc="-5" dirty="0">
                <a:latin typeface="Arial"/>
                <a:cs typeface="Arial"/>
              </a:rPr>
              <a:t>(for example, in BCD addition or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subtraction.)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2729" y="4792979"/>
            <a:ext cx="11010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Zero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(ZF)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06600" y="4751069"/>
            <a:ext cx="5871210" cy="718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799"/>
              </a:lnSpc>
              <a:spcBef>
                <a:spcPts val="95"/>
              </a:spcBef>
            </a:pPr>
            <a:r>
              <a:rPr sz="2000" spc="-5" dirty="0">
                <a:latin typeface="Arial"/>
                <a:cs typeface="Arial"/>
              </a:rPr>
              <a:t>Shows the </a:t>
            </a:r>
            <a:r>
              <a:rPr sz="2000" dirty="0">
                <a:latin typeface="Arial"/>
                <a:cs typeface="Arial"/>
              </a:rPr>
              <a:t>result of </a:t>
            </a:r>
            <a:r>
              <a:rPr sz="2000" spc="-5" dirty="0">
                <a:latin typeface="Arial"/>
                <a:cs typeface="Arial"/>
              </a:rPr>
              <a:t>the arithmetic </a:t>
            </a:r>
            <a:r>
              <a:rPr sz="2000" dirty="0">
                <a:latin typeface="Arial"/>
                <a:cs typeface="Arial"/>
              </a:rPr>
              <a:t>or logic </a:t>
            </a:r>
            <a:r>
              <a:rPr sz="2000" spc="-5" dirty="0">
                <a:latin typeface="Arial"/>
                <a:cs typeface="Arial"/>
              </a:rPr>
              <a:t>operation.  </a:t>
            </a:r>
            <a:r>
              <a:rPr sz="2000" dirty="0">
                <a:latin typeface="Arial"/>
                <a:cs typeface="Arial"/>
              </a:rPr>
              <a:t>Z=1; result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zero. Z=0;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result is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6529" y="5548629"/>
            <a:ext cx="1752600" cy="1069340"/>
          </a:xfrm>
          <a:custGeom>
            <a:avLst/>
            <a:gdLst/>
            <a:ahLst/>
            <a:cxnLst/>
            <a:rect l="l" t="t" r="r" b="b"/>
            <a:pathLst>
              <a:path w="1752600" h="1069340">
                <a:moveTo>
                  <a:pt x="1752600" y="0"/>
                </a:moveTo>
                <a:lnTo>
                  <a:pt x="0" y="0"/>
                </a:lnTo>
                <a:lnTo>
                  <a:pt x="0" y="1069340"/>
                </a:lnTo>
                <a:lnTo>
                  <a:pt x="1752600" y="1069340"/>
                </a:lnTo>
                <a:lnTo>
                  <a:pt x="1752600" y="0"/>
                </a:lnTo>
                <a:close/>
              </a:path>
            </a:pathLst>
          </a:custGeom>
          <a:solidFill>
            <a:srgbClr val="B8E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2729" y="5557520"/>
            <a:ext cx="1098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Sign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(SF)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29129" y="5548629"/>
            <a:ext cx="7114540" cy="1069340"/>
          </a:xfrm>
          <a:custGeom>
            <a:avLst/>
            <a:gdLst/>
            <a:ahLst/>
            <a:cxnLst/>
            <a:rect l="l" t="t" r="r" b="b"/>
            <a:pathLst>
              <a:path w="7114540" h="1069340">
                <a:moveTo>
                  <a:pt x="7114540" y="0"/>
                </a:moveTo>
                <a:lnTo>
                  <a:pt x="0" y="0"/>
                </a:lnTo>
                <a:lnTo>
                  <a:pt x="0" y="1069340"/>
                </a:lnTo>
                <a:lnTo>
                  <a:pt x="7114540" y="1069340"/>
                </a:lnTo>
                <a:lnTo>
                  <a:pt x="7114540" y="0"/>
                </a:lnTo>
                <a:close/>
              </a:path>
            </a:pathLst>
          </a:custGeom>
          <a:solidFill>
            <a:srgbClr val="B8E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006600" y="5557520"/>
            <a:ext cx="5731510" cy="960119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ts val="2230"/>
              </a:lnSpc>
              <a:spcBef>
                <a:spcPts val="315"/>
              </a:spcBef>
            </a:pPr>
            <a:r>
              <a:rPr sz="2000" spc="-5" dirty="0">
                <a:latin typeface="Arial"/>
                <a:cs typeface="Arial"/>
              </a:rPr>
              <a:t>Holds the </a:t>
            </a:r>
            <a:r>
              <a:rPr sz="2000" dirty="0">
                <a:latin typeface="Arial"/>
                <a:cs typeface="Arial"/>
              </a:rPr>
              <a:t>sign </a:t>
            </a:r>
            <a:r>
              <a:rPr sz="2000" spc="-5" dirty="0">
                <a:latin typeface="Arial"/>
                <a:cs typeface="Arial"/>
              </a:rPr>
              <a:t>of the </a:t>
            </a:r>
            <a:r>
              <a:rPr sz="2000" dirty="0">
                <a:latin typeface="Arial"/>
                <a:cs typeface="Arial"/>
              </a:rPr>
              <a:t>result </a:t>
            </a:r>
            <a:r>
              <a:rPr sz="2000" spc="-5" dirty="0">
                <a:latin typeface="Arial"/>
                <a:cs typeface="Arial"/>
              </a:rPr>
              <a:t>after </a:t>
            </a:r>
            <a:r>
              <a:rPr sz="2000" dirty="0">
                <a:latin typeface="Arial"/>
                <a:cs typeface="Arial"/>
              </a:rPr>
              <a:t>an </a:t>
            </a:r>
            <a:r>
              <a:rPr sz="2000" spc="-5" dirty="0">
                <a:latin typeface="Arial"/>
                <a:cs typeface="Arial"/>
              </a:rPr>
              <a:t>arithmetic/logic  instruction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000" dirty="0">
                <a:latin typeface="Arial"/>
                <a:cs typeface="Arial"/>
              </a:rPr>
              <a:t>execution. S=1; </a:t>
            </a:r>
            <a:r>
              <a:rPr sz="2000" spc="-5" dirty="0">
                <a:latin typeface="Arial"/>
                <a:cs typeface="Arial"/>
              </a:rPr>
              <a:t>negative,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S=0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420" y="905510"/>
            <a:ext cx="1917700" cy="593090"/>
          </a:xfrm>
          <a:custGeom>
            <a:avLst/>
            <a:gdLst/>
            <a:ahLst/>
            <a:cxnLst/>
            <a:rect l="l" t="t" r="r" b="b"/>
            <a:pathLst>
              <a:path w="1917700" h="593090">
                <a:moveTo>
                  <a:pt x="1917700" y="0"/>
                </a:moveTo>
                <a:lnTo>
                  <a:pt x="0" y="0"/>
                </a:lnTo>
                <a:lnTo>
                  <a:pt x="0" y="593089"/>
                </a:lnTo>
                <a:lnTo>
                  <a:pt x="1917700" y="593089"/>
                </a:lnTo>
                <a:lnTo>
                  <a:pt x="1917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6440" y="901700"/>
            <a:ext cx="8483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9F9D1"/>
                </a:solidFill>
                <a:latin typeface="Arial"/>
                <a:cs typeface="Arial"/>
              </a:rPr>
              <a:t>F</a:t>
            </a:r>
            <a:r>
              <a:rPr sz="3200" b="1" spc="-10" dirty="0">
                <a:solidFill>
                  <a:srgbClr val="F9F9D1"/>
                </a:solidFill>
                <a:latin typeface="Arial"/>
                <a:cs typeface="Arial"/>
              </a:rPr>
              <a:t>l</a:t>
            </a:r>
            <a:r>
              <a:rPr sz="3200" b="1" spc="5" dirty="0">
                <a:solidFill>
                  <a:srgbClr val="F9F9D1"/>
                </a:solidFill>
                <a:latin typeface="Arial"/>
                <a:cs typeface="Arial"/>
              </a:rPr>
              <a:t>a</a:t>
            </a:r>
            <a:r>
              <a:rPr sz="3200" b="1" dirty="0">
                <a:solidFill>
                  <a:srgbClr val="F9F9D1"/>
                </a:solidFill>
                <a:latin typeface="Arial"/>
                <a:cs typeface="Arial"/>
              </a:rPr>
              <a:t>g</a:t>
            </a:r>
            <a:endParaRPr sz="32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103120" y="905510"/>
            <a:ext cx="6926580" cy="593090"/>
          </a:xfrm>
          <a:custGeom>
            <a:avLst/>
            <a:gdLst/>
            <a:ahLst/>
            <a:cxnLst/>
            <a:rect l="l" t="t" r="r" b="b"/>
            <a:pathLst>
              <a:path w="6926580" h="593090">
                <a:moveTo>
                  <a:pt x="6926580" y="0"/>
                </a:moveTo>
                <a:lnTo>
                  <a:pt x="0" y="0"/>
                </a:lnTo>
                <a:lnTo>
                  <a:pt x="0" y="593089"/>
                </a:lnTo>
                <a:lnTo>
                  <a:pt x="6926580" y="593089"/>
                </a:lnTo>
                <a:lnTo>
                  <a:pt x="6926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52340" y="901700"/>
            <a:ext cx="16395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9F9D1"/>
                </a:solidFill>
                <a:latin typeface="Arial"/>
                <a:cs typeface="Arial"/>
              </a:rPr>
              <a:t>Purpose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5420" y="1498600"/>
            <a:ext cx="1917700" cy="1135380"/>
          </a:xfrm>
          <a:custGeom>
            <a:avLst/>
            <a:gdLst/>
            <a:ahLst/>
            <a:cxnLst/>
            <a:rect l="l" t="t" r="r" b="b"/>
            <a:pathLst>
              <a:path w="1917700" h="1135380">
                <a:moveTo>
                  <a:pt x="1917700" y="0"/>
                </a:moveTo>
                <a:lnTo>
                  <a:pt x="0" y="0"/>
                </a:lnTo>
                <a:lnTo>
                  <a:pt x="0" y="1135379"/>
                </a:lnTo>
                <a:lnTo>
                  <a:pt x="1917700" y="1135379"/>
                </a:lnTo>
                <a:lnTo>
                  <a:pt x="1917700" y="0"/>
                </a:lnTo>
                <a:close/>
              </a:path>
            </a:pathLst>
          </a:custGeom>
          <a:solidFill>
            <a:srgbClr val="B8E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2890" y="1855470"/>
            <a:ext cx="1099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Trap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(TF)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03120" y="1498600"/>
            <a:ext cx="6926580" cy="1135380"/>
          </a:xfrm>
          <a:custGeom>
            <a:avLst/>
            <a:gdLst/>
            <a:ahLst/>
            <a:cxnLst/>
            <a:rect l="l" t="t" r="r" b="b"/>
            <a:pathLst>
              <a:path w="6926580" h="1135380">
                <a:moveTo>
                  <a:pt x="6926580" y="0"/>
                </a:moveTo>
                <a:lnTo>
                  <a:pt x="0" y="0"/>
                </a:lnTo>
                <a:lnTo>
                  <a:pt x="0" y="1135379"/>
                </a:lnTo>
                <a:lnTo>
                  <a:pt x="6926580" y="1135379"/>
                </a:lnTo>
                <a:lnTo>
                  <a:pt x="6926580" y="0"/>
                </a:lnTo>
                <a:close/>
              </a:path>
            </a:pathLst>
          </a:custGeom>
          <a:solidFill>
            <a:srgbClr val="B8E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80589" y="1466849"/>
            <a:ext cx="5808345" cy="106553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000" dirty="0">
                <a:solidFill>
                  <a:srgbClr val="7F007F"/>
                </a:solidFill>
                <a:latin typeface="Arial"/>
                <a:cs typeface="Arial"/>
              </a:rPr>
              <a:t>A control</a:t>
            </a:r>
            <a:r>
              <a:rPr sz="2000" spc="-2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F007F"/>
                </a:solidFill>
                <a:latin typeface="Arial"/>
                <a:cs typeface="Arial"/>
              </a:rPr>
              <a:t>flag.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13700"/>
              </a:lnSpc>
            </a:pPr>
            <a:r>
              <a:rPr sz="2000" spc="-5" dirty="0">
                <a:latin typeface="Arial"/>
                <a:cs typeface="Arial"/>
              </a:rPr>
              <a:t>Enables the trapping </a:t>
            </a:r>
            <a:r>
              <a:rPr sz="2000" dirty="0">
                <a:latin typeface="Arial"/>
                <a:cs typeface="Arial"/>
              </a:rPr>
              <a:t>through an on-chip </a:t>
            </a:r>
            <a:r>
              <a:rPr sz="2000" spc="-5" dirty="0">
                <a:latin typeface="Arial"/>
                <a:cs typeface="Arial"/>
              </a:rPr>
              <a:t>debugging  feature.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2890" y="2990850"/>
            <a:ext cx="143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Interrupt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(IF)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80589" y="2602230"/>
            <a:ext cx="5989320" cy="106553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000" dirty="0">
                <a:solidFill>
                  <a:srgbClr val="7F007F"/>
                </a:solidFill>
                <a:latin typeface="Arial"/>
                <a:cs typeface="Arial"/>
              </a:rPr>
              <a:t>A control</a:t>
            </a:r>
            <a:r>
              <a:rPr sz="2000" spc="-2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F007F"/>
                </a:solidFill>
                <a:latin typeface="Arial"/>
                <a:cs typeface="Arial"/>
              </a:rPr>
              <a:t>flag.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13700"/>
              </a:lnSpc>
            </a:pPr>
            <a:r>
              <a:rPr sz="2000" dirty="0">
                <a:latin typeface="Arial"/>
                <a:cs typeface="Arial"/>
              </a:rPr>
              <a:t>Controls </a:t>
            </a:r>
            <a:r>
              <a:rPr sz="2000" spc="-5" dirty="0">
                <a:latin typeface="Arial"/>
                <a:cs typeface="Arial"/>
              </a:rPr>
              <a:t>the operation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spc="-5" dirty="0">
                <a:latin typeface="Arial"/>
                <a:cs typeface="Arial"/>
              </a:rPr>
              <a:t>the INTR (interrupt </a:t>
            </a:r>
            <a:r>
              <a:rPr sz="2000" dirty="0">
                <a:latin typeface="Arial"/>
                <a:cs typeface="Arial"/>
              </a:rPr>
              <a:t>request)  </a:t>
            </a:r>
            <a:r>
              <a:rPr sz="2000" spc="-5" dirty="0">
                <a:latin typeface="Arial"/>
                <a:cs typeface="Arial"/>
              </a:rPr>
              <a:t>I=0; INTR </a:t>
            </a:r>
            <a:r>
              <a:rPr sz="2000" dirty="0">
                <a:latin typeface="Arial"/>
                <a:cs typeface="Arial"/>
              </a:rPr>
              <a:t>pin disabled. </a:t>
            </a:r>
            <a:r>
              <a:rPr sz="2000" spc="-5" dirty="0">
                <a:latin typeface="Arial"/>
                <a:cs typeface="Arial"/>
              </a:rPr>
              <a:t>I=1; INTR pin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enabled.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5420" y="3769359"/>
            <a:ext cx="1917700" cy="1135380"/>
          </a:xfrm>
          <a:custGeom>
            <a:avLst/>
            <a:gdLst/>
            <a:ahLst/>
            <a:cxnLst/>
            <a:rect l="l" t="t" r="r" b="b"/>
            <a:pathLst>
              <a:path w="1917700" h="1135379">
                <a:moveTo>
                  <a:pt x="1917700" y="0"/>
                </a:moveTo>
                <a:lnTo>
                  <a:pt x="0" y="0"/>
                </a:lnTo>
                <a:lnTo>
                  <a:pt x="0" y="1135379"/>
                </a:lnTo>
                <a:lnTo>
                  <a:pt x="1917700" y="1135379"/>
                </a:lnTo>
                <a:lnTo>
                  <a:pt x="1917700" y="0"/>
                </a:lnTo>
                <a:close/>
              </a:path>
            </a:pathLst>
          </a:custGeom>
          <a:solidFill>
            <a:srgbClr val="B8E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2890" y="4126229"/>
            <a:ext cx="16090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Direction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(DF)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03120" y="3769359"/>
            <a:ext cx="6926580" cy="1135380"/>
          </a:xfrm>
          <a:custGeom>
            <a:avLst/>
            <a:gdLst/>
            <a:ahLst/>
            <a:cxnLst/>
            <a:rect l="l" t="t" r="r" b="b"/>
            <a:pathLst>
              <a:path w="6926580" h="1135379">
                <a:moveTo>
                  <a:pt x="6926580" y="0"/>
                </a:moveTo>
                <a:lnTo>
                  <a:pt x="0" y="0"/>
                </a:lnTo>
                <a:lnTo>
                  <a:pt x="0" y="1135379"/>
                </a:lnTo>
                <a:lnTo>
                  <a:pt x="6926580" y="1135379"/>
                </a:lnTo>
                <a:lnTo>
                  <a:pt x="6926580" y="0"/>
                </a:lnTo>
                <a:close/>
              </a:path>
            </a:pathLst>
          </a:custGeom>
          <a:solidFill>
            <a:srgbClr val="B8E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80589" y="3737610"/>
            <a:ext cx="6313170" cy="106553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000" dirty="0">
                <a:solidFill>
                  <a:srgbClr val="7F007F"/>
                </a:solidFill>
                <a:latin typeface="Arial"/>
                <a:cs typeface="Arial"/>
              </a:rPr>
              <a:t>A control</a:t>
            </a:r>
            <a:r>
              <a:rPr sz="2000" spc="-2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7F007F"/>
                </a:solidFill>
                <a:latin typeface="Arial"/>
                <a:cs typeface="Arial"/>
              </a:rPr>
              <a:t>flag.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730"/>
              </a:lnSpc>
              <a:spcBef>
                <a:spcPts val="145"/>
              </a:spcBef>
            </a:pPr>
            <a:r>
              <a:rPr sz="2000" spc="-5" dirty="0">
                <a:latin typeface="Arial"/>
                <a:cs typeface="Arial"/>
              </a:rPr>
              <a:t>It selects </a:t>
            </a:r>
            <a:r>
              <a:rPr sz="2000" dirty="0">
                <a:latin typeface="Arial"/>
                <a:cs typeface="Arial"/>
              </a:rPr>
              <a:t>either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increment </a:t>
            </a:r>
            <a:r>
              <a:rPr sz="2000" spc="-5" dirty="0">
                <a:latin typeface="Arial"/>
                <a:cs typeface="Arial"/>
              </a:rPr>
              <a:t>or </a:t>
            </a:r>
            <a:r>
              <a:rPr sz="2000" dirty="0">
                <a:latin typeface="Arial"/>
                <a:cs typeface="Arial"/>
              </a:rPr>
              <a:t>decrement mode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DI  and </a:t>
            </a:r>
            <a:r>
              <a:rPr sz="2000" spc="-5" dirty="0">
                <a:latin typeface="Arial"/>
                <a:cs typeface="Arial"/>
              </a:rPr>
              <a:t>/or </a:t>
            </a:r>
            <a:r>
              <a:rPr sz="2000" dirty="0">
                <a:latin typeface="Arial"/>
                <a:cs typeface="Arial"/>
              </a:rPr>
              <a:t>SI registers during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string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instructions.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2890" y="5261609"/>
            <a:ext cx="16186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Overflow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(OF)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80589" y="4872990"/>
            <a:ext cx="6523990" cy="1065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7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Overflow </a:t>
            </a:r>
            <a:r>
              <a:rPr sz="2000" dirty="0">
                <a:latin typeface="Arial"/>
                <a:cs typeface="Arial"/>
              </a:rPr>
              <a:t>occurs </a:t>
            </a:r>
            <a:r>
              <a:rPr sz="2000" spc="-5" dirty="0">
                <a:latin typeface="Arial"/>
                <a:cs typeface="Arial"/>
              </a:rPr>
              <a:t>when </a:t>
            </a:r>
            <a:r>
              <a:rPr sz="2000" dirty="0">
                <a:latin typeface="Arial"/>
                <a:cs typeface="Arial"/>
              </a:rPr>
              <a:t>signed numbers are added or  </a:t>
            </a:r>
            <a:r>
              <a:rPr sz="2000" spc="-5" dirty="0">
                <a:latin typeface="Arial"/>
                <a:cs typeface="Arial"/>
              </a:rPr>
              <a:t>subtracted. An overflow indicates the </a:t>
            </a:r>
            <a:r>
              <a:rPr sz="2000" dirty="0">
                <a:latin typeface="Arial"/>
                <a:cs typeface="Arial"/>
              </a:rPr>
              <a:t>result has exceeded  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capacity </a:t>
            </a:r>
            <a:r>
              <a:rPr sz="2000" spc="-5" dirty="0">
                <a:latin typeface="Arial"/>
                <a:cs typeface="Arial"/>
              </a:rPr>
              <a:t>of 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Machine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92100"/>
            <a:ext cx="58508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Execution unit 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Flag</a:t>
            </a:r>
            <a:r>
              <a:rPr sz="32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Register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056640"/>
            <a:ext cx="8577580" cy="52070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Six </a:t>
            </a:r>
            <a:r>
              <a:rPr sz="2800" spc="-5" dirty="0">
                <a:latin typeface="Arial"/>
                <a:cs typeface="Arial"/>
              </a:rPr>
              <a:t>of the </a:t>
            </a:r>
            <a:r>
              <a:rPr sz="2800" dirty="0">
                <a:latin typeface="Arial"/>
                <a:cs typeface="Arial"/>
              </a:rPr>
              <a:t>flags are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status indicators </a:t>
            </a:r>
            <a:r>
              <a:rPr sz="2800" spc="-5" dirty="0">
                <a:latin typeface="Arial"/>
                <a:cs typeface="Arial"/>
              </a:rPr>
              <a:t>reflecting  properties of the last arithmetic or logical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instruction.</a:t>
            </a:r>
            <a:endParaRPr sz="2800">
              <a:latin typeface="Arial"/>
              <a:cs typeface="Arial"/>
            </a:endParaRPr>
          </a:p>
          <a:p>
            <a:pPr marL="355600" marR="20320" indent="-342900">
              <a:lnSpc>
                <a:spcPts val="302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For </a:t>
            </a:r>
            <a:r>
              <a:rPr sz="2800" spc="-5" dirty="0">
                <a:latin typeface="Arial"/>
                <a:cs typeface="Arial"/>
              </a:rPr>
              <a:t>example, </a:t>
            </a:r>
            <a:r>
              <a:rPr sz="2800" dirty="0">
                <a:latin typeface="Arial"/>
                <a:cs typeface="Arial"/>
              </a:rPr>
              <a:t>if </a:t>
            </a:r>
            <a:r>
              <a:rPr sz="2800" spc="-5" dirty="0">
                <a:latin typeface="Arial"/>
                <a:cs typeface="Arial"/>
              </a:rPr>
              <a:t>register AL </a:t>
            </a:r>
            <a:r>
              <a:rPr sz="2800" dirty="0">
                <a:latin typeface="Arial"/>
                <a:cs typeface="Arial"/>
              </a:rPr>
              <a:t>= </a:t>
            </a:r>
            <a:r>
              <a:rPr sz="2800" spc="-5" dirty="0">
                <a:latin typeface="Arial"/>
                <a:cs typeface="Arial"/>
              </a:rPr>
              <a:t>7Fh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the instruction  </a:t>
            </a:r>
            <a:r>
              <a:rPr sz="2800" spc="-10" dirty="0">
                <a:latin typeface="Arial"/>
                <a:cs typeface="Arial"/>
              </a:rPr>
              <a:t>ADD </a:t>
            </a:r>
            <a:r>
              <a:rPr sz="2800" spc="-5" dirty="0">
                <a:latin typeface="Arial"/>
                <a:cs typeface="Arial"/>
              </a:rPr>
              <a:t>AL,1 is </a:t>
            </a:r>
            <a:r>
              <a:rPr sz="2800" spc="-10" dirty="0">
                <a:latin typeface="Arial"/>
                <a:cs typeface="Arial"/>
              </a:rPr>
              <a:t>executed </a:t>
            </a:r>
            <a:r>
              <a:rPr sz="2800" spc="-5" dirty="0">
                <a:latin typeface="Arial"/>
                <a:cs typeface="Arial"/>
              </a:rPr>
              <a:t>then the following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happen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1970"/>
              </a:spcBef>
            </a:pPr>
            <a:r>
              <a:rPr sz="2800" b="1" spc="-10" dirty="0">
                <a:solidFill>
                  <a:srgbClr val="7F007F"/>
                </a:solidFill>
                <a:latin typeface="Arial"/>
                <a:cs typeface="Arial"/>
              </a:rPr>
              <a:t>AL </a:t>
            </a:r>
            <a:r>
              <a:rPr sz="2800" b="1" dirty="0">
                <a:solidFill>
                  <a:srgbClr val="7F007F"/>
                </a:solidFill>
                <a:latin typeface="Arial"/>
                <a:cs typeface="Arial"/>
              </a:rPr>
              <a:t>=</a:t>
            </a:r>
            <a:r>
              <a:rPr sz="2800" b="1" spc="-1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7F007F"/>
                </a:solidFill>
                <a:latin typeface="Arial"/>
                <a:cs typeface="Arial"/>
              </a:rPr>
              <a:t>80h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50"/>
              </a:spcBef>
            </a:pPr>
            <a:r>
              <a:rPr sz="2800" b="1" spc="-10" dirty="0">
                <a:solidFill>
                  <a:srgbClr val="7F007F"/>
                </a:solidFill>
                <a:latin typeface="Arial"/>
                <a:cs typeface="Arial"/>
              </a:rPr>
              <a:t>CF </a:t>
            </a:r>
            <a:r>
              <a:rPr sz="2800" b="1" dirty="0">
                <a:solidFill>
                  <a:srgbClr val="7F007F"/>
                </a:solidFill>
                <a:latin typeface="Arial"/>
                <a:cs typeface="Arial"/>
              </a:rPr>
              <a:t>= </a:t>
            </a:r>
            <a:r>
              <a:rPr sz="2800" b="1" spc="5" dirty="0">
                <a:solidFill>
                  <a:srgbClr val="7F007F"/>
                </a:solidFill>
                <a:latin typeface="Arial"/>
                <a:cs typeface="Arial"/>
              </a:rPr>
              <a:t>0</a:t>
            </a:r>
            <a:r>
              <a:rPr sz="2800" spc="5" dirty="0">
                <a:latin typeface="Arial"/>
                <a:cs typeface="Arial"/>
              </a:rPr>
              <a:t>; </a:t>
            </a:r>
            <a:r>
              <a:rPr sz="2800" spc="-5" dirty="0">
                <a:latin typeface="Arial"/>
                <a:cs typeface="Arial"/>
              </a:rPr>
              <a:t>there is no </a:t>
            </a:r>
            <a:r>
              <a:rPr sz="2800" dirty="0">
                <a:latin typeface="Arial"/>
                <a:cs typeface="Arial"/>
              </a:rPr>
              <a:t>carry </a:t>
            </a:r>
            <a:r>
              <a:rPr sz="2800" spc="-5" dirty="0">
                <a:latin typeface="Arial"/>
                <a:cs typeface="Arial"/>
              </a:rPr>
              <a:t>out of </a:t>
            </a:r>
            <a:r>
              <a:rPr sz="2800" dirty="0">
                <a:latin typeface="Arial"/>
                <a:cs typeface="Arial"/>
              </a:rPr>
              <a:t>bit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  <a:p>
            <a:pPr marL="927100" marR="813435">
              <a:lnSpc>
                <a:spcPct val="110700"/>
              </a:lnSpc>
            </a:pPr>
            <a:r>
              <a:rPr sz="2800" b="1" spc="-5" dirty="0">
                <a:solidFill>
                  <a:srgbClr val="7F007F"/>
                </a:solidFill>
                <a:latin typeface="Arial"/>
                <a:cs typeface="Arial"/>
              </a:rPr>
              <a:t>PF </a:t>
            </a:r>
            <a:r>
              <a:rPr sz="2800" b="1" dirty="0">
                <a:solidFill>
                  <a:srgbClr val="7F007F"/>
                </a:solidFill>
                <a:latin typeface="Arial"/>
                <a:cs typeface="Arial"/>
              </a:rPr>
              <a:t>= 0</a:t>
            </a:r>
            <a:r>
              <a:rPr sz="2800" dirty="0">
                <a:latin typeface="Arial"/>
                <a:cs typeface="Arial"/>
              </a:rPr>
              <a:t>; </a:t>
            </a:r>
            <a:r>
              <a:rPr sz="2800" spc="-5" dirty="0">
                <a:latin typeface="Arial"/>
                <a:cs typeface="Arial"/>
              </a:rPr>
              <a:t>80h has an odd number of ones  </a:t>
            </a:r>
            <a:r>
              <a:rPr sz="2800" b="1" spc="-10" dirty="0">
                <a:solidFill>
                  <a:srgbClr val="7F007F"/>
                </a:solidFill>
                <a:latin typeface="Arial"/>
                <a:cs typeface="Arial"/>
              </a:rPr>
              <a:t>AF </a:t>
            </a:r>
            <a:r>
              <a:rPr sz="2800" b="1" dirty="0">
                <a:solidFill>
                  <a:srgbClr val="7F007F"/>
                </a:solidFill>
                <a:latin typeface="Arial"/>
                <a:cs typeface="Arial"/>
              </a:rPr>
              <a:t>= </a:t>
            </a:r>
            <a:r>
              <a:rPr sz="2800" b="1" spc="5" dirty="0">
                <a:solidFill>
                  <a:srgbClr val="7F007F"/>
                </a:solidFill>
                <a:latin typeface="Arial"/>
                <a:cs typeface="Arial"/>
              </a:rPr>
              <a:t>1</a:t>
            </a:r>
            <a:r>
              <a:rPr sz="2800" spc="5" dirty="0">
                <a:latin typeface="Arial"/>
                <a:cs typeface="Arial"/>
              </a:rPr>
              <a:t>; </a:t>
            </a:r>
            <a:r>
              <a:rPr sz="2800" spc="-5" dirty="0">
                <a:latin typeface="Arial"/>
                <a:cs typeface="Arial"/>
              </a:rPr>
              <a:t>there is </a:t>
            </a:r>
            <a:r>
              <a:rPr sz="2800" dirty="0">
                <a:latin typeface="Arial"/>
                <a:cs typeface="Arial"/>
              </a:rPr>
              <a:t>a carry </a:t>
            </a:r>
            <a:r>
              <a:rPr sz="2800" spc="-5" dirty="0">
                <a:latin typeface="Arial"/>
                <a:cs typeface="Arial"/>
              </a:rPr>
              <a:t>out of bit </a:t>
            </a:r>
            <a:r>
              <a:rPr sz="2800" dirty="0">
                <a:latin typeface="Arial"/>
                <a:cs typeface="Arial"/>
              </a:rPr>
              <a:t>3 </a:t>
            </a:r>
            <a:r>
              <a:rPr sz="2800" spc="-5" dirty="0">
                <a:latin typeface="Arial"/>
                <a:cs typeface="Arial"/>
              </a:rPr>
              <a:t>into bit </a:t>
            </a:r>
            <a:r>
              <a:rPr sz="2800" dirty="0">
                <a:latin typeface="Arial"/>
                <a:cs typeface="Arial"/>
              </a:rPr>
              <a:t>4  </a:t>
            </a:r>
            <a:r>
              <a:rPr sz="2800" b="1" spc="-10" dirty="0">
                <a:solidFill>
                  <a:srgbClr val="7F007F"/>
                </a:solidFill>
                <a:latin typeface="Arial"/>
                <a:cs typeface="Arial"/>
              </a:rPr>
              <a:t>ZF </a:t>
            </a:r>
            <a:r>
              <a:rPr sz="2800" b="1" dirty="0">
                <a:solidFill>
                  <a:srgbClr val="7F007F"/>
                </a:solidFill>
                <a:latin typeface="Arial"/>
                <a:cs typeface="Arial"/>
              </a:rPr>
              <a:t>= 0</a:t>
            </a:r>
            <a:r>
              <a:rPr sz="2800" dirty="0">
                <a:latin typeface="Arial"/>
                <a:cs typeface="Arial"/>
              </a:rPr>
              <a:t>; </a:t>
            </a:r>
            <a:r>
              <a:rPr sz="2800" spc="-5" dirty="0">
                <a:latin typeface="Arial"/>
                <a:cs typeface="Arial"/>
              </a:rPr>
              <a:t>the result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not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zero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60"/>
              </a:spcBef>
            </a:pPr>
            <a:r>
              <a:rPr sz="2800" b="1" spc="-5" dirty="0">
                <a:solidFill>
                  <a:srgbClr val="7F007F"/>
                </a:solidFill>
                <a:latin typeface="Arial"/>
                <a:cs typeface="Arial"/>
              </a:rPr>
              <a:t>SF </a:t>
            </a:r>
            <a:r>
              <a:rPr sz="2800" b="1" dirty="0">
                <a:solidFill>
                  <a:srgbClr val="7F007F"/>
                </a:solidFill>
                <a:latin typeface="Arial"/>
                <a:cs typeface="Arial"/>
              </a:rPr>
              <a:t>= 1</a:t>
            </a:r>
            <a:r>
              <a:rPr sz="2800" dirty="0">
                <a:latin typeface="Arial"/>
                <a:cs typeface="Arial"/>
              </a:rPr>
              <a:t>; bit </a:t>
            </a:r>
            <a:r>
              <a:rPr sz="2800" spc="-5" dirty="0">
                <a:latin typeface="Arial"/>
                <a:cs typeface="Arial"/>
              </a:rPr>
              <a:t>seven is</a:t>
            </a:r>
            <a:r>
              <a:rPr sz="2800" spc="-10" dirty="0">
                <a:latin typeface="Arial"/>
                <a:cs typeface="Arial"/>
              </a:rPr>
              <a:t> one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60"/>
              </a:spcBef>
            </a:pPr>
            <a:r>
              <a:rPr sz="2800" b="1" spc="-5" dirty="0">
                <a:solidFill>
                  <a:srgbClr val="7F007F"/>
                </a:solidFill>
                <a:latin typeface="Arial"/>
                <a:cs typeface="Arial"/>
              </a:rPr>
              <a:t>OF </a:t>
            </a:r>
            <a:r>
              <a:rPr sz="2800" b="1" dirty="0">
                <a:solidFill>
                  <a:srgbClr val="7F007F"/>
                </a:solidFill>
                <a:latin typeface="Arial"/>
                <a:cs typeface="Arial"/>
              </a:rPr>
              <a:t>= </a:t>
            </a:r>
            <a:r>
              <a:rPr sz="2800" b="1" spc="5" dirty="0">
                <a:solidFill>
                  <a:srgbClr val="7F007F"/>
                </a:solidFill>
                <a:latin typeface="Arial"/>
                <a:cs typeface="Arial"/>
              </a:rPr>
              <a:t>1</a:t>
            </a:r>
            <a:r>
              <a:rPr sz="2800" spc="5" dirty="0">
                <a:latin typeface="Arial"/>
                <a:cs typeface="Arial"/>
              </a:rPr>
              <a:t>; </a:t>
            </a: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sign </a:t>
            </a:r>
            <a:r>
              <a:rPr sz="2800" dirty="0">
                <a:latin typeface="Arial"/>
                <a:cs typeface="Arial"/>
              </a:rPr>
              <a:t>bit </a:t>
            </a:r>
            <a:r>
              <a:rPr sz="2800" spc="-5" dirty="0">
                <a:latin typeface="Arial"/>
                <a:cs typeface="Arial"/>
              </a:rPr>
              <a:t>has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changed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009" y="240029"/>
            <a:ext cx="54648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BUS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INTERFACE UNIT</a:t>
            </a:r>
            <a:r>
              <a:rPr sz="3200" b="1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(BIU)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pc="-10" dirty="0"/>
              <a:t>6-byte </a:t>
            </a:r>
            <a:r>
              <a:rPr spc="-5" dirty="0"/>
              <a:t>Instruction Queue</a:t>
            </a:r>
            <a:r>
              <a:rPr spc="-10" dirty="0"/>
              <a:t> </a:t>
            </a:r>
            <a:r>
              <a:rPr dirty="0"/>
              <a:t>(Q)</a:t>
            </a:r>
          </a:p>
          <a:p>
            <a:pPr marL="12700" marR="5080">
              <a:lnSpc>
                <a:spcPts val="3190"/>
              </a:lnSpc>
              <a:spcBef>
                <a:spcPts val="155"/>
              </a:spcBef>
            </a:pPr>
            <a:r>
              <a:rPr spc="-10" dirty="0"/>
              <a:t>The Segment </a:t>
            </a:r>
            <a:r>
              <a:rPr spc="-5" dirty="0"/>
              <a:t>Registers (CS, </a:t>
            </a:r>
            <a:r>
              <a:rPr spc="-10" dirty="0"/>
              <a:t>DS, </a:t>
            </a:r>
            <a:r>
              <a:rPr spc="-5" dirty="0"/>
              <a:t>ES, SS).  </a:t>
            </a:r>
            <a:r>
              <a:rPr spc="-10" dirty="0"/>
              <a:t>The </a:t>
            </a:r>
            <a:r>
              <a:rPr spc="-5" dirty="0"/>
              <a:t>Instruction Pointer</a:t>
            </a:r>
            <a:r>
              <a:rPr dirty="0"/>
              <a:t> </a:t>
            </a:r>
            <a:r>
              <a:rPr spc="-5" dirty="0"/>
              <a:t>(IP).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pc="-10" dirty="0"/>
              <a:t>The </a:t>
            </a:r>
            <a:r>
              <a:rPr spc="-5" dirty="0"/>
              <a:t>Address Summing block</a:t>
            </a:r>
            <a:r>
              <a:rPr spc="-15" dirty="0"/>
              <a:t> </a:t>
            </a:r>
            <a:r>
              <a:rPr spc="-5" dirty="0"/>
              <a:t>(Σ)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910590"/>
            <a:ext cx="1226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Contains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258570"/>
            <a:ext cx="132715" cy="164592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3048000"/>
            <a:ext cx="8610600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089" y="267970"/>
            <a:ext cx="30949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QUEUE</a:t>
            </a:r>
            <a:r>
              <a:rPr sz="3200" b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(Q)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252220"/>
            <a:ext cx="8495030" cy="463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BIU uses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mechanism </a:t>
            </a:r>
            <a:r>
              <a:rPr sz="2800" spc="-10" dirty="0">
                <a:latin typeface="Arial"/>
                <a:cs typeface="Arial"/>
              </a:rPr>
              <a:t>known </a:t>
            </a:r>
            <a:r>
              <a:rPr sz="2800" spc="-5" dirty="0">
                <a:latin typeface="Arial"/>
                <a:cs typeface="Arial"/>
              </a:rPr>
              <a:t>as an </a:t>
            </a:r>
            <a:r>
              <a:rPr sz="2800" spc="-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7F007F"/>
                </a:solidFill>
                <a:latin typeface="Arial"/>
                <a:cs typeface="Arial"/>
              </a:rPr>
              <a:t>instruction stream </a:t>
            </a:r>
            <a:r>
              <a:rPr sz="2800" b="1" spc="-10" dirty="0">
                <a:solidFill>
                  <a:srgbClr val="7F007F"/>
                </a:solidFill>
                <a:latin typeface="Arial"/>
                <a:cs typeface="Arial"/>
              </a:rPr>
              <a:t>queue </a:t>
            </a:r>
            <a:r>
              <a:rPr sz="2800" dirty="0">
                <a:latin typeface="Arial"/>
                <a:cs typeface="Arial"/>
              </a:rPr>
              <a:t>to implement a </a:t>
            </a:r>
            <a:r>
              <a:rPr sz="2800" b="1" i="1" spc="-5" dirty="0">
                <a:solidFill>
                  <a:srgbClr val="FF0000"/>
                </a:solidFill>
                <a:latin typeface="Arial"/>
                <a:cs typeface="Arial"/>
              </a:rPr>
              <a:t>pipeline  architecture.</a:t>
            </a:r>
            <a:endParaRPr sz="2800">
              <a:latin typeface="Arial"/>
              <a:cs typeface="Arial"/>
            </a:endParaRPr>
          </a:p>
          <a:p>
            <a:pPr marL="355600" marR="102235" indent="-342900">
              <a:lnSpc>
                <a:spcPct val="100000"/>
              </a:lnSpc>
              <a:spcBef>
                <a:spcPts val="2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This queue </a:t>
            </a:r>
            <a:r>
              <a:rPr sz="2800" dirty="0">
                <a:latin typeface="Arial"/>
                <a:cs typeface="Arial"/>
              </a:rPr>
              <a:t>permits </a:t>
            </a:r>
            <a:r>
              <a:rPr sz="2800" spc="-5" dirty="0">
                <a:latin typeface="Arial"/>
                <a:cs typeface="Arial"/>
              </a:rPr>
              <a:t>pre-fetch of up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6 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bytes </a:t>
            </a:r>
            <a:r>
              <a:rPr sz="2800" spc="-5" dirty="0">
                <a:latin typeface="Arial"/>
                <a:cs typeface="Arial"/>
              </a:rPr>
              <a:t>of  instruction code. Whenever </a:t>
            </a:r>
            <a:r>
              <a:rPr sz="2800" dirty="0">
                <a:latin typeface="Arial"/>
                <a:cs typeface="Arial"/>
              </a:rPr>
              <a:t>the queue </a:t>
            </a:r>
            <a:r>
              <a:rPr sz="2800" spc="-5" dirty="0">
                <a:latin typeface="Arial"/>
                <a:cs typeface="Arial"/>
              </a:rPr>
              <a:t>of the </a:t>
            </a:r>
            <a:r>
              <a:rPr sz="2800" spc="-10" dirty="0">
                <a:latin typeface="Arial"/>
                <a:cs typeface="Arial"/>
              </a:rPr>
              <a:t>BIU </a:t>
            </a:r>
            <a:r>
              <a:rPr sz="2800" dirty="0">
                <a:latin typeface="Arial"/>
                <a:cs typeface="Arial"/>
              </a:rPr>
              <a:t>is  </a:t>
            </a:r>
            <a:r>
              <a:rPr sz="2800" spc="-5" dirty="0">
                <a:latin typeface="Arial"/>
                <a:cs typeface="Arial"/>
              </a:rPr>
              <a:t>not full, it has room for at least </a:t>
            </a:r>
            <a:r>
              <a:rPr sz="2800" spc="-10" dirty="0">
                <a:latin typeface="Arial"/>
                <a:cs typeface="Arial"/>
              </a:rPr>
              <a:t>two </a:t>
            </a:r>
            <a:r>
              <a:rPr sz="2800" dirty="0">
                <a:latin typeface="Arial"/>
                <a:cs typeface="Arial"/>
              </a:rPr>
              <a:t>more </a:t>
            </a:r>
            <a:r>
              <a:rPr sz="2800" spc="-5" dirty="0">
                <a:latin typeface="Arial"/>
                <a:cs typeface="Arial"/>
              </a:rPr>
              <a:t>bytes </a:t>
            </a:r>
            <a:r>
              <a:rPr sz="2800" dirty="0">
                <a:latin typeface="Arial"/>
                <a:cs typeface="Arial"/>
              </a:rPr>
              <a:t>and  </a:t>
            </a:r>
            <a:r>
              <a:rPr sz="2800" spc="-5" dirty="0">
                <a:latin typeface="Arial"/>
                <a:cs typeface="Arial"/>
              </a:rPr>
              <a:t>at the </a:t>
            </a:r>
            <a:r>
              <a:rPr sz="2800" dirty="0">
                <a:latin typeface="Arial"/>
                <a:cs typeface="Arial"/>
              </a:rPr>
              <a:t>same time </a:t>
            </a:r>
            <a:r>
              <a:rPr sz="2800" spc="-5" dirty="0">
                <a:latin typeface="Arial"/>
                <a:cs typeface="Arial"/>
              </a:rPr>
              <a:t>the EU is </a:t>
            </a:r>
            <a:r>
              <a:rPr sz="2800" dirty="0">
                <a:latin typeface="Arial"/>
                <a:cs typeface="Arial"/>
              </a:rPr>
              <a:t>not </a:t>
            </a:r>
            <a:r>
              <a:rPr sz="2800" spc="-5" dirty="0">
                <a:latin typeface="Arial"/>
                <a:cs typeface="Arial"/>
              </a:rPr>
              <a:t>requesting it </a:t>
            </a:r>
            <a:r>
              <a:rPr sz="2800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read  or write operands from </a:t>
            </a:r>
            <a:r>
              <a:rPr sz="2800" dirty="0">
                <a:latin typeface="Arial"/>
                <a:cs typeface="Arial"/>
              </a:rPr>
              <a:t>memory, </a:t>
            </a:r>
            <a:r>
              <a:rPr sz="2800" spc="-5" dirty="0">
                <a:latin typeface="Arial"/>
                <a:cs typeface="Arial"/>
              </a:rPr>
              <a:t>the BIU </a:t>
            </a:r>
            <a:r>
              <a:rPr sz="2800" dirty="0">
                <a:latin typeface="Arial"/>
                <a:cs typeface="Arial"/>
              </a:rPr>
              <a:t>is free to  </a:t>
            </a:r>
            <a:r>
              <a:rPr sz="2800" spc="-5" dirty="0">
                <a:latin typeface="Arial"/>
                <a:cs typeface="Arial"/>
              </a:rPr>
              <a:t>look ahead in the program </a:t>
            </a:r>
            <a:r>
              <a:rPr sz="2800" spc="5" dirty="0">
                <a:latin typeface="Arial"/>
                <a:cs typeface="Arial"/>
              </a:rPr>
              <a:t>by </a:t>
            </a:r>
            <a:r>
              <a:rPr sz="2800" spc="-5" dirty="0">
                <a:latin typeface="Arial"/>
                <a:cs typeface="Arial"/>
              </a:rPr>
              <a:t>pre-fetching the </a:t>
            </a:r>
            <a:r>
              <a:rPr sz="2800" spc="-10" dirty="0">
                <a:latin typeface="Arial"/>
                <a:cs typeface="Arial"/>
              </a:rPr>
              <a:t>next  </a:t>
            </a:r>
            <a:r>
              <a:rPr sz="2800" dirty="0">
                <a:latin typeface="Arial"/>
                <a:cs typeface="Arial"/>
              </a:rPr>
              <a:t>sequential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instruction.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68579"/>
            <a:ext cx="38900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Segmented</a:t>
            </a:r>
            <a:r>
              <a:rPr sz="32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Memory</a:t>
            </a:r>
            <a:endParaRPr sz="32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5791200" y="458469"/>
            <a:ext cx="2819400" cy="1598930"/>
            <a:chOff x="5791200" y="458469"/>
            <a:chExt cx="2819400" cy="1598930"/>
          </a:xfrm>
        </p:grpSpPr>
        <p:sp>
          <p:nvSpPr>
            <p:cNvPr id="4" name="object 4"/>
            <p:cNvSpPr/>
            <p:nvPr/>
          </p:nvSpPr>
          <p:spPr>
            <a:xfrm>
              <a:off x="5791200" y="458469"/>
              <a:ext cx="2819400" cy="3987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91200" y="857249"/>
              <a:ext cx="2819400" cy="12001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791200" y="2057400"/>
            <a:ext cx="2819400" cy="427990"/>
          </a:xfrm>
          <a:prstGeom prst="rect">
            <a:avLst/>
          </a:prstGeom>
          <a:solidFill>
            <a:srgbClr val="DA9900"/>
          </a:solidFill>
        </p:spPr>
        <p:txBody>
          <a:bodyPr vert="horz" wrap="square" lIns="0" tIns="2286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80"/>
              </a:spcBef>
            </a:pPr>
            <a:r>
              <a:rPr sz="2000" dirty="0">
                <a:latin typeface="Arial"/>
                <a:cs typeface="Arial"/>
              </a:rPr>
              <a:t>Code segment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(64KB)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91200" y="2486660"/>
            <a:ext cx="2819400" cy="3987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91200" y="2884170"/>
            <a:ext cx="2819400" cy="429259"/>
          </a:xfrm>
          <a:prstGeom prst="rect">
            <a:avLst/>
          </a:prstGeom>
          <a:solidFill>
            <a:srgbClr val="0984FF"/>
          </a:solidFill>
        </p:spPr>
        <p:txBody>
          <a:bodyPr vert="horz" wrap="square" lIns="0" tIns="2286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80"/>
              </a:spcBef>
            </a:pPr>
            <a:r>
              <a:rPr sz="2000" spc="-5" dirty="0">
                <a:latin typeface="Arial"/>
                <a:cs typeface="Arial"/>
              </a:rPr>
              <a:t>Data </a:t>
            </a:r>
            <a:r>
              <a:rPr sz="2000" dirty="0">
                <a:latin typeface="Arial"/>
                <a:cs typeface="Arial"/>
              </a:rPr>
              <a:t>segment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(64KB)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91200" y="3314700"/>
            <a:ext cx="2819400" cy="398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91200" y="3712209"/>
            <a:ext cx="2819400" cy="430530"/>
          </a:xfrm>
          <a:prstGeom prst="rect">
            <a:avLst/>
          </a:prstGeom>
          <a:solidFill>
            <a:srgbClr val="AFCA0E"/>
          </a:solidFill>
        </p:spPr>
        <p:txBody>
          <a:bodyPr vert="horz" wrap="square" lIns="0" tIns="2286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80"/>
              </a:spcBef>
            </a:pPr>
            <a:r>
              <a:rPr sz="2000" spc="-5" dirty="0">
                <a:latin typeface="Arial"/>
                <a:cs typeface="Arial"/>
              </a:rPr>
              <a:t>Extra </a:t>
            </a:r>
            <a:r>
              <a:rPr sz="2000" dirty="0">
                <a:latin typeface="Arial"/>
                <a:cs typeface="Arial"/>
              </a:rPr>
              <a:t>segment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(64KB)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91200" y="4144009"/>
            <a:ext cx="2819400" cy="3987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91200" y="4541520"/>
            <a:ext cx="2819400" cy="427990"/>
          </a:xfrm>
          <a:prstGeom prst="rect">
            <a:avLst/>
          </a:prstGeom>
          <a:solidFill>
            <a:srgbClr val="D2EE28"/>
          </a:solidFill>
        </p:spPr>
        <p:txBody>
          <a:bodyPr vert="horz" wrap="square" lIns="0" tIns="2286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80"/>
              </a:spcBef>
            </a:pPr>
            <a:r>
              <a:rPr sz="2000" spc="-5" dirty="0">
                <a:latin typeface="Arial"/>
                <a:cs typeface="Arial"/>
              </a:rPr>
              <a:t>Stack </a:t>
            </a:r>
            <a:r>
              <a:rPr sz="2000" dirty="0">
                <a:latin typeface="Arial"/>
                <a:cs typeface="Arial"/>
              </a:rPr>
              <a:t>segment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(64KB)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791200" y="833527"/>
            <a:ext cx="3044190" cy="5331460"/>
            <a:chOff x="5791200" y="833527"/>
            <a:chExt cx="3044190" cy="5331460"/>
          </a:xfrm>
        </p:grpSpPr>
        <p:sp>
          <p:nvSpPr>
            <p:cNvPr id="14" name="object 14"/>
            <p:cNvSpPr/>
            <p:nvPr/>
          </p:nvSpPr>
          <p:spPr>
            <a:xfrm>
              <a:off x="5791200" y="4970780"/>
              <a:ext cx="2819400" cy="7950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91200" y="5765799"/>
              <a:ext cx="2819400" cy="39878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53779" y="838200"/>
              <a:ext cx="176530" cy="4876800"/>
            </a:xfrm>
            <a:custGeom>
              <a:avLst/>
              <a:gdLst/>
              <a:ahLst/>
              <a:cxnLst/>
              <a:rect l="l" t="t" r="r" b="b"/>
              <a:pathLst>
                <a:path w="176529" h="4876800">
                  <a:moveTo>
                    <a:pt x="0" y="0"/>
                  </a:moveTo>
                  <a:lnTo>
                    <a:pt x="28473" y="27727"/>
                  </a:lnTo>
                  <a:lnTo>
                    <a:pt x="54312" y="102157"/>
                  </a:lnTo>
                  <a:lnTo>
                    <a:pt x="65303" y="152783"/>
                  </a:lnTo>
                  <a:lnTo>
                    <a:pt x="74506" y="210161"/>
                  </a:lnTo>
                  <a:lnTo>
                    <a:pt x="81546" y="272651"/>
                  </a:lnTo>
                  <a:lnTo>
                    <a:pt x="86046" y="338610"/>
                  </a:lnTo>
                  <a:lnTo>
                    <a:pt x="87629" y="406400"/>
                  </a:lnTo>
                  <a:lnTo>
                    <a:pt x="87629" y="2032000"/>
                  </a:lnTo>
                  <a:lnTo>
                    <a:pt x="89215" y="2099454"/>
                  </a:lnTo>
                  <a:lnTo>
                    <a:pt x="93727" y="2165236"/>
                  </a:lnTo>
                  <a:lnTo>
                    <a:pt x="100800" y="2227674"/>
                  </a:lnTo>
                  <a:lnTo>
                    <a:pt x="110068" y="2285094"/>
                  </a:lnTo>
                  <a:lnTo>
                    <a:pt x="121165" y="2335824"/>
                  </a:lnTo>
                  <a:lnTo>
                    <a:pt x="133726" y="2378192"/>
                  </a:lnTo>
                  <a:lnTo>
                    <a:pt x="161774" y="2431152"/>
                  </a:lnTo>
                  <a:lnTo>
                    <a:pt x="176529" y="2438400"/>
                  </a:lnTo>
                  <a:lnTo>
                    <a:pt x="161774" y="2445647"/>
                  </a:lnTo>
                  <a:lnTo>
                    <a:pt x="133726" y="2498607"/>
                  </a:lnTo>
                  <a:lnTo>
                    <a:pt x="121165" y="2540975"/>
                  </a:lnTo>
                  <a:lnTo>
                    <a:pt x="110068" y="2591705"/>
                  </a:lnTo>
                  <a:lnTo>
                    <a:pt x="100800" y="2649125"/>
                  </a:lnTo>
                  <a:lnTo>
                    <a:pt x="93727" y="2711563"/>
                  </a:lnTo>
                  <a:lnTo>
                    <a:pt x="89215" y="2777345"/>
                  </a:lnTo>
                  <a:lnTo>
                    <a:pt x="87629" y="2844800"/>
                  </a:lnTo>
                  <a:lnTo>
                    <a:pt x="87629" y="4470400"/>
                  </a:lnTo>
                  <a:lnTo>
                    <a:pt x="86046" y="4537854"/>
                  </a:lnTo>
                  <a:lnTo>
                    <a:pt x="81546" y="4603636"/>
                  </a:lnTo>
                  <a:lnTo>
                    <a:pt x="74506" y="4666074"/>
                  </a:lnTo>
                  <a:lnTo>
                    <a:pt x="65303" y="4723494"/>
                  </a:lnTo>
                  <a:lnTo>
                    <a:pt x="54312" y="4774224"/>
                  </a:lnTo>
                  <a:lnTo>
                    <a:pt x="41909" y="4816592"/>
                  </a:lnTo>
                  <a:lnTo>
                    <a:pt x="14377" y="4869552"/>
                  </a:lnTo>
                  <a:lnTo>
                    <a:pt x="0" y="4876800"/>
                  </a:lnTo>
                </a:path>
                <a:path w="176529" h="4876800">
                  <a:moveTo>
                    <a:pt x="0" y="0"/>
                  </a:moveTo>
                  <a:lnTo>
                    <a:pt x="0" y="0"/>
                  </a:lnTo>
                </a:path>
                <a:path w="176529" h="4876800">
                  <a:moveTo>
                    <a:pt x="176529" y="4876800"/>
                  </a:moveTo>
                  <a:lnTo>
                    <a:pt x="176529" y="4876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807266" y="2989219"/>
            <a:ext cx="281305" cy="57086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latin typeface="Arial"/>
                <a:cs typeface="Arial"/>
              </a:rPr>
              <a:t>1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069" y="948690"/>
            <a:ext cx="47650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4200" spc="262" baseline="5952" dirty="0">
                <a:latin typeface="OpenSymbol"/>
                <a:cs typeface="OpenSymbol"/>
              </a:rPr>
              <a:t></a:t>
            </a:r>
            <a:r>
              <a:rPr sz="2800" spc="175" dirty="0">
                <a:latin typeface="Arial"/>
                <a:cs typeface="Arial"/>
              </a:rPr>
              <a:t>The </a:t>
            </a:r>
            <a:r>
              <a:rPr sz="2800" spc="5" dirty="0">
                <a:latin typeface="Arial"/>
                <a:cs typeface="Arial"/>
              </a:rPr>
              <a:t>memory </a:t>
            </a:r>
            <a:r>
              <a:rPr sz="2800" spc="-5" dirty="0">
                <a:latin typeface="Arial"/>
                <a:cs typeface="Arial"/>
              </a:rPr>
              <a:t>in an</a:t>
            </a:r>
            <a:r>
              <a:rPr sz="2800" spc="-229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8086/88  </a:t>
            </a:r>
            <a:r>
              <a:rPr sz="2800" dirty="0">
                <a:latin typeface="Arial"/>
                <a:cs typeface="Arial"/>
              </a:rPr>
              <a:t>based </a:t>
            </a:r>
            <a:r>
              <a:rPr sz="2800" spc="-5" dirty="0">
                <a:latin typeface="Arial"/>
                <a:cs typeface="Arial"/>
              </a:rPr>
              <a:t>system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organized as  segmented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memory.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069" y="2655570"/>
            <a:ext cx="4485640" cy="87756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8100" marR="30480">
              <a:lnSpc>
                <a:spcPts val="3350"/>
              </a:lnSpc>
              <a:spcBef>
                <a:spcPts val="219"/>
              </a:spcBef>
            </a:pPr>
            <a:r>
              <a:rPr sz="4200" spc="262" baseline="5952" dirty="0">
                <a:latin typeface="OpenSymbol"/>
                <a:cs typeface="OpenSymbol"/>
              </a:rPr>
              <a:t></a:t>
            </a:r>
            <a:r>
              <a:rPr sz="2800" spc="175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CPU 8086 </a:t>
            </a:r>
            <a:r>
              <a:rPr sz="2800" dirty="0">
                <a:latin typeface="Arial"/>
                <a:cs typeface="Arial"/>
              </a:rPr>
              <a:t>is </a:t>
            </a:r>
            <a:r>
              <a:rPr sz="2800" spc="-5" dirty="0">
                <a:latin typeface="Arial"/>
                <a:cs typeface="Arial"/>
              </a:rPr>
              <a:t>able </a:t>
            </a:r>
            <a:r>
              <a:rPr sz="2800" dirty="0">
                <a:latin typeface="Arial"/>
                <a:cs typeface="Arial"/>
              </a:rPr>
              <a:t>to  </a:t>
            </a:r>
            <a:r>
              <a:rPr sz="2800" spc="-5" dirty="0">
                <a:latin typeface="Arial"/>
                <a:cs typeface="Arial"/>
              </a:rPr>
              <a:t>address 1Mbyte of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memory.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069" y="3934459"/>
            <a:ext cx="4981575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4200" spc="262" baseline="5952" dirty="0">
                <a:latin typeface="OpenSymbol"/>
                <a:cs typeface="OpenSymbol"/>
              </a:rPr>
              <a:t></a:t>
            </a:r>
            <a:r>
              <a:rPr sz="2800" spc="175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Complete physically  available </a:t>
            </a:r>
            <a:r>
              <a:rPr sz="2800" dirty="0">
                <a:latin typeface="Arial"/>
                <a:cs typeface="Arial"/>
              </a:rPr>
              <a:t>memory </a:t>
            </a:r>
            <a:r>
              <a:rPr sz="2800" spc="5" dirty="0">
                <a:latin typeface="Arial"/>
                <a:cs typeface="Arial"/>
              </a:rPr>
              <a:t>may </a:t>
            </a:r>
            <a:r>
              <a:rPr sz="2800" spc="-5" dirty="0">
                <a:latin typeface="Arial"/>
                <a:cs typeface="Arial"/>
              </a:rPr>
              <a:t>be  divided into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number of logical  </a:t>
            </a:r>
            <a:r>
              <a:rPr sz="2800" dirty="0">
                <a:latin typeface="Arial"/>
                <a:cs typeface="Arial"/>
              </a:rPr>
              <a:t>segments.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87620" y="740409"/>
            <a:ext cx="658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7F007F"/>
                </a:solidFill>
                <a:latin typeface="Arial"/>
                <a:cs typeface="Arial"/>
              </a:rPr>
              <a:t>0</a:t>
            </a:r>
            <a:r>
              <a:rPr sz="1800" b="1" spc="-5" dirty="0">
                <a:solidFill>
                  <a:srgbClr val="7F007F"/>
                </a:solidFill>
                <a:latin typeface="Arial"/>
                <a:cs typeface="Arial"/>
              </a:rPr>
              <a:t>00</a:t>
            </a:r>
            <a:r>
              <a:rPr sz="1800" b="1" spc="-15" dirty="0">
                <a:solidFill>
                  <a:srgbClr val="7F007F"/>
                </a:solidFill>
                <a:latin typeface="Arial"/>
                <a:cs typeface="Arial"/>
              </a:rPr>
              <a:t>0</a:t>
            </a:r>
            <a:r>
              <a:rPr sz="1800" b="1" dirty="0">
                <a:solidFill>
                  <a:srgbClr val="7F007F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06340" y="5648959"/>
            <a:ext cx="725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7F007F"/>
                </a:solidFill>
                <a:latin typeface="Arial"/>
                <a:cs typeface="Arial"/>
              </a:rPr>
              <a:t>F</a:t>
            </a:r>
            <a:r>
              <a:rPr sz="1800" b="1" spc="5" dirty="0">
                <a:solidFill>
                  <a:srgbClr val="7F007F"/>
                </a:solidFill>
                <a:latin typeface="Arial"/>
                <a:cs typeface="Arial"/>
              </a:rPr>
              <a:t>F</a:t>
            </a:r>
            <a:r>
              <a:rPr sz="1800" b="1" spc="-5" dirty="0">
                <a:solidFill>
                  <a:srgbClr val="7F007F"/>
                </a:solidFill>
                <a:latin typeface="Arial"/>
                <a:cs typeface="Arial"/>
              </a:rPr>
              <a:t>F</a:t>
            </a:r>
            <a:r>
              <a:rPr sz="1800" b="1" spc="5" dirty="0">
                <a:solidFill>
                  <a:srgbClr val="7F007F"/>
                </a:solidFill>
                <a:latin typeface="Arial"/>
                <a:cs typeface="Arial"/>
              </a:rPr>
              <a:t>F</a:t>
            </a:r>
            <a:r>
              <a:rPr sz="1800" b="1" dirty="0">
                <a:solidFill>
                  <a:srgbClr val="7F007F"/>
                </a:solidFill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78220" y="86359"/>
            <a:ext cx="1889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Physical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202276"/>
            <a:ext cx="7886700" cy="1325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size of each segment </a:t>
            </a:r>
            <a:r>
              <a:rPr spc="-10" dirty="0"/>
              <a:t>is </a:t>
            </a:r>
            <a:r>
              <a:rPr spc="-5" dirty="0"/>
              <a:t>64</a:t>
            </a:r>
            <a:r>
              <a:rPr spc="-15" dirty="0"/>
              <a:t> </a:t>
            </a:r>
            <a:r>
              <a:rPr spc="-5" dirty="0"/>
              <a:t>KB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685800"/>
            <a:ext cx="132715" cy="13512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dirty="0">
                <a:latin typeface="Arial"/>
                <a:cs typeface="Arial"/>
              </a:rPr>
              <a:t>•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latin typeface="Arial"/>
                <a:cs typeface="Arial"/>
              </a:rPr>
              <a:t>•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 smtClean="0">
                <a:latin typeface="Arial"/>
                <a:cs typeface="Arial"/>
              </a:rPr>
              <a:t>•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3286" y="1143000"/>
            <a:ext cx="7581900" cy="305054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segment </a:t>
            </a:r>
            <a:r>
              <a:rPr sz="2400" spc="5" dirty="0">
                <a:latin typeface="Arial"/>
                <a:cs typeface="Arial"/>
              </a:rPr>
              <a:t>may </a:t>
            </a:r>
            <a:r>
              <a:rPr sz="2400" spc="-5" dirty="0">
                <a:latin typeface="Arial"/>
                <a:cs typeface="Arial"/>
              </a:rPr>
              <a:t>be located </a:t>
            </a:r>
            <a:r>
              <a:rPr sz="2400" spc="-10" dirty="0">
                <a:latin typeface="Arial"/>
                <a:cs typeface="Arial"/>
              </a:rPr>
              <a:t>any </a:t>
            </a:r>
            <a:r>
              <a:rPr sz="2400" spc="-5" dirty="0">
                <a:latin typeface="Arial"/>
                <a:cs typeface="Arial"/>
              </a:rPr>
              <a:t>where 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memory</a:t>
            </a:r>
            <a:endParaRPr sz="2400" dirty="0">
              <a:latin typeface="Arial"/>
              <a:cs typeface="Arial"/>
            </a:endParaRPr>
          </a:p>
          <a:p>
            <a:pPr marL="12700" marR="753745">
              <a:lnSpc>
                <a:spcPct val="100000"/>
              </a:lnSpc>
              <a:spcBef>
                <a:spcPts val="590"/>
              </a:spcBef>
            </a:pPr>
            <a:r>
              <a:rPr sz="2400" spc="-5" dirty="0">
                <a:latin typeface="Arial"/>
                <a:cs typeface="Arial"/>
              </a:rPr>
              <a:t>Each of these </a:t>
            </a:r>
            <a:r>
              <a:rPr sz="2400" dirty="0">
                <a:latin typeface="Arial"/>
                <a:cs typeface="Arial"/>
              </a:rPr>
              <a:t>segments </a:t>
            </a:r>
            <a:r>
              <a:rPr sz="2400" spc="-5" dirty="0">
                <a:latin typeface="Arial"/>
                <a:cs typeface="Arial"/>
              </a:rPr>
              <a:t>can be used for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specific  function.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 dirty="0">
              <a:latin typeface="Arial"/>
              <a:cs typeface="Arial"/>
            </a:endParaRPr>
          </a:p>
          <a:p>
            <a:pPr marL="412750" indent="-285750">
              <a:lnSpc>
                <a:spcPct val="100000"/>
              </a:lnSpc>
              <a:buChar char="–"/>
              <a:tabLst>
                <a:tab pos="412115" algn="l"/>
                <a:tab pos="412750" algn="l"/>
              </a:tabLst>
            </a:pPr>
            <a:r>
              <a:rPr sz="2000" dirty="0">
                <a:latin typeface="Arial"/>
                <a:cs typeface="Arial"/>
              </a:rPr>
              <a:t>Code segment is used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storing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20" dirty="0"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instructions.</a:t>
            </a:r>
            <a:endParaRPr sz="2000" dirty="0">
              <a:latin typeface="Arial"/>
              <a:cs typeface="Arial"/>
            </a:endParaRPr>
          </a:p>
          <a:p>
            <a:pPr marL="412750" marR="5080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412115" algn="l"/>
                <a:tab pos="412750" algn="l"/>
              </a:tabLst>
            </a:pPr>
            <a:r>
              <a:rPr sz="2000" spc="-5" dirty="0">
                <a:latin typeface="Arial"/>
                <a:cs typeface="Arial"/>
              </a:rPr>
              <a:t>The stack </a:t>
            </a:r>
            <a:r>
              <a:rPr sz="2000" dirty="0">
                <a:latin typeface="Arial"/>
                <a:cs typeface="Arial"/>
              </a:rPr>
              <a:t>segment is used </a:t>
            </a:r>
            <a:r>
              <a:rPr sz="2000" spc="-5" dirty="0">
                <a:latin typeface="Arial"/>
                <a:cs typeface="Arial"/>
              </a:rPr>
              <a:t>as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stack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it </a:t>
            </a:r>
            <a:r>
              <a:rPr sz="2000" dirty="0">
                <a:latin typeface="Arial"/>
                <a:cs typeface="Arial"/>
              </a:rPr>
              <a:t>is used to </a:t>
            </a:r>
            <a:r>
              <a:rPr sz="2000" spc="-5" dirty="0">
                <a:latin typeface="Arial"/>
                <a:cs typeface="Arial"/>
              </a:rPr>
              <a:t>store the  </a:t>
            </a:r>
            <a:r>
              <a:rPr sz="2000" dirty="0">
                <a:latin typeface="Arial"/>
                <a:cs typeface="Arial"/>
              </a:rPr>
              <a:t>return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addresses.</a:t>
            </a:r>
          </a:p>
          <a:p>
            <a:pPr marL="412750" indent="-285750">
              <a:lnSpc>
                <a:spcPct val="100000"/>
              </a:lnSpc>
              <a:spcBef>
                <a:spcPts val="500"/>
              </a:spcBef>
              <a:buChar char="–"/>
              <a:tabLst>
                <a:tab pos="412115" algn="l"/>
                <a:tab pos="412750" algn="l"/>
              </a:tabLst>
            </a:pPr>
            <a:r>
              <a:rPr sz="2000" spc="-5" dirty="0">
                <a:latin typeface="Arial"/>
                <a:cs typeface="Arial"/>
              </a:rPr>
              <a:t>The data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extra segments are </a:t>
            </a:r>
            <a:r>
              <a:rPr sz="2000" dirty="0">
                <a:latin typeface="Arial"/>
                <a:cs typeface="Arial"/>
              </a:rPr>
              <a:t>used </a:t>
            </a:r>
            <a:r>
              <a:rPr sz="2000" spc="-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storing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data</a:t>
            </a:r>
            <a:r>
              <a:rPr sz="2000" spc="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byte.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54940"/>
            <a:ext cx="1929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F51329"/>
                </a:solidFill>
                <a:latin typeface="Arial"/>
                <a:cs typeface="Arial"/>
              </a:rPr>
              <a:t>Fe</a:t>
            </a:r>
            <a:r>
              <a:rPr sz="3600" b="1" dirty="0">
                <a:solidFill>
                  <a:srgbClr val="F51329"/>
                </a:solidFill>
                <a:latin typeface="Arial"/>
                <a:cs typeface="Arial"/>
              </a:rPr>
              <a:t>a</a:t>
            </a:r>
            <a:r>
              <a:rPr sz="3600" b="1" spc="-10" dirty="0">
                <a:solidFill>
                  <a:srgbClr val="F51329"/>
                </a:solidFill>
                <a:latin typeface="Arial"/>
                <a:cs typeface="Arial"/>
              </a:rPr>
              <a:t>t</a:t>
            </a:r>
            <a:r>
              <a:rPr sz="3600" b="1" spc="-5" dirty="0">
                <a:solidFill>
                  <a:srgbClr val="F51329"/>
                </a:solidFill>
                <a:latin typeface="Arial"/>
                <a:cs typeface="Arial"/>
              </a:rPr>
              <a:t>ur</a:t>
            </a:r>
            <a:r>
              <a:rPr sz="3600" b="1" dirty="0">
                <a:solidFill>
                  <a:srgbClr val="F51329"/>
                </a:solidFill>
                <a:latin typeface="Arial"/>
                <a:cs typeface="Arial"/>
              </a:rPr>
              <a:t>es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59469" y="6295722"/>
            <a:ext cx="1752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740" y="966470"/>
            <a:ext cx="7963534" cy="1595120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410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800" b="1" i="1" dirty="0">
                <a:latin typeface="Arial"/>
                <a:cs typeface="Arial"/>
              </a:rPr>
              <a:t>It is a </a:t>
            </a:r>
            <a:r>
              <a:rPr sz="2800" b="1" i="1" spc="-5" dirty="0">
                <a:latin typeface="Arial"/>
                <a:cs typeface="Arial"/>
              </a:rPr>
              <a:t>16-bit</a:t>
            </a:r>
            <a:r>
              <a:rPr sz="2800" b="1" i="1" spc="-10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μp.</a:t>
            </a:r>
            <a:endParaRPr sz="2800" dirty="0">
              <a:latin typeface="Arial"/>
              <a:cs typeface="Arial"/>
            </a:endParaRPr>
          </a:p>
          <a:p>
            <a:pPr marL="381000" marR="30480" indent="-342900">
              <a:lnSpc>
                <a:spcPts val="3020"/>
              </a:lnSpc>
              <a:spcBef>
                <a:spcPts val="1689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800" b="1" i="1" spc="-5" dirty="0">
                <a:latin typeface="Arial"/>
                <a:cs typeface="Arial"/>
              </a:rPr>
              <a:t>8086 </a:t>
            </a:r>
            <a:r>
              <a:rPr sz="2800" b="1" i="1" spc="-10" dirty="0">
                <a:latin typeface="Arial"/>
                <a:cs typeface="Arial"/>
              </a:rPr>
              <a:t>has </a:t>
            </a:r>
            <a:r>
              <a:rPr sz="2800" b="1" i="1" dirty="0">
                <a:latin typeface="Arial"/>
                <a:cs typeface="Arial"/>
              </a:rPr>
              <a:t>a </a:t>
            </a:r>
            <a:r>
              <a:rPr sz="2800" b="1" i="1" spc="-5" dirty="0">
                <a:latin typeface="Arial"/>
                <a:cs typeface="Arial"/>
              </a:rPr>
              <a:t>20 bit address </a:t>
            </a:r>
            <a:r>
              <a:rPr sz="2800" b="1" i="1" spc="-10" dirty="0">
                <a:latin typeface="Arial"/>
                <a:cs typeface="Arial"/>
              </a:rPr>
              <a:t>bus </a:t>
            </a:r>
            <a:r>
              <a:rPr sz="2800" b="1" i="1" spc="-5" dirty="0">
                <a:latin typeface="Arial"/>
                <a:cs typeface="Arial"/>
              </a:rPr>
              <a:t>can </a:t>
            </a:r>
            <a:r>
              <a:rPr sz="2800" b="1" i="1" dirty="0">
                <a:latin typeface="Arial"/>
                <a:cs typeface="Arial"/>
              </a:rPr>
              <a:t>access </a:t>
            </a:r>
            <a:r>
              <a:rPr sz="2800" b="1" i="1" spc="-5" dirty="0">
                <a:latin typeface="Arial"/>
                <a:cs typeface="Arial"/>
              </a:rPr>
              <a:t>up  to </a:t>
            </a:r>
            <a:r>
              <a:rPr sz="2800" b="1" i="1" spc="-245" dirty="0">
                <a:latin typeface="Arial"/>
                <a:cs typeface="Arial"/>
              </a:rPr>
              <a:t>2</a:t>
            </a:r>
            <a:r>
              <a:rPr sz="2400" b="1" i="1" spc="-367" baseline="29513" dirty="0">
                <a:latin typeface="Arial"/>
                <a:cs typeface="Arial"/>
              </a:rPr>
              <a:t>20 </a:t>
            </a:r>
            <a:r>
              <a:rPr sz="2800" b="1" i="1" spc="-5" dirty="0">
                <a:latin typeface="Arial"/>
                <a:cs typeface="Arial"/>
              </a:rPr>
              <a:t>memory locations </a:t>
            </a:r>
            <a:r>
              <a:rPr sz="2800" b="1" i="1" dirty="0">
                <a:latin typeface="Arial"/>
                <a:cs typeface="Arial"/>
              </a:rPr>
              <a:t>(1</a:t>
            </a:r>
            <a:r>
              <a:rPr sz="2800" b="1" i="1" spc="-50" dirty="0">
                <a:latin typeface="Arial"/>
                <a:cs typeface="Arial"/>
              </a:rPr>
              <a:t> </a:t>
            </a:r>
            <a:r>
              <a:rPr sz="2800" b="1" i="1" spc="-10" dirty="0">
                <a:latin typeface="Arial"/>
                <a:cs typeface="Arial"/>
              </a:rPr>
              <a:t>MB).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2517139"/>
            <a:ext cx="150495" cy="1211580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4100" y="2537459"/>
            <a:ext cx="5746115" cy="1211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9000"/>
              </a:lnSpc>
              <a:spcBef>
                <a:spcPts val="100"/>
              </a:spcBef>
            </a:pPr>
            <a:r>
              <a:rPr sz="2800" b="1" i="1" dirty="0">
                <a:latin typeface="Arial"/>
                <a:cs typeface="Arial"/>
              </a:rPr>
              <a:t>It </a:t>
            </a:r>
            <a:r>
              <a:rPr sz="2800" b="1" i="1" spc="-5" dirty="0">
                <a:latin typeface="Arial"/>
                <a:cs typeface="Arial"/>
              </a:rPr>
              <a:t>can </a:t>
            </a:r>
            <a:r>
              <a:rPr sz="2800" b="1" i="1" spc="-10" dirty="0">
                <a:latin typeface="Arial"/>
                <a:cs typeface="Arial"/>
              </a:rPr>
              <a:t>support </a:t>
            </a:r>
            <a:r>
              <a:rPr sz="2800" b="1" i="1" spc="-5" dirty="0">
                <a:latin typeface="Arial"/>
                <a:cs typeface="Arial"/>
              </a:rPr>
              <a:t>up </a:t>
            </a:r>
            <a:r>
              <a:rPr sz="2800" b="1" i="1" dirty="0">
                <a:latin typeface="Arial"/>
                <a:cs typeface="Arial"/>
              </a:rPr>
              <a:t>to </a:t>
            </a:r>
            <a:r>
              <a:rPr sz="2800" b="1" i="1" spc="-5" dirty="0">
                <a:latin typeface="Arial"/>
                <a:cs typeface="Arial"/>
              </a:rPr>
              <a:t>64K </a:t>
            </a:r>
            <a:r>
              <a:rPr sz="2800" b="1" i="1" dirty="0">
                <a:latin typeface="Arial"/>
                <a:cs typeface="Arial"/>
              </a:rPr>
              <a:t>I/O</a:t>
            </a:r>
            <a:r>
              <a:rPr sz="2800" b="1" i="1" spc="-80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ports.  </a:t>
            </a:r>
            <a:r>
              <a:rPr sz="2800" b="1" i="1" dirty="0">
                <a:latin typeface="Arial"/>
                <a:cs typeface="Arial"/>
              </a:rPr>
              <a:t>It </a:t>
            </a:r>
            <a:r>
              <a:rPr sz="2800" b="1" i="1" spc="-10" dirty="0">
                <a:latin typeface="Arial"/>
                <a:cs typeface="Arial"/>
              </a:rPr>
              <a:t>provides </a:t>
            </a:r>
            <a:r>
              <a:rPr sz="2800" b="1" i="1" spc="-5" dirty="0">
                <a:latin typeface="Arial"/>
                <a:cs typeface="Arial"/>
              </a:rPr>
              <a:t>14, 16 -bit registers.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40" y="3890009"/>
            <a:ext cx="7769225" cy="1812289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i="1" spc="-5" dirty="0">
                <a:latin typeface="Arial"/>
                <a:cs typeface="Arial"/>
              </a:rPr>
              <a:t>Word size </a:t>
            </a:r>
            <a:r>
              <a:rPr sz="2800" b="1" i="1" dirty="0">
                <a:latin typeface="Arial"/>
                <a:cs typeface="Arial"/>
              </a:rPr>
              <a:t>is </a:t>
            </a:r>
            <a:r>
              <a:rPr sz="2800" b="1" i="1" spc="-5" dirty="0">
                <a:latin typeface="Arial"/>
                <a:cs typeface="Arial"/>
              </a:rPr>
              <a:t>16 bits and </a:t>
            </a:r>
            <a:r>
              <a:rPr sz="2800" b="1" i="1" spc="-10" dirty="0">
                <a:latin typeface="Arial"/>
                <a:cs typeface="Arial"/>
              </a:rPr>
              <a:t>double word </a:t>
            </a:r>
            <a:r>
              <a:rPr sz="2800" b="1" i="1" spc="-5" dirty="0">
                <a:latin typeface="Arial"/>
                <a:cs typeface="Arial"/>
              </a:rPr>
              <a:t>size </a:t>
            </a:r>
            <a:r>
              <a:rPr sz="2800" b="1" i="1" dirty="0">
                <a:latin typeface="Arial"/>
                <a:cs typeface="Arial"/>
              </a:rPr>
              <a:t>is  4</a:t>
            </a:r>
            <a:r>
              <a:rPr sz="2800" b="1" i="1" spc="-10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bytes.</a:t>
            </a:r>
            <a:endParaRPr sz="2800">
              <a:latin typeface="Arial"/>
              <a:cs typeface="Arial"/>
            </a:endParaRPr>
          </a:p>
          <a:p>
            <a:pPr marL="355600" marR="558165" indent="-342900">
              <a:lnSpc>
                <a:spcPts val="3020"/>
              </a:lnSpc>
              <a:spcBef>
                <a:spcPts val="1645"/>
              </a:spcBef>
              <a:buFont typeface="Arial"/>
              <a:buChar char="•"/>
              <a:tabLst>
                <a:tab pos="454025" algn="l"/>
                <a:tab pos="454659" algn="l"/>
              </a:tabLst>
            </a:pPr>
            <a:r>
              <a:rPr dirty="0"/>
              <a:t>	</a:t>
            </a:r>
            <a:r>
              <a:rPr sz="2800" b="1" i="1" dirty="0">
                <a:latin typeface="Arial"/>
                <a:cs typeface="Arial"/>
              </a:rPr>
              <a:t>It </a:t>
            </a:r>
            <a:r>
              <a:rPr sz="2800" b="1" i="1" spc="-10" dirty="0">
                <a:latin typeface="Arial"/>
                <a:cs typeface="Arial"/>
              </a:rPr>
              <a:t>has </a:t>
            </a:r>
            <a:r>
              <a:rPr sz="2800" b="1" i="1" spc="-5" dirty="0">
                <a:latin typeface="Arial"/>
                <a:cs typeface="Arial"/>
              </a:rPr>
              <a:t>multiplexed address and data </a:t>
            </a:r>
            <a:r>
              <a:rPr sz="2800" b="1" i="1" spc="-10" dirty="0">
                <a:latin typeface="Arial"/>
                <a:cs typeface="Arial"/>
              </a:rPr>
              <a:t>bus  AD0- AD15 </a:t>
            </a:r>
            <a:r>
              <a:rPr sz="2800" b="1" i="1" spc="-5" dirty="0">
                <a:latin typeface="Arial"/>
                <a:cs typeface="Arial"/>
              </a:rPr>
              <a:t>and </a:t>
            </a:r>
            <a:r>
              <a:rPr sz="2800" b="1" i="1" spc="-10" dirty="0">
                <a:latin typeface="Arial"/>
                <a:cs typeface="Arial"/>
              </a:rPr>
              <a:t>A16 </a:t>
            </a:r>
            <a:r>
              <a:rPr sz="2800" b="1" i="1" dirty="0">
                <a:latin typeface="Arial"/>
                <a:cs typeface="Arial"/>
              </a:rPr>
              <a:t>–</a:t>
            </a:r>
            <a:r>
              <a:rPr sz="2800" b="1" i="1" spc="5" dirty="0">
                <a:latin typeface="Arial"/>
                <a:cs typeface="Arial"/>
              </a:rPr>
              <a:t> </a:t>
            </a:r>
            <a:r>
              <a:rPr sz="2800" b="1" i="1" spc="-5" dirty="0">
                <a:latin typeface="Arial"/>
                <a:cs typeface="Arial"/>
              </a:rPr>
              <a:t>A19.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01600"/>
            <a:ext cx="132715" cy="124079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168529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118110"/>
            <a:ext cx="8172450" cy="1974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800"/>
              </a:lnSpc>
              <a:spcBef>
                <a:spcPts val="95"/>
              </a:spcBef>
            </a:pPr>
            <a:r>
              <a:rPr sz="2400" dirty="0">
                <a:latin typeface="Arial"/>
                <a:cs typeface="Arial"/>
              </a:rPr>
              <a:t>The 4 </a:t>
            </a:r>
            <a:r>
              <a:rPr sz="2400" spc="-5" dirty="0">
                <a:latin typeface="Arial"/>
                <a:cs typeface="Arial"/>
              </a:rPr>
              <a:t>segments are Code, Data, Extra and Stack </a:t>
            </a:r>
            <a:r>
              <a:rPr sz="2400" dirty="0">
                <a:latin typeface="Arial"/>
                <a:cs typeface="Arial"/>
              </a:rPr>
              <a:t>segments.  A </a:t>
            </a:r>
            <a:r>
              <a:rPr sz="2400" spc="-5" dirty="0">
                <a:latin typeface="Arial"/>
                <a:cs typeface="Arial"/>
              </a:rPr>
              <a:t>Segment is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64kbyte block of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memory.</a:t>
            </a:r>
          </a:p>
          <a:p>
            <a:pPr marL="12700" marR="42545">
              <a:lnSpc>
                <a:spcPts val="2590"/>
              </a:lnSpc>
              <a:spcBef>
                <a:spcPts val="640"/>
              </a:spcBef>
            </a:pP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16 bit contents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 segment registers in the BIU  actually point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the starting location of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particular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segment.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400" spc="-5" dirty="0">
                <a:solidFill>
                  <a:srgbClr val="D90000"/>
                </a:solidFill>
                <a:latin typeface="Arial"/>
                <a:cs typeface="Arial"/>
              </a:rPr>
              <a:t>Segments </a:t>
            </a:r>
            <a:r>
              <a:rPr sz="2400" spc="5" dirty="0">
                <a:solidFill>
                  <a:srgbClr val="D90000"/>
                </a:solidFill>
                <a:latin typeface="Arial"/>
                <a:cs typeface="Arial"/>
              </a:rPr>
              <a:t>may </a:t>
            </a:r>
            <a:r>
              <a:rPr sz="2400" dirty="0">
                <a:solidFill>
                  <a:srgbClr val="D90000"/>
                </a:solidFill>
                <a:latin typeface="Arial"/>
                <a:cs typeface="Arial"/>
              </a:rPr>
              <a:t>be </a:t>
            </a:r>
            <a:r>
              <a:rPr sz="2400" spc="-10" dirty="0">
                <a:solidFill>
                  <a:srgbClr val="D90000"/>
                </a:solidFill>
                <a:latin typeface="Arial"/>
                <a:cs typeface="Arial"/>
              </a:rPr>
              <a:t>overlapped </a:t>
            </a:r>
            <a:r>
              <a:rPr sz="2400" spc="-5" dirty="0">
                <a:solidFill>
                  <a:srgbClr val="D90000"/>
                </a:solidFill>
                <a:latin typeface="Arial"/>
                <a:cs typeface="Arial"/>
              </a:rPr>
              <a:t>or</a:t>
            </a:r>
            <a:r>
              <a:rPr sz="2400" spc="15" dirty="0">
                <a:solidFill>
                  <a:srgbClr val="D9000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D90000"/>
                </a:solidFill>
                <a:latin typeface="Arial"/>
                <a:cs typeface="Arial"/>
              </a:rPr>
              <a:t>non-overlapped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3500"/>
            <a:ext cx="357377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Segment</a:t>
            </a:r>
            <a:r>
              <a:rPr sz="32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registers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31140" y="980440"/>
            <a:ext cx="8138795" cy="451993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849630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In </a:t>
            </a:r>
            <a:r>
              <a:rPr sz="2800" spc="-5" dirty="0">
                <a:latin typeface="Arial"/>
                <a:cs typeface="Arial"/>
              </a:rPr>
              <a:t>8086/88 the processors </a:t>
            </a:r>
            <a:r>
              <a:rPr sz="2800" dirty="0">
                <a:latin typeface="Arial"/>
                <a:cs typeface="Arial"/>
              </a:rPr>
              <a:t>have 4 segments  </a:t>
            </a:r>
            <a:r>
              <a:rPr sz="2800" spc="-5" dirty="0">
                <a:latin typeface="Arial"/>
                <a:cs typeface="Arial"/>
              </a:rPr>
              <a:t>registers</a:t>
            </a:r>
            <a:endParaRPr sz="2800">
              <a:latin typeface="Arial"/>
              <a:cs typeface="Arial"/>
            </a:endParaRPr>
          </a:p>
          <a:p>
            <a:pPr marL="355600" marR="426720" indent="-342900">
              <a:lnSpc>
                <a:spcPct val="90000"/>
              </a:lnSpc>
              <a:spcBef>
                <a:spcPts val="2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Code </a:t>
            </a:r>
            <a:r>
              <a:rPr sz="2800" dirty="0">
                <a:latin typeface="Arial"/>
                <a:cs typeface="Arial"/>
              </a:rPr>
              <a:t>Segment </a:t>
            </a:r>
            <a:r>
              <a:rPr sz="2800" spc="-5" dirty="0">
                <a:latin typeface="Arial"/>
                <a:cs typeface="Arial"/>
              </a:rPr>
              <a:t>register (CS), Data Segment  register (DS), Extra Segment register (ES) and  Stack </a:t>
            </a:r>
            <a:r>
              <a:rPr sz="2800" dirty="0">
                <a:latin typeface="Arial"/>
                <a:cs typeface="Arial"/>
              </a:rPr>
              <a:t>Segment </a:t>
            </a:r>
            <a:r>
              <a:rPr sz="2800" spc="-10" dirty="0">
                <a:latin typeface="Arial"/>
                <a:cs typeface="Arial"/>
              </a:rPr>
              <a:t>(SS)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register.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2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All are 16 </a:t>
            </a:r>
            <a:r>
              <a:rPr sz="2800" dirty="0">
                <a:latin typeface="Arial"/>
                <a:cs typeface="Arial"/>
              </a:rPr>
              <a:t>bit</a:t>
            </a:r>
            <a:r>
              <a:rPr sz="2800" spc="-5" dirty="0">
                <a:latin typeface="Arial"/>
                <a:cs typeface="Arial"/>
              </a:rPr>
              <a:t> registers.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3020"/>
              </a:lnSpc>
              <a:spcBef>
                <a:spcPts val="266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Each of the Segment registers </a:t>
            </a:r>
            <a:r>
              <a:rPr sz="2800" dirty="0">
                <a:latin typeface="Arial"/>
                <a:cs typeface="Arial"/>
              </a:rPr>
              <a:t>store </a:t>
            </a:r>
            <a:r>
              <a:rPr sz="2800" spc="-5" dirty="0">
                <a:latin typeface="Arial"/>
                <a:cs typeface="Arial"/>
              </a:rPr>
              <a:t>the upper 16  bit address of the starting address of the  corresponding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segments.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2570" y="871220"/>
            <a:ext cx="52273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/>
              <a:t>Memory </a:t>
            </a:r>
            <a:r>
              <a:rPr sz="3200" dirty="0"/>
              <a:t>Address</a:t>
            </a:r>
            <a:r>
              <a:rPr sz="3200" spc="-70" dirty="0"/>
              <a:t> </a:t>
            </a:r>
            <a:r>
              <a:rPr sz="3200" spc="-5" dirty="0"/>
              <a:t>Generation</a:t>
            </a:r>
            <a:endParaRPr sz="3200"/>
          </a:p>
        </p:txBody>
      </p:sp>
      <p:sp>
        <p:nvSpPr>
          <p:cNvPr id="75" name="object 7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3276600" y="4752340"/>
            <a:ext cx="3957320" cy="529590"/>
            <a:chOff x="3276600" y="4752340"/>
            <a:chExt cx="3957320" cy="529590"/>
          </a:xfrm>
        </p:grpSpPr>
        <p:sp>
          <p:nvSpPr>
            <p:cNvPr id="4" name="object 4"/>
            <p:cNvSpPr/>
            <p:nvPr/>
          </p:nvSpPr>
          <p:spPr>
            <a:xfrm>
              <a:off x="3359150" y="4834890"/>
              <a:ext cx="3868420" cy="440690"/>
            </a:xfrm>
            <a:custGeom>
              <a:avLst/>
              <a:gdLst/>
              <a:ahLst/>
              <a:cxnLst/>
              <a:rect l="l" t="t" r="r" b="b"/>
              <a:pathLst>
                <a:path w="3868420" h="440689">
                  <a:moveTo>
                    <a:pt x="3868420" y="0"/>
                  </a:moveTo>
                  <a:lnTo>
                    <a:pt x="109220" y="0"/>
                  </a:lnTo>
                  <a:lnTo>
                    <a:pt x="0" y="110490"/>
                  </a:lnTo>
                  <a:lnTo>
                    <a:pt x="0" y="440690"/>
                  </a:lnTo>
                  <a:lnTo>
                    <a:pt x="3759200" y="440690"/>
                  </a:lnTo>
                  <a:lnTo>
                    <a:pt x="3868420" y="330200"/>
                  </a:lnTo>
                  <a:lnTo>
                    <a:pt x="3868420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59150" y="4834890"/>
              <a:ext cx="3868420" cy="440690"/>
            </a:xfrm>
            <a:custGeom>
              <a:avLst/>
              <a:gdLst/>
              <a:ahLst/>
              <a:cxnLst/>
              <a:rect l="l" t="t" r="r" b="b"/>
              <a:pathLst>
                <a:path w="3868420" h="440689">
                  <a:moveTo>
                    <a:pt x="0" y="440690"/>
                  </a:moveTo>
                  <a:lnTo>
                    <a:pt x="0" y="110490"/>
                  </a:lnTo>
                  <a:lnTo>
                    <a:pt x="109220" y="0"/>
                  </a:lnTo>
                  <a:lnTo>
                    <a:pt x="3868420" y="0"/>
                  </a:lnTo>
                  <a:lnTo>
                    <a:pt x="3868420" y="330200"/>
                  </a:lnTo>
                  <a:lnTo>
                    <a:pt x="3759200" y="440690"/>
                  </a:lnTo>
                  <a:lnTo>
                    <a:pt x="0" y="440690"/>
                  </a:lnTo>
                  <a:close/>
                </a:path>
              </a:pathLst>
            </a:custGeom>
            <a:ln w="12579">
              <a:solidFill>
                <a:srgbClr val="6A6A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59150" y="4834890"/>
              <a:ext cx="3868420" cy="110489"/>
            </a:xfrm>
            <a:custGeom>
              <a:avLst/>
              <a:gdLst/>
              <a:ahLst/>
              <a:cxnLst/>
              <a:rect l="l" t="t" r="r" b="b"/>
              <a:pathLst>
                <a:path w="3868420" h="110489">
                  <a:moveTo>
                    <a:pt x="3868420" y="0"/>
                  </a:moveTo>
                  <a:lnTo>
                    <a:pt x="109220" y="0"/>
                  </a:lnTo>
                  <a:lnTo>
                    <a:pt x="0" y="110490"/>
                  </a:lnTo>
                  <a:lnTo>
                    <a:pt x="3759200" y="110490"/>
                  </a:lnTo>
                  <a:lnTo>
                    <a:pt x="3868420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59150" y="4834890"/>
              <a:ext cx="3868420" cy="110489"/>
            </a:xfrm>
            <a:custGeom>
              <a:avLst/>
              <a:gdLst/>
              <a:ahLst/>
              <a:cxnLst/>
              <a:rect l="l" t="t" r="r" b="b"/>
              <a:pathLst>
                <a:path w="3868420" h="110489">
                  <a:moveTo>
                    <a:pt x="0" y="110490"/>
                  </a:moveTo>
                  <a:lnTo>
                    <a:pt x="109220" y="0"/>
                  </a:lnTo>
                  <a:lnTo>
                    <a:pt x="3868420" y="0"/>
                  </a:lnTo>
                  <a:lnTo>
                    <a:pt x="3759200" y="110490"/>
                  </a:lnTo>
                  <a:lnTo>
                    <a:pt x="0" y="110490"/>
                  </a:lnTo>
                  <a:close/>
                </a:path>
              </a:pathLst>
            </a:custGeom>
            <a:ln w="12579">
              <a:solidFill>
                <a:srgbClr val="6A6A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18350" y="4834890"/>
              <a:ext cx="109220" cy="440690"/>
            </a:xfrm>
            <a:custGeom>
              <a:avLst/>
              <a:gdLst/>
              <a:ahLst/>
              <a:cxnLst/>
              <a:rect l="l" t="t" r="r" b="b"/>
              <a:pathLst>
                <a:path w="109220" h="440689">
                  <a:moveTo>
                    <a:pt x="109220" y="0"/>
                  </a:moveTo>
                  <a:lnTo>
                    <a:pt x="0" y="110490"/>
                  </a:lnTo>
                  <a:lnTo>
                    <a:pt x="0" y="440690"/>
                  </a:lnTo>
                  <a:lnTo>
                    <a:pt x="109220" y="330200"/>
                  </a:lnTo>
                  <a:lnTo>
                    <a:pt x="109220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18350" y="4834890"/>
              <a:ext cx="109220" cy="440690"/>
            </a:xfrm>
            <a:custGeom>
              <a:avLst/>
              <a:gdLst/>
              <a:ahLst/>
              <a:cxnLst/>
              <a:rect l="l" t="t" r="r" b="b"/>
              <a:pathLst>
                <a:path w="109220" h="440689">
                  <a:moveTo>
                    <a:pt x="0" y="440690"/>
                  </a:moveTo>
                  <a:lnTo>
                    <a:pt x="0" y="110490"/>
                  </a:lnTo>
                  <a:lnTo>
                    <a:pt x="109220" y="0"/>
                  </a:lnTo>
                  <a:lnTo>
                    <a:pt x="109220" y="330200"/>
                  </a:lnTo>
                  <a:lnTo>
                    <a:pt x="0" y="440690"/>
                  </a:lnTo>
                  <a:close/>
                </a:path>
              </a:pathLst>
            </a:custGeom>
            <a:ln w="12579">
              <a:solidFill>
                <a:srgbClr val="6A6A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82950" y="4758690"/>
              <a:ext cx="3868420" cy="440690"/>
            </a:xfrm>
            <a:custGeom>
              <a:avLst/>
              <a:gdLst/>
              <a:ahLst/>
              <a:cxnLst/>
              <a:rect l="l" t="t" r="r" b="b"/>
              <a:pathLst>
                <a:path w="3868420" h="440689">
                  <a:moveTo>
                    <a:pt x="3868420" y="0"/>
                  </a:moveTo>
                  <a:lnTo>
                    <a:pt x="109220" y="0"/>
                  </a:lnTo>
                  <a:lnTo>
                    <a:pt x="0" y="110490"/>
                  </a:lnTo>
                  <a:lnTo>
                    <a:pt x="0" y="440690"/>
                  </a:lnTo>
                  <a:lnTo>
                    <a:pt x="3759200" y="440690"/>
                  </a:lnTo>
                  <a:lnTo>
                    <a:pt x="3868420" y="330200"/>
                  </a:lnTo>
                  <a:lnTo>
                    <a:pt x="38684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82950" y="4758690"/>
              <a:ext cx="3868420" cy="440690"/>
            </a:xfrm>
            <a:custGeom>
              <a:avLst/>
              <a:gdLst/>
              <a:ahLst/>
              <a:cxnLst/>
              <a:rect l="l" t="t" r="r" b="b"/>
              <a:pathLst>
                <a:path w="3868420" h="440689">
                  <a:moveTo>
                    <a:pt x="0" y="440690"/>
                  </a:moveTo>
                  <a:lnTo>
                    <a:pt x="0" y="110490"/>
                  </a:lnTo>
                  <a:lnTo>
                    <a:pt x="109220" y="0"/>
                  </a:lnTo>
                  <a:lnTo>
                    <a:pt x="3868420" y="0"/>
                  </a:lnTo>
                  <a:lnTo>
                    <a:pt x="3868420" y="330200"/>
                  </a:lnTo>
                  <a:lnTo>
                    <a:pt x="3759200" y="440690"/>
                  </a:lnTo>
                  <a:lnTo>
                    <a:pt x="0" y="44069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82950" y="4758690"/>
              <a:ext cx="3868420" cy="110489"/>
            </a:xfrm>
            <a:custGeom>
              <a:avLst/>
              <a:gdLst/>
              <a:ahLst/>
              <a:cxnLst/>
              <a:rect l="l" t="t" r="r" b="b"/>
              <a:pathLst>
                <a:path w="3868420" h="110489">
                  <a:moveTo>
                    <a:pt x="3868420" y="0"/>
                  </a:moveTo>
                  <a:lnTo>
                    <a:pt x="109220" y="0"/>
                  </a:lnTo>
                  <a:lnTo>
                    <a:pt x="0" y="110490"/>
                  </a:lnTo>
                  <a:lnTo>
                    <a:pt x="3759200" y="110490"/>
                  </a:lnTo>
                  <a:lnTo>
                    <a:pt x="3868420" y="0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82950" y="4758690"/>
              <a:ext cx="3868420" cy="110489"/>
            </a:xfrm>
            <a:custGeom>
              <a:avLst/>
              <a:gdLst/>
              <a:ahLst/>
              <a:cxnLst/>
              <a:rect l="l" t="t" r="r" b="b"/>
              <a:pathLst>
                <a:path w="3868420" h="110489">
                  <a:moveTo>
                    <a:pt x="0" y="110490"/>
                  </a:moveTo>
                  <a:lnTo>
                    <a:pt x="109220" y="0"/>
                  </a:lnTo>
                  <a:lnTo>
                    <a:pt x="3868420" y="0"/>
                  </a:lnTo>
                  <a:lnTo>
                    <a:pt x="3759200" y="110490"/>
                  </a:lnTo>
                  <a:lnTo>
                    <a:pt x="0" y="11049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42150" y="4758690"/>
              <a:ext cx="109220" cy="440690"/>
            </a:xfrm>
            <a:custGeom>
              <a:avLst/>
              <a:gdLst/>
              <a:ahLst/>
              <a:cxnLst/>
              <a:rect l="l" t="t" r="r" b="b"/>
              <a:pathLst>
                <a:path w="109220" h="440689">
                  <a:moveTo>
                    <a:pt x="109220" y="0"/>
                  </a:moveTo>
                  <a:lnTo>
                    <a:pt x="0" y="110490"/>
                  </a:lnTo>
                  <a:lnTo>
                    <a:pt x="0" y="440690"/>
                  </a:lnTo>
                  <a:lnTo>
                    <a:pt x="109220" y="330200"/>
                  </a:lnTo>
                  <a:lnTo>
                    <a:pt x="10922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42150" y="4758690"/>
              <a:ext cx="109220" cy="440690"/>
            </a:xfrm>
            <a:custGeom>
              <a:avLst/>
              <a:gdLst/>
              <a:ahLst/>
              <a:cxnLst/>
              <a:rect l="l" t="t" r="r" b="b"/>
              <a:pathLst>
                <a:path w="109220" h="440689">
                  <a:moveTo>
                    <a:pt x="0" y="440690"/>
                  </a:moveTo>
                  <a:lnTo>
                    <a:pt x="0" y="110490"/>
                  </a:lnTo>
                  <a:lnTo>
                    <a:pt x="109220" y="0"/>
                  </a:lnTo>
                  <a:lnTo>
                    <a:pt x="109220" y="330200"/>
                  </a:lnTo>
                  <a:lnTo>
                    <a:pt x="0" y="44069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534409" y="4931409"/>
            <a:ext cx="1934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9F9D1"/>
                </a:solidFill>
                <a:latin typeface="Arial"/>
                <a:cs typeface="Arial"/>
              </a:rPr>
              <a:t>Physical </a:t>
            </a:r>
            <a:r>
              <a:rPr sz="1200" b="1" spc="-10" dirty="0">
                <a:solidFill>
                  <a:srgbClr val="F9F9D1"/>
                </a:solidFill>
                <a:latin typeface="Arial"/>
                <a:cs typeface="Arial"/>
              </a:rPr>
              <a:t>Address </a:t>
            </a:r>
            <a:r>
              <a:rPr sz="1200" b="1" dirty="0">
                <a:solidFill>
                  <a:srgbClr val="F9F9D1"/>
                </a:solidFill>
                <a:latin typeface="Arial"/>
                <a:cs typeface="Arial"/>
              </a:rPr>
              <a:t>(20</a:t>
            </a:r>
            <a:r>
              <a:rPr sz="1200" b="1" spc="-25" dirty="0">
                <a:solidFill>
                  <a:srgbClr val="F9F9D1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9F9D1"/>
                </a:solidFill>
                <a:latin typeface="Arial"/>
                <a:cs typeface="Arial"/>
              </a:rPr>
              <a:t>Bits)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556759" y="3352800"/>
            <a:ext cx="1158240" cy="800100"/>
            <a:chOff x="4556759" y="3352800"/>
            <a:chExt cx="1158240" cy="800100"/>
          </a:xfrm>
        </p:grpSpPr>
        <p:sp>
          <p:nvSpPr>
            <p:cNvPr id="18" name="object 18"/>
            <p:cNvSpPr/>
            <p:nvPr/>
          </p:nvSpPr>
          <p:spPr>
            <a:xfrm>
              <a:off x="4563109" y="3359150"/>
              <a:ext cx="1145540" cy="787400"/>
            </a:xfrm>
            <a:custGeom>
              <a:avLst/>
              <a:gdLst/>
              <a:ahLst/>
              <a:cxnLst/>
              <a:rect l="l" t="t" r="r" b="b"/>
              <a:pathLst>
                <a:path w="1145539" h="787400">
                  <a:moveTo>
                    <a:pt x="1145539" y="0"/>
                  </a:moveTo>
                  <a:lnTo>
                    <a:pt x="196850" y="0"/>
                  </a:lnTo>
                  <a:lnTo>
                    <a:pt x="0" y="195579"/>
                  </a:lnTo>
                  <a:lnTo>
                    <a:pt x="0" y="787400"/>
                  </a:lnTo>
                  <a:lnTo>
                    <a:pt x="948689" y="787400"/>
                  </a:lnTo>
                  <a:lnTo>
                    <a:pt x="1145539" y="590550"/>
                  </a:lnTo>
                  <a:lnTo>
                    <a:pt x="114553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63109" y="3359150"/>
              <a:ext cx="1145540" cy="787400"/>
            </a:xfrm>
            <a:custGeom>
              <a:avLst/>
              <a:gdLst/>
              <a:ahLst/>
              <a:cxnLst/>
              <a:rect l="l" t="t" r="r" b="b"/>
              <a:pathLst>
                <a:path w="1145539" h="787400">
                  <a:moveTo>
                    <a:pt x="0" y="787400"/>
                  </a:moveTo>
                  <a:lnTo>
                    <a:pt x="0" y="195579"/>
                  </a:lnTo>
                  <a:lnTo>
                    <a:pt x="196850" y="0"/>
                  </a:lnTo>
                  <a:lnTo>
                    <a:pt x="1145539" y="0"/>
                  </a:lnTo>
                  <a:lnTo>
                    <a:pt x="1145539" y="590550"/>
                  </a:lnTo>
                  <a:lnTo>
                    <a:pt x="948689" y="787400"/>
                  </a:lnTo>
                  <a:lnTo>
                    <a:pt x="0" y="78740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63109" y="3359150"/>
              <a:ext cx="1145540" cy="195580"/>
            </a:xfrm>
            <a:custGeom>
              <a:avLst/>
              <a:gdLst/>
              <a:ahLst/>
              <a:cxnLst/>
              <a:rect l="l" t="t" r="r" b="b"/>
              <a:pathLst>
                <a:path w="1145539" h="195579">
                  <a:moveTo>
                    <a:pt x="1145539" y="0"/>
                  </a:moveTo>
                  <a:lnTo>
                    <a:pt x="196850" y="0"/>
                  </a:lnTo>
                  <a:lnTo>
                    <a:pt x="0" y="195579"/>
                  </a:lnTo>
                  <a:lnTo>
                    <a:pt x="948689" y="195579"/>
                  </a:lnTo>
                  <a:lnTo>
                    <a:pt x="1145539" y="0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63109" y="3359150"/>
              <a:ext cx="1145540" cy="195580"/>
            </a:xfrm>
            <a:custGeom>
              <a:avLst/>
              <a:gdLst/>
              <a:ahLst/>
              <a:cxnLst/>
              <a:rect l="l" t="t" r="r" b="b"/>
              <a:pathLst>
                <a:path w="1145539" h="195579">
                  <a:moveTo>
                    <a:pt x="0" y="195579"/>
                  </a:moveTo>
                  <a:lnTo>
                    <a:pt x="196850" y="0"/>
                  </a:lnTo>
                  <a:lnTo>
                    <a:pt x="1145539" y="0"/>
                  </a:lnTo>
                  <a:lnTo>
                    <a:pt x="948689" y="195579"/>
                  </a:lnTo>
                  <a:lnTo>
                    <a:pt x="0" y="195579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11799" y="3359150"/>
              <a:ext cx="196850" cy="787400"/>
            </a:xfrm>
            <a:custGeom>
              <a:avLst/>
              <a:gdLst/>
              <a:ahLst/>
              <a:cxnLst/>
              <a:rect l="l" t="t" r="r" b="b"/>
              <a:pathLst>
                <a:path w="196850" h="787400">
                  <a:moveTo>
                    <a:pt x="196850" y="0"/>
                  </a:moveTo>
                  <a:lnTo>
                    <a:pt x="0" y="195579"/>
                  </a:lnTo>
                  <a:lnTo>
                    <a:pt x="0" y="787400"/>
                  </a:lnTo>
                  <a:lnTo>
                    <a:pt x="196850" y="590550"/>
                  </a:lnTo>
                  <a:lnTo>
                    <a:pt x="1968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11799" y="3359150"/>
              <a:ext cx="196850" cy="787400"/>
            </a:xfrm>
            <a:custGeom>
              <a:avLst/>
              <a:gdLst/>
              <a:ahLst/>
              <a:cxnLst/>
              <a:rect l="l" t="t" r="r" b="b"/>
              <a:pathLst>
                <a:path w="196850" h="787400">
                  <a:moveTo>
                    <a:pt x="0" y="787400"/>
                  </a:moveTo>
                  <a:lnTo>
                    <a:pt x="0" y="195579"/>
                  </a:lnTo>
                  <a:lnTo>
                    <a:pt x="196850" y="0"/>
                  </a:lnTo>
                  <a:lnTo>
                    <a:pt x="196850" y="590550"/>
                  </a:lnTo>
                  <a:lnTo>
                    <a:pt x="0" y="78740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733290" y="3616959"/>
            <a:ext cx="632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9F9D1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F9F9D1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F9F9D1"/>
                </a:solidFill>
                <a:latin typeface="Arial"/>
                <a:cs typeface="Arial"/>
              </a:rPr>
              <a:t>d</a:t>
            </a:r>
            <a:r>
              <a:rPr sz="1800" spc="-15" dirty="0">
                <a:solidFill>
                  <a:srgbClr val="F9F9D1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9F9D1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330960" y="2345689"/>
            <a:ext cx="3924300" cy="2467610"/>
            <a:chOff x="1330960" y="2345689"/>
            <a:chExt cx="3924300" cy="2467610"/>
          </a:xfrm>
        </p:grpSpPr>
        <p:sp>
          <p:nvSpPr>
            <p:cNvPr id="26" name="object 26"/>
            <p:cNvSpPr/>
            <p:nvPr/>
          </p:nvSpPr>
          <p:spPr>
            <a:xfrm>
              <a:off x="5043169" y="4154169"/>
              <a:ext cx="0" cy="588010"/>
            </a:xfrm>
            <a:custGeom>
              <a:avLst/>
              <a:gdLst/>
              <a:ahLst/>
              <a:cxnLst/>
              <a:rect l="l" t="t" r="r" b="b"/>
              <a:pathLst>
                <a:path h="588010">
                  <a:moveTo>
                    <a:pt x="0" y="0"/>
                  </a:moveTo>
                  <a:lnTo>
                    <a:pt x="0" y="58800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05069" y="47371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28869" y="3008629"/>
              <a:ext cx="0" cy="431800"/>
            </a:xfrm>
            <a:custGeom>
              <a:avLst/>
              <a:gdLst/>
              <a:ahLst/>
              <a:cxnLst/>
              <a:rect l="l" t="t" r="r" b="b"/>
              <a:pathLst>
                <a:path h="431800">
                  <a:moveTo>
                    <a:pt x="0" y="0"/>
                  </a:moveTo>
                  <a:lnTo>
                    <a:pt x="0" y="431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90769" y="343535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13510" y="2428239"/>
              <a:ext cx="3835400" cy="392430"/>
            </a:xfrm>
            <a:custGeom>
              <a:avLst/>
              <a:gdLst/>
              <a:ahLst/>
              <a:cxnLst/>
              <a:rect l="l" t="t" r="r" b="b"/>
              <a:pathLst>
                <a:path w="3835400" h="392430">
                  <a:moveTo>
                    <a:pt x="3835400" y="0"/>
                  </a:moveTo>
                  <a:lnTo>
                    <a:pt x="97790" y="0"/>
                  </a:lnTo>
                  <a:lnTo>
                    <a:pt x="0" y="97789"/>
                  </a:lnTo>
                  <a:lnTo>
                    <a:pt x="0" y="392430"/>
                  </a:lnTo>
                  <a:lnTo>
                    <a:pt x="3737610" y="392430"/>
                  </a:lnTo>
                  <a:lnTo>
                    <a:pt x="3835400" y="294639"/>
                  </a:lnTo>
                  <a:lnTo>
                    <a:pt x="3835400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13510" y="2428239"/>
              <a:ext cx="3835400" cy="392430"/>
            </a:xfrm>
            <a:custGeom>
              <a:avLst/>
              <a:gdLst/>
              <a:ahLst/>
              <a:cxnLst/>
              <a:rect l="l" t="t" r="r" b="b"/>
              <a:pathLst>
                <a:path w="3835400" h="392430">
                  <a:moveTo>
                    <a:pt x="0" y="392430"/>
                  </a:moveTo>
                  <a:lnTo>
                    <a:pt x="0" y="97789"/>
                  </a:lnTo>
                  <a:lnTo>
                    <a:pt x="97790" y="0"/>
                  </a:lnTo>
                  <a:lnTo>
                    <a:pt x="3835400" y="0"/>
                  </a:lnTo>
                  <a:lnTo>
                    <a:pt x="3835400" y="294639"/>
                  </a:lnTo>
                  <a:lnTo>
                    <a:pt x="3737610" y="392430"/>
                  </a:lnTo>
                  <a:lnTo>
                    <a:pt x="0" y="392430"/>
                  </a:lnTo>
                  <a:close/>
                </a:path>
              </a:pathLst>
            </a:custGeom>
            <a:ln w="12579">
              <a:solidFill>
                <a:srgbClr val="6A6A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13510" y="2428239"/>
              <a:ext cx="3835400" cy="97790"/>
            </a:xfrm>
            <a:custGeom>
              <a:avLst/>
              <a:gdLst/>
              <a:ahLst/>
              <a:cxnLst/>
              <a:rect l="l" t="t" r="r" b="b"/>
              <a:pathLst>
                <a:path w="3835400" h="97789">
                  <a:moveTo>
                    <a:pt x="3835400" y="0"/>
                  </a:moveTo>
                  <a:lnTo>
                    <a:pt x="97790" y="0"/>
                  </a:lnTo>
                  <a:lnTo>
                    <a:pt x="0" y="97789"/>
                  </a:lnTo>
                  <a:lnTo>
                    <a:pt x="3737610" y="97789"/>
                  </a:lnTo>
                  <a:lnTo>
                    <a:pt x="3835400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13510" y="2428239"/>
              <a:ext cx="3835400" cy="97790"/>
            </a:xfrm>
            <a:custGeom>
              <a:avLst/>
              <a:gdLst/>
              <a:ahLst/>
              <a:cxnLst/>
              <a:rect l="l" t="t" r="r" b="b"/>
              <a:pathLst>
                <a:path w="3835400" h="97789">
                  <a:moveTo>
                    <a:pt x="0" y="97789"/>
                  </a:moveTo>
                  <a:lnTo>
                    <a:pt x="97790" y="0"/>
                  </a:lnTo>
                  <a:lnTo>
                    <a:pt x="3835400" y="0"/>
                  </a:lnTo>
                  <a:lnTo>
                    <a:pt x="3737610" y="97789"/>
                  </a:lnTo>
                  <a:lnTo>
                    <a:pt x="0" y="97789"/>
                  </a:lnTo>
                  <a:close/>
                </a:path>
              </a:pathLst>
            </a:custGeom>
            <a:ln w="12579">
              <a:solidFill>
                <a:srgbClr val="6A6A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51119" y="2428239"/>
              <a:ext cx="97790" cy="392430"/>
            </a:xfrm>
            <a:custGeom>
              <a:avLst/>
              <a:gdLst/>
              <a:ahLst/>
              <a:cxnLst/>
              <a:rect l="l" t="t" r="r" b="b"/>
              <a:pathLst>
                <a:path w="97789" h="392430">
                  <a:moveTo>
                    <a:pt x="97789" y="0"/>
                  </a:moveTo>
                  <a:lnTo>
                    <a:pt x="0" y="97789"/>
                  </a:lnTo>
                  <a:lnTo>
                    <a:pt x="0" y="392430"/>
                  </a:lnTo>
                  <a:lnTo>
                    <a:pt x="97789" y="294639"/>
                  </a:lnTo>
                  <a:lnTo>
                    <a:pt x="97789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51119" y="2428239"/>
              <a:ext cx="97790" cy="392430"/>
            </a:xfrm>
            <a:custGeom>
              <a:avLst/>
              <a:gdLst/>
              <a:ahLst/>
              <a:cxnLst/>
              <a:rect l="l" t="t" r="r" b="b"/>
              <a:pathLst>
                <a:path w="97789" h="392430">
                  <a:moveTo>
                    <a:pt x="0" y="392430"/>
                  </a:moveTo>
                  <a:lnTo>
                    <a:pt x="0" y="97789"/>
                  </a:lnTo>
                  <a:lnTo>
                    <a:pt x="97789" y="0"/>
                  </a:lnTo>
                  <a:lnTo>
                    <a:pt x="97789" y="294639"/>
                  </a:lnTo>
                  <a:lnTo>
                    <a:pt x="0" y="392430"/>
                  </a:lnTo>
                  <a:close/>
                </a:path>
              </a:pathLst>
            </a:custGeom>
            <a:ln w="12579">
              <a:solidFill>
                <a:srgbClr val="6A6A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37310" y="2352039"/>
              <a:ext cx="3835400" cy="392430"/>
            </a:xfrm>
            <a:custGeom>
              <a:avLst/>
              <a:gdLst/>
              <a:ahLst/>
              <a:cxnLst/>
              <a:rect l="l" t="t" r="r" b="b"/>
              <a:pathLst>
                <a:path w="3835400" h="392430">
                  <a:moveTo>
                    <a:pt x="3835400" y="0"/>
                  </a:moveTo>
                  <a:lnTo>
                    <a:pt x="97790" y="0"/>
                  </a:lnTo>
                  <a:lnTo>
                    <a:pt x="0" y="97789"/>
                  </a:lnTo>
                  <a:lnTo>
                    <a:pt x="0" y="392430"/>
                  </a:lnTo>
                  <a:lnTo>
                    <a:pt x="3736340" y="392430"/>
                  </a:lnTo>
                  <a:lnTo>
                    <a:pt x="3835400" y="294639"/>
                  </a:lnTo>
                  <a:lnTo>
                    <a:pt x="383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37310" y="2352039"/>
              <a:ext cx="3835400" cy="392430"/>
            </a:xfrm>
            <a:custGeom>
              <a:avLst/>
              <a:gdLst/>
              <a:ahLst/>
              <a:cxnLst/>
              <a:rect l="l" t="t" r="r" b="b"/>
              <a:pathLst>
                <a:path w="3835400" h="392430">
                  <a:moveTo>
                    <a:pt x="0" y="392430"/>
                  </a:moveTo>
                  <a:lnTo>
                    <a:pt x="0" y="97789"/>
                  </a:lnTo>
                  <a:lnTo>
                    <a:pt x="97790" y="0"/>
                  </a:lnTo>
                  <a:lnTo>
                    <a:pt x="3835400" y="0"/>
                  </a:lnTo>
                  <a:lnTo>
                    <a:pt x="3835400" y="294639"/>
                  </a:lnTo>
                  <a:lnTo>
                    <a:pt x="3736340" y="392430"/>
                  </a:lnTo>
                  <a:lnTo>
                    <a:pt x="0" y="39243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37310" y="2352039"/>
              <a:ext cx="3835400" cy="97790"/>
            </a:xfrm>
            <a:custGeom>
              <a:avLst/>
              <a:gdLst/>
              <a:ahLst/>
              <a:cxnLst/>
              <a:rect l="l" t="t" r="r" b="b"/>
              <a:pathLst>
                <a:path w="3835400" h="97789">
                  <a:moveTo>
                    <a:pt x="3835400" y="0"/>
                  </a:moveTo>
                  <a:lnTo>
                    <a:pt x="97790" y="0"/>
                  </a:lnTo>
                  <a:lnTo>
                    <a:pt x="0" y="97789"/>
                  </a:lnTo>
                  <a:lnTo>
                    <a:pt x="3736340" y="97789"/>
                  </a:lnTo>
                  <a:lnTo>
                    <a:pt x="3835400" y="0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37310" y="2352039"/>
              <a:ext cx="3835400" cy="97790"/>
            </a:xfrm>
            <a:custGeom>
              <a:avLst/>
              <a:gdLst/>
              <a:ahLst/>
              <a:cxnLst/>
              <a:rect l="l" t="t" r="r" b="b"/>
              <a:pathLst>
                <a:path w="3835400" h="97789">
                  <a:moveTo>
                    <a:pt x="0" y="97789"/>
                  </a:moveTo>
                  <a:lnTo>
                    <a:pt x="97790" y="0"/>
                  </a:lnTo>
                  <a:lnTo>
                    <a:pt x="3835400" y="0"/>
                  </a:lnTo>
                  <a:lnTo>
                    <a:pt x="3736340" y="97789"/>
                  </a:lnTo>
                  <a:lnTo>
                    <a:pt x="0" y="97789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73650" y="2352039"/>
              <a:ext cx="99060" cy="392430"/>
            </a:xfrm>
            <a:custGeom>
              <a:avLst/>
              <a:gdLst/>
              <a:ahLst/>
              <a:cxnLst/>
              <a:rect l="l" t="t" r="r" b="b"/>
              <a:pathLst>
                <a:path w="99060" h="392430">
                  <a:moveTo>
                    <a:pt x="99060" y="0"/>
                  </a:moveTo>
                  <a:lnTo>
                    <a:pt x="0" y="97789"/>
                  </a:lnTo>
                  <a:lnTo>
                    <a:pt x="0" y="392430"/>
                  </a:lnTo>
                  <a:lnTo>
                    <a:pt x="99060" y="294639"/>
                  </a:lnTo>
                  <a:lnTo>
                    <a:pt x="9906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073650" y="2352039"/>
              <a:ext cx="99060" cy="392430"/>
            </a:xfrm>
            <a:custGeom>
              <a:avLst/>
              <a:gdLst/>
              <a:ahLst/>
              <a:cxnLst/>
              <a:rect l="l" t="t" r="r" b="b"/>
              <a:pathLst>
                <a:path w="99060" h="392430">
                  <a:moveTo>
                    <a:pt x="0" y="392430"/>
                  </a:moveTo>
                  <a:lnTo>
                    <a:pt x="0" y="97789"/>
                  </a:lnTo>
                  <a:lnTo>
                    <a:pt x="99060" y="0"/>
                  </a:lnTo>
                  <a:lnTo>
                    <a:pt x="99060" y="294639"/>
                  </a:lnTo>
                  <a:lnTo>
                    <a:pt x="0" y="39243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797050" y="2506979"/>
            <a:ext cx="1949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9F9D1"/>
                </a:solidFill>
                <a:latin typeface="Arial"/>
                <a:cs typeface="Arial"/>
              </a:rPr>
              <a:t>Segment </a:t>
            </a:r>
            <a:r>
              <a:rPr sz="1200" b="1" dirty="0">
                <a:solidFill>
                  <a:srgbClr val="F9F9D1"/>
                </a:solidFill>
                <a:latin typeface="Arial"/>
                <a:cs typeface="Arial"/>
              </a:rPr>
              <a:t>Register (16</a:t>
            </a:r>
            <a:r>
              <a:rPr sz="1200" b="1" spc="-50" dirty="0">
                <a:solidFill>
                  <a:srgbClr val="F9F9D1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9F9D1"/>
                </a:solidFill>
                <a:latin typeface="Arial"/>
                <a:cs typeface="Arial"/>
              </a:rPr>
              <a:t>bits)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833370" y="2355850"/>
            <a:ext cx="2416810" cy="656590"/>
            <a:chOff x="2833370" y="2355850"/>
            <a:chExt cx="2416810" cy="656590"/>
          </a:xfrm>
        </p:grpSpPr>
        <p:sp>
          <p:nvSpPr>
            <p:cNvPr id="44" name="object 44"/>
            <p:cNvSpPr/>
            <p:nvPr/>
          </p:nvSpPr>
          <p:spPr>
            <a:xfrm>
              <a:off x="2839720" y="2752090"/>
              <a:ext cx="2092960" cy="254000"/>
            </a:xfrm>
            <a:custGeom>
              <a:avLst/>
              <a:gdLst/>
              <a:ahLst/>
              <a:cxnLst/>
              <a:rect l="l" t="t" r="r" b="b"/>
              <a:pathLst>
                <a:path w="2092960" h="254000">
                  <a:moveTo>
                    <a:pt x="2092959" y="252730"/>
                  </a:moveTo>
                  <a:lnTo>
                    <a:pt x="0" y="252730"/>
                  </a:lnTo>
                </a:path>
                <a:path w="2092960" h="254000">
                  <a:moveTo>
                    <a:pt x="0" y="0"/>
                  </a:moveTo>
                  <a:lnTo>
                    <a:pt x="0" y="25400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224020" y="2438400"/>
              <a:ext cx="1019810" cy="392430"/>
            </a:xfrm>
            <a:custGeom>
              <a:avLst/>
              <a:gdLst/>
              <a:ahLst/>
              <a:cxnLst/>
              <a:rect l="l" t="t" r="r" b="b"/>
              <a:pathLst>
                <a:path w="1019810" h="392430">
                  <a:moveTo>
                    <a:pt x="1019809" y="0"/>
                  </a:moveTo>
                  <a:lnTo>
                    <a:pt x="97789" y="0"/>
                  </a:lnTo>
                  <a:lnTo>
                    <a:pt x="0" y="97789"/>
                  </a:lnTo>
                  <a:lnTo>
                    <a:pt x="0" y="392429"/>
                  </a:lnTo>
                  <a:lnTo>
                    <a:pt x="922019" y="392429"/>
                  </a:lnTo>
                  <a:lnTo>
                    <a:pt x="1019809" y="293370"/>
                  </a:lnTo>
                  <a:lnTo>
                    <a:pt x="1019809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24020" y="2438400"/>
              <a:ext cx="1019810" cy="392430"/>
            </a:xfrm>
            <a:custGeom>
              <a:avLst/>
              <a:gdLst/>
              <a:ahLst/>
              <a:cxnLst/>
              <a:rect l="l" t="t" r="r" b="b"/>
              <a:pathLst>
                <a:path w="1019810" h="392430">
                  <a:moveTo>
                    <a:pt x="0" y="392429"/>
                  </a:moveTo>
                  <a:lnTo>
                    <a:pt x="0" y="97789"/>
                  </a:lnTo>
                  <a:lnTo>
                    <a:pt x="97789" y="0"/>
                  </a:lnTo>
                  <a:lnTo>
                    <a:pt x="1019809" y="0"/>
                  </a:lnTo>
                  <a:lnTo>
                    <a:pt x="1019809" y="293370"/>
                  </a:lnTo>
                  <a:lnTo>
                    <a:pt x="922019" y="392429"/>
                  </a:lnTo>
                  <a:lnTo>
                    <a:pt x="0" y="392429"/>
                  </a:lnTo>
                  <a:close/>
                </a:path>
              </a:pathLst>
            </a:custGeom>
            <a:ln w="12579">
              <a:solidFill>
                <a:srgbClr val="6A6A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224020" y="2438400"/>
              <a:ext cx="1019810" cy="97790"/>
            </a:xfrm>
            <a:custGeom>
              <a:avLst/>
              <a:gdLst/>
              <a:ahLst/>
              <a:cxnLst/>
              <a:rect l="l" t="t" r="r" b="b"/>
              <a:pathLst>
                <a:path w="1019810" h="97789">
                  <a:moveTo>
                    <a:pt x="1019809" y="0"/>
                  </a:moveTo>
                  <a:lnTo>
                    <a:pt x="97789" y="0"/>
                  </a:lnTo>
                  <a:lnTo>
                    <a:pt x="0" y="97789"/>
                  </a:lnTo>
                  <a:lnTo>
                    <a:pt x="922019" y="97789"/>
                  </a:lnTo>
                  <a:lnTo>
                    <a:pt x="1019809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224020" y="2438400"/>
              <a:ext cx="1019810" cy="97790"/>
            </a:xfrm>
            <a:custGeom>
              <a:avLst/>
              <a:gdLst/>
              <a:ahLst/>
              <a:cxnLst/>
              <a:rect l="l" t="t" r="r" b="b"/>
              <a:pathLst>
                <a:path w="1019810" h="97789">
                  <a:moveTo>
                    <a:pt x="0" y="97789"/>
                  </a:moveTo>
                  <a:lnTo>
                    <a:pt x="97789" y="0"/>
                  </a:lnTo>
                  <a:lnTo>
                    <a:pt x="1019809" y="0"/>
                  </a:lnTo>
                  <a:lnTo>
                    <a:pt x="922019" y="97789"/>
                  </a:lnTo>
                  <a:lnTo>
                    <a:pt x="0" y="97789"/>
                  </a:lnTo>
                  <a:close/>
                </a:path>
              </a:pathLst>
            </a:custGeom>
            <a:ln w="12579">
              <a:solidFill>
                <a:srgbClr val="6A6A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146040" y="2438400"/>
              <a:ext cx="97790" cy="392430"/>
            </a:xfrm>
            <a:custGeom>
              <a:avLst/>
              <a:gdLst/>
              <a:ahLst/>
              <a:cxnLst/>
              <a:rect l="l" t="t" r="r" b="b"/>
              <a:pathLst>
                <a:path w="97789" h="392430">
                  <a:moveTo>
                    <a:pt x="97789" y="0"/>
                  </a:moveTo>
                  <a:lnTo>
                    <a:pt x="0" y="97789"/>
                  </a:lnTo>
                  <a:lnTo>
                    <a:pt x="0" y="392429"/>
                  </a:lnTo>
                  <a:lnTo>
                    <a:pt x="97789" y="293370"/>
                  </a:lnTo>
                  <a:lnTo>
                    <a:pt x="97789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146040" y="2438400"/>
              <a:ext cx="97790" cy="392430"/>
            </a:xfrm>
            <a:custGeom>
              <a:avLst/>
              <a:gdLst/>
              <a:ahLst/>
              <a:cxnLst/>
              <a:rect l="l" t="t" r="r" b="b"/>
              <a:pathLst>
                <a:path w="97789" h="392430">
                  <a:moveTo>
                    <a:pt x="0" y="392429"/>
                  </a:moveTo>
                  <a:lnTo>
                    <a:pt x="0" y="97789"/>
                  </a:lnTo>
                  <a:lnTo>
                    <a:pt x="97789" y="0"/>
                  </a:lnTo>
                  <a:lnTo>
                    <a:pt x="97789" y="293370"/>
                  </a:lnTo>
                  <a:lnTo>
                    <a:pt x="0" y="392429"/>
                  </a:lnTo>
                  <a:close/>
                </a:path>
              </a:pathLst>
            </a:custGeom>
            <a:ln w="12579">
              <a:solidFill>
                <a:srgbClr val="6A6A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147820" y="2362200"/>
              <a:ext cx="1019810" cy="392430"/>
            </a:xfrm>
            <a:custGeom>
              <a:avLst/>
              <a:gdLst/>
              <a:ahLst/>
              <a:cxnLst/>
              <a:rect l="l" t="t" r="r" b="b"/>
              <a:pathLst>
                <a:path w="1019810" h="392430">
                  <a:moveTo>
                    <a:pt x="1019809" y="0"/>
                  </a:moveTo>
                  <a:lnTo>
                    <a:pt x="97789" y="0"/>
                  </a:lnTo>
                  <a:lnTo>
                    <a:pt x="0" y="97789"/>
                  </a:lnTo>
                  <a:lnTo>
                    <a:pt x="0" y="392429"/>
                  </a:lnTo>
                  <a:lnTo>
                    <a:pt x="920750" y="392429"/>
                  </a:lnTo>
                  <a:lnTo>
                    <a:pt x="1019809" y="293370"/>
                  </a:lnTo>
                  <a:lnTo>
                    <a:pt x="101980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147820" y="2362200"/>
              <a:ext cx="1019810" cy="392430"/>
            </a:xfrm>
            <a:custGeom>
              <a:avLst/>
              <a:gdLst/>
              <a:ahLst/>
              <a:cxnLst/>
              <a:rect l="l" t="t" r="r" b="b"/>
              <a:pathLst>
                <a:path w="1019810" h="392430">
                  <a:moveTo>
                    <a:pt x="0" y="392429"/>
                  </a:moveTo>
                  <a:lnTo>
                    <a:pt x="0" y="97789"/>
                  </a:lnTo>
                  <a:lnTo>
                    <a:pt x="97789" y="0"/>
                  </a:lnTo>
                  <a:lnTo>
                    <a:pt x="1019809" y="0"/>
                  </a:lnTo>
                  <a:lnTo>
                    <a:pt x="1019809" y="293370"/>
                  </a:lnTo>
                  <a:lnTo>
                    <a:pt x="920750" y="392429"/>
                  </a:lnTo>
                  <a:lnTo>
                    <a:pt x="0" y="392429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147820" y="2362200"/>
              <a:ext cx="1019810" cy="97790"/>
            </a:xfrm>
            <a:custGeom>
              <a:avLst/>
              <a:gdLst/>
              <a:ahLst/>
              <a:cxnLst/>
              <a:rect l="l" t="t" r="r" b="b"/>
              <a:pathLst>
                <a:path w="1019810" h="97789">
                  <a:moveTo>
                    <a:pt x="1019809" y="0"/>
                  </a:moveTo>
                  <a:lnTo>
                    <a:pt x="97789" y="0"/>
                  </a:lnTo>
                  <a:lnTo>
                    <a:pt x="0" y="97789"/>
                  </a:lnTo>
                  <a:lnTo>
                    <a:pt x="920750" y="97789"/>
                  </a:lnTo>
                  <a:lnTo>
                    <a:pt x="1019809" y="0"/>
                  </a:lnTo>
                  <a:close/>
                </a:path>
              </a:pathLst>
            </a:custGeom>
            <a:solidFill>
              <a:srgbClr val="FFD5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147820" y="2362200"/>
              <a:ext cx="1019810" cy="97790"/>
            </a:xfrm>
            <a:custGeom>
              <a:avLst/>
              <a:gdLst/>
              <a:ahLst/>
              <a:cxnLst/>
              <a:rect l="l" t="t" r="r" b="b"/>
              <a:pathLst>
                <a:path w="1019810" h="97789">
                  <a:moveTo>
                    <a:pt x="0" y="97789"/>
                  </a:moveTo>
                  <a:lnTo>
                    <a:pt x="97789" y="0"/>
                  </a:lnTo>
                  <a:lnTo>
                    <a:pt x="1019809" y="0"/>
                  </a:lnTo>
                  <a:lnTo>
                    <a:pt x="920750" y="97789"/>
                  </a:lnTo>
                  <a:lnTo>
                    <a:pt x="0" y="97789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068570" y="2362200"/>
              <a:ext cx="99060" cy="392430"/>
            </a:xfrm>
            <a:custGeom>
              <a:avLst/>
              <a:gdLst/>
              <a:ahLst/>
              <a:cxnLst/>
              <a:rect l="l" t="t" r="r" b="b"/>
              <a:pathLst>
                <a:path w="99060" h="392430">
                  <a:moveTo>
                    <a:pt x="99059" y="0"/>
                  </a:moveTo>
                  <a:lnTo>
                    <a:pt x="0" y="97789"/>
                  </a:lnTo>
                  <a:lnTo>
                    <a:pt x="0" y="392429"/>
                  </a:lnTo>
                  <a:lnTo>
                    <a:pt x="99059" y="293370"/>
                  </a:lnTo>
                  <a:lnTo>
                    <a:pt x="99059" y="0"/>
                  </a:lnTo>
                  <a:close/>
                </a:path>
              </a:pathLst>
            </a:custGeom>
            <a:solidFill>
              <a:srgbClr val="CCA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068570" y="2362200"/>
              <a:ext cx="99060" cy="392430"/>
            </a:xfrm>
            <a:custGeom>
              <a:avLst/>
              <a:gdLst/>
              <a:ahLst/>
              <a:cxnLst/>
              <a:rect l="l" t="t" r="r" b="b"/>
              <a:pathLst>
                <a:path w="99060" h="392430">
                  <a:moveTo>
                    <a:pt x="0" y="392429"/>
                  </a:moveTo>
                  <a:lnTo>
                    <a:pt x="0" y="97789"/>
                  </a:lnTo>
                  <a:lnTo>
                    <a:pt x="99059" y="0"/>
                  </a:lnTo>
                  <a:lnTo>
                    <a:pt x="99059" y="293370"/>
                  </a:lnTo>
                  <a:lnTo>
                    <a:pt x="0" y="392429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4321809" y="2456179"/>
            <a:ext cx="6451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9F9D1"/>
                </a:solidFill>
                <a:latin typeface="Arial"/>
                <a:cs typeface="Arial"/>
              </a:rPr>
              <a:t>0 0 0</a:t>
            </a:r>
            <a:r>
              <a:rPr sz="1600" b="1" spc="-114" dirty="0">
                <a:solidFill>
                  <a:srgbClr val="F9F9D1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9F9D1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243070" y="1418589"/>
            <a:ext cx="3120390" cy="505459"/>
            <a:chOff x="4243070" y="1418589"/>
            <a:chExt cx="3120390" cy="505459"/>
          </a:xfrm>
        </p:grpSpPr>
        <p:sp>
          <p:nvSpPr>
            <p:cNvPr id="59" name="object 59"/>
            <p:cNvSpPr/>
            <p:nvPr/>
          </p:nvSpPr>
          <p:spPr>
            <a:xfrm>
              <a:off x="4325620" y="1501139"/>
              <a:ext cx="3031490" cy="416559"/>
            </a:xfrm>
            <a:custGeom>
              <a:avLst/>
              <a:gdLst/>
              <a:ahLst/>
              <a:cxnLst/>
              <a:rect l="l" t="t" r="r" b="b"/>
              <a:pathLst>
                <a:path w="3031490" h="416560">
                  <a:moveTo>
                    <a:pt x="3031489" y="0"/>
                  </a:moveTo>
                  <a:lnTo>
                    <a:pt x="104139" y="0"/>
                  </a:lnTo>
                  <a:lnTo>
                    <a:pt x="0" y="104139"/>
                  </a:lnTo>
                  <a:lnTo>
                    <a:pt x="0" y="416560"/>
                  </a:lnTo>
                  <a:lnTo>
                    <a:pt x="2927350" y="416560"/>
                  </a:lnTo>
                  <a:lnTo>
                    <a:pt x="3031489" y="312420"/>
                  </a:lnTo>
                  <a:lnTo>
                    <a:pt x="3031489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325620" y="1501139"/>
              <a:ext cx="3031490" cy="416559"/>
            </a:xfrm>
            <a:custGeom>
              <a:avLst/>
              <a:gdLst/>
              <a:ahLst/>
              <a:cxnLst/>
              <a:rect l="l" t="t" r="r" b="b"/>
              <a:pathLst>
                <a:path w="3031490" h="416560">
                  <a:moveTo>
                    <a:pt x="0" y="416560"/>
                  </a:moveTo>
                  <a:lnTo>
                    <a:pt x="0" y="104139"/>
                  </a:lnTo>
                  <a:lnTo>
                    <a:pt x="104139" y="0"/>
                  </a:lnTo>
                  <a:lnTo>
                    <a:pt x="3031489" y="0"/>
                  </a:lnTo>
                  <a:lnTo>
                    <a:pt x="3031489" y="312420"/>
                  </a:lnTo>
                  <a:lnTo>
                    <a:pt x="2927350" y="416560"/>
                  </a:lnTo>
                  <a:lnTo>
                    <a:pt x="0" y="416560"/>
                  </a:lnTo>
                  <a:close/>
                </a:path>
              </a:pathLst>
            </a:custGeom>
            <a:ln w="12579">
              <a:solidFill>
                <a:srgbClr val="6A6A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325620" y="1501139"/>
              <a:ext cx="3031490" cy="104139"/>
            </a:xfrm>
            <a:custGeom>
              <a:avLst/>
              <a:gdLst/>
              <a:ahLst/>
              <a:cxnLst/>
              <a:rect l="l" t="t" r="r" b="b"/>
              <a:pathLst>
                <a:path w="3031490" h="104140">
                  <a:moveTo>
                    <a:pt x="3031489" y="0"/>
                  </a:moveTo>
                  <a:lnTo>
                    <a:pt x="104139" y="0"/>
                  </a:lnTo>
                  <a:lnTo>
                    <a:pt x="0" y="104139"/>
                  </a:lnTo>
                  <a:lnTo>
                    <a:pt x="2927350" y="104139"/>
                  </a:lnTo>
                  <a:lnTo>
                    <a:pt x="3031489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325620" y="1501139"/>
              <a:ext cx="3031490" cy="104139"/>
            </a:xfrm>
            <a:custGeom>
              <a:avLst/>
              <a:gdLst/>
              <a:ahLst/>
              <a:cxnLst/>
              <a:rect l="l" t="t" r="r" b="b"/>
              <a:pathLst>
                <a:path w="3031490" h="104140">
                  <a:moveTo>
                    <a:pt x="0" y="104139"/>
                  </a:moveTo>
                  <a:lnTo>
                    <a:pt x="104139" y="0"/>
                  </a:lnTo>
                  <a:lnTo>
                    <a:pt x="3031489" y="0"/>
                  </a:lnTo>
                  <a:lnTo>
                    <a:pt x="2927350" y="104139"/>
                  </a:lnTo>
                  <a:lnTo>
                    <a:pt x="0" y="104139"/>
                  </a:lnTo>
                  <a:close/>
                </a:path>
              </a:pathLst>
            </a:custGeom>
            <a:ln w="12579">
              <a:solidFill>
                <a:srgbClr val="6A6A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252970" y="1501139"/>
              <a:ext cx="104139" cy="416559"/>
            </a:xfrm>
            <a:custGeom>
              <a:avLst/>
              <a:gdLst/>
              <a:ahLst/>
              <a:cxnLst/>
              <a:rect l="l" t="t" r="r" b="b"/>
              <a:pathLst>
                <a:path w="104140" h="416560">
                  <a:moveTo>
                    <a:pt x="104139" y="0"/>
                  </a:moveTo>
                  <a:lnTo>
                    <a:pt x="0" y="104139"/>
                  </a:lnTo>
                  <a:lnTo>
                    <a:pt x="0" y="416560"/>
                  </a:lnTo>
                  <a:lnTo>
                    <a:pt x="104139" y="312420"/>
                  </a:lnTo>
                  <a:lnTo>
                    <a:pt x="104139" y="0"/>
                  </a:lnTo>
                  <a:close/>
                </a:path>
              </a:pathLst>
            </a:custGeom>
            <a:solidFill>
              <a:srgbClr val="6A6A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252970" y="1501139"/>
              <a:ext cx="104139" cy="416559"/>
            </a:xfrm>
            <a:custGeom>
              <a:avLst/>
              <a:gdLst/>
              <a:ahLst/>
              <a:cxnLst/>
              <a:rect l="l" t="t" r="r" b="b"/>
              <a:pathLst>
                <a:path w="104140" h="416560">
                  <a:moveTo>
                    <a:pt x="0" y="416560"/>
                  </a:moveTo>
                  <a:lnTo>
                    <a:pt x="0" y="104139"/>
                  </a:lnTo>
                  <a:lnTo>
                    <a:pt x="104139" y="0"/>
                  </a:lnTo>
                  <a:lnTo>
                    <a:pt x="104139" y="312420"/>
                  </a:lnTo>
                  <a:lnTo>
                    <a:pt x="0" y="416560"/>
                  </a:lnTo>
                  <a:close/>
                </a:path>
              </a:pathLst>
            </a:custGeom>
            <a:ln w="12579">
              <a:solidFill>
                <a:srgbClr val="6A6A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249420" y="1424939"/>
              <a:ext cx="3031490" cy="416559"/>
            </a:xfrm>
            <a:custGeom>
              <a:avLst/>
              <a:gdLst/>
              <a:ahLst/>
              <a:cxnLst/>
              <a:rect l="l" t="t" r="r" b="b"/>
              <a:pathLst>
                <a:path w="3031490" h="416560">
                  <a:moveTo>
                    <a:pt x="3031489" y="0"/>
                  </a:moveTo>
                  <a:lnTo>
                    <a:pt x="104139" y="0"/>
                  </a:lnTo>
                  <a:lnTo>
                    <a:pt x="0" y="104139"/>
                  </a:lnTo>
                  <a:lnTo>
                    <a:pt x="0" y="416560"/>
                  </a:lnTo>
                  <a:lnTo>
                    <a:pt x="2927350" y="416560"/>
                  </a:lnTo>
                  <a:lnTo>
                    <a:pt x="3031489" y="312420"/>
                  </a:lnTo>
                  <a:lnTo>
                    <a:pt x="303148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249420" y="1424939"/>
              <a:ext cx="3031490" cy="416559"/>
            </a:xfrm>
            <a:custGeom>
              <a:avLst/>
              <a:gdLst/>
              <a:ahLst/>
              <a:cxnLst/>
              <a:rect l="l" t="t" r="r" b="b"/>
              <a:pathLst>
                <a:path w="3031490" h="416560">
                  <a:moveTo>
                    <a:pt x="0" y="416560"/>
                  </a:moveTo>
                  <a:lnTo>
                    <a:pt x="0" y="104139"/>
                  </a:lnTo>
                  <a:lnTo>
                    <a:pt x="104139" y="0"/>
                  </a:lnTo>
                  <a:lnTo>
                    <a:pt x="3031489" y="0"/>
                  </a:lnTo>
                  <a:lnTo>
                    <a:pt x="3031489" y="312420"/>
                  </a:lnTo>
                  <a:lnTo>
                    <a:pt x="2927350" y="416560"/>
                  </a:lnTo>
                  <a:lnTo>
                    <a:pt x="0" y="41656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249420" y="1424939"/>
              <a:ext cx="3031490" cy="104139"/>
            </a:xfrm>
            <a:custGeom>
              <a:avLst/>
              <a:gdLst/>
              <a:ahLst/>
              <a:cxnLst/>
              <a:rect l="l" t="t" r="r" b="b"/>
              <a:pathLst>
                <a:path w="3031490" h="104140">
                  <a:moveTo>
                    <a:pt x="3031489" y="0"/>
                  </a:moveTo>
                  <a:lnTo>
                    <a:pt x="104139" y="0"/>
                  </a:lnTo>
                  <a:lnTo>
                    <a:pt x="0" y="104139"/>
                  </a:lnTo>
                  <a:lnTo>
                    <a:pt x="2927350" y="104139"/>
                  </a:lnTo>
                  <a:lnTo>
                    <a:pt x="3031489" y="0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49420" y="1424939"/>
              <a:ext cx="3031490" cy="104139"/>
            </a:xfrm>
            <a:custGeom>
              <a:avLst/>
              <a:gdLst/>
              <a:ahLst/>
              <a:cxnLst/>
              <a:rect l="l" t="t" r="r" b="b"/>
              <a:pathLst>
                <a:path w="3031490" h="104140">
                  <a:moveTo>
                    <a:pt x="0" y="104139"/>
                  </a:moveTo>
                  <a:lnTo>
                    <a:pt x="104139" y="0"/>
                  </a:lnTo>
                  <a:lnTo>
                    <a:pt x="3031489" y="0"/>
                  </a:lnTo>
                  <a:lnTo>
                    <a:pt x="2927350" y="104139"/>
                  </a:lnTo>
                  <a:lnTo>
                    <a:pt x="0" y="104139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176770" y="1424939"/>
              <a:ext cx="104139" cy="416559"/>
            </a:xfrm>
            <a:custGeom>
              <a:avLst/>
              <a:gdLst/>
              <a:ahLst/>
              <a:cxnLst/>
              <a:rect l="l" t="t" r="r" b="b"/>
              <a:pathLst>
                <a:path w="104140" h="416560">
                  <a:moveTo>
                    <a:pt x="104139" y="0"/>
                  </a:moveTo>
                  <a:lnTo>
                    <a:pt x="0" y="104139"/>
                  </a:lnTo>
                  <a:lnTo>
                    <a:pt x="0" y="416560"/>
                  </a:lnTo>
                  <a:lnTo>
                    <a:pt x="104139" y="312420"/>
                  </a:lnTo>
                  <a:lnTo>
                    <a:pt x="104139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176770" y="1424939"/>
              <a:ext cx="104139" cy="416559"/>
            </a:xfrm>
            <a:custGeom>
              <a:avLst/>
              <a:gdLst/>
              <a:ahLst/>
              <a:cxnLst/>
              <a:rect l="l" t="t" r="r" b="b"/>
              <a:pathLst>
                <a:path w="104140" h="416560">
                  <a:moveTo>
                    <a:pt x="0" y="416560"/>
                  </a:moveTo>
                  <a:lnTo>
                    <a:pt x="0" y="104139"/>
                  </a:lnTo>
                  <a:lnTo>
                    <a:pt x="104139" y="0"/>
                  </a:lnTo>
                  <a:lnTo>
                    <a:pt x="104139" y="312420"/>
                  </a:lnTo>
                  <a:lnTo>
                    <a:pt x="0" y="41656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4828540" y="1612900"/>
            <a:ext cx="1543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9F9D1"/>
                </a:solidFill>
                <a:latin typeface="Arial"/>
                <a:cs typeface="Arial"/>
              </a:rPr>
              <a:t>Offset </a:t>
            </a:r>
            <a:r>
              <a:rPr sz="1200" b="1" dirty="0">
                <a:solidFill>
                  <a:srgbClr val="F9F9D1"/>
                </a:solidFill>
                <a:latin typeface="Arial"/>
                <a:cs typeface="Arial"/>
              </a:rPr>
              <a:t>Value </a:t>
            </a:r>
            <a:r>
              <a:rPr sz="1200" b="1" spc="-5" dirty="0">
                <a:solidFill>
                  <a:srgbClr val="F9F9D1"/>
                </a:solidFill>
                <a:latin typeface="Arial"/>
                <a:cs typeface="Arial"/>
              </a:rPr>
              <a:t>(16</a:t>
            </a:r>
            <a:r>
              <a:rPr sz="1200" b="1" spc="-50" dirty="0">
                <a:solidFill>
                  <a:srgbClr val="F9F9D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9F9D1"/>
                </a:solidFill>
                <a:latin typeface="Arial"/>
                <a:cs typeface="Arial"/>
              </a:rPr>
              <a:t>bits)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5377179" y="1883410"/>
            <a:ext cx="76200" cy="1530350"/>
            <a:chOff x="5377179" y="1883410"/>
            <a:chExt cx="76200" cy="1530350"/>
          </a:xfrm>
        </p:grpSpPr>
        <p:sp>
          <p:nvSpPr>
            <p:cNvPr id="73" name="object 73"/>
            <p:cNvSpPr/>
            <p:nvPr/>
          </p:nvSpPr>
          <p:spPr>
            <a:xfrm>
              <a:off x="5415279" y="1883410"/>
              <a:ext cx="0" cy="1459230"/>
            </a:xfrm>
            <a:custGeom>
              <a:avLst/>
              <a:gdLst/>
              <a:ahLst/>
              <a:cxnLst/>
              <a:rect l="l" t="t" r="r" b="b"/>
              <a:pathLst>
                <a:path h="1459229">
                  <a:moveTo>
                    <a:pt x="0" y="0"/>
                  </a:moveTo>
                  <a:lnTo>
                    <a:pt x="0" y="145922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377179" y="333756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990600"/>
            <a:ext cx="6248400" cy="4706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6764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40" y="185420"/>
            <a:ext cx="7527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The </a:t>
            </a:r>
            <a:r>
              <a:rPr b="1" dirty="0">
                <a:latin typeface="Arial"/>
                <a:cs typeface="Arial"/>
              </a:rPr>
              <a:t>following </a:t>
            </a:r>
            <a:r>
              <a:rPr b="1" spc="-5" dirty="0">
                <a:latin typeface="Arial"/>
                <a:cs typeface="Arial"/>
              </a:rPr>
              <a:t>examples </a:t>
            </a:r>
            <a:r>
              <a:rPr b="1" dirty="0">
                <a:latin typeface="Arial"/>
                <a:cs typeface="Arial"/>
              </a:rPr>
              <a:t>shows the </a:t>
            </a:r>
            <a:r>
              <a:rPr b="1" spc="-5" dirty="0">
                <a:latin typeface="Arial"/>
                <a:cs typeface="Arial"/>
              </a:rPr>
              <a:t>CS:IP </a:t>
            </a:r>
            <a:r>
              <a:rPr b="1" spc="-10" dirty="0">
                <a:latin typeface="Arial"/>
                <a:cs typeface="Arial"/>
              </a:rPr>
              <a:t>scheme </a:t>
            </a:r>
            <a:r>
              <a:rPr b="1" spc="-5" dirty="0">
                <a:latin typeface="Arial"/>
                <a:cs typeface="Arial"/>
              </a:rPr>
              <a:t>of  </a:t>
            </a:r>
            <a:r>
              <a:rPr b="1" spc="-10" dirty="0">
                <a:latin typeface="Arial"/>
                <a:cs typeface="Arial"/>
              </a:rPr>
              <a:t>address </a:t>
            </a:r>
            <a:r>
              <a:rPr b="1" spc="-5" dirty="0">
                <a:latin typeface="Arial"/>
                <a:cs typeface="Arial"/>
              </a:rPr>
              <a:t>formation: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2400" y="2438400"/>
            <a:ext cx="3657600" cy="1143000"/>
          </a:xfrm>
          <a:custGeom>
            <a:avLst/>
            <a:gdLst/>
            <a:ahLst/>
            <a:cxnLst/>
            <a:rect l="l" t="t" r="r" b="b"/>
            <a:pathLst>
              <a:path w="3657600" h="1143000">
                <a:moveTo>
                  <a:pt x="3657600" y="0"/>
                </a:moveTo>
                <a:lnTo>
                  <a:pt x="0" y="0"/>
                </a:lnTo>
                <a:lnTo>
                  <a:pt x="0" y="1143000"/>
                </a:lnTo>
                <a:lnTo>
                  <a:pt x="3657600" y="1143000"/>
                </a:lnTo>
                <a:close/>
              </a:path>
            </a:pathLst>
          </a:custGeom>
          <a:solidFill>
            <a:srgbClr val="F9F9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00" y="2438400"/>
            <a:ext cx="3657600" cy="1143000"/>
          </a:xfrm>
          <a:prstGeom prst="rect">
            <a:avLst/>
          </a:prstGeom>
          <a:ln w="28393">
            <a:solidFill>
              <a:srgbClr val="000000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1600" b="1" spc="-5" dirty="0">
                <a:latin typeface="Arial"/>
                <a:cs typeface="Arial"/>
              </a:rPr>
              <a:t>Inserting </a:t>
            </a:r>
            <a:r>
              <a:rPr sz="1600" b="1" dirty="0">
                <a:latin typeface="Arial"/>
                <a:cs typeface="Arial"/>
              </a:rPr>
              <a:t>a </a:t>
            </a:r>
            <a:r>
              <a:rPr sz="1600" b="1" spc="-10" dirty="0">
                <a:latin typeface="Arial"/>
                <a:cs typeface="Arial"/>
              </a:rPr>
              <a:t>hexadecimal </a:t>
            </a:r>
            <a:r>
              <a:rPr sz="1600" b="1" spc="-5" dirty="0">
                <a:latin typeface="Arial"/>
                <a:cs typeface="Arial"/>
              </a:rPr>
              <a:t>0H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(0000B)</a:t>
            </a:r>
            <a:endParaRPr sz="1600">
              <a:latin typeface="Arial"/>
              <a:cs typeface="Arial"/>
            </a:endParaRPr>
          </a:p>
          <a:p>
            <a:pPr marL="283845" marR="222250" algn="ctr">
              <a:lnSpc>
                <a:spcPct val="149500"/>
              </a:lnSpc>
              <a:spcBef>
                <a:spcPts val="250"/>
              </a:spcBef>
            </a:pPr>
            <a:r>
              <a:rPr sz="1600" b="1" spc="5" dirty="0">
                <a:latin typeface="Arial"/>
                <a:cs typeface="Arial"/>
              </a:rPr>
              <a:t>with </a:t>
            </a:r>
            <a:r>
              <a:rPr sz="1600" b="1" spc="-5" dirty="0">
                <a:latin typeface="Arial"/>
                <a:cs typeface="Arial"/>
              </a:rPr>
              <a:t>the CSR or shifting the</a:t>
            </a:r>
            <a:r>
              <a:rPr sz="1600" b="1" spc="-10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CSR  </a:t>
            </a:r>
            <a:r>
              <a:rPr sz="1600" b="1" spc="-10" dirty="0">
                <a:latin typeface="Arial"/>
                <a:cs typeface="Arial"/>
              </a:rPr>
              <a:t>four </a:t>
            </a:r>
            <a:r>
              <a:rPr sz="1600" b="1" spc="-5" dirty="0">
                <a:latin typeface="Arial"/>
                <a:cs typeface="Arial"/>
              </a:rPr>
              <a:t>binary digits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left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0037" y="4033837"/>
            <a:ext cx="4124325" cy="1838325"/>
            <a:chOff x="300037" y="4033837"/>
            <a:chExt cx="4124325" cy="1838325"/>
          </a:xfrm>
        </p:grpSpPr>
        <p:sp>
          <p:nvSpPr>
            <p:cNvPr id="7" name="object 7"/>
            <p:cNvSpPr/>
            <p:nvPr/>
          </p:nvSpPr>
          <p:spPr>
            <a:xfrm>
              <a:off x="304800" y="4038600"/>
              <a:ext cx="4114800" cy="1828800"/>
            </a:xfrm>
            <a:custGeom>
              <a:avLst/>
              <a:gdLst/>
              <a:ahLst/>
              <a:cxnLst/>
              <a:rect l="l" t="t" r="r" b="b"/>
              <a:pathLst>
                <a:path w="4114800" h="1828800">
                  <a:moveTo>
                    <a:pt x="4114800" y="0"/>
                  </a:moveTo>
                  <a:lnTo>
                    <a:pt x="0" y="0"/>
                  </a:lnTo>
                  <a:lnTo>
                    <a:pt x="0" y="1828800"/>
                  </a:lnTo>
                  <a:lnTo>
                    <a:pt x="4114800" y="1828800"/>
                  </a:lnTo>
                  <a:close/>
                </a:path>
              </a:pathLst>
            </a:custGeom>
            <a:solidFill>
              <a:srgbClr val="F9F9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800" y="4038600"/>
              <a:ext cx="4114800" cy="1828800"/>
            </a:xfrm>
            <a:custGeom>
              <a:avLst/>
              <a:gdLst/>
              <a:ahLst/>
              <a:cxnLst/>
              <a:rect l="l" t="t" r="r" b="b"/>
              <a:pathLst>
                <a:path w="4114800" h="1828800">
                  <a:moveTo>
                    <a:pt x="2057400" y="1828800"/>
                  </a:moveTo>
                  <a:lnTo>
                    <a:pt x="0" y="1828800"/>
                  </a:lnTo>
                  <a:lnTo>
                    <a:pt x="0" y="0"/>
                  </a:lnTo>
                  <a:lnTo>
                    <a:pt x="4114800" y="0"/>
                  </a:lnTo>
                  <a:lnTo>
                    <a:pt x="4114800" y="1828800"/>
                  </a:lnTo>
                  <a:lnTo>
                    <a:pt x="2057400" y="1828800"/>
                  </a:lnTo>
                  <a:close/>
                </a:path>
              </a:pathLst>
            </a:custGeom>
            <a:ln w="9344">
              <a:solidFill>
                <a:srgbClr val="F9F9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143000" y="1210310"/>
            <a:ext cx="1685289" cy="694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65910" y="1473200"/>
            <a:ext cx="676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latin typeface="Arial"/>
                <a:cs typeface="Arial"/>
              </a:rPr>
              <a:t>3</a:t>
            </a:r>
            <a:r>
              <a:rPr sz="2000" b="1" spc="-5" dirty="0">
                <a:latin typeface="Arial"/>
                <a:cs typeface="Arial"/>
              </a:rPr>
              <a:t>4</a:t>
            </a:r>
            <a:r>
              <a:rPr sz="2000" b="1" dirty="0">
                <a:latin typeface="Arial"/>
                <a:cs typeface="Arial"/>
              </a:rPr>
              <a:t>BA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57600" y="1238250"/>
            <a:ext cx="1609089" cy="6946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42409" y="1502409"/>
            <a:ext cx="676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latin typeface="Arial"/>
                <a:cs typeface="Arial"/>
              </a:rPr>
              <a:t>8</a:t>
            </a:r>
            <a:r>
              <a:rPr sz="2000" b="1" dirty="0">
                <a:latin typeface="Arial"/>
                <a:cs typeface="Arial"/>
              </a:rPr>
              <a:t>AB4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638800" y="2048510"/>
            <a:ext cx="3209290" cy="3742690"/>
            <a:chOff x="5638800" y="2048510"/>
            <a:chExt cx="3209290" cy="3742690"/>
          </a:xfrm>
        </p:grpSpPr>
        <p:sp>
          <p:nvSpPr>
            <p:cNvPr id="14" name="object 14"/>
            <p:cNvSpPr/>
            <p:nvPr/>
          </p:nvSpPr>
          <p:spPr>
            <a:xfrm>
              <a:off x="5638800" y="2048510"/>
              <a:ext cx="3209290" cy="374269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38800" y="3496310"/>
              <a:ext cx="3209290" cy="6184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81990" y="1419859"/>
            <a:ext cx="3790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CS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86759" y="1405890"/>
            <a:ext cx="266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66"/>
                </a:solidFill>
                <a:latin typeface="Arial"/>
                <a:cs typeface="Arial"/>
              </a:rPr>
              <a:t>IP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67579" y="2091690"/>
            <a:ext cx="8191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solidFill>
                  <a:srgbClr val="FF0066"/>
                </a:solidFill>
                <a:latin typeface="Arial"/>
                <a:cs typeface="Arial"/>
              </a:rPr>
              <a:t>3</a:t>
            </a:r>
            <a:r>
              <a:rPr sz="2000" b="1" spc="-5" dirty="0">
                <a:solidFill>
                  <a:srgbClr val="FF0066"/>
                </a:solidFill>
                <a:latin typeface="Arial"/>
                <a:cs typeface="Arial"/>
              </a:rPr>
              <a:t>4</a:t>
            </a:r>
            <a:r>
              <a:rPr sz="2000" b="1" spc="10" dirty="0">
                <a:solidFill>
                  <a:srgbClr val="FF0066"/>
                </a:solidFill>
                <a:latin typeface="Arial"/>
                <a:cs typeface="Arial"/>
              </a:rPr>
              <a:t>B</a:t>
            </a:r>
            <a:r>
              <a:rPr sz="2000" b="1" dirty="0">
                <a:solidFill>
                  <a:srgbClr val="FF0066"/>
                </a:solidFill>
                <a:latin typeface="Arial"/>
                <a:cs typeface="Arial"/>
              </a:rPr>
              <a:t>A0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7089" y="3525520"/>
            <a:ext cx="4743450" cy="238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67479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66"/>
                </a:solidFill>
                <a:latin typeface="Arial"/>
                <a:cs typeface="Arial"/>
              </a:rPr>
              <a:t>3D654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Arial"/>
              <a:cs typeface="Arial"/>
            </a:endParaRPr>
          </a:p>
          <a:p>
            <a:pPr marR="1704339" algn="ctr">
              <a:lnSpc>
                <a:spcPct val="100000"/>
              </a:lnSpc>
            </a:pPr>
            <a:r>
              <a:rPr sz="2800" b="1" dirty="0">
                <a:latin typeface="Arial"/>
                <a:cs typeface="Arial"/>
              </a:rPr>
              <a:t>3 4 B A </a:t>
            </a:r>
            <a:r>
              <a:rPr sz="2800" b="1" dirty="0">
                <a:solidFill>
                  <a:srgbClr val="FF0066"/>
                </a:solidFill>
                <a:latin typeface="Arial"/>
                <a:cs typeface="Arial"/>
              </a:rPr>
              <a:t>0 </a:t>
            </a:r>
            <a:r>
              <a:rPr sz="2800" b="1" dirty="0">
                <a:latin typeface="Arial"/>
                <a:cs typeface="Arial"/>
              </a:rPr>
              <a:t>( C S )</a:t>
            </a:r>
            <a:r>
              <a:rPr sz="2800" b="1" spc="-12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+</a:t>
            </a:r>
            <a:endParaRPr sz="2800">
              <a:latin typeface="Arial"/>
              <a:cs typeface="Arial"/>
            </a:endParaRPr>
          </a:p>
          <a:p>
            <a:pPr marR="1707514" algn="ctr">
              <a:lnSpc>
                <a:spcPct val="100000"/>
              </a:lnSpc>
            </a:pPr>
            <a:r>
              <a:rPr sz="2800" b="1" dirty="0">
                <a:latin typeface="Arial"/>
                <a:cs typeface="Arial"/>
              </a:rPr>
              <a:t>8 A B 4 ( I P</a:t>
            </a:r>
            <a:r>
              <a:rPr sz="2800" b="1" spc="-10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070"/>
              </a:lnSpc>
              <a:spcBef>
                <a:spcPts val="1200"/>
              </a:spcBef>
              <a:tabLst>
                <a:tab pos="1356995" algn="l"/>
              </a:tabLst>
            </a:pPr>
            <a:r>
              <a:rPr sz="2800" b="1" dirty="0">
                <a:latin typeface="Arial"/>
                <a:cs typeface="Arial"/>
              </a:rPr>
              <a:t>3 D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6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5	4 </a:t>
            </a:r>
            <a:r>
              <a:rPr sz="1800" b="1" spc="-5" dirty="0">
                <a:latin typeface="Arial"/>
                <a:cs typeface="Arial"/>
              </a:rPr>
              <a:t>(next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address)</a:t>
            </a:r>
            <a:endParaRPr sz="1800">
              <a:latin typeface="Arial"/>
              <a:cs typeface="Arial"/>
            </a:endParaRPr>
          </a:p>
          <a:p>
            <a:pPr marL="3966210">
              <a:lnSpc>
                <a:spcPts val="2110"/>
              </a:lnSpc>
            </a:pPr>
            <a:r>
              <a:rPr sz="2000" b="1" spc="5" dirty="0">
                <a:solidFill>
                  <a:srgbClr val="FF0066"/>
                </a:solidFill>
                <a:latin typeface="Arial"/>
                <a:cs typeface="Arial"/>
              </a:rPr>
              <a:t>44</a:t>
            </a:r>
            <a:r>
              <a:rPr sz="2000" b="1" dirty="0">
                <a:solidFill>
                  <a:srgbClr val="FF0066"/>
                </a:solidFill>
                <a:latin typeface="Arial"/>
                <a:cs typeface="Arial"/>
              </a:rPr>
              <a:t>B</a:t>
            </a:r>
            <a:r>
              <a:rPr sz="2000" b="1" spc="-5" dirty="0">
                <a:solidFill>
                  <a:srgbClr val="FF0066"/>
                </a:solidFill>
                <a:latin typeface="Arial"/>
                <a:cs typeface="Arial"/>
              </a:rPr>
              <a:t>9</a:t>
            </a:r>
            <a:r>
              <a:rPr sz="2000" b="1" dirty="0">
                <a:solidFill>
                  <a:srgbClr val="FF0066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97270" y="1524000"/>
            <a:ext cx="2122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5651B7"/>
                </a:solidFill>
                <a:latin typeface="Arial"/>
                <a:cs typeface="Arial"/>
              </a:rPr>
              <a:t>Code</a:t>
            </a:r>
            <a:r>
              <a:rPr sz="2400" b="1" spc="-75" dirty="0">
                <a:solidFill>
                  <a:srgbClr val="5651B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5651B7"/>
                </a:solidFill>
                <a:latin typeface="Arial"/>
                <a:cs typeface="Arial"/>
              </a:rPr>
              <a:t>segment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9600" y="3586479"/>
            <a:ext cx="3200400" cy="1595120"/>
            <a:chOff x="609600" y="3586479"/>
            <a:chExt cx="3200400" cy="1595120"/>
          </a:xfrm>
        </p:grpSpPr>
        <p:sp>
          <p:nvSpPr>
            <p:cNvPr id="22" name="object 22"/>
            <p:cNvSpPr/>
            <p:nvPr/>
          </p:nvSpPr>
          <p:spPr>
            <a:xfrm>
              <a:off x="609600" y="5162549"/>
              <a:ext cx="3200400" cy="0"/>
            </a:xfrm>
            <a:custGeom>
              <a:avLst/>
              <a:gdLst/>
              <a:ahLst/>
              <a:cxnLst/>
              <a:rect l="l" t="t" r="r" b="b"/>
              <a:pathLst>
                <a:path w="3200400">
                  <a:moveTo>
                    <a:pt x="0" y="0"/>
                  </a:moveTo>
                  <a:lnTo>
                    <a:pt x="3200400" y="0"/>
                  </a:lnTo>
                </a:path>
              </a:pathLst>
            </a:custGeom>
            <a:ln w="3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94889" y="3663949"/>
              <a:ext cx="127000" cy="598170"/>
            </a:xfrm>
            <a:custGeom>
              <a:avLst/>
              <a:gdLst/>
              <a:ahLst/>
              <a:cxnLst/>
              <a:rect l="l" t="t" r="r" b="b"/>
              <a:pathLst>
                <a:path w="127000" h="598170">
                  <a:moveTo>
                    <a:pt x="0" y="598169"/>
                  </a:moveTo>
                  <a:lnTo>
                    <a:pt x="127000" y="0"/>
                  </a:lnTo>
                </a:path>
              </a:pathLst>
            </a:custGeom>
            <a:ln w="279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78710" y="3586479"/>
              <a:ext cx="83820" cy="91440"/>
            </a:xfrm>
            <a:custGeom>
              <a:avLst/>
              <a:gdLst/>
              <a:ahLst/>
              <a:cxnLst/>
              <a:rect l="l" t="t" r="r" b="b"/>
              <a:pathLst>
                <a:path w="83819" h="91439">
                  <a:moveTo>
                    <a:pt x="59689" y="0"/>
                  </a:moveTo>
                  <a:lnTo>
                    <a:pt x="0" y="74930"/>
                  </a:lnTo>
                  <a:lnTo>
                    <a:pt x="83819" y="91440"/>
                  </a:lnTo>
                  <a:lnTo>
                    <a:pt x="596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249670" y="2715259"/>
            <a:ext cx="18954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FF00"/>
                </a:solidFill>
                <a:latin typeface="Arial"/>
                <a:cs typeface="Arial"/>
              </a:rPr>
              <a:t>8AB4</a:t>
            </a:r>
            <a:r>
              <a:rPr sz="2800" b="1" spc="-80" dirty="0">
                <a:solidFill>
                  <a:srgbClr val="00FF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FF00"/>
                </a:solidFill>
                <a:latin typeface="Arial"/>
                <a:cs typeface="Arial"/>
              </a:rPr>
              <a:t>(offset)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044690" y="2209800"/>
            <a:ext cx="85090" cy="1295400"/>
            <a:chOff x="7044690" y="2209800"/>
            <a:chExt cx="85090" cy="1295400"/>
          </a:xfrm>
        </p:grpSpPr>
        <p:sp>
          <p:nvSpPr>
            <p:cNvPr id="27" name="object 27"/>
            <p:cNvSpPr/>
            <p:nvPr/>
          </p:nvSpPr>
          <p:spPr>
            <a:xfrm>
              <a:off x="7086600" y="2289810"/>
              <a:ext cx="0" cy="453390"/>
            </a:xfrm>
            <a:custGeom>
              <a:avLst/>
              <a:gdLst/>
              <a:ahLst/>
              <a:cxnLst/>
              <a:rect l="l" t="t" r="r" b="b"/>
              <a:pathLst>
                <a:path h="453389">
                  <a:moveTo>
                    <a:pt x="0" y="0"/>
                  </a:moveTo>
                  <a:lnTo>
                    <a:pt x="0" y="453389"/>
                  </a:lnTo>
                </a:path>
              </a:pathLst>
            </a:custGeom>
            <a:ln w="27940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44690" y="22098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41909" y="0"/>
                  </a:moveTo>
                  <a:lnTo>
                    <a:pt x="0" y="85089"/>
                  </a:lnTo>
                  <a:lnTo>
                    <a:pt x="85089" y="85089"/>
                  </a:lnTo>
                  <a:lnTo>
                    <a:pt x="41909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86600" y="3124200"/>
              <a:ext cx="0" cy="300990"/>
            </a:xfrm>
            <a:custGeom>
              <a:avLst/>
              <a:gdLst/>
              <a:ahLst/>
              <a:cxnLst/>
              <a:rect l="l" t="t" r="r" b="b"/>
              <a:pathLst>
                <a:path h="300989">
                  <a:moveTo>
                    <a:pt x="0" y="0"/>
                  </a:moveTo>
                  <a:lnTo>
                    <a:pt x="0" y="300989"/>
                  </a:lnTo>
                </a:path>
              </a:pathLst>
            </a:custGeom>
            <a:ln w="27940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044690" y="342011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85089" y="0"/>
                  </a:moveTo>
                  <a:lnTo>
                    <a:pt x="0" y="0"/>
                  </a:lnTo>
                  <a:lnTo>
                    <a:pt x="41909" y="85089"/>
                  </a:lnTo>
                  <a:lnTo>
                    <a:pt x="85089" y="0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4191000" y="1828800"/>
            <a:ext cx="2061845" cy="1071245"/>
            <a:chOff x="4191000" y="1828800"/>
            <a:chExt cx="2061845" cy="1071245"/>
          </a:xfrm>
        </p:grpSpPr>
        <p:sp>
          <p:nvSpPr>
            <p:cNvPr id="32" name="object 32"/>
            <p:cNvSpPr/>
            <p:nvPr/>
          </p:nvSpPr>
          <p:spPr>
            <a:xfrm>
              <a:off x="4253230" y="1860550"/>
              <a:ext cx="1995170" cy="1035050"/>
            </a:xfrm>
            <a:custGeom>
              <a:avLst/>
              <a:gdLst/>
              <a:ahLst/>
              <a:cxnLst/>
              <a:rect l="l" t="t" r="r" b="b"/>
              <a:pathLst>
                <a:path w="1995170" h="1035050">
                  <a:moveTo>
                    <a:pt x="1995170" y="1035050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CC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91000" y="1828800"/>
              <a:ext cx="83820" cy="68580"/>
            </a:xfrm>
            <a:custGeom>
              <a:avLst/>
              <a:gdLst/>
              <a:ahLst/>
              <a:cxnLst/>
              <a:rect l="l" t="t" r="r" b="b"/>
              <a:pathLst>
                <a:path w="83820" h="68580">
                  <a:moveTo>
                    <a:pt x="0" y="0"/>
                  </a:moveTo>
                  <a:lnTo>
                    <a:pt x="49529" y="68579"/>
                  </a:lnTo>
                  <a:lnTo>
                    <a:pt x="83820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457200"/>
            <a:ext cx="8009255" cy="5454698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2091055">
              <a:lnSpc>
                <a:spcPts val="3829"/>
              </a:lnSpc>
              <a:spcBef>
                <a:spcPts val="235"/>
              </a:spcBef>
            </a:pPr>
            <a:r>
              <a:rPr sz="3200" b="1" dirty="0">
                <a:solidFill>
                  <a:srgbClr val="D90000"/>
                </a:solidFill>
                <a:latin typeface="Arial"/>
                <a:cs typeface="Arial"/>
              </a:rPr>
              <a:t>Segment and </a:t>
            </a:r>
            <a:r>
              <a:rPr sz="3200" b="1" spc="-5" dirty="0">
                <a:solidFill>
                  <a:srgbClr val="D90000"/>
                </a:solidFill>
                <a:latin typeface="Arial"/>
                <a:cs typeface="Arial"/>
              </a:rPr>
              <a:t>Address register  combination</a:t>
            </a:r>
            <a:endParaRPr sz="3200" dirty="0">
              <a:latin typeface="Arial"/>
              <a:cs typeface="Arial"/>
            </a:endParaRPr>
          </a:p>
          <a:p>
            <a:pPr marL="431800" indent="-342900">
              <a:lnSpc>
                <a:spcPct val="100000"/>
              </a:lnSpc>
              <a:spcBef>
                <a:spcPts val="3055"/>
              </a:spcBef>
              <a:buClr>
                <a:srgbClr val="000000"/>
              </a:buClr>
              <a:buFont typeface="Arial"/>
              <a:buChar char="•"/>
              <a:tabLst>
                <a:tab pos="431165" algn="l"/>
                <a:tab pos="431800" algn="l"/>
              </a:tabLst>
            </a:pPr>
            <a:r>
              <a:rPr sz="3200" b="1" dirty="0" smtClean="0">
                <a:solidFill>
                  <a:srgbClr val="7F007F"/>
                </a:solidFill>
                <a:latin typeface="Arial"/>
                <a:cs typeface="Arial"/>
              </a:rPr>
              <a:t>CS:IP</a:t>
            </a:r>
            <a:endParaRPr sz="3200" dirty="0">
              <a:latin typeface="Arial"/>
              <a:cs typeface="Arial"/>
            </a:endParaRPr>
          </a:p>
          <a:p>
            <a:pPr marL="431800" indent="-342900">
              <a:lnSpc>
                <a:spcPct val="100000"/>
              </a:lnSpc>
              <a:spcBef>
                <a:spcPts val="3110"/>
              </a:spcBef>
              <a:buClr>
                <a:srgbClr val="000000"/>
              </a:buClr>
              <a:buFont typeface="Arial"/>
              <a:buChar char="•"/>
              <a:tabLst>
                <a:tab pos="431165" algn="l"/>
                <a:tab pos="431800" algn="l"/>
                <a:tab pos="1917064" algn="l"/>
              </a:tabLst>
            </a:pPr>
            <a:r>
              <a:rPr sz="3200" b="1" spc="-5" dirty="0">
                <a:solidFill>
                  <a:srgbClr val="7F007F"/>
                </a:solidFill>
                <a:latin typeface="Arial"/>
                <a:cs typeface="Arial"/>
              </a:rPr>
              <a:t>SS:SP	SS:BP</a:t>
            </a:r>
            <a:endParaRPr sz="3200" dirty="0">
              <a:latin typeface="Arial"/>
              <a:cs typeface="Arial"/>
            </a:endParaRPr>
          </a:p>
          <a:p>
            <a:pPr marL="431800" indent="-342900">
              <a:lnSpc>
                <a:spcPct val="100000"/>
              </a:lnSpc>
              <a:spcBef>
                <a:spcPts val="3120"/>
              </a:spcBef>
              <a:buClr>
                <a:srgbClr val="000000"/>
              </a:buClr>
              <a:buFont typeface="Arial"/>
              <a:buChar char="•"/>
              <a:tabLst>
                <a:tab pos="431165" algn="l"/>
                <a:tab pos="431800" algn="l"/>
                <a:tab pos="1917064" algn="l"/>
              </a:tabLst>
            </a:pPr>
            <a:r>
              <a:rPr sz="3200" b="1" dirty="0">
                <a:solidFill>
                  <a:srgbClr val="7F007F"/>
                </a:solidFill>
                <a:latin typeface="Arial"/>
                <a:cs typeface="Arial"/>
              </a:rPr>
              <a:t>DS:BX	</a:t>
            </a:r>
            <a:r>
              <a:rPr sz="3200" b="1" spc="-5" dirty="0">
                <a:solidFill>
                  <a:srgbClr val="7F007F"/>
                </a:solidFill>
                <a:latin typeface="Arial"/>
                <a:cs typeface="Arial"/>
              </a:rPr>
              <a:t>DS:SI</a:t>
            </a:r>
            <a:endParaRPr sz="3200" dirty="0">
              <a:latin typeface="Arial"/>
              <a:cs typeface="Arial"/>
            </a:endParaRPr>
          </a:p>
          <a:p>
            <a:pPr marL="431800" indent="-342900">
              <a:lnSpc>
                <a:spcPct val="100000"/>
              </a:lnSpc>
              <a:spcBef>
                <a:spcPts val="3110"/>
              </a:spcBef>
              <a:buClr>
                <a:srgbClr val="000000"/>
              </a:buClr>
              <a:buFont typeface="Arial"/>
              <a:buChar char="•"/>
              <a:tabLst>
                <a:tab pos="431165" algn="l"/>
                <a:tab pos="431800" algn="l"/>
              </a:tabLst>
            </a:pPr>
            <a:r>
              <a:rPr sz="3200" b="1" spc="-5" dirty="0">
                <a:solidFill>
                  <a:srgbClr val="7F007F"/>
                </a:solidFill>
                <a:latin typeface="Arial"/>
                <a:cs typeface="Arial"/>
              </a:rPr>
              <a:t>DS:DI (for </a:t>
            </a:r>
            <a:r>
              <a:rPr sz="3200" b="1" dirty="0">
                <a:solidFill>
                  <a:srgbClr val="7F007F"/>
                </a:solidFill>
                <a:latin typeface="Arial"/>
                <a:cs typeface="Arial"/>
              </a:rPr>
              <a:t>other than </a:t>
            </a:r>
            <a:r>
              <a:rPr sz="3200" b="1" spc="-5" dirty="0">
                <a:solidFill>
                  <a:srgbClr val="7F007F"/>
                </a:solidFill>
                <a:latin typeface="Arial"/>
                <a:cs typeface="Arial"/>
              </a:rPr>
              <a:t>string</a:t>
            </a:r>
            <a:r>
              <a:rPr sz="3200" b="1" spc="-35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7F007F"/>
                </a:solidFill>
                <a:latin typeface="Arial"/>
                <a:cs typeface="Arial"/>
              </a:rPr>
              <a:t>operations)</a:t>
            </a:r>
            <a:endParaRPr sz="3200" dirty="0">
              <a:latin typeface="Arial"/>
              <a:cs typeface="Arial"/>
            </a:endParaRPr>
          </a:p>
          <a:p>
            <a:pPr marL="431800" indent="-342900">
              <a:lnSpc>
                <a:spcPct val="100000"/>
              </a:lnSpc>
              <a:spcBef>
                <a:spcPts val="3110"/>
              </a:spcBef>
              <a:buClr>
                <a:srgbClr val="000000"/>
              </a:buClr>
              <a:buFont typeface="Arial"/>
              <a:buChar char="•"/>
              <a:tabLst>
                <a:tab pos="431165" algn="l"/>
                <a:tab pos="431800" algn="l"/>
              </a:tabLst>
            </a:pPr>
            <a:r>
              <a:rPr sz="3200" b="1" spc="-5" dirty="0">
                <a:solidFill>
                  <a:srgbClr val="7F007F"/>
                </a:solidFill>
                <a:latin typeface="Arial"/>
                <a:cs typeface="Arial"/>
              </a:rPr>
              <a:t>ES:DI (for string</a:t>
            </a:r>
            <a:r>
              <a:rPr sz="3200" b="1" spc="-10" dirty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7F007F"/>
                </a:solidFill>
                <a:latin typeface="Arial"/>
                <a:cs typeface="Arial"/>
              </a:rPr>
              <a:t>operations)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24459"/>
            <a:ext cx="747775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3300"/>
                </a:solidFill>
                <a:latin typeface="Arial"/>
                <a:cs typeface="Arial"/>
              </a:rPr>
              <a:t>Summary of </a:t>
            </a:r>
            <a:r>
              <a:rPr sz="2800" b="1" spc="-5" dirty="0">
                <a:solidFill>
                  <a:srgbClr val="FF3300"/>
                </a:solidFill>
                <a:latin typeface="Arial"/>
                <a:cs typeface="Arial"/>
              </a:rPr>
              <a:t>Registers </a:t>
            </a:r>
            <a:r>
              <a:rPr sz="2800" b="1" dirty="0">
                <a:solidFill>
                  <a:srgbClr val="FF3300"/>
                </a:solidFill>
                <a:latin typeface="Arial"/>
                <a:cs typeface="Arial"/>
              </a:rPr>
              <a:t>&amp; </a:t>
            </a:r>
            <a:r>
              <a:rPr sz="2800" b="1" spc="-5" dirty="0">
                <a:solidFill>
                  <a:srgbClr val="FF3300"/>
                </a:solidFill>
                <a:latin typeface="Arial"/>
                <a:cs typeface="Arial"/>
              </a:rPr>
              <a:t>Pipeline </a:t>
            </a:r>
            <a:r>
              <a:rPr sz="2800" b="1" spc="-10" dirty="0">
                <a:solidFill>
                  <a:srgbClr val="FF3300"/>
                </a:solidFill>
                <a:latin typeface="Arial"/>
                <a:cs typeface="Arial"/>
              </a:rPr>
              <a:t>of </a:t>
            </a:r>
            <a:r>
              <a:rPr sz="2800" b="1" spc="-5" dirty="0">
                <a:solidFill>
                  <a:srgbClr val="FF3300"/>
                </a:solidFill>
                <a:latin typeface="Arial"/>
                <a:cs typeface="Arial"/>
              </a:rPr>
              <a:t>8086</a:t>
            </a:r>
            <a:r>
              <a:rPr sz="2800" b="1" spc="15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3300"/>
                </a:solidFill>
                <a:latin typeface="Arial"/>
                <a:cs typeface="Arial"/>
              </a:rPr>
              <a:t>µP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80" name="object 128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855980" y="1753870"/>
            <a:ext cx="1297940" cy="1676400"/>
            <a:chOff x="855980" y="1753870"/>
            <a:chExt cx="1297940" cy="1676400"/>
          </a:xfrm>
        </p:grpSpPr>
        <p:sp>
          <p:nvSpPr>
            <p:cNvPr id="4" name="object 4"/>
            <p:cNvSpPr/>
            <p:nvPr/>
          </p:nvSpPr>
          <p:spPr>
            <a:xfrm>
              <a:off x="855980" y="1753869"/>
              <a:ext cx="648970" cy="26670"/>
            </a:xfrm>
            <a:custGeom>
              <a:avLst/>
              <a:gdLst/>
              <a:ahLst/>
              <a:cxnLst/>
              <a:rect l="l" t="t" r="r" b="b"/>
              <a:pathLst>
                <a:path w="648969" h="26669">
                  <a:moveTo>
                    <a:pt x="648970" y="11430"/>
                  </a:moveTo>
                  <a:lnTo>
                    <a:pt x="647700" y="11430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11430"/>
                  </a:lnTo>
                  <a:lnTo>
                    <a:pt x="0" y="12700"/>
                  </a:lnTo>
                  <a:lnTo>
                    <a:pt x="0" y="26670"/>
                  </a:lnTo>
                  <a:lnTo>
                    <a:pt x="648970" y="26670"/>
                  </a:lnTo>
                  <a:lnTo>
                    <a:pt x="648970" y="11430"/>
                  </a:lnTo>
                  <a:close/>
                </a:path>
              </a:pathLst>
            </a:custGeom>
            <a:solidFill>
              <a:srgbClr val="FFB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5980" y="1779270"/>
              <a:ext cx="648970" cy="15240"/>
            </a:xfrm>
            <a:custGeom>
              <a:avLst/>
              <a:gdLst/>
              <a:ahLst/>
              <a:cxnLst/>
              <a:rect l="l" t="t" r="r" b="b"/>
              <a:pathLst>
                <a:path w="648969" h="15239">
                  <a:moveTo>
                    <a:pt x="64896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648969" y="15239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B9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5980" y="1793240"/>
              <a:ext cx="648970" cy="13970"/>
            </a:xfrm>
            <a:custGeom>
              <a:avLst/>
              <a:gdLst/>
              <a:ahLst/>
              <a:cxnLst/>
              <a:rect l="l" t="t" r="r" b="b"/>
              <a:pathLst>
                <a:path w="648969" h="13969">
                  <a:moveTo>
                    <a:pt x="64896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648969" y="1397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B8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5980" y="1805940"/>
              <a:ext cx="648970" cy="15240"/>
            </a:xfrm>
            <a:custGeom>
              <a:avLst/>
              <a:gdLst/>
              <a:ahLst/>
              <a:cxnLst/>
              <a:rect l="l" t="t" r="r" b="b"/>
              <a:pathLst>
                <a:path w="648969" h="15239">
                  <a:moveTo>
                    <a:pt x="64896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648969" y="15239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B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5980" y="1819910"/>
              <a:ext cx="648970" cy="15240"/>
            </a:xfrm>
            <a:custGeom>
              <a:avLst/>
              <a:gdLst/>
              <a:ahLst/>
              <a:cxnLst/>
              <a:rect l="l" t="t" r="r" b="b"/>
              <a:pathLst>
                <a:path w="648969" h="15239">
                  <a:moveTo>
                    <a:pt x="64896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648969" y="15239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B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5980" y="1833880"/>
              <a:ext cx="648970" cy="15240"/>
            </a:xfrm>
            <a:custGeom>
              <a:avLst/>
              <a:gdLst/>
              <a:ahLst/>
              <a:cxnLst/>
              <a:rect l="l" t="t" r="r" b="b"/>
              <a:pathLst>
                <a:path w="648969" h="15239">
                  <a:moveTo>
                    <a:pt x="64896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648969" y="1524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B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5980" y="1847850"/>
              <a:ext cx="648970" cy="13970"/>
            </a:xfrm>
            <a:custGeom>
              <a:avLst/>
              <a:gdLst/>
              <a:ahLst/>
              <a:cxnLst/>
              <a:rect l="l" t="t" r="r" b="b"/>
              <a:pathLst>
                <a:path w="648969" h="13969">
                  <a:moveTo>
                    <a:pt x="64896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648969" y="1397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B4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5980" y="1861820"/>
              <a:ext cx="648970" cy="13970"/>
            </a:xfrm>
            <a:custGeom>
              <a:avLst/>
              <a:gdLst/>
              <a:ahLst/>
              <a:cxnLst/>
              <a:rect l="l" t="t" r="r" b="b"/>
              <a:pathLst>
                <a:path w="648969" h="13969">
                  <a:moveTo>
                    <a:pt x="648969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648969" y="13969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B3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5980" y="1874520"/>
              <a:ext cx="648970" cy="15240"/>
            </a:xfrm>
            <a:custGeom>
              <a:avLst/>
              <a:gdLst/>
              <a:ahLst/>
              <a:cxnLst/>
              <a:rect l="l" t="t" r="r" b="b"/>
              <a:pathLst>
                <a:path w="648969" h="15239">
                  <a:moveTo>
                    <a:pt x="64896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648969" y="15239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B2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5980" y="1888490"/>
              <a:ext cx="648970" cy="15240"/>
            </a:xfrm>
            <a:custGeom>
              <a:avLst/>
              <a:gdLst/>
              <a:ahLst/>
              <a:cxnLst/>
              <a:rect l="l" t="t" r="r" b="b"/>
              <a:pathLst>
                <a:path w="648969" h="15239">
                  <a:moveTo>
                    <a:pt x="64896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648969" y="15239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B1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5980" y="1902460"/>
              <a:ext cx="648970" cy="13970"/>
            </a:xfrm>
            <a:custGeom>
              <a:avLst/>
              <a:gdLst/>
              <a:ahLst/>
              <a:cxnLst/>
              <a:rect l="l" t="t" r="r" b="b"/>
              <a:pathLst>
                <a:path w="648969" h="13969">
                  <a:moveTo>
                    <a:pt x="648969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648969" y="13969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B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5980" y="1916430"/>
              <a:ext cx="648970" cy="13970"/>
            </a:xfrm>
            <a:custGeom>
              <a:avLst/>
              <a:gdLst/>
              <a:ahLst/>
              <a:cxnLst/>
              <a:rect l="l" t="t" r="r" b="b"/>
              <a:pathLst>
                <a:path w="648969" h="13969">
                  <a:moveTo>
                    <a:pt x="64896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648969" y="1397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F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5980" y="1929130"/>
              <a:ext cx="648970" cy="15240"/>
            </a:xfrm>
            <a:custGeom>
              <a:avLst/>
              <a:gdLst/>
              <a:ahLst/>
              <a:cxnLst/>
              <a:rect l="l" t="t" r="r" b="b"/>
              <a:pathLst>
                <a:path w="648969" h="15239">
                  <a:moveTo>
                    <a:pt x="64896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648969" y="1524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E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5980" y="1943100"/>
              <a:ext cx="648970" cy="15240"/>
            </a:xfrm>
            <a:custGeom>
              <a:avLst/>
              <a:gdLst/>
              <a:ahLst/>
              <a:cxnLst/>
              <a:rect l="l" t="t" r="r" b="b"/>
              <a:pathLst>
                <a:path w="648969" h="15239">
                  <a:moveTo>
                    <a:pt x="64896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648969" y="15239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5980" y="1957070"/>
              <a:ext cx="648970" cy="15240"/>
            </a:xfrm>
            <a:custGeom>
              <a:avLst/>
              <a:gdLst/>
              <a:ahLst/>
              <a:cxnLst/>
              <a:rect l="l" t="t" r="r" b="b"/>
              <a:pathLst>
                <a:path w="648969" h="15239">
                  <a:moveTo>
                    <a:pt x="64896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648969" y="15239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5980" y="1971040"/>
              <a:ext cx="648970" cy="13970"/>
            </a:xfrm>
            <a:custGeom>
              <a:avLst/>
              <a:gdLst/>
              <a:ahLst/>
              <a:cxnLst/>
              <a:rect l="l" t="t" r="r" b="b"/>
              <a:pathLst>
                <a:path w="648969" h="13969">
                  <a:moveTo>
                    <a:pt x="64896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648969" y="1397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55980" y="1983740"/>
              <a:ext cx="648970" cy="15240"/>
            </a:xfrm>
            <a:custGeom>
              <a:avLst/>
              <a:gdLst/>
              <a:ahLst/>
              <a:cxnLst/>
              <a:rect l="l" t="t" r="r" b="b"/>
              <a:pathLst>
                <a:path w="648969" h="15239">
                  <a:moveTo>
                    <a:pt x="64896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648969" y="15239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55980" y="1997710"/>
              <a:ext cx="648970" cy="15240"/>
            </a:xfrm>
            <a:custGeom>
              <a:avLst/>
              <a:gdLst/>
              <a:ahLst/>
              <a:cxnLst/>
              <a:rect l="l" t="t" r="r" b="b"/>
              <a:pathLst>
                <a:path w="648969" h="15239">
                  <a:moveTo>
                    <a:pt x="64896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648969" y="15239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9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55980" y="2011680"/>
              <a:ext cx="648970" cy="15240"/>
            </a:xfrm>
            <a:custGeom>
              <a:avLst/>
              <a:gdLst/>
              <a:ahLst/>
              <a:cxnLst/>
              <a:rect l="l" t="t" r="r" b="b"/>
              <a:pathLst>
                <a:path w="648969" h="15239">
                  <a:moveTo>
                    <a:pt x="64896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648969" y="1524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55980" y="2025650"/>
              <a:ext cx="648970" cy="13970"/>
            </a:xfrm>
            <a:custGeom>
              <a:avLst/>
              <a:gdLst/>
              <a:ahLst/>
              <a:cxnLst/>
              <a:rect l="l" t="t" r="r" b="b"/>
              <a:pathLst>
                <a:path w="648969" h="13969">
                  <a:moveTo>
                    <a:pt x="64896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648969" y="1397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7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55980" y="2039620"/>
              <a:ext cx="648970" cy="13970"/>
            </a:xfrm>
            <a:custGeom>
              <a:avLst/>
              <a:gdLst/>
              <a:ahLst/>
              <a:cxnLst/>
              <a:rect l="l" t="t" r="r" b="b"/>
              <a:pathLst>
                <a:path w="648969" h="13969">
                  <a:moveTo>
                    <a:pt x="648969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648969" y="13969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5980" y="2052320"/>
              <a:ext cx="648970" cy="15240"/>
            </a:xfrm>
            <a:custGeom>
              <a:avLst/>
              <a:gdLst/>
              <a:ahLst/>
              <a:cxnLst/>
              <a:rect l="l" t="t" r="r" b="b"/>
              <a:pathLst>
                <a:path w="648969" h="15239">
                  <a:moveTo>
                    <a:pt x="64896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648969" y="15239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5980" y="2066290"/>
              <a:ext cx="648970" cy="15240"/>
            </a:xfrm>
            <a:custGeom>
              <a:avLst/>
              <a:gdLst/>
              <a:ahLst/>
              <a:cxnLst/>
              <a:rect l="l" t="t" r="r" b="b"/>
              <a:pathLst>
                <a:path w="648969" h="15239">
                  <a:moveTo>
                    <a:pt x="64896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648969" y="15239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5980" y="2080260"/>
              <a:ext cx="648970" cy="13970"/>
            </a:xfrm>
            <a:custGeom>
              <a:avLst/>
              <a:gdLst/>
              <a:ahLst/>
              <a:cxnLst/>
              <a:rect l="l" t="t" r="r" b="b"/>
              <a:pathLst>
                <a:path w="648969" h="13969">
                  <a:moveTo>
                    <a:pt x="648969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648969" y="13969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3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5980" y="2094230"/>
              <a:ext cx="648970" cy="13970"/>
            </a:xfrm>
            <a:custGeom>
              <a:avLst/>
              <a:gdLst/>
              <a:ahLst/>
              <a:cxnLst/>
              <a:rect l="l" t="t" r="r" b="b"/>
              <a:pathLst>
                <a:path w="648969" h="13969">
                  <a:moveTo>
                    <a:pt x="64896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648969" y="1397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2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5980" y="2106930"/>
              <a:ext cx="648970" cy="15240"/>
            </a:xfrm>
            <a:custGeom>
              <a:avLst/>
              <a:gdLst/>
              <a:ahLst/>
              <a:cxnLst/>
              <a:rect l="l" t="t" r="r" b="b"/>
              <a:pathLst>
                <a:path w="648969" h="15239">
                  <a:moveTo>
                    <a:pt x="64896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648969" y="1524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5980" y="2120900"/>
              <a:ext cx="648970" cy="15240"/>
            </a:xfrm>
            <a:custGeom>
              <a:avLst/>
              <a:gdLst/>
              <a:ahLst/>
              <a:cxnLst/>
              <a:rect l="l" t="t" r="r" b="b"/>
              <a:pathLst>
                <a:path w="648969" h="15239">
                  <a:moveTo>
                    <a:pt x="64896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648969" y="15239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0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5980" y="2134870"/>
              <a:ext cx="648970" cy="15240"/>
            </a:xfrm>
            <a:custGeom>
              <a:avLst/>
              <a:gdLst/>
              <a:ahLst/>
              <a:cxnLst/>
              <a:rect l="l" t="t" r="r" b="b"/>
              <a:pathLst>
                <a:path w="648969" h="15239">
                  <a:moveTo>
                    <a:pt x="64896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648969" y="15239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9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55980" y="2148840"/>
              <a:ext cx="648970" cy="13970"/>
            </a:xfrm>
            <a:custGeom>
              <a:avLst/>
              <a:gdLst/>
              <a:ahLst/>
              <a:cxnLst/>
              <a:rect l="l" t="t" r="r" b="b"/>
              <a:pathLst>
                <a:path w="648969" h="13969">
                  <a:moveTo>
                    <a:pt x="64896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648969" y="1397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55980" y="2161540"/>
              <a:ext cx="648970" cy="15240"/>
            </a:xfrm>
            <a:custGeom>
              <a:avLst/>
              <a:gdLst/>
              <a:ahLst/>
              <a:cxnLst/>
              <a:rect l="l" t="t" r="r" b="b"/>
              <a:pathLst>
                <a:path w="648969" h="15239">
                  <a:moveTo>
                    <a:pt x="64896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648969" y="15239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9D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55980" y="2175510"/>
              <a:ext cx="648970" cy="15240"/>
            </a:xfrm>
            <a:custGeom>
              <a:avLst/>
              <a:gdLst/>
              <a:ahLst/>
              <a:cxnLst/>
              <a:rect l="l" t="t" r="r" b="b"/>
              <a:pathLst>
                <a:path w="648969" h="15239">
                  <a:moveTo>
                    <a:pt x="64896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648969" y="15239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9C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55980" y="2189480"/>
              <a:ext cx="648970" cy="15240"/>
            </a:xfrm>
            <a:custGeom>
              <a:avLst/>
              <a:gdLst/>
              <a:ahLst/>
              <a:cxnLst/>
              <a:rect l="l" t="t" r="r" b="b"/>
              <a:pathLst>
                <a:path w="648969" h="15239">
                  <a:moveTo>
                    <a:pt x="64896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648969" y="1524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9B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5980" y="2203450"/>
              <a:ext cx="648970" cy="15240"/>
            </a:xfrm>
            <a:custGeom>
              <a:avLst/>
              <a:gdLst/>
              <a:ahLst/>
              <a:cxnLst/>
              <a:rect l="l" t="t" r="r" b="b"/>
              <a:pathLst>
                <a:path w="648969" h="15239">
                  <a:moveTo>
                    <a:pt x="64896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648969" y="15239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03680" y="1753869"/>
              <a:ext cx="650240" cy="26670"/>
            </a:xfrm>
            <a:custGeom>
              <a:avLst/>
              <a:gdLst/>
              <a:ahLst/>
              <a:cxnLst/>
              <a:rect l="l" t="t" r="r" b="b"/>
              <a:pathLst>
                <a:path w="650239" h="26669">
                  <a:moveTo>
                    <a:pt x="650240" y="11430"/>
                  </a:moveTo>
                  <a:lnTo>
                    <a:pt x="647700" y="11430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11430"/>
                  </a:lnTo>
                  <a:lnTo>
                    <a:pt x="0" y="12700"/>
                  </a:lnTo>
                  <a:lnTo>
                    <a:pt x="0" y="26670"/>
                  </a:lnTo>
                  <a:lnTo>
                    <a:pt x="650240" y="26670"/>
                  </a:lnTo>
                  <a:lnTo>
                    <a:pt x="650240" y="11430"/>
                  </a:lnTo>
                  <a:close/>
                </a:path>
              </a:pathLst>
            </a:custGeom>
            <a:solidFill>
              <a:srgbClr val="FFB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03680" y="1779270"/>
              <a:ext cx="650240" cy="15240"/>
            </a:xfrm>
            <a:custGeom>
              <a:avLst/>
              <a:gdLst/>
              <a:ahLst/>
              <a:cxnLst/>
              <a:rect l="l" t="t" r="r" b="b"/>
              <a:pathLst>
                <a:path w="650239" h="15239">
                  <a:moveTo>
                    <a:pt x="6502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650239" y="15239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B9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03680" y="1793240"/>
              <a:ext cx="650240" cy="13970"/>
            </a:xfrm>
            <a:custGeom>
              <a:avLst/>
              <a:gdLst/>
              <a:ahLst/>
              <a:cxnLst/>
              <a:rect l="l" t="t" r="r" b="b"/>
              <a:pathLst>
                <a:path w="650239" h="13969">
                  <a:moveTo>
                    <a:pt x="65023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650239" y="1397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B8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03680" y="1805940"/>
              <a:ext cx="650240" cy="15240"/>
            </a:xfrm>
            <a:custGeom>
              <a:avLst/>
              <a:gdLst/>
              <a:ahLst/>
              <a:cxnLst/>
              <a:rect l="l" t="t" r="r" b="b"/>
              <a:pathLst>
                <a:path w="650239" h="15239">
                  <a:moveTo>
                    <a:pt x="6502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650239" y="15239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B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03680" y="1819910"/>
              <a:ext cx="650240" cy="15240"/>
            </a:xfrm>
            <a:custGeom>
              <a:avLst/>
              <a:gdLst/>
              <a:ahLst/>
              <a:cxnLst/>
              <a:rect l="l" t="t" r="r" b="b"/>
              <a:pathLst>
                <a:path w="650239" h="15239">
                  <a:moveTo>
                    <a:pt x="6502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650239" y="15239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B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03680" y="1833880"/>
              <a:ext cx="650240" cy="15240"/>
            </a:xfrm>
            <a:custGeom>
              <a:avLst/>
              <a:gdLst/>
              <a:ahLst/>
              <a:cxnLst/>
              <a:rect l="l" t="t" r="r" b="b"/>
              <a:pathLst>
                <a:path w="650239" h="15239">
                  <a:moveTo>
                    <a:pt x="65023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650239" y="1524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B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03680" y="1847850"/>
              <a:ext cx="650240" cy="13970"/>
            </a:xfrm>
            <a:custGeom>
              <a:avLst/>
              <a:gdLst/>
              <a:ahLst/>
              <a:cxnLst/>
              <a:rect l="l" t="t" r="r" b="b"/>
              <a:pathLst>
                <a:path w="650239" h="13969">
                  <a:moveTo>
                    <a:pt x="65023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650239" y="1397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B4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03680" y="1861820"/>
              <a:ext cx="650240" cy="13970"/>
            </a:xfrm>
            <a:custGeom>
              <a:avLst/>
              <a:gdLst/>
              <a:ahLst/>
              <a:cxnLst/>
              <a:rect l="l" t="t" r="r" b="b"/>
              <a:pathLst>
                <a:path w="650239" h="13969">
                  <a:moveTo>
                    <a:pt x="650239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650239" y="13969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B3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503680" y="1874520"/>
              <a:ext cx="650240" cy="15240"/>
            </a:xfrm>
            <a:custGeom>
              <a:avLst/>
              <a:gdLst/>
              <a:ahLst/>
              <a:cxnLst/>
              <a:rect l="l" t="t" r="r" b="b"/>
              <a:pathLst>
                <a:path w="650239" h="15239">
                  <a:moveTo>
                    <a:pt x="6502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650239" y="15239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B2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03680" y="1888490"/>
              <a:ext cx="650240" cy="15240"/>
            </a:xfrm>
            <a:custGeom>
              <a:avLst/>
              <a:gdLst/>
              <a:ahLst/>
              <a:cxnLst/>
              <a:rect l="l" t="t" r="r" b="b"/>
              <a:pathLst>
                <a:path w="650239" h="15239">
                  <a:moveTo>
                    <a:pt x="6502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650239" y="15239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B1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03680" y="1902460"/>
              <a:ext cx="650240" cy="13970"/>
            </a:xfrm>
            <a:custGeom>
              <a:avLst/>
              <a:gdLst/>
              <a:ahLst/>
              <a:cxnLst/>
              <a:rect l="l" t="t" r="r" b="b"/>
              <a:pathLst>
                <a:path w="650239" h="13969">
                  <a:moveTo>
                    <a:pt x="650239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650239" y="13969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B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503680" y="1916430"/>
              <a:ext cx="650240" cy="13970"/>
            </a:xfrm>
            <a:custGeom>
              <a:avLst/>
              <a:gdLst/>
              <a:ahLst/>
              <a:cxnLst/>
              <a:rect l="l" t="t" r="r" b="b"/>
              <a:pathLst>
                <a:path w="650239" h="13969">
                  <a:moveTo>
                    <a:pt x="65023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650239" y="1397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F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503680" y="1929130"/>
              <a:ext cx="650240" cy="15240"/>
            </a:xfrm>
            <a:custGeom>
              <a:avLst/>
              <a:gdLst/>
              <a:ahLst/>
              <a:cxnLst/>
              <a:rect l="l" t="t" r="r" b="b"/>
              <a:pathLst>
                <a:path w="650239" h="15239">
                  <a:moveTo>
                    <a:pt x="65023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650239" y="1524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E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03680" y="1943100"/>
              <a:ext cx="650240" cy="15240"/>
            </a:xfrm>
            <a:custGeom>
              <a:avLst/>
              <a:gdLst/>
              <a:ahLst/>
              <a:cxnLst/>
              <a:rect l="l" t="t" r="r" b="b"/>
              <a:pathLst>
                <a:path w="650239" h="15239">
                  <a:moveTo>
                    <a:pt x="6502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650239" y="15239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503680" y="1957070"/>
              <a:ext cx="650240" cy="15240"/>
            </a:xfrm>
            <a:custGeom>
              <a:avLst/>
              <a:gdLst/>
              <a:ahLst/>
              <a:cxnLst/>
              <a:rect l="l" t="t" r="r" b="b"/>
              <a:pathLst>
                <a:path w="650239" h="15239">
                  <a:moveTo>
                    <a:pt x="6502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650239" y="15239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503680" y="1971040"/>
              <a:ext cx="650240" cy="13970"/>
            </a:xfrm>
            <a:custGeom>
              <a:avLst/>
              <a:gdLst/>
              <a:ahLst/>
              <a:cxnLst/>
              <a:rect l="l" t="t" r="r" b="b"/>
              <a:pathLst>
                <a:path w="650239" h="13969">
                  <a:moveTo>
                    <a:pt x="65023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650239" y="1397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503680" y="1983740"/>
              <a:ext cx="650240" cy="15240"/>
            </a:xfrm>
            <a:custGeom>
              <a:avLst/>
              <a:gdLst/>
              <a:ahLst/>
              <a:cxnLst/>
              <a:rect l="l" t="t" r="r" b="b"/>
              <a:pathLst>
                <a:path w="650239" h="15239">
                  <a:moveTo>
                    <a:pt x="6502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650239" y="15239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503680" y="1997710"/>
              <a:ext cx="650240" cy="15240"/>
            </a:xfrm>
            <a:custGeom>
              <a:avLst/>
              <a:gdLst/>
              <a:ahLst/>
              <a:cxnLst/>
              <a:rect l="l" t="t" r="r" b="b"/>
              <a:pathLst>
                <a:path w="650239" h="15239">
                  <a:moveTo>
                    <a:pt x="6502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650239" y="15239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9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503680" y="2011680"/>
              <a:ext cx="650240" cy="15240"/>
            </a:xfrm>
            <a:custGeom>
              <a:avLst/>
              <a:gdLst/>
              <a:ahLst/>
              <a:cxnLst/>
              <a:rect l="l" t="t" r="r" b="b"/>
              <a:pathLst>
                <a:path w="650239" h="15239">
                  <a:moveTo>
                    <a:pt x="65023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650239" y="1524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503680" y="2025650"/>
              <a:ext cx="650240" cy="13970"/>
            </a:xfrm>
            <a:custGeom>
              <a:avLst/>
              <a:gdLst/>
              <a:ahLst/>
              <a:cxnLst/>
              <a:rect l="l" t="t" r="r" b="b"/>
              <a:pathLst>
                <a:path w="650239" h="13969">
                  <a:moveTo>
                    <a:pt x="65023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650239" y="1397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7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503680" y="2039620"/>
              <a:ext cx="650240" cy="13970"/>
            </a:xfrm>
            <a:custGeom>
              <a:avLst/>
              <a:gdLst/>
              <a:ahLst/>
              <a:cxnLst/>
              <a:rect l="l" t="t" r="r" b="b"/>
              <a:pathLst>
                <a:path w="650239" h="13969">
                  <a:moveTo>
                    <a:pt x="650239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650239" y="13969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503680" y="2052320"/>
              <a:ext cx="650240" cy="15240"/>
            </a:xfrm>
            <a:custGeom>
              <a:avLst/>
              <a:gdLst/>
              <a:ahLst/>
              <a:cxnLst/>
              <a:rect l="l" t="t" r="r" b="b"/>
              <a:pathLst>
                <a:path w="650239" h="15239">
                  <a:moveTo>
                    <a:pt x="6502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650239" y="15239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503680" y="2066290"/>
              <a:ext cx="650240" cy="15240"/>
            </a:xfrm>
            <a:custGeom>
              <a:avLst/>
              <a:gdLst/>
              <a:ahLst/>
              <a:cxnLst/>
              <a:rect l="l" t="t" r="r" b="b"/>
              <a:pathLst>
                <a:path w="650239" h="15239">
                  <a:moveTo>
                    <a:pt x="6502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650239" y="15239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503680" y="2080260"/>
              <a:ext cx="650240" cy="13970"/>
            </a:xfrm>
            <a:custGeom>
              <a:avLst/>
              <a:gdLst/>
              <a:ahLst/>
              <a:cxnLst/>
              <a:rect l="l" t="t" r="r" b="b"/>
              <a:pathLst>
                <a:path w="650239" h="13969">
                  <a:moveTo>
                    <a:pt x="650239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650239" y="13969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3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503680" y="2094230"/>
              <a:ext cx="650240" cy="13970"/>
            </a:xfrm>
            <a:custGeom>
              <a:avLst/>
              <a:gdLst/>
              <a:ahLst/>
              <a:cxnLst/>
              <a:rect l="l" t="t" r="r" b="b"/>
              <a:pathLst>
                <a:path w="650239" h="13969">
                  <a:moveTo>
                    <a:pt x="65023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650239" y="1397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2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503680" y="2106930"/>
              <a:ext cx="650240" cy="15240"/>
            </a:xfrm>
            <a:custGeom>
              <a:avLst/>
              <a:gdLst/>
              <a:ahLst/>
              <a:cxnLst/>
              <a:rect l="l" t="t" r="r" b="b"/>
              <a:pathLst>
                <a:path w="650239" h="15239">
                  <a:moveTo>
                    <a:pt x="65023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650239" y="1524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03680" y="2120900"/>
              <a:ext cx="650240" cy="15240"/>
            </a:xfrm>
            <a:custGeom>
              <a:avLst/>
              <a:gdLst/>
              <a:ahLst/>
              <a:cxnLst/>
              <a:rect l="l" t="t" r="r" b="b"/>
              <a:pathLst>
                <a:path w="650239" h="15239">
                  <a:moveTo>
                    <a:pt x="6502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650239" y="15239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0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503680" y="2134870"/>
              <a:ext cx="650240" cy="15240"/>
            </a:xfrm>
            <a:custGeom>
              <a:avLst/>
              <a:gdLst/>
              <a:ahLst/>
              <a:cxnLst/>
              <a:rect l="l" t="t" r="r" b="b"/>
              <a:pathLst>
                <a:path w="650239" h="15239">
                  <a:moveTo>
                    <a:pt x="6502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650239" y="15239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9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503680" y="2148840"/>
              <a:ext cx="650240" cy="13970"/>
            </a:xfrm>
            <a:custGeom>
              <a:avLst/>
              <a:gdLst/>
              <a:ahLst/>
              <a:cxnLst/>
              <a:rect l="l" t="t" r="r" b="b"/>
              <a:pathLst>
                <a:path w="650239" h="13969">
                  <a:moveTo>
                    <a:pt x="65023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650239" y="1397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503680" y="2161540"/>
              <a:ext cx="650240" cy="15240"/>
            </a:xfrm>
            <a:custGeom>
              <a:avLst/>
              <a:gdLst/>
              <a:ahLst/>
              <a:cxnLst/>
              <a:rect l="l" t="t" r="r" b="b"/>
              <a:pathLst>
                <a:path w="650239" h="15239">
                  <a:moveTo>
                    <a:pt x="6502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650239" y="15239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9D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503680" y="2175510"/>
              <a:ext cx="650240" cy="15240"/>
            </a:xfrm>
            <a:custGeom>
              <a:avLst/>
              <a:gdLst/>
              <a:ahLst/>
              <a:cxnLst/>
              <a:rect l="l" t="t" r="r" b="b"/>
              <a:pathLst>
                <a:path w="650239" h="15239">
                  <a:moveTo>
                    <a:pt x="6502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650239" y="15239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9C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503680" y="2189480"/>
              <a:ext cx="650240" cy="15240"/>
            </a:xfrm>
            <a:custGeom>
              <a:avLst/>
              <a:gdLst/>
              <a:ahLst/>
              <a:cxnLst/>
              <a:rect l="l" t="t" r="r" b="b"/>
              <a:pathLst>
                <a:path w="650239" h="15239">
                  <a:moveTo>
                    <a:pt x="650239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650239" y="1524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9B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503680" y="2203450"/>
              <a:ext cx="650240" cy="15240"/>
            </a:xfrm>
            <a:custGeom>
              <a:avLst/>
              <a:gdLst/>
              <a:ahLst/>
              <a:cxnLst/>
              <a:rect l="l" t="t" r="r" b="b"/>
              <a:pathLst>
                <a:path w="650239" h="15239">
                  <a:moveTo>
                    <a:pt x="650239" y="0"/>
                  </a:moveTo>
                  <a:lnTo>
                    <a:pt x="0" y="0"/>
                  </a:lnTo>
                  <a:lnTo>
                    <a:pt x="0" y="15239"/>
                  </a:lnTo>
                  <a:lnTo>
                    <a:pt x="650239" y="15239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55980" y="2214879"/>
              <a:ext cx="648970" cy="25400"/>
            </a:xfrm>
            <a:custGeom>
              <a:avLst/>
              <a:gdLst/>
              <a:ahLst/>
              <a:cxnLst/>
              <a:rect l="l" t="t" r="r" b="b"/>
              <a:pathLst>
                <a:path w="648969" h="25400">
                  <a:moveTo>
                    <a:pt x="64897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13970"/>
                  </a:lnTo>
                  <a:lnTo>
                    <a:pt x="0" y="25400"/>
                  </a:lnTo>
                  <a:lnTo>
                    <a:pt x="648970" y="25400"/>
                  </a:lnTo>
                  <a:lnTo>
                    <a:pt x="648970" y="13970"/>
                  </a:lnTo>
                  <a:lnTo>
                    <a:pt x="648970" y="12700"/>
                  </a:lnTo>
                  <a:lnTo>
                    <a:pt x="648970" y="0"/>
                  </a:lnTo>
                  <a:close/>
                </a:path>
              </a:pathLst>
            </a:custGeom>
            <a:solidFill>
              <a:srgbClr val="FFB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55980" y="223901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B9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55980" y="225171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B8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55980" y="226314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B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55980" y="2274570"/>
              <a:ext cx="648970" cy="13970"/>
            </a:xfrm>
            <a:custGeom>
              <a:avLst/>
              <a:gdLst/>
              <a:ahLst/>
              <a:cxnLst/>
              <a:rect l="l" t="t" r="r" b="b"/>
              <a:pathLst>
                <a:path w="648969" h="13969">
                  <a:moveTo>
                    <a:pt x="648969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648969" y="13969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B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55980" y="228727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B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55980" y="229870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B4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55980" y="231140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B3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55980" y="232283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B2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55980" y="233553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B1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55980" y="234696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B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55980" y="235839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F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55980" y="237109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E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55980" y="238252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55980" y="239522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55980" y="240665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55980" y="2418080"/>
              <a:ext cx="648970" cy="13970"/>
            </a:xfrm>
            <a:custGeom>
              <a:avLst/>
              <a:gdLst/>
              <a:ahLst/>
              <a:cxnLst/>
              <a:rect l="l" t="t" r="r" b="b"/>
              <a:pathLst>
                <a:path w="648969" h="13969">
                  <a:moveTo>
                    <a:pt x="64896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648969" y="1397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55980" y="243078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9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55980" y="2442210"/>
              <a:ext cx="648970" cy="13970"/>
            </a:xfrm>
            <a:custGeom>
              <a:avLst/>
              <a:gdLst/>
              <a:ahLst/>
              <a:cxnLst/>
              <a:rect l="l" t="t" r="r" b="b"/>
              <a:pathLst>
                <a:path w="648969" h="13969">
                  <a:moveTo>
                    <a:pt x="648969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648969" y="13969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55980" y="245491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7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55980" y="246634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55980" y="2477770"/>
              <a:ext cx="648970" cy="13970"/>
            </a:xfrm>
            <a:custGeom>
              <a:avLst/>
              <a:gdLst/>
              <a:ahLst/>
              <a:cxnLst/>
              <a:rect l="l" t="t" r="r" b="b"/>
              <a:pathLst>
                <a:path w="648969" h="13969">
                  <a:moveTo>
                    <a:pt x="648969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648969" y="13969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55980" y="249047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55980" y="2501900"/>
              <a:ext cx="648970" cy="13970"/>
            </a:xfrm>
            <a:custGeom>
              <a:avLst/>
              <a:gdLst/>
              <a:ahLst/>
              <a:cxnLst/>
              <a:rect l="l" t="t" r="r" b="b"/>
              <a:pathLst>
                <a:path w="648969" h="13969">
                  <a:moveTo>
                    <a:pt x="64896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648969" y="1397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3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55980" y="251460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2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55980" y="252603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55980" y="2537460"/>
              <a:ext cx="648970" cy="13970"/>
            </a:xfrm>
            <a:custGeom>
              <a:avLst/>
              <a:gdLst/>
              <a:ahLst/>
              <a:cxnLst/>
              <a:rect l="l" t="t" r="r" b="b"/>
              <a:pathLst>
                <a:path w="648969" h="13969">
                  <a:moveTo>
                    <a:pt x="648969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648969" y="13969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0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55980" y="255016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9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55980" y="2561590"/>
              <a:ext cx="648970" cy="13970"/>
            </a:xfrm>
            <a:custGeom>
              <a:avLst/>
              <a:gdLst/>
              <a:ahLst/>
              <a:cxnLst/>
              <a:rect l="l" t="t" r="r" b="b"/>
              <a:pathLst>
                <a:path w="648969" h="13969">
                  <a:moveTo>
                    <a:pt x="64896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648969" y="1397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55980" y="257429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9D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55980" y="258572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9C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55980" y="2597150"/>
              <a:ext cx="648970" cy="13970"/>
            </a:xfrm>
            <a:custGeom>
              <a:avLst/>
              <a:gdLst/>
              <a:ahLst/>
              <a:cxnLst/>
              <a:rect l="l" t="t" r="r" b="b"/>
              <a:pathLst>
                <a:path w="648969" h="13969">
                  <a:moveTo>
                    <a:pt x="64896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648969" y="1397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9B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55980" y="260985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503680" y="2214879"/>
              <a:ext cx="650240" cy="25400"/>
            </a:xfrm>
            <a:custGeom>
              <a:avLst/>
              <a:gdLst/>
              <a:ahLst/>
              <a:cxnLst/>
              <a:rect l="l" t="t" r="r" b="b"/>
              <a:pathLst>
                <a:path w="650239" h="25400">
                  <a:moveTo>
                    <a:pt x="65024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13970"/>
                  </a:lnTo>
                  <a:lnTo>
                    <a:pt x="0" y="25400"/>
                  </a:lnTo>
                  <a:lnTo>
                    <a:pt x="650240" y="25400"/>
                  </a:lnTo>
                  <a:lnTo>
                    <a:pt x="650240" y="13970"/>
                  </a:lnTo>
                  <a:lnTo>
                    <a:pt x="650240" y="12700"/>
                  </a:lnTo>
                  <a:lnTo>
                    <a:pt x="650240" y="0"/>
                  </a:lnTo>
                  <a:close/>
                </a:path>
              </a:pathLst>
            </a:custGeom>
            <a:solidFill>
              <a:srgbClr val="FFB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503680" y="223901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B9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503680" y="225171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B8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503680" y="226314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B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503680" y="2274570"/>
              <a:ext cx="650240" cy="13970"/>
            </a:xfrm>
            <a:custGeom>
              <a:avLst/>
              <a:gdLst/>
              <a:ahLst/>
              <a:cxnLst/>
              <a:rect l="l" t="t" r="r" b="b"/>
              <a:pathLst>
                <a:path w="650239" h="13969">
                  <a:moveTo>
                    <a:pt x="650239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650239" y="13969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B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503680" y="228727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B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503680" y="229870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B4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1503680" y="231140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B3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503680" y="232283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B2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503680" y="233553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B1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503680" y="234696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B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503680" y="235839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F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503680" y="237109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E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503680" y="238252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1503680" y="239522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503680" y="240665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503680" y="2418080"/>
              <a:ext cx="650240" cy="13970"/>
            </a:xfrm>
            <a:custGeom>
              <a:avLst/>
              <a:gdLst/>
              <a:ahLst/>
              <a:cxnLst/>
              <a:rect l="l" t="t" r="r" b="b"/>
              <a:pathLst>
                <a:path w="650239" h="13969">
                  <a:moveTo>
                    <a:pt x="65023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650239" y="1397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503680" y="243078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9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503680" y="2442210"/>
              <a:ext cx="650240" cy="13970"/>
            </a:xfrm>
            <a:custGeom>
              <a:avLst/>
              <a:gdLst/>
              <a:ahLst/>
              <a:cxnLst/>
              <a:rect l="l" t="t" r="r" b="b"/>
              <a:pathLst>
                <a:path w="650239" h="13969">
                  <a:moveTo>
                    <a:pt x="650239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650239" y="13969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1503680" y="245491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7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503680" y="246634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503680" y="2477770"/>
              <a:ext cx="650240" cy="13970"/>
            </a:xfrm>
            <a:custGeom>
              <a:avLst/>
              <a:gdLst/>
              <a:ahLst/>
              <a:cxnLst/>
              <a:rect l="l" t="t" r="r" b="b"/>
              <a:pathLst>
                <a:path w="650239" h="13969">
                  <a:moveTo>
                    <a:pt x="650239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650239" y="13969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503680" y="249047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1503680" y="2501900"/>
              <a:ext cx="650240" cy="13970"/>
            </a:xfrm>
            <a:custGeom>
              <a:avLst/>
              <a:gdLst/>
              <a:ahLst/>
              <a:cxnLst/>
              <a:rect l="l" t="t" r="r" b="b"/>
              <a:pathLst>
                <a:path w="650239" h="13969">
                  <a:moveTo>
                    <a:pt x="65023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650239" y="1397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3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503680" y="251460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2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503680" y="252603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1503680" y="2537460"/>
              <a:ext cx="650240" cy="13970"/>
            </a:xfrm>
            <a:custGeom>
              <a:avLst/>
              <a:gdLst/>
              <a:ahLst/>
              <a:cxnLst/>
              <a:rect l="l" t="t" r="r" b="b"/>
              <a:pathLst>
                <a:path w="650239" h="13969">
                  <a:moveTo>
                    <a:pt x="650239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650239" y="13969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0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503680" y="255016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9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1503680" y="2561590"/>
              <a:ext cx="650240" cy="13970"/>
            </a:xfrm>
            <a:custGeom>
              <a:avLst/>
              <a:gdLst/>
              <a:ahLst/>
              <a:cxnLst/>
              <a:rect l="l" t="t" r="r" b="b"/>
              <a:pathLst>
                <a:path w="650239" h="13969">
                  <a:moveTo>
                    <a:pt x="65023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650239" y="1397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503680" y="257429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9D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503680" y="258572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9C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503680" y="2597150"/>
              <a:ext cx="650240" cy="13970"/>
            </a:xfrm>
            <a:custGeom>
              <a:avLst/>
              <a:gdLst/>
              <a:ahLst/>
              <a:cxnLst/>
              <a:rect l="l" t="t" r="r" b="b"/>
              <a:pathLst>
                <a:path w="650239" h="13969">
                  <a:moveTo>
                    <a:pt x="65023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650239" y="1397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9B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503680" y="260985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855980" y="2620009"/>
              <a:ext cx="648970" cy="25400"/>
            </a:xfrm>
            <a:custGeom>
              <a:avLst/>
              <a:gdLst/>
              <a:ahLst/>
              <a:cxnLst/>
              <a:rect l="l" t="t" r="r" b="b"/>
              <a:pathLst>
                <a:path w="648969" h="25400">
                  <a:moveTo>
                    <a:pt x="648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12700"/>
                  </a:lnTo>
                  <a:lnTo>
                    <a:pt x="0" y="25400"/>
                  </a:lnTo>
                  <a:lnTo>
                    <a:pt x="648970" y="25400"/>
                  </a:lnTo>
                  <a:lnTo>
                    <a:pt x="648970" y="12700"/>
                  </a:lnTo>
                  <a:lnTo>
                    <a:pt x="648970" y="11430"/>
                  </a:lnTo>
                  <a:lnTo>
                    <a:pt x="648970" y="0"/>
                  </a:lnTo>
                  <a:close/>
                </a:path>
              </a:pathLst>
            </a:custGeom>
            <a:solidFill>
              <a:srgbClr val="FFB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855980" y="264414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B9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855980" y="265557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B8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855980" y="2667000"/>
              <a:ext cx="648970" cy="13970"/>
            </a:xfrm>
            <a:custGeom>
              <a:avLst/>
              <a:gdLst/>
              <a:ahLst/>
              <a:cxnLst/>
              <a:rect l="l" t="t" r="r" b="b"/>
              <a:pathLst>
                <a:path w="648969" h="13969">
                  <a:moveTo>
                    <a:pt x="64896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648969" y="1397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B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55980" y="267970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B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855980" y="269113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B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855980" y="270383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B4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855980" y="271526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B3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855980" y="272796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B2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855980" y="273939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B1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855980" y="275082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B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855980" y="276352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F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855980" y="277495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E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55980" y="2786380"/>
              <a:ext cx="648970" cy="13970"/>
            </a:xfrm>
            <a:custGeom>
              <a:avLst/>
              <a:gdLst/>
              <a:ahLst/>
              <a:cxnLst/>
              <a:rect l="l" t="t" r="r" b="b"/>
              <a:pathLst>
                <a:path w="648969" h="13969">
                  <a:moveTo>
                    <a:pt x="64896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648969" y="1397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855980" y="279908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855980" y="281051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55980" y="2821940"/>
              <a:ext cx="648970" cy="13970"/>
            </a:xfrm>
            <a:custGeom>
              <a:avLst/>
              <a:gdLst/>
              <a:ahLst/>
              <a:cxnLst/>
              <a:rect l="l" t="t" r="r" b="b"/>
              <a:pathLst>
                <a:path w="648969" h="13969">
                  <a:moveTo>
                    <a:pt x="64896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648969" y="1397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855980" y="283464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9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855980" y="2846070"/>
              <a:ext cx="648970" cy="13970"/>
            </a:xfrm>
            <a:custGeom>
              <a:avLst/>
              <a:gdLst/>
              <a:ahLst/>
              <a:cxnLst/>
              <a:rect l="l" t="t" r="r" b="b"/>
              <a:pathLst>
                <a:path w="648969" h="13969">
                  <a:moveTo>
                    <a:pt x="648969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648969" y="13969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855980" y="285877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7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855980" y="287020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55980" y="2881630"/>
              <a:ext cx="648970" cy="13970"/>
            </a:xfrm>
            <a:custGeom>
              <a:avLst/>
              <a:gdLst/>
              <a:ahLst/>
              <a:cxnLst/>
              <a:rect l="l" t="t" r="r" b="b"/>
              <a:pathLst>
                <a:path w="648969" h="13969">
                  <a:moveTo>
                    <a:pt x="64896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648969" y="1397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855980" y="289433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855980" y="290576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3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855980" y="2917190"/>
              <a:ext cx="648970" cy="13970"/>
            </a:xfrm>
            <a:custGeom>
              <a:avLst/>
              <a:gdLst/>
              <a:ahLst/>
              <a:cxnLst/>
              <a:rect l="l" t="t" r="r" b="b"/>
              <a:pathLst>
                <a:path w="648969" h="13969">
                  <a:moveTo>
                    <a:pt x="64896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648969" y="1397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2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855980" y="292989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855980" y="2941320"/>
              <a:ext cx="648970" cy="13970"/>
            </a:xfrm>
            <a:custGeom>
              <a:avLst/>
              <a:gdLst/>
              <a:ahLst/>
              <a:cxnLst/>
              <a:rect l="l" t="t" r="r" b="b"/>
              <a:pathLst>
                <a:path w="648969" h="13969">
                  <a:moveTo>
                    <a:pt x="648969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648969" y="13969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0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855980" y="295402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9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855980" y="296545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855980" y="297815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9D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855980" y="298958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9C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855980" y="300101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9B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855980" y="301371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1503680" y="2620009"/>
              <a:ext cx="650240" cy="25400"/>
            </a:xfrm>
            <a:custGeom>
              <a:avLst/>
              <a:gdLst/>
              <a:ahLst/>
              <a:cxnLst/>
              <a:rect l="l" t="t" r="r" b="b"/>
              <a:pathLst>
                <a:path w="650239" h="25400">
                  <a:moveTo>
                    <a:pt x="65024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12700"/>
                  </a:lnTo>
                  <a:lnTo>
                    <a:pt x="0" y="25400"/>
                  </a:lnTo>
                  <a:lnTo>
                    <a:pt x="650240" y="25400"/>
                  </a:lnTo>
                  <a:lnTo>
                    <a:pt x="650240" y="12700"/>
                  </a:lnTo>
                  <a:lnTo>
                    <a:pt x="650240" y="11430"/>
                  </a:lnTo>
                  <a:lnTo>
                    <a:pt x="650240" y="0"/>
                  </a:lnTo>
                  <a:close/>
                </a:path>
              </a:pathLst>
            </a:custGeom>
            <a:solidFill>
              <a:srgbClr val="FFB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503680" y="264414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B9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503680" y="265557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B8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503680" y="2667000"/>
              <a:ext cx="650240" cy="13970"/>
            </a:xfrm>
            <a:custGeom>
              <a:avLst/>
              <a:gdLst/>
              <a:ahLst/>
              <a:cxnLst/>
              <a:rect l="l" t="t" r="r" b="b"/>
              <a:pathLst>
                <a:path w="650239" h="13969">
                  <a:moveTo>
                    <a:pt x="65023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650239" y="1397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B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503680" y="267970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B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1503680" y="269113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B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1503680" y="270383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B4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1503680" y="271526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B3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1503680" y="272796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B2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1503680" y="273939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B1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1503680" y="275082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B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1503680" y="276352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F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1503680" y="277495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E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1503680" y="2786380"/>
              <a:ext cx="650240" cy="13970"/>
            </a:xfrm>
            <a:custGeom>
              <a:avLst/>
              <a:gdLst/>
              <a:ahLst/>
              <a:cxnLst/>
              <a:rect l="l" t="t" r="r" b="b"/>
              <a:pathLst>
                <a:path w="650239" h="13969">
                  <a:moveTo>
                    <a:pt x="65023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650239" y="1397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1503680" y="279908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1503680" y="281051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1503680" y="2821940"/>
              <a:ext cx="650240" cy="13970"/>
            </a:xfrm>
            <a:custGeom>
              <a:avLst/>
              <a:gdLst/>
              <a:ahLst/>
              <a:cxnLst/>
              <a:rect l="l" t="t" r="r" b="b"/>
              <a:pathLst>
                <a:path w="650239" h="13969">
                  <a:moveTo>
                    <a:pt x="65023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650239" y="1397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1503680" y="283464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9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1503680" y="2846070"/>
              <a:ext cx="650240" cy="13970"/>
            </a:xfrm>
            <a:custGeom>
              <a:avLst/>
              <a:gdLst/>
              <a:ahLst/>
              <a:cxnLst/>
              <a:rect l="l" t="t" r="r" b="b"/>
              <a:pathLst>
                <a:path w="650239" h="13969">
                  <a:moveTo>
                    <a:pt x="650239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650239" y="13969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1503680" y="285877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7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1503680" y="287020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1503680" y="2881630"/>
              <a:ext cx="650240" cy="13970"/>
            </a:xfrm>
            <a:custGeom>
              <a:avLst/>
              <a:gdLst/>
              <a:ahLst/>
              <a:cxnLst/>
              <a:rect l="l" t="t" r="r" b="b"/>
              <a:pathLst>
                <a:path w="650239" h="13969">
                  <a:moveTo>
                    <a:pt x="65023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650239" y="1397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1503680" y="289433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1503680" y="290576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3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1503680" y="2917190"/>
              <a:ext cx="650240" cy="13970"/>
            </a:xfrm>
            <a:custGeom>
              <a:avLst/>
              <a:gdLst/>
              <a:ahLst/>
              <a:cxnLst/>
              <a:rect l="l" t="t" r="r" b="b"/>
              <a:pathLst>
                <a:path w="650239" h="13969">
                  <a:moveTo>
                    <a:pt x="65023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650239" y="1397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2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1503680" y="292989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1503680" y="2941320"/>
              <a:ext cx="650240" cy="13970"/>
            </a:xfrm>
            <a:custGeom>
              <a:avLst/>
              <a:gdLst/>
              <a:ahLst/>
              <a:cxnLst/>
              <a:rect l="l" t="t" r="r" b="b"/>
              <a:pathLst>
                <a:path w="650239" h="13969">
                  <a:moveTo>
                    <a:pt x="650239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650239" y="13969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0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1503680" y="295402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9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1503680" y="296545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1503680" y="297815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9D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1503680" y="298958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9C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1503680" y="300101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9B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1503680" y="301371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855980" y="3023869"/>
              <a:ext cx="648970" cy="24130"/>
            </a:xfrm>
            <a:custGeom>
              <a:avLst/>
              <a:gdLst/>
              <a:ahLst/>
              <a:cxnLst/>
              <a:rect l="l" t="t" r="r" b="b"/>
              <a:pathLst>
                <a:path w="648969" h="24130">
                  <a:moveTo>
                    <a:pt x="64897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12700"/>
                  </a:lnTo>
                  <a:lnTo>
                    <a:pt x="0" y="24130"/>
                  </a:lnTo>
                  <a:lnTo>
                    <a:pt x="648970" y="24130"/>
                  </a:lnTo>
                  <a:lnTo>
                    <a:pt x="648970" y="12700"/>
                  </a:lnTo>
                  <a:lnTo>
                    <a:pt x="648970" y="11430"/>
                  </a:lnTo>
                  <a:lnTo>
                    <a:pt x="648970" y="0"/>
                  </a:lnTo>
                  <a:close/>
                </a:path>
              </a:pathLst>
            </a:custGeom>
            <a:solidFill>
              <a:srgbClr val="FFB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855980" y="304800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B9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855980" y="305943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B8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855980" y="3070860"/>
              <a:ext cx="648970" cy="13970"/>
            </a:xfrm>
            <a:custGeom>
              <a:avLst/>
              <a:gdLst/>
              <a:ahLst/>
              <a:cxnLst/>
              <a:rect l="l" t="t" r="r" b="b"/>
              <a:pathLst>
                <a:path w="648969" h="13969">
                  <a:moveTo>
                    <a:pt x="648969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648969" y="13969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B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855980" y="308356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B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855980" y="309499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B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855980" y="310769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B4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855980" y="311912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B3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855980" y="3130550"/>
              <a:ext cx="648970" cy="13970"/>
            </a:xfrm>
            <a:custGeom>
              <a:avLst/>
              <a:gdLst/>
              <a:ahLst/>
              <a:cxnLst/>
              <a:rect l="l" t="t" r="r" b="b"/>
              <a:pathLst>
                <a:path w="648969" h="13969">
                  <a:moveTo>
                    <a:pt x="64896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648969" y="1397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B2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855980" y="314325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B1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855980" y="315468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B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855980" y="316738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F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855980" y="317881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E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855980" y="3190240"/>
              <a:ext cx="648970" cy="13970"/>
            </a:xfrm>
            <a:custGeom>
              <a:avLst/>
              <a:gdLst/>
              <a:ahLst/>
              <a:cxnLst/>
              <a:rect l="l" t="t" r="r" b="b"/>
              <a:pathLst>
                <a:path w="648969" h="13969">
                  <a:moveTo>
                    <a:pt x="64896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648969" y="1397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855980" y="320294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855980" y="3214370"/>
              <a:ext cx="648970" cy="13970"/>
            </a:xfrm>
            <a:custGeom>
              <a:avLst/>
              <a:gdLst/>
              <a:ahLst/>
              <a:cxnLst/>
              <a:rect l="l" t="t" r="r" b="b"/>
              <a:pathLst>
                <a:path w="648969" h="13969">
                  <a:moveTo>
                    <a:pt x="648969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648969" y="13969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855980" y="322707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855980" y="323850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9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855980" y="3249930"/>
              <a:ext cx="648970" cy="13970"/>
            </a:xfrm>
            <a:custGeom>
              <a:avLst/>
              <a:gdLst/>
              <a:ahLst/>
              <a:cxnLst/>
              <a:rect l="l" t="t" r="r" b="b"/>
              <a:pathLst>
                <a:path w="648969" h="13970">
                  <a:moveTo>
                    <a:pt x="64896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648969" y="1397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855980" y="326263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7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855980" y="3274060"/>
              <a:ext cx="648970" cy="13970"/>
            </a:xfrm>
            <a:custGeom>
              <a:avLst/>
              <a:gdLst/>
              <a:ahLst/>
              <a:cxnLst/>
              <a:rect l="l" t="t" r="r" b="b"/>
              <a:pathLst>
                <a:path w="648969" h="13970">
                  <a:moveTo>
                    <a:pt x="648969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648969" y="13969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855980" y="328676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855980" y="329819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855980" y="3309620"/>
              <a:ext cx="648970" cy="13970"/>
            </a:xfrm>
            <a:custGeom>
              <a:avLst/>
              <a:gdLst/>
              <a:ahLst/>
              <a:cxnLst/>
              <a:rect l="l" t="t" r="r" b="b"/>
              <a:pathLst>
                <a:path w="648969" h="13970">
                  <a:moveTo>
                    <a:pt x="648969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648969" y="13969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3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855980" y="332232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2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855980" y="3333750"/>
              <a:ext cx="648970" cy="13970"/>
            </a:xfrm>
            <a:custGeom>
              <a:avLst/>
              <a:gdLst/>
              <a:ahLst/>
              <a:cxnLst/>
              <a:rect l="l" t="t" r="r" b="b"/>
              <a:pathLst>
                <a:path w="648969" h="13970">
                  <a:moveTo>
                    <a:pt x="64896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648969" y="1397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855980" y="334645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A0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855980" y="335788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9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855980" y="337058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855980" y="338201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9D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855980" y="339471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9C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855980" y="340614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9B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855980" y="3417570"/>
              <a:ext cx="648970" cy="12700"/>
            </a:xfrm>
            <a:custGeom>
              <a:avLst/>
              <a:gdLst/>
              <a:ahLst/>
              <a:cxnLst/>
              <a:rect l="l" t="t" r="r" b="b"/>
              <a:pathLst>
                <a:path w="648969" h="12700">
                  <a:moveTo>
                    <a:pt x="64896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48969" y="12700"/>
                  </a:lnTo>
                  <a:lnTo>
                    <a:pt x="648969" y="0"/>
                  </a:lnTo>
                  <a:close/>
                </a:path>
              </a:pathLst>
            </a:custGeom>
            <a:solidFill>
              <a:srgbClr val="FF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1503680" y="3023869"/>
              <a:ext cx="650240" cy="24130"/>
            </a:xfrm>
            <a:custGeom>
              <a:avLst/>
              <a:gdLst/>
              <a:ahLst/>
              <a:cxnLst/>
              <a:rect l="l" t="t" r="r" b="b"/>
              <a:pathLst>
                <a:path w="650239" h="24130">
                  <a:moveTo>
                    <a:pt x="650240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12700"/>
                  </a:lnTo>
                  <a:lnTo>
                    <a:pt x="0" y="24130"/>
                  </a:lnTo>
                  <a:lnTo>
                    <a:pt x="650240" y="24130"/>
                  </a:lnTo>
                  <a:lnTo>
                    <a:pt x="650240" y="12700"/>
                  </a:lnTo>
                  <a:lnTo>
                    <a:pt x="650240" y="11430"/>
                  </a:lnTo>
                  <a:lnTo>
                    <a:pt x="650240" y="0"/>
                  </a:lnTo>
                  <a:close/>
                </a:path>
              </a:pathLst>
            </a:custGeom>
            <a:solidFill>
              <a:srgbClr val="FFB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1503680" y="304800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B9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1503680" y="305943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B8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1503680" y="3070860"/>
              <a:ext cx="650240" cy="13970"/>
            </a:xfrm>
            <a:custGeom>
              <a:avLst/>
              <a:gdLst/>
              <a:ahLst/>
              <a:cxnLst/>
              <a:rect l="l" t="t" r="r" b="b"/>
              <a:pathLst>
                <a:path w="650239" h="13969">
                  <a:moveTo>
                    <a:pt x="650239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650239" y="13969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B7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1503680" y="308356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B6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1503680" y="309499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B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1503680" y="310769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B4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1503680" y="311912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B3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1503680" y="3130550"/>
              <a:ext cx="650240" cy="13970"/>
            </a:xfrm>
            <a:custGeom>
              <a:avLst/>
              <a:gdLst/>
              <a:ahLst/>
              <a:cxnLst/>
              <a:rect l="l" t="t" r="r" b="b"/>
              <a:pathLst>
                <a:path w="650239" h="13969">
                  <a:moveTo>
                    <a:pt x="65023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650239" y="1397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B2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1503680" y="314325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B1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1503680" y="315468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B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1503680" y="316738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F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1503680" y="317881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E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1503680" y="3190240"/>
              <a:ext cx="650240" cy="13970"/>
            </a:xfrm>
            <a:custGeom>
              <a:avLst/>
              <a:gdLst/>
              <a:ahLst/>
              <a:cxnLst/>
              <a:rect l="l" t="t" r="r" b="b"/>
              <a:pathLst>
                <a:path w="650239" h="13969">
                  <a:moveTo>
                    <a:pt x="65023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650239" y="1397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1503680" y="320294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C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1503680" y="3214370"/>
              <a:ext cx="650240" cy="13970"/>
            </a:xfrm>
            <a:custGeom>
              <a:avLst/>
              <a:gdLst/>
              <a:ahLst/>
              <a:cxnLst/>
              <a:rect l="l" t="t" r="r" b="b"/>
              <a:pathLst>
                <a:path w="650239" h="13969">
                  <a:moveTo>
                    <a:pt x="650239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650239" y="13969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B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1503680" y="322707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A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1503680" y="323850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9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1503680" y="3249930"/>
              <a:ext cx="650240" cy="13970"/>
            </a:xfrm>
            <a:custGeom>
              <a:avLst/>
              <a:gdLst/>
              <a:ahLst/>
              <a:cxnLst/>
              <a:rect l="l" t="t" r="r" b="b"/>
              <a:pathLst>
                <a:path w="650239" h="13970">
                  <a:moveTo>
                    <a:pt x="65023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650239" y="1397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1503680" y="326263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7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1503680" y="3274060"/>
              <a:ext cx="650240" cy="13970"/>
            </a:xfrm>
            <a:custGeom>
              <a:avLst/>
              <a:gdLst/>
              <a:ahLst/>
              <a:cxnLst/>
              <a:rect l="l" t="t" r="r" b="b"/>
              <a:pathLst>
                <a:path w="650239" h="13970">
                  <a:moveTo>
                    <a:pt x="650239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650239" y="13969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6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1503680" y="328676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5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1503680" y="329819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1503680" y="3309620"/>
              <a:ext cx="650240" cy="13970"/>
            </a:xfrm>
            <a:custGeom>
              <a:avLst/>
              <a:gdLst/>
              <a:ahLst/>
              <a:cxnLst/>
              <a:rect l="l" t="t" r="r" b="b"/>
              <a:pathLst>
                <a:path w="650239" h="13970">
                  <a:moveTo>
                    <a:pt x="650239" y="0"/>
                  </a:moveTo>
                  <a:lnTo>
                    <a:pt x="0" y="0"/>
                  </a:lnTo>
                  <a:lnTo>
                    <a:pt x="0" y="13969"/>
                  </a:lnTo>
                  <a:lnTo>
                    <a:pt x="650239" y="13969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3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1503680" y="332232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2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1503680" y="3333750"/>
              <a:ext cx="650240" cy="13970"/>
            </a:xfrm>
            <a:custGeom>
              <a:avLst/>
              <a:gdLst/>
              <a:ahLst/>
              <a:cxnLst/>
              <a:rect l="l" t="t" r="r" b="b"/>
              <a:pathLst>
                <a:path w="650239" h="13970">
                  <a:moveTo>
                    <a:pt x="65023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650239" y="1397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1503680" y="334645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A0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1503680" y="335788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9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1503680" y="337058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1503680" y="338201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9D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1503680" y="339471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9C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1503680" y="340614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9B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1503680" y="3417570"/>
              <a:ext cx="650240" cy="12700"/>
            </a:xfrm>
            <a:custGeom>
              <a:avLst/>
              <a:gdLst/>
              <a:ahLst/>
              <a:cxnLst/>
              <a:rect l="l" t="t" r="r" b="b"/>
              <a:pathLst>
                <a:path w="650239" h="12700">
                  <a:moveTo>
                    <a:pt x="65023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50239" y="12700"/>
                  </a:lnTo>
                  <a:lnTo>
                    <a:pt x="650239" y="0"/>
                  </a:lnTo>
                  <a:close/>
                </a:path>
              </a:pathLst>
            </a:custGeom>
            <a:solidFill>
              <a:srgbClr val="FF9A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8" name="object 268"/>
          <p:cNvGrpSpPr/>
          <p:nvPr/>
        </p:nvGrpSpPr>
        <p:grpSpPr>
          <a:xfrm>
            <a:off x="871219" y="3782059"/>
            <a:ext cx="1299210" cy="1300480"/>
            <a:chOff x="871219" y="3782059"/>
            <a:chExt cx="1299210" cy="1300480"/>
          </a:xfrm>
        </p:grpSpPr>
        <p:sp>
          <p:nvSpPr>
            <p:cNvPr id="269" name="object 269"/>
            <p:cNvSpPr/>
            <p:nvPr/>
          </p:nvSpPr>
          <p:spPr>
            <a:xfrm>
              <a:off x="871220" y="3782059"/>
              <a:ext cx="1299210" cy="15240"/>
            </a:xfrm>
            <a:custGeom>
              <a:avLst/>
              <a:gdLst/>
              <a:ahLst/>
              <a:cxnLst/>
              <a:rect l="l" t="t" r="r" b="b"/>
              <a:pathLst>
                <a:path w="1299210" h="15239">
                  <a:moveTo>
                    <a:pt x="1299197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15240"/>
                  </a:lnTo>
                  <a:lnTo>
                    <a:pt x="1299197" y="15240"/>
                  </a:lnTo>
                  <a:lnTo>
                    <a:pt x="1299197" y="7620"/>
                  </a:lnTo>
                  <a:lnTo>
                    <a:pt x="1299197" y="6350"/>
                  </a:lnTo>
                  <a:lnTo>
                    <a:pt x="1299197" y="0"/>
                  </a:lnTo>
                  <a:close/>
                </a:path>
              </a:pathLst>
            </a:custGeom>
            <a:solidFill>
              <a:srgbClr val="A8BC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871219" y="379602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B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871219" y="3804919"/>
              <a:ext cx="1299210" cy="7620"/>
            </a:xfrm>
            <a:custGeom>
              <a:avLst/>
              <a:gdLst/>
              <a:ahLst/>
              <a:cxnLst/>
              <a:rect l="l" t="t" r="r" b="b"/>
              <a:pathLst>
                <a:path w="1299210" h="7620">
                  <a:moveTo>
                    <a:pt x="0" y="0"/>
                  </a:moveTo>
                  <a:lnTo>
                    <a:pt x="1299209" y="0"/>
                  </a:lnTo>
                  <a:lnTo>
                    <a:pt x="1299209" y="7619"/>
                  </a:ln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B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871219" y="381253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B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871219" y="382015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C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871219" y="382777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C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871219" y="383666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C2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871219" y="384428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C3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871219" y="385190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C4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871219" y="3860799"/>
              <a:ext cx="1299210" cy="7620"/>
            </a:xfrm>
            <a:custGeom>
              <a:avLst/>
              <a:gdLst/>
              <a:ahLst/>
              <a:cxnLst/>
              <a:rect l="l" t="t" r="r" b="b"/>
              <a:pathLst>
                <a:path w="1299210" h="7620">
                  <a:moveTo>
                    <a:pt x="0" y="0"/>
                  </a:moveTo>
                  <a:lnTo>
                    <a:pt x="1299209" y="0"/>
                  </a:lnTo>
                  <a:lnTo>
                    <a:pt x="1299209" y="7619"/>
                  </a:ln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C5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871219" y="386841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C6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871219" y="387603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C7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871219" y="388365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C8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871219" y="389254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C9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871219" y="390016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C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871219" y="390778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CC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871219" y="3916679"/>
              <a:ext cx="1299210" cy="7620"/>
            </a:xfrm>
            <a:custGeom>
              <a:avLst/>
              <a:gdLst/>
              <a:ahLst/>
              <a:cxnLst/>
              <a:rect l="l" t="t" r="r" b="b"/>
              <a:pathLst>
                <a:path w="1299210" h="7620">
                  <a:moveTo>
                    <a:pt x="0" y="0"/>
                  </a:moveTo>
                  <a:lnTo>
                    <a:pt x="1299209" y="0"/>
                  </a:lnTo>
                  <a:lnTo>
                    <a:pt x="1299209" y="7620"/>
                  </a:ln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CC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871219" y="392429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CD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871219" y="393191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C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871219" y="393953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C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871219" y="3947159"/>
              <a:ext cx="1299210" cy="10160"/>
            </a:xfrm>
            <a:custGeom>
              <a:avLst/>
              <a:gdLst/>
              <a:ahLst/>
              <a:cxnLst/>
              <a:rect l="l" t="t" r="r" b="b"/>
              <a:pathLst>
                <a:path w="1299210" h="10160">
                  <a:moveTo>
                    <a:pt x="0" y="0"/>
                  </a:moveTo>
                  <a:lnTo>
                    <a:pt x="1299209" y="0"/>
                  </a:lnTo>
                  <a:lnTo>
                    <a:pt x="1299209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D0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871219" y="395604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D1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871219" y="396366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D2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871219" y="397128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D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871219" y="398017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4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871219" y="398779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D5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871219" y="399541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871219" y="400303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D7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871219" y="401192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D8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871219" y="401954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D9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871219" y="402716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DA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871219" y="4036059"/>
              <a:ext cx="1299210" cy="7620"/>
            </a:xfrm>
            <a:custGeom>
              <a:avLst/>
              <a:gdLst/>
              <a:ahLst/>
              <a:cxnLst/>
              <a:rect l="l" t="t" r="r" b="b"/>
              <a:pathLst>
                <a:path w="1299210" h="7620">
                  <a:moveTo>
                    <a:pt x="0" y="0"/>
                  </a:moveTo>
                  <a:lnTo>
                    <a:pt x="1299209" y="0"/>
                  </a:lnTo>
                  <a:lnTo>
                    <a:pt x="1299209" y="7619"/>
                  </a:ln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DB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871219" y="404367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871219" y="405129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D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871219" y="405891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DE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871219" y="406780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871219" y="407542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E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871219" y="408304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E1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871219" y="4091939"/>
              <a:ext cx="1299210" cy="7620"/>
            </a:xfrm>
            <a:custGeom>
              <a:avLst/>
              <a:gdLst/>
              <a:ahLst/>
              <a:cxnLst/>
              <a:rect l="l" t="t" r="r" b="b"/>
              <a:pathLst>
                <a:path w="1299210" h="7620">
                  <a:moveTo>
                    <a:pt x="0" y="0"/>
                  </a:moveTo>
                  <a:lnTo>
                    <a:pt x="1299209" y="0"/>
                  </a:lnTo>
                  <a:lnTo>
                    <a:pt x="1299209" y="7620"/>
                  </a:ln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E2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871219" y="409955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E3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871219" y="410717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4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871219" y="411479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5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871219" y="412368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E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871219" y="413130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E7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871219" y="413892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E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871219" y="4147819"/>
              <a:ext cx="1299210" cy="7620"/>
            </a:xfrm>
            <a:custGeom>
              <a:avLst/>
              <a:gdLst/>
              <a:ahLst/>
              <a:cxnLst/>
              <a:rect l="l" t="t" r="r" b="b"/>
              <a:pathLst>
                <a:path w="1299210" h="7620">
                  <a:moveTo>
                    <a:pt x="0" y="0"/>
                  </a:moveTo>
                  <a:lnTo>
                    <a:pt x="1299209" y="0"/>
                  </a:lnTo>
                  <a:lnTo>
                    <a:pt x="1299209" y="7619"/>
                  </a:ln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E9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871219" y="415543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E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871219" y="416305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EB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871219" y="4170679"/>
              <a:ext cx="1299210" cy="7620"/>
            </a:xfrm>
            <a:custGeom>
              <a:avLst/>
              <a:gdLst/>
              <a:ahLst/>
              <a:cxnLst/>
              <a:rect l="l" t="t" r="r" b="b"/>
              <a:pathLst>
                <a:path w="1299210" h="7620">
                  <a:moveTo>
                    <a:pt x="0" y="0"/>
                  </a:moveTo>
                  <a:lnTo>
                    <a:pt x="1299209" y="0"/>
                  </a:lnTo>
                  <a:lnTo>
                    <a:pt x="1299209" y="7620"/>
                  </a:ln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EC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871220" y="4179582"/>
              <a:ext cx="1299210" cy="13970"/>
            </a:xfrm>
            <a:custGeom>
              <a:avLst/>
              <a:gdLst/>
              <a:ahLst/>
              <a:cxnLst/>
              <a:rect l="l" t="t" r="r" b="b"/>
              <a:pathLst>
                <a:path w="1299210" h="13970">
                  <a:moveTo>
                    <a:pt x="1299197" y="0"/>
                  </a:moveTo>
                  <a:lnTo>
                    <a:pt x="0" y="0"/>
                  </a:lnTo>
                  <a:lnTo>
                    <a:pt x="0" y="6337"/>
                  </a:lnTo>
                  <a:lnTo>
                    <a:pt x="0" y="13957"/>
                  </a:lnTo>
                  <a:lnTo>
                    <a:pt x="1299197" y="13957"/>
                  </a:lnTo>
                  <a:lnTo>
                    <a:pt x="1299197" y="6337"/>
                  </a:lnTo>
                  <a:lnTo>
                    <a:pt x="1299197" y="0"/>
                  </a:lnTo>
                  <a:close/>
                </a:path>
              </a:pathLst>
            </a:custGeom>
            <a:solidFill>
              <a:srgbClr val="A8BC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871219" y="419353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B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871219" y="420115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B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871219" y="420877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B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871219" y="4217669"/>
              <a:ext cx="1299210" cy="7620"/>
            </a:xfrm>
            <a:custGeom>
              <a:avLst/>
              <a:gdLst/>
              <a:ahLst/>
              <a:cxnLst/>
              <a:rect l="l" t="t" r="r" b="b"/>
              <a:pathLst>
                <a:path w="1299210" h="7620">
                  <a:moveTo>
                    <a:pt x="0" y="0"/>
                  </a:moveTo>
                  <a:lnTo>
                    <a:pt x="1299209" y="0"/>
                  </a:lnTo>
                  <a:lnTo>
                    <a:pt x="1299209" y="7619"/>
                  </a:ln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C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871219" y="422528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C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871219" y="423290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C2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871219" y="424052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C3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871219" y="424941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C4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871219" y="425703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C5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871219" y="426465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C6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871219" y="427227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C7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871219" y="4281169"/>
              <a:ext cx="1299210" cy="7620"/>
            </a:xfrm>
            <a:custGeom>
              <a:avLst/>
              <a:gdLst/>
              <a:ahLst/>
              <a:cxnLst/>
              <a:rect l="l" t="t" r="r" b="b"/>
              <a:pathLst>
                <a:path w="1299210" h="7620">
                  <a:moveTo>
                    <a:pt x="0" y="0"/>
                  </a:moveTo>
                  <a:lnTo>
                    <a:pt x="1299209" y="0"/>
                  </a:lnTo>
                  <a:lnTo>
                    <a:pt x="1299209" y="7619"/>
                  </a:ln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C8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871219" y="428878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C9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871219" y="429640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C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871219" y="4305299"/>
              <a:ext cx="1299210" cy="7620"/>
            </a:xfrm>
            <a:custGeom>
              <a:avLst/>
              <a:gdLst/>
              <a:ahLst/>
              <a:cxnLst/>
              <a:rect l="l" t="t" r="r" b="b"/>
              <a:pathLst>
                <a:path w="1299210" h="7620">
                  <a:moveTo>
                    <a:pt x="0" y="0"/>
                  </a:moveTo>
                  <a:lnTo>
                    <a:pt x="1299209" y="0"/>
                  </a:lnTo>
                  <a:lnTo>
                    <a:pt x="1299209" y="7619"/>
                  </a:ln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CC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871219" y="431291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CC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871219" y="432053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CD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871219" y="432815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C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871219" y="4337049"/>
              <a:ext cx="1299210" cy="7620"/>
            </a:xfrm>
            <a:custGeom>
              <a:avLst/>
              <a:gdLst/>
              <a:ahLst/>
              <a:cxnLst/>
              <a:rect l="l" t="t" r="r" b="b"/>
              <a:pathLst>
                <a:path w="1299210" h="7620">
                  <a:moveTo>
                    <a:pt x="0" y="0"/>
                  </a:moveTo>
                  <a:lnTo>
                    <a:pt x="1299209" y="0"/>
                  </a:lnTo>
                  <a:lnTo>
                    <a:pt x="1299209" y="7619"/>
                  </a:ln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C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871219" y="434466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D0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871219" y="435228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D1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871219" y="4361179"/>
              <a:ext cx="1299210" cy="7620"/>
            </a:xfrm>
            <a:custGeom>
              <a:avLst/>
              <a:gdLst/>
              <a:ahLst/>
              <a:cxnLst/>
              <a:rect l="l" t="t" r="r" b="b"/>
              <a:pathLst>
                <a:path w="1299210" h="7620">
                  <a:moveTo>
                    <a:pt x="0" y="0"/>
                  </a:moveTo>
                  <a:lnTo>
                    <a:pt x="1299209" y="0"/>
                  </a:lnTo>
                  <a:lnTo>
                    <a:pt x="1299209" y="7620"/>
                  </a:ln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D2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871219" y="436879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D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871219" y="437641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4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871219" y="438403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D5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871219" y="4392929"/>
              <a:ext cx="1299210" cy="7620"/>
            </a:xfrm>
            <a:custGeom>
              <a:avLst/>
              <a:gdLst/>
              <a:ahLst/>
              <a:cxnLst/>
              <a:rect l="l" t="t" r="r" b="b"/>
              <a:pathLst>
                <a:path w="1299210" h="7620">
                  <a:moveTo>
                    <a:pt x="0" y="0"/>
                  </a:moveTo>
                  <a:lnTo>
                    <a:pt x="1299209" y="0"/>
                  </a:lnTo>
                  <a:lnTo>
                    <a:pt x="1299209" y="7620"/>
                  </a:ln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871219" y="440054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D7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871219" y="440816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D8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871219" y="4417059"/>
              <a:ext cx="1299210" cy="7620"/>
            </a:xfrm>
            <a:custGeom>
              <a:avLst/>
              <a:gdLst/>
              <a:ahLst/>
              <a:cxnLst/>
              <a:rect l="l" t="t" r="r" b="b"/>
              <a:pathLst>
                <a:path w="1299210" h="7620">
                  <a:moveTo>
                    <a:pt x="0" y="0"/>
                  </a:moveTo>
                  <a:lnTo>
                    <a:pt x="1299209" y="0"/>
                  </a:lnTo>
                  <a:lnTo>
                    <a:pt x="1299209" y="7619"/>
                  </a:ln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D9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871219" y="442467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DA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871219" y="443229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DB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871219" y="443991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871219" y="444753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D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871219" y="445642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DE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871219" y="446404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871219" y="447166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E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871219" y="448055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E1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871219" y="448817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E2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871219" y="449579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E3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871219" y="450341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4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871219" y="451230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5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871219" y="451992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E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871219" y="452754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E7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871219" y="4536439"/>
              <a:ext cx="1299210" cy="7620"/>
            </a:xfrm>
            <a:custGeom>
              <a:avLst/>
              <a:gdLst/>
              <a:ahLst/>
              <a:cxnLst/>
              <a:rect l="l" t="t" r="r" b="b"/>
              <a:pathLst>
                <a:path w="1299210" h="7620">
                  <a:moveTo>
                    <a:pt x="0" y="0"/>
                  </a:moveTo>
                  <a:lnTo>
                    <a:pt x="1299209" y="0"/>
                  </a:lnTo>
                  <a:lnTo>
                    <a:pt x="1299209" y="7620"/>
                  </a:ln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E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871219" y="454405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E9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871219" y="455167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E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871219" y="455929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EB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871219" y="4568189"/>
              <a:ext cx="1299210" cy="7620"/>
            </a:xfrm>
            <a:custGeom>
              <a:avLst/>
              <a:gdLst/>
              <a:ahLst/>
              <a:cxnLst/>
              <a:rect l="l" t="t" r="r" b="b"/>
              <a:pathLst>
                <a:path w="1299210" h="7620">
                  <a:moveTo>
                    <a:pt x="0" y="0"/>
                  </a:moveTo>
                  <a:lnTo>
                    <a:pt x="1299209" y="0"/>
                  </a:lnTo>
                  <a:lnTo>
                    <a:pt x="1299209" y="7620"/>
                  </a:ln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EC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871220" y="4575809"/>
              <a:ext cx="1299210" cy="15240"/>
            </a:xfrm>
            <a:custGeom>
              <a:avLst/>
              <a:gdLst/>
              <a:ahLst/>
              <a:cxnLst/>
              <a:rect l="l" t="t" r="r" b="b"/>
              <a:pathLst>
                <a:path w="1299210" h="15239">
                  <a:moveTo>
                    <a:pt x="1299197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0" y="7620"/>
                  </a:lnTo>
                  <a:lnTo>
                    <a:pt x="0" y="15240"/>
                  </a:lnTo>
                  <a:lnTo>
                    <a:pt x="1299197" y="15240"/>
                  </a:lnTo>
                  <a:lnTo>
                    <a:pt x="1299197" y="7620"/>
                  </a:lnTo>
                  <a:lnTo>
                    <a:pt x="1299197" y="6350"/>
                  </a:lnTo>
                  <a:lnTo>
                    <a:pt x="1299197" y="0"/>
                  </a:lnTo>
                  <a:close/>
                </a:path>
              </a:pathLst>
            </a:custGeom>
            <a:solidFill>
              <a:srgbClr val="A8BC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871219" y="458977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B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871219" y="459739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B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871219" y="4606289"/>
              <a:ext cx="1299210" cy="7620"/>
            </a:xfrm>
            <a:custGeom>
              <a:avLst/>
              <a:gdLst/>
              <a:ahLst/>
              <a:cxnLst/>
              <a:rect l="l" t="t" r="r" b="b"/>
              <a:pathLst>
                <a:path w="1299210" h="7620">
                  <a:moveTo>
                    <a:pt x="0" y="0"/>
                  </a:moveTo>
                  <a:lnTo>
                    <a:pt x="1299209" y="0"/>
                  </a:lnTo>
                  <a:lnTo>
                    <a:pt x="1299209" y="7620"/>
                  </a:ln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B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871219" y="461390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C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871219" y="462152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C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871219" y="462914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C2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871219" y="463803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C3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871219" y="464565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C4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871219" y="465327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C5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871219" y="4662169"/>
              <a:ext cx="1299210" cy="7620"/>
            </a:xfrm>
            <a:custGeom>
              <a:avLst/>
              <a:gdLst/>
              <a:ahLst/>
              <a:cxnLst/>
              <a:rect l="l" t="t" r="r" b="b"/>
              <a:pathLst>
                <a:path w="1299210" h="7620">
                  <a:moveTo>
                    <a:pt x="0" y="0"/>
                  </a:moveTo>
                  <a:lnTo>
                    <a:pt x="1299209" y="0"/>
                  </a:lnTo>
                  <a:lnTo>
                    <a:pt x="1299209" y="7619"/>
                  </a:ln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C6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871219" y="466978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C7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871219" y="467740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C8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871219" y="468502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C9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871219" y="469391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CA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871219" y="470153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CC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871219" y="470915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CC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871219" y="4718049"/>
              <a:ext cx="1299210" cy="7620"/>
            </a:xfrm>
            <a:custGeom>
              <a:avLst/>
              <a:gdLst/>
              <a:ahLst/>
              <a:cxnLst/>
              <a:rect l="l" t="t" r="r" b="b"/>
              <a:pathLst>
                <a:path w="1299210" h="7620">
                  <a:moveTo>
                    <a:pt x="0" y="0"/>
                  </a:moveTo>
                  <a:lnTo>
                    <a:pt x="1299209" y="0"/>
                  </a:lnTo>
                  <a:lnTo>
                    <a:pt x="1299209" y="7619"/>
                  </a:ln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CD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871219" y="472566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CE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871219" y="473328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C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871219" y="474090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D0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871219" y="474979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D1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871219" y="475741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D2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871219" y="476503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D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871219" y="477265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4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871219" y="4781549"/>
              <a:ext cx="1299210" cy="7620"/>
            </a:xfrm>
            <a:custGeom>
              <a:avLst/>
              <a:gdLst/>
              <a:ahLst/>
              <a:cxnLst/>
              <a:rect l="l" t="t" r="r" b="b"/>
              <a:pathLst>
                <a:path w="1299210" h="7620">
                  <a:moveTo>
                    <a:pt x="0" y="0"/>
                  </a:moveTo>
                  <a:lnTo>
                    <a:pt x="1299209" y="0"/>
                  </a:lnTo>
                  <a:lnTo>
                    <a:pt x="1299209" y="7619"/>
                  </a:ln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D5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871219" y="478916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871219" y="479678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D7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871219" y="4805679"/>
              <a:ext cx="1299210" cy="7620"/>
            </a:xfrm>
            <a:custGeom>
              <a:avLst/>
              <a:gdLst/>
              <a:ahLst/>
              <a:cxnLst/>
              <a:rect l="l" t="t" r="r" b="b"/>
              <a:pathLst>
                <a:path w="1299210" h="7620">
                  <a:moveTo>
                    <a:pt x="0" y="0"/>
                  </a:moveTo>
                  <a:lnTo>
                    <a:pt x="1299209" y="0"/>
                  </a:lnTo>
                  <a:lnTo>
                    <a:pt x="1299209" y="7620"/>
                  </a:ln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D8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871219" y="481329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D9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871219" y="482091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DA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871219" y="482853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DB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871219" y="4837429"/>
              <a:ext cx="1299210" cy="7620"/>
            </a:xfrm>
            <a:custGeom>
              <a:avLst/>
              <a:gdLst/>
              <a:ahLst/>
              <a:cxnLst/>
              <a:rect l="l" t="t" r="r" b="b"/>
              <a:pathLst>
                <a:path w="1299210" h="7620">
                  <a:moveTo>
                    <a:pt x="0" y="0"/>
                  </a:moveTo>
                  <a:lnTo>
                    <a:pt x="1299209" y="0"/>
                  </a:lnTo>
                  <a:lnTo>
                    <a:pt x="1299209" y="7620"/>
                  </a:ln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871219" y="484504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D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871219" y="485266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DE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871219" y="4861559"/>
              <a:ext cx="1299210" cy="7620"/>
            </a:xfrm>
            <a:custGeom>
              <a:avLst/>
              <a:gdLst/>
              <a:ahLst/>
              <a:cxnLst/>
              <a:rect l="l" t="t" r="r" b="b"/>
              <a:pathLst>
                <a:path w="1299210" h="7620">
                  <a:moveTo>
                    <a:pt x="0" y="0"/>
                  </a:moveTo>
                  <a:lnTo>
                    <a:pt x="1299209" y="0"/>
                  </a:lnTo>
                  <a:lnTo>
                    <a:pt x="1299209" y="7619"/>
                  </a:ln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871219" y="486917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E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871219" y="487679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E1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871219" y="488441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E2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871219" y="4893309"/>
              <a:ext cx="1299210" cy="7620"/>
            </a:xfrm>
            <a:custGeom>
              <a:avLst/>
              <a:gdLst/>
              <a:ahLst/>
              <a:cxnLst/>
              <a:rect l="l" t="t" r="r" b="b"/>
              <a:pathLst>
                <a:path w="1299210" h="7620">
                  <a:moveTo>
                    <a:pt x="0" y="0"/>
                  </a:moveTo>
                  <a:lnTo>
                    <a:pt x="1299209" y="0"/>
                  </a:lnTo>
                  <a:lnTo>
                    <a:pt x="1299209" y="7619"/>
                  </a:ln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E3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871219" y="490092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4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871219" y="490854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5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871219" y="4917439"/>
              <a:ext cx="1299210" cy="7620"/>
            </a:xfrm>
            <a:custGeom>
              <a:avLst/>
              <a:gdLst/>
              <a:ahLst/>
              <a:cxnLst/>
              <a:rect l="l" t="t" r="r" b="b"/>
              <a:pathLst>
                <a:path w="1299210" h="7620">
                  <a:moveTo>
                    <a:pt x="0" y="0"/>
                  </a:moveTo>
                  <a:lnTo>
                    <a:pt x="1299209" y="0"/>
                  </a:lnTo>
                  <a:lnTo>
                    <a:pt x="1299209" y="7620"/>
                  </a:ln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E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871219" y="492505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E7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871219" y="493267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E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871219" y="494029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E9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871219" y="4949189"/>
              <a:ext cx="1299210" cy="7620"/>
            </a:xfrm>
            <a:custGeom>
              <a:avLst/>
              <a:gdLst/>
              <a:ahLst/>
              <a:cxnLst/>
              <a:rect l="l" t="t" r="r" b="b"/>
              <a:pathLst>
                <a:path w="1299210" h="7620">
                  <a:moveTo>
                    <a:pt x="0" y="0"/>
                  </a:moveTo>
                  <a:lnTo>
                    <a:pt x="1299209" y="0"/>
                  </a:lnTo>
                  <a:lnTo>
                    <a:pt x="1299209" y="7620"/>
                  </a:ln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E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871219" y="495680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EB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871219" y="4964429"/>
              <a:ext cx="1299210" cy="7620"/>
            </a:xfrm>
            <a:custGeom>
              <a:avLst/>
              <a:gdLst/>
              <a:ahLst/>
              <a:cxnLst/>
              <a:rect l="l" t="t" r="r" b="b"/>
              <a:pathLst>
                <a:path w="1299210" h="7620">
                  <a:moveTo>
                    <a:pt x="0" y="0"/>
                  </a:moveTo>
                  <a:lnTo>
                    <a:pt x="1299209" y="0"/>
                  </a:lnTo>
                  <a:lnTo>
                    <a:pt x="1299209" y="7620"/>
                  </a:ln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EC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871220" y="4973319"/>
              <a:ext cx="1299210" cy="13970"/>
            </a:xfrm>
            <a:custGeom>
              <a:avLst/>
              <a:gdLst/>
              <a:ahLst/>
              <a:cxnLst/>
              <a:rect l="l" t="t" r="r" b="b"/>
              <a:pathLst>
                <a:path w="1299210" h="13970">
                  <a:moveTo>
                    <a:pt x="1299197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6350"/>
                  </a:lnTo>
                  <a:lnTo>
                    <a:pt x="0" y="13970"/>
                  </a:lnTo>
                  <a:lnTo>
                    <a:pt x="1299197" y="13970"/>
                  </a:lnTo>
                  <a:lnTo>
                    <a:pt x="1299197" y="6350"/>
                  </a:lnTo>
                  <a:lnTo>
                    <a:pt x="1299197" y="5080"/>
                  </a:lnTo>
                  <a:lnTo>
                    <a:pt x="1299197" y="0"/>
                  </a:lnTo>
                  <a:close/>
                </a:path>
              </a:pathLst>
            </a:custGeom>
            <a:solidFill>
              <a:srgbClr val="A8BC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871219" y="4987289"/>
              <a:ext cx="1299210" cy="7620"/>
            </a:xfrm>
            <a:custGeom>
              <a:avLst/>
              <a:gdLst/>
              <a:ahLst/>
              <a:cxnLst/>
              <a:rect l="l" t="t" r="r" b="b"/>
              <a:pathLst>
                <a:path w="1299210" h="7620">
                  <a:moveTo>
                    <a:pt x="0" y="0"/>
                  </a:moveTo>
                  <a:lnTo>
                    <a:pt x="1299209" y="0"/>
                  </a:lnTo>
                  <a:lnTo>
                    <a:pt x="1299209" y="7620"/>
                  </a:ln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BD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871219" y="499490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B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871219" y="500252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B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871219" y="501014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C0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871219" y="501776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C1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871219" y="502665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C2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871219" y="503427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C3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871219" y="504189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C4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871219" y="505078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C5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871219" y="505840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C6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871219" y="506602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C7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871219" y="507364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C8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9" name="object 429"/>
          <p:cNvGrpSpPr/>
          <p:nvPr/>
        </p:nvGrpSpPr>
        <p:grpSpPr>
          <a:xfrm>
            <a:off x="871219" y="5129529"/>
            <a:ext cx="1299210" cy="240029"/>
            <a:chOff x="871219" y="5129529"/>
            <a:chExt cx="1299210" cy="240029"/>
          </a:xfrm>
        </p:grpSpPr>
        <p:sp>
          <p:nvSpPr>
            <p:cNvPr id="430" name="object 430"/>
            <p:cNvSpPr/>
            <p:nvPr/>
          </p:nvSpPr>
          <p:spPr>
            <a:xfrm>
              <a:off x="871219" y="512952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CF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871219" y="513841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D0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871219" y="514603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D1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871219" y="515365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D2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871219" y="5162549"/>
              <a:ext cx="1299210" cy="7620"/>
            </a:xfrm>
            <a:custGeom>
              <a:avLst/>
              <a:gdLst/>
              <a:ahLst/>
              <a:cxnLst/>
              <a:rect l="l" t="t" r="r" b="b"/>
              <a:pathLst>
                <a:path w="1299210" h="7620">
                  <a:moveTo>
                    <a:pt x="0" y="0"/>
                  </a:moveTo>
                  <a:lnTo>
                    <a:pt x="1299209" y="0"/>
                  </a:lnTo>
                  <a:lnTo>
                    <a:pt x="1299209" y="7619"/>
                  </a:ln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D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871219" y="517016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D4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871219" y="517778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D5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871219" y="518540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D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871219" y="519429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D7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871219" y="520191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D8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871219" y="520953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D9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871219" y="5218429"/>
              <a:ext cx="1299210" cy="7620"/>
            </a:xfrm>
            <a:custGeom>
              <a:avLst/>
              <a:gdLst/>
              <a:ahLst/>
              <a:cxnLst/>
              <a:rect l="l" t="t" r="r" b="b"/>
              <a:pathLst>
                <a:path w="1299210" h="7620">
                  <a:moveTo>
                    <a:pt x="0" y="0"/>
                  </a:moveTo>
                  <a:lnTo>
                    <a:pt x="1299209" y="0"/>
                  </a:lnTo>
                  <a:lnTo>
                    <a:pt x="1299209" y="7620"/>
                  </a:lnTo>
                  <a:lnTo>
                    <a:pt x="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DA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871219" y="522604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DB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871219" y="523366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DC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871219" y="524128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DD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871219" y="5248909"/>
              <a:ext cx="1299210" cy="10160"/>
            </a:xfrm>
            <a:custGeom>
              <a:avLst/>
              <a:gdLst/>
              <a:ahLst/>
              <a:cxnLst/>
              <a:rect l="l" t="t" r="r" b="b"/>
              <a:pathLst>
                <a:path w="1299210" h="10160">
                  <a:moveTo>
                    <a:pt x="0" y="0"/>
                  </a:moveTo>
                  <a:lnTo>
                    <a:pt x="1299209" y="0"/>
                  </a:lnTo>
                  <a:lnTo>
                    <a:pt x="1299209" y="10159"/>
                  </a:lnTo>
                  <a:lnTo>
                    <a:pt x="0" y="10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DE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871219" y="525779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871219" y="526541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E0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871219" y="527303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E1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871219" y="528192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E2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871219" y="528954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AE3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871219" y="529716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4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871219" y="5304789"/>
              <a:ext cx="1299210" cy="10160"/>
            </a:xfrm>
            <a:custGeom>
              <a:avLst/>
              <a:gdLst/>
              <a:ahLst/>
              <a:cxnLst/>
              <a:rect l="l" t="t" r="r" b="b"/>
              <a:pathLst>
                <a:path w="1299210" h="10160">
                  <a:moveTo>
                    <a:pt x="0" y="0"/>
                  </a:moveTo>
                  <a:lnTo>
                    <a:pt x="1299209" y="0"/>
                  </a:lnTo>
                  <a:lnTo>
                    <a:pt x="1299209" y="10160"/>
                  </a:lnTo>
                  <a:lnTo>
                    <a:pt x="0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5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871219" y="531367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E6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871219" y="532129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E7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871219" y="532891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EE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871219" y="5337809"/>
              <a:ext cx="1299210" cy="7620"/>
            </a:xfrm>
            <a:custGeom>
              <a:avLst/>
              <a:gdLst/>
              <a:ahLst/>
              <a:cxnLst/>
              <a:rect l="l" t="t" r="r" b="b"/>
              <a:pathLst>
                <a:path w="1299210" h="7620">
                  <a:moveTo>
                    <a:pt x="0" y="0"/>
                  </a:moveTo>
                  <a:lnTo>
                    <a:pt x="1299209" y="0"/>
                  </a:lnTo>
                  <a:lnTo>
                    <a:pt x="1299209" y="7619"/>
                  </a:lnTo>
                  <a:lnTo>
                    <a:pt x="0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E9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871219" y="534542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EA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871219" y="535304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90"/>
                  </a:lnTo>
                  <a:lnTo>
                    <a:pt x="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EB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871219" y="5360669"/>
              <a:ext cx="1299210" cy="8890"/>
            </a:xfrm>
            <a:custGeom>
              <a:avLst/>
              <a:gdLst/>
              <a:ahLst/>
              <a:cxnLst/>
              <a:rect l="l" t="t" r="r" b="b"/>
              <a:pathLst>
                <a:path w="1299210" h="8889">
                  <a:moveTo>
                    <a:pt x="0" y="0"/>
                  </a:moveTo>
                  <a:lnTo>
                    <a:pt x="1299209" y="0"/>
                  </a:lnTo>
                  <a:lnTo>
                    <a:pt x="1299209" y="8889"/>
                  </a:lnTo>
                  <a:lnTo>
                    <a:pt x="0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EC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0" name="object 460"/>
          <p:cNvGrpSpPr/>
          <p:nvPr/>
        </p:nvGrpSpPr>
        <p:grpSpPr>
          <a:xfrm>
            <a:off x="904239" y="5562600"/>
            <a:ext cx="1230630" cy="398780"/>
            <a:chOff x="904239" y="5562600"/>
            <a:chExt cx="1230630" cy="398780"/>
          </a:xfrm>
        </p:grpSpPr>
        <p:sp>
          <p:nvSpPr>
            <p:cNvPr id="461" name="object 461"/>
            <p:cNvSpPr/>
            <p:nvPr/>
          </p:nvSpPr>
          <p:spPr>
            <a:xfrm>
              <a:off x="904240" y="5562599"/>
              <a:ext cx="1230630" cy="7620"/>
            </a:xfrm>
            <a:custGeom>
              <a:avLst/>
              <a:gdLst/>
              <a:ahLst/>
              <a:cxnLst/>
              <a:rect l="l" t="t" r="r" b="b"/>
              <a:pathLst>
                <a:path w="1230630" h="7620">
                  <a:moveTo>
                    <a:pt x="123063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230630" y="7620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D3E8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904239" y="5568950"/>
              <a:ext cx="1230630" cy="7620"/>
            </a:xfrm>
            <a:custGeom>
              <a:avLst/>
              <a:gdLst/>
              <a:ahLst/>
              <a:cxnLst/>
              <a:rect l="l" t="t" r="r" b="b"/>
              <a:pathLst>
                <a:path w="1230630" h="7620">
                  <a:moveTo>
                    <a:pt x="123063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230630" y="7619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D2E8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904239" y="5576570"/>
              <a:ext cx="1230630" cy="7620"/>
            </a:xfrm>
            <a:custGeom>
              <a:avLst/>
              <a:gdLst/>
              <a:ahLst/>
              <a:cxnLst/>
              <a:rect l="l" t="t" r="r" b="b"/>
              <a:pathLst>
                <a:path w="1230630" h="7620">
                  <a:moveTo>
                    <a:pt x="123063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230630" y="7619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D0E7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904239" y="5584190"/>
              <a:ext cx="1230630" cy="7620"/>
            </a:xfrm>
            <a:custGeom>
              <a:avLst/>
              <a:gdLst/>
              <a:ahLst/>
              <a:cxnLst/>
              <a:rect l="l" t="t" r="r" b="b"/>
              <a:pathLst>
                <a:path w="1230630" h="7620">
                  <a:moveTo>
                    <a:pt x="123063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230630" y="7620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CEE6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904239" y="5590540"/>
              <a:ext cx="1230630" cy="7620"/>
            </a:xfrm>
            <a:custGeom>
              <a:avLst/>
              <a:gdLst/>
              <a:ahLst/>
              <a:cxnLst/>
              <a:rect l="l" t="t" r="r" b="b"/>
              <a:pathLst>
                <a:path w="1230630" h="7620">
                  <a:moveTo>
                    <a:pt x="123063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230630" y="7620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CCE5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904239" y="5598159"/>
              <a:ext cx="1230630" cy="7620"/>
            </a:xfrm>
            <a:custGeom>
              <a:avLst/>
              <a:gdLst/>
              <a:ahLst/>
              <a:cxnLst/>
              <a:rect l="l" t="t" r="r" b="b"/>
              <a:pathLst>
                <a:path w="1230630" h="7620">
                  <a:moveTo>
                    <a:pt x="123063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230630" y="7619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CAE4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904239" y="5605780"/>
              <a:ext cx="1230630" cy="7620"/>
            </a:xfrm>
            <a:custGeom>
              <a:avLst/>
              <a:gdLst/>
              <a:ahLst/>
              <a:cxnLst/>
              <a:rect l="l" t="t" r="r" b="b"/>
              <a:pathLst>
                <a:path w="1230630" h="7620">
                  <a:moveTo>
                    <a:pt x="123063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230630" y="7620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C8E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904239" y="5612130"/>
              <a:ext cx="1230630" cy="8890"/>
            </a:xfrm>
            <a:custGeom>
              <a:avLst/>
              <a:gdLst/>
              <a:ahLst/>
              <a:cxnLst/>
              <a:rect l="l" t="t" r="r" b="b"/>
              <a:pathLst>
                <a:path w="1230630" h="8889">
                  <a:moveTo>
                    <a:pt x="123063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230630" y="8890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C6E2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904239" y="5619750"/>
              <a:ext cx="1230630" cy="7620"/>
            </a:xfrm>
            <a:custGeom>
              <a:avLst/>
              <a:gdLst/>
              <a:ahLst/>
              <a:cxnLst/>
              <a:rect l="l" t="t" r="r" b="b"/>
              <a:pathLst>
                <a:path w="1230630" h="7620">
                  <a:moveTo>
                    <a:pt x="123063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230630" y="7619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C4E1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470"/>
            <p:cNvSpPr/>
            <p:nvPr/>
          </p:nvSpPr>
          <p:spPr>
            <a:xfrm>
              <a:off x="904239" y="5627369"/>
              <a:ext cx="1230630" cy="7620"/>
            </a:xfrm>
            <a:custGeom>
              <a:avLst/>
              <a:gdLst/>
              <a:ahLst/>
              <a:cxnLst/>
              <a:rect l="l" t="t" r="r" b="b"/>
              <a:pathLst>
                <a:path w="1230630" h="7620">
                  <a:moveTo>
                    <a:pt x="123063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230630" y="7619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C2E0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471"/>
            <p:cNvSpPr/>
            <p:nvPr/>
          </p:nvSpPr>
          <p:spPr>
            <a:xfrm>
              <a:off x="904239" y="5634989"/>
              <a:ext cx="1230630" cy="7620"/>
            </a:xfrm>
            <a:custGeom>
              <a:avLst/>
              <a:gdLst/>
              <a:ahLst/>
              <a:cxnLst/>
              <a:rect l="l" t="t" r="r" b="b"/>
              <a:pathLst>
                <a:path w="1230630" h="7620">
                  <a:moveTo>
                    <a:pt x="123063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230630" y="7620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C0D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472"/>
            <p:cNvSpPr/>
            <p:nvPr/>
          </p:nvSpPr>
          <p:spPr>
            <a:xfrm>
              <a:off x="904239" y="5641339"/>
              <a:ext cx="1230630" cy="7620"/>
            </a:xfrm>
            <a:custGeom>
              <a:avLst/>
              <a:gdLst/>
              <a:ahLst/>
              <a:cxnLst/>
              <a:rect l="l" t="t" r="r" b="b"/>
              <a:pathLst>
                <a:path w="1230630" h="7620">
                  <a:moveTo>
                    <a:pt x="123063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230630" y="7620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BEDE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904239" y="5648960"/>
              <a:ext cx="1230630" cy="7620"/>
            </a:xfrm>
            <a:custGeom>
              <a:avLst/>
              <a:gdLst/>
              <a:ahLst/>
              <a:cxnLst/>
              <a:rect l="l" t="t" r="r" b="b"/>
              <a:pathLst>
                <a:path w="1230630" h="7620">
                  <a:moveTo>
                    <a:pt x="123063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230630" y="7619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BDDD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904239" y="5656580"/>
              <a:ext cx="1230630" cy="7620"/>
            </a:xfrm>
            <a:custGeom>
              <a:avLst/>
              <a:gdLst/>
              <a:ahLst/>
              <a:cxnLst/>
              <a:rect l="l" t="t" r="r" b="b"/>
              <a:pathLst>
                <a:path w="1230630" h="7620">
                  <a:moveTo>
                    <a:pt x="123063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230630" y="7620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BBDC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904239" y="5662930"/>
              <a:ext cx="1230630" cy="7620"/>
            </a:xfrm>
            <a:custGeom>
              <a:avLst/>
              <a:gdLst/>
              <a:ahLst/>
              <a:cxnLst/>
              <a:rect l="l" t="t" r="r" b="b"/>
              <a:pathLst>
                <a:path w="1230630" h="7620">
                  <a:moveTo>
                    <a:pt x="123063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230630" y="7620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B9DB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904239" y="5670550"/>
              <a:ext cx="1230630" cy="7620"/>
            </a:xfrm>
            <a:custGeom>
              <a:avLst/>
              <a:gdLst/>
              <a:ahLst/>
              <a:cxnLst/>
              <a:rect l="l" t="t" r="r" b="b"/>
              <a:pathLst>
                <a:path w="1230630" h="7620">
                  <a:moveTo>
                    <a:pt x="123063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230630" y="7619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B7DA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904239" y="5678170"/>
              <a:ext cx="1230630" cy="7620"/>
            </a:xfrm>
            <a:custGeom>
              <a:avLst/>
              <a:gdLst/>
              <a:ahLst/>
              <a:cxnLst/>
              <a:rect l="l" t="t" r="r" b="b"/>
              <a:pathLst>
                <a:path w="1230630" h="7620">
                  <a:moveTo>
                    <a:pt x="123063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230630" y="7619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B5D9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904239" y="5684520"/>
              <a:ext cx="1230630" cy="8890"/>
            </a:xfrm>
            <a:custGeom>
              <a:avLst/>
              <a:gdLst/>
              <a:ahLst/>
              <a:cxnLst/>
              <a:rect l="l" t="t" r="r" b="b"/>
              <a:pathLst>
                <a:path w="1230630" h="8889">
                  <a:moveTo>
                    <a:pt x="123063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230630" y="8889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B3D8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904239" y="5692139"/>
              <a:ext cx="1230630" cy="7620"/>
            </a:xfrm>
            <a:custGeom>
              <a:avLst/>
              <a:gdLst/>
              <a:ahLst/>
              <a:cxnLst/>
              <a:rect l="l" t="t" r="r" b="b"/>
              <a:pathLst>
                <a:path w="1230630" h="7620">
                  <a:moveTo>
                    <a:pt x="123063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230630" y="7620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B1D7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904239" y="5699760"/>
              <a:ext cx="1230630" cy="7620"/>
            </a:xfrm>
            <a:custGeom>
              <a:avLst/>
              <a:gdLst/>
              <a:ahLst/>
              <a:cxnLst/>
              <a:rect l="l" t="t" r="r" b="b"/>
              <a:pathLst>
                <a:path w="1230630" h="7620">
                  <a:moveTo>
                    <a:pt x="123063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230630" y="7619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AFD6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904239" y="5706110"/>
              <a:ext cx="1230630" cy="8890"/>
            </a:xfrm>
            <a:custGeom>
              <a:avLst/>
              <a:gdLst/>
              <a:ahLst/>
              <a:cxnLst/>
              <a:rect l="l" t="t" r="r" b="b"/>
              <a:pathLst>
                <a:path w="1230630" h="8889">
                  <a:moveTo>
                    <a:pt x="123063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230630" y="8889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ADD5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904239" y="5713729"/>
              <a:ext cx="1230630" cy="7620"/>
            </a:xfrm>
            <a:custGeom>
              <a:avLst/>
              <a:gdLst/>
              <a:ahLst/>
              <a:cxnLst/>
              <a:rect l="l" t="t" r="r" b="b"/>
              <a:pathLst>
                <a:path w="1230630" h="7620">
                  <a:moveTo>
                    <a:pt x="123063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230630" y="7620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ABD4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904239" y="5721350"/>
              <a:ext cx="1230630" cy="7620"/>
            </a:xfrm>
            <a:custGeom>
              <a:avLst/>
              <a:gdLst/>
              <a:ahLst/>
              <a:cxnLst/>
              <a:rect l="l" t="t" r="r" b="b"/>
              <a:pathLst>
                <a:path w="1230630" h="7620">
                  <a:moveTo>
                    <a:pt x="123063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230630" y="7619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A9D3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904239" y="5727700"/>
              <a:ext cx="1230630" cy="8890"/>
            </a:xfrm>
            <a:custGeom>
              <a:avLst/>
              <a:gdLst/>
              <a:ahLst/>
              <a:cxnLst/>
              <a:rect l="l" t="t" r="r" b="b"/>
              <a:pathLst>
                <a:path w="1230630" h="8889">
                  <a:moveTo>
                    <a:pt x="123063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230630" y="8890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A8D2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904239" y="5735320"/>
              <a:ext cx="1230630" cy="8890"/>
            </a:xfrm>
            <a:custGeom>
              <a:avLst/>
              <a:gdLst/>
              <a:ahLst/>
              <a:cxnLst/>
              <a:rect l="l" t="t" r="r" b="b"/>
              <a:pathLst>
                <a:path w="1230630" h="8889">
                  <a:moveTo>
                    <a:pt x="123063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230630" y="8889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A6D1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904239" y="5742939"/>
              <a:ext cx="1230630" cy="7620"/>
            </a:xfrm>
            <a:custGeom>
              <a:avLst/>
              <a:gdLst/>
              <a:ahLst/>
              <a:cxnLst/>
              <a:rect l="l" t="t" r="r" b="b"/>
              <a:pathLst>
                <a:path w="1230630" h="7620">
                  <a:moveTo>
                    <a:pt x="123063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230630" y="7620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A4D0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904239" y="5750560"/>
              <a:ext cx="1230630" cy="7620"/>
            </a:xfrm>
            <a:custGeom>
              <a:avLst/>
              <a:gdLst/>
              <a:ahLst/>
              <a:cxnLst/>
              <a:rect l="l" t="t" r="r" b="b"/>
              <a:pathLst>
                <a:path w="1230630" h="7620">
                  <a:moveTo>
                    <a:pt x="123063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230630" y="7619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A2C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904239" y="5756910"/>
              <a:ext cx="1230630" cy="8890"/>
            </a:xfrm>
            <a:custGeom>
              <a:avLst/>
              <a:gdLst/>
              <a:ahLst/>
              <a:cxnLst/>
              <a:rect l="l" t="t" r="r" b="b"/>
              <a:pathLst>
                <a:path w="1230630" h="8889">
                  <a:moveTo>
                    <a:pt x="123063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230630" y="8889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A0CE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904239" y="5764529"/>
              <a:ext cx="1230630" cy="7620"/>
            </a:xfrm>
            <a:custGeom>
              <a:avLst/>
              <a:gdLst/>
              <a:ahLst/>
              <a:cxnLst/>
              <a:rect l="l" t="t" r="r" b="b"/>
              <a:pathLst>
                <a:path w="1230630" h="7620">
                  <a:moveTo>
                    <a:pt x="123063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230630" y="7620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9ECD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904239" y="5772150"/>
              <a:ext cx="1230630" cy="7620"/>
            </a:xfrm>
            <a:custGeom>
              <a:avLst/>
              <a:gdLst/>
              <a:ahLst/>
              <a:cxnLst/>
              <a:rect l="l" t="t" r="r" b="b"/>
              <a:pathLst>
                <a:path w="1230630" h="7620">
                  <a:moveTo>
                    <a:pt x="123063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230630" y="7619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9CCD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904239" y="5778500"/>
              <a:ext cx="1230630" cy="8890"/>
            </a:xfrm>
            <a:custGeom>
              <a:avLst/>
              <a:gdLst/>
              <a:ahLst/>
              <a:cxnLst/>
              <a:rect l="l" t="t" r="r" b="b"/>
              <a:pathLst>
                <a:path w="1230630" h="8889">
                  <a:moveTo>
                    <a:pt x="123063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230630" y="8890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9A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904239" y="5786120"/>
              <a:ext cx="1230630" cy="8890"/>
            </a:xfrm>
            <a:custGeom>
              <a:avLst/>
              <a:gdLst/>
              <a:ahLst/>
              <a:cxnLst/>
              <a:rect l="l" t="t" r="r" b="b"/>
              <a:pathLst>
                <a:path w="1230630" h="8889">
                  <a:moveTo>
                    <a:pt x="123063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230630" y="8889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99CC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904239" y="5793740"/>
              <a:ext cx="1230630" cy="7620"/>
            </a:xfrm>
            <a:custGeom>
              <a:avLst/>
              <a:gdLst/>
              <a:ahLst/>
              <a:cxnLst/>
              <a:rect l="l" t="t" r="r" b="b"/>
              <a:pathLst>
                <a:path w="1230630" h="7620">
                  <a:moveTo>
                    <a:pt x="123063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230630" y="7620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96CA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904239" y="5801359"/>
              <a:ext cx="1230630" cy="7620"/>
            </a:xfrm>
            <a:custGeom>
              <a:avLst/>
              <a:gdLst/>
              <a:ahLst/>
              <a:cxnLst/>
              <a:rect l="l" t="t" r="r" b="b"/>
              <a:pathLst>
                <a:path w="1230630" h="7620">
                  <a:moveTo>
                    <a:pt x="123063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230630" y="7619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94C9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904239" y="5807709"/>
              <a:ext cx="1230630" cy="8890"/>
            </a:xfrm>
            <a:custGeom>
              <a:avLst/>
              <a:gdLst/>
              <a:ahLst/>
              <a:cxnLst/>
              <a:rect l="l" t="t" r="r" b="b"/>
              <a:pathLst>
                <a:path w="1230630" h="8889">
                  <a:moveTo>
                    <a:pt x="123063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230630" y="8889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93C8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904239" y="5815329"/>
              <a:ext cx="1230630" cy="7620"/>
            </a:xfrm>
            <a:custGeom>
              <a:avLst/>
              <a:gdLst/>
              <a:ahLst/>
              <a:cxnLst/>
              <a:rect l="l" t="t" r="r" b="b"/>
              <a:pathLst>
                <a:path w="1230630" h="7620">
                  <a:moveTo>
                    <a:pt x="123063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230630" y="7620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91C7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904239" y="5822950"/>
              <a:ext cx="1230630" cy="7620"/>
            </a:xfrm>
            <a:custGeom>
              <a:avLst/>
              <a:gdLst/>
              <a:ahLst/>
              <a:cxnLst/>
              <a:rect l="l" t="t" r="r" b="b"/>
              <a:pathLst>
                <a:path w="1230630" h="7620">
                  <a:moveTo>
                    <a:pt x="123063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230630" y="7619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8FC6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904239" y="5829300"/>
              <a:ext cx="1230630" cy="8890"/>
            </a:xfrm>
            <a:custGeom>
              <a:avLst/>
              <a:gdLst/>
              <a:ahLst/>
              <a:cxnLst/>
              <a:rect l="l" t="t" r="r" b="b"/>
              <a:pathLst>
                <a:path w="1230630" h="8889">
                  <a:moveTo>
                    <a:pt x="123063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230630" y="8890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8DC5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904239" y="5836920"/>
              <a:ext cx="1230630" cy="7620"/>
            </a:xfrm>
            <a:custGeom>
              <a:avLst/>
              <a:gdLst/>
              <a:ahLst/>
              <a:cxnLst/>
              <a:rect l="l" t="t" r="r" b="b"/>
              <a:pathLst>
                <a:path w="1230630" h="7620">
                  <a:moveTo>
                    <a:pt x="123063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230630" y="7619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8BC4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904239" y="5844540"/>
              <a:ext cx="1230630" cy="7620"/>
            </a:xfrm>
            <a:custGeom>
              <a:avLst/>
              <a:gdLst/>
              <a:ahLst/>
              <a:cxnLst/>
              <a:rect l="l" t="t" r="r" b="b"/>
              <a:pathLst>
                <a:path w="1230630" h="7620">
                  <a:moveTo>
                    <a:pt x="123063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230630" y="7620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89C3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904239" y="5852159"/>
              <a:ext cx="1230630" cy="7620"/>
            </a:xfrm>
            <a:custGeom>
              <a:avLst/>
              <a:gdLst/>
              <a:ahLst/>
              <a:cxnLst/>
              <a:rect l="l" t="t" r="r" b="b"/>
              <a:pathLst>
                <a:path w="1230630" h="7620">
                  <a:moveTo>
                    <a:pt x="123063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230630" y="7619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87C2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904239" y="5858509"/>
              <a:ext cx="1230630" cy="8890"/>
            </a:xfrm>
            <a:custGeom>
              <a:avLst/>
              <a:gdLst/>
              <a:ahLst/>
              <a:cxnLst/>
              <a:rect l="l" t="t" r="r" b="b"/>
              <a:pathLst>
                <a:path w="1230630" h="8889">
                  <a:moveTo>
                    <a:pt x="123063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230630" y="8889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85C1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904239" y="5866129"/>
              <a:ext cx="1230630" cy="7620"/>
            </a:xfrm>
            <a:custGeom>
              <a:avLst/>
              <a:gdLst/>
              <a:ahLst/>
              <a:cxnLst/>
              <a:rect l="l" t="t" r="r" b="b"/>
              <a:pathLst>
                <a:path w="1230630" h="7620">
                  <a:moveTo>
                    <a:pt x="123063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230630" y="7620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83C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904239" y="5873750"/>
              <a:ext cx="1230630" cy="7620"/>
            </a:xfrm>
            <a:custGeom>
              <a:avLst/>
              <a:gdLst/>
              <a:ahLst/>
              <a:cxnLst/>
              <a:rect l="l" t="t" r="r" b="b"/>
              <a:pathLst>
                <a:path w="1230630" h="7620">
                  <a:moveTo>
                    <a:pt x="123063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230630" y="7619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81BF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904239" y="5880100"/>
              <a:ext cx="1230630" cy="8890"/>
            </a:xfrm>
            <a:custGeom>
              <a:avLst/>
              <a:gdLst/>
              <a:ahLst/>
              <a:cxnLst/>
              <a:rect l="l" t="t" r="r" b="b"/>
              <a:pathLst>
                <a:path w="1230630" h="8889">
                  <a:moveTo>
                    <a:pt x="123063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230630" y="8890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7FBE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904239" y="5887720"/>
              <a:ext cx="1230630" cy="7620"/>
            </a:xfrm>
            <a:custGeom>
              <a:avLst/>
              <a:gdLst/>
              <a:ahLst/>
              <a:cxnLst/>
              <a:rect l="l" t="t" r="r" b="b"/>
              <a:pathLst>
                <a:path w="1230630" h="7620">
                  <a:moveTo>
                    <a:pt x="123063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230630" y="7619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7EBD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904239" y="5895340"/>
              <a:ext cx="1230630" cy="7620"/>
            </a:xfrm>
            <a:custGeom>
              <a:avLst/>
              <a:gdLst/>
              <a:ahLst/>
              <a:cxnLst/>
              <a:rect l="l" t="t" r="r" b="b"/>
              <a:pathLst>
                <a:path w="1230630" h="7620">
                  <a:moveTo>
                    <a:pt x="123063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230630" y="7620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7CBC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904239" y="5901690"/>
              <a:ext cx="1230630" cy="8890"/>
            </a:xfrm>
            <a:custGeom>
              <a:avLst/>
              <a:gdLst/>
              <a:ahLst/>
              <a:cxnLst/>
              <a:rect l="l" t="t" r="r" b="b"/>
              <a:pathLst>
                <a:path w="1230630" h="8889">
                  <a:moveTo>
                    <a:pt x="123063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230630" y="8890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7ABB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904239" y="5909309"/>
              <a:ext cx="1230630" cy="8890"/>
            </a:xfrm>
            <a:custGeom>
              <a:avLst/>
              <a:gdLst/>
              <a:ahLst/>
              <a:cxnLst/>
              <a:rect l="l" t="t" r="r" b="b"/>
              <a:pathLst>
                <a:path w="1230630" h="8889">
                  <a:moveTo>
                    <a:pt x="123063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1230630" y="8889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78BA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904239" y="5916929"/>
              <a:ext cx="1230630" cy="7620"/>
            </a:xfrm>
            <a:custGeom>
              <a:avLst/>
              <a:gdLst/>
              <a:ahLst/>
              <a:cxnLst/>
              <a:rect l="l" t="t" r="r" b="b"/>
              <a:pathLst>
                <a:path w="1230630" h="7620">
                  <a:moveTo>
                    <a:pt x="123063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230630" y="7620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76B9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904239" y="5924550"/>
              <a:ext cx="1230630" cy="7620"/>
            </a:xfrm>
            <a:custGeom>
              <a:avLst/>
              <a:gdLst/>
              <a:ahLst/>
              <a:cxnLst/>
              <a:rect l="l" t="t" r="r" b="b"/>
              <a:pathLst>
                <a:path w="1230630" h="7620">
                  <a:moveTo>
                    <a:pt x="123063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230630" y="7619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74B8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904239" y="5930900"/>
              <a:ext cx="1230630" cy="8890"/>
            </a:xfrm>
            <a:custGeom>
              <a:avLst/>
              <a:gdLst/>
              <a:ahLst/>
              <a:cxnLst/>
              <a:rect l="l" t="t" r="r" b="b"/>
              <a:pathLst>
                <a:path w="1230630" h="8889">
                  <a:moveTo>
                    <a:pt x="123063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230630" y="8890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72B7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904239" y="5938520"/>
              <a:ext cx="1230630" cy="7620"/>
            </a:xfrm>
            <a:custGeom>
              <a:avLst/>
              <a:gdLst/>
              <a:ahLst/>
              <a:cxnLst/>
              <a:rect l="l" t="t" r="r" b="b"/>
              <a:pathLst>
                <a:path w="1230630" h="7620">
                  <a:moveTo>
                    <a:pt x="123063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1230630" y="7619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70B6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904239" y="5946140"/>
              <a:ext cx="1230630" cy="7620"/>
            </a:xfrm>
            <a:custGeom>
              <a:avLst/>
              <a:gdLst/>
              <a:ahLst/>
              <a:cxnLst/>
              <a:rect l="l" t="t" r="r" b="b"/>
              <a:pathLst>
                <a:path w="1230630" h="7620">
                  <a:moveTo>
                    <a:pt x="123063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1230630" y="7620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6EB5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904239" y="5952490"/>
              <a:ext cx="1230630" cy="8890"/>
            </a:xfrm>
            <a:custGeom>
              <a:avLst/>
              <a:gdLst/>
              <a:ahLst/>
              <a:cxnLst/>
              <a:rect l="l" t="t" r="r" b="b"/>
              <a:pathLst>
                <a:path w="1230630" h="8889">
                  <a:moveTo>
                    <a:pt x="123063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1230630" y="8890"/>
                  </a:lnTo>
                  <a:lnTo>
                    <a:pt x="1230630" y="0"/>
                  </a:lnTo>
                  <a:close/>
                </a:path>
              </a:pathLst>
            </a:custGeom>
            <a:solidFill>
              <a:srgbClr val="6CB4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6" name="object 516"/>
          <p:cNvGrpSpPr/>
          <p:nvPr/>
        </p:nvGrpSpPr>
        <p:grpSpPr>
          <a:xfrm>
            <a:off x="2996973" y="2581683"/>
            <a:ext cx="467995" cy="2244725"/>
            <a:chOff x="2996973" y="2581683"/>
            <a:chExt cx="467995" cy="2244725"/>
          </a:xfrm>
        </p:grpSpPr>
        <p:sp>
          <p:nvSpPr>
            <p:cNvPr id="517" name="object 517"/>
            <p:cNvSpPr/>
            <p:nvPr/>
          </p:nvSpPr>
          <p:spPr>
            <a:xfrm>
              <a:off x="3009900" y="2594609"/>
              <a:ext cx="441959" cy="19050"/>
            </a:xfrm>
            <a:custGeom>
              <a:avLst/>
              <a:gdLst/>
              <a:ahLst/>
              <a:cxnLst/>
              <a:rect l="l" t="t" r="r" b="b"/>
              <a:pathLst>
                <a:path w="441960" h="19050">
                  <a:moveTo>
                    <a:pt x="4419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0" y="19050"/>
                  </a:lnTo>
                  <a:lnTo>
                    <a:pt x="441960" y="19050"/>
                  </a:lnTo>
                  <a:lnTo>
                    <a:pt x="441960" y="10160"/>
                  </a:lnTo>
                  <a:lnTo>
                    <a:pt x="441960" y="889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F8EE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3009899" y="261366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F8ED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3009899" y="262255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F7EC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3009899" y="263144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F7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21"/>
            <p:cNvSpPr/>
            <p:nvPr/>
          </p:nvSpPr>
          <p:spPr>
            <a:xfrm>
              <a:off x="3009899" y="264033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F6EA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3009899" y="265049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F6E9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3009899" y="265938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F6E8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524"/>
            <p:cNvSpPr/>
            <p:nvPr/>
          </p:nvSpPr>
          <p:spPr>
            <a:xfrm>
              <a:off x="3009899" y="266954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F5E7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525"/>
            <p:cNvSpPr/>
            <p:nvPr/>
          </p:nvSpPr>
          <p:spPr>
            <a:xfrm>
              <a:off x="3009899" y="267843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F5E6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526"/>
            <p:cNvSpPr/>
            <p:nvPr/>
          </p:nvSpPr>
          <p:spPr>
            <a:xfrm>
              <a:off x="3009899" y="268732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F4E5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27"/>
            <p:cNvSpPr/>
            <p:nvPr/>
          </p:nvSpPr>
          <p:spPr>
            <a:xfrm>
              <a:off x="3009899" y="269621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F4E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3009899" y="270637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F4E3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29"/>
            <p:cNvSpPr/>
            <p:nvPr/>
          </p:nvSpPr>
          <p:spPr>
            <a:xfrm>
              <a:off x="3009899" y="271526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F3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30"/>
            <p:cNvSpPr/>
            <p:nvPr/>
          </p:nvSpPr>
          <p:spPr>
            <a:xfrm>
              <a:off x="3009899" y="272415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F3E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31"/>
            <p:cNvSpPr/>
            <p:nvPr/>
          </p:nvSpPr>
          <p:spPr>
            <a:xfrm>
              <a:off x="3009899" y="273431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F2E0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32"/>
            <p:cNvSpPr/>
            <p:nvPr/>
          </p:nvSpPr>
          <p:spPr>
            <a:xfrm>
              <a:off x="3009899" y="274320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F2DF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33"/>
            <p:cNvSpPr/>
            <p:nvPr/>
          </p:nvSpPr>
          <p:spPr>
            <a:xfrm>
              <a:off x="3009899" y="275208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F2DE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34"/>
            <p:cNvSpPr/>
            <p:nvPr/>
          </p:nvSpPr>
          <p:spPr>
            <a:xfrm>
              <a:off x="3009899" y="2762250"/>
              <a:ext cx="441959" cy="8890"/>
            </a:xfrm>
            <a:custGeom>
              <a:avLst/>
              <a:gdLst/>
              <a:ahLst/>
              <a:cxnLst/>
              <a:rect l="l" t="t" r="r" b="b"/>
              <a:pathLst>
                <a:path w="441960" h="8889">
                  <a:moveTo>
                    <a:pt x="44196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41960" y="888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F1DD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35"/>
            <p:cNvSpPr/>
            <p:nvPr/>
          </p:nvSpPr>
          <p:spPr>
            <a:xfrm>
              <a:off x="3009899" y="277113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F1DC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3009899" y="278003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F0D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37"/>
            <p:cNvSpPr/>
            <p:nvPr/>
          </p:nvSpPr>
          <p:spPr>
            <a:xfrm>
              <a:off x="3009899" y="279019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F0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3009899" y="279907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F0D9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39"/>
            <p:cNvSpPr/>
            <p:nvPr/>
          </p:nvSpPr>
          <p:spPr>
            <a:xfrm>
              <a:off x="3009899" y="280797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EFD8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3009899" y="281686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EFD7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41"/>
            <p:cNvSpPr/>
            <p:nvPr/>
          </p:nvSpPr>
          <p:spPr>
            <a:xfrm>
              <a:off x="3009899" y="282702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EED6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542"/>
            <p:cNvSpPr/>
            <p:nvPr/>
          </p:nvSpPr>
          <p:spPr>
            <a:xfrm>
              <a:off x="3009899" y="283591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EE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543"/>
            <p:cNvSpPr/>
            <p:nvPr/>
          </p:nvSpPr>
          <p:spPr>
            <a:xfrm>
              <a:off x="3009899" y="2846070"/>
              <a:ext cx="441959" cy="8890"/>
            </a:xfrm>
            <a:custGeom>
              <a:avLst/>
              <a:gdLst/>
              <a:ahLst/>
              <a:cxnLst/>
              <a:rect l="l" t="t" r="r" b="b"/>
              <a:pathLst>
                <a:path w="441960" h="8889">
                  <a:moveTo>
                    <a:pt x="44196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41960" y="888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EED4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44"/>
            <p:cNvSpPr/>
            <p:nvPr/>
          </p:nvSpPr>
          <p:spPr>
            <a:xfrm>
              <a:off x="3009899" y="285496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EDD3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3009899" y="286385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EDD2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546"/>
            <p:cNvSpPr/>
            <p:nvPr/>
          </p:nvSpPr>
          <p:spPr>
            <a:xfrm>
              <a:off x="3009899" y="287274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ECD1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" name="object 547"/>
            <p:cNvSpPr/>
            <p:nvPr/>
          </p:nvSpPr>
          <p:spPr>
            <a:xfrm>
              <a:off x="3009899" y="2882900"/>
              <a:ext cx="441959" cy="8890"/>
            </a:xfrm>
            <a:custGeom>
              <a:avLst/>
              <a:gdLst/>
              <a:ahLst/>
              <a:cxnLst/>
              <a:rect l="l" t="t" r="r" b="b"/>
              <a:pathLst>
                <a:path w="441960" h="8889">
                  <a:moveTo>
                    <a:pt x="44196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41960" y="888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ECD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" name="object 548"/>
            <p:cNvSpPr/>
            <p:nvPr/>
          </p:nvSpPr>
          <p:spPr>
            <a:xfrm>
              <a:off x="3009899" y="289179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ECCF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" name="object 549"/>
            <p:cNvSpPr/>
            <p:nvPr/>
          </p:nvSpPr>
          <p:spPr>
            <a:xfrm>
              <a:off x="3009899" y="290067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EBC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" name="object 550"/>
            <p:cNvSpPr/>
            <p:nvPr/>
          </p:nvSpPr>
          <p:spPr>
            <a:xfrm>
              <a:off x="3009899" y="2910840"/>
              <a:ext cx="441959" cy="8890"/>
            </a:xfrm>
            <a:custGeom>
              <a:avLst/>
              <a:gdLst/>
              <a:ahLst/>
              <a:cxnLst/>
              <a:rect l="l" t="t" r="r" b="b"/>
              <a:pathLst>
                <a:path w="441960" h="8889">
                  <a:moveTo>
                    <a:pt x="44196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41960" y="888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EBC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" name="object 551"/>
            <p:cNvSpPr/>
            <p:nvPr/>
          </p:nvSpPr>
          <p:spPr>
            <a:xfrm>
              <a:off x="3009900" y="2919729"/>
              <a:ext cx="441959" cy="19050"/>
            </a:xfrm>
            <a:custGeom>
              <a:avLst/>
              <a:gdLst/>
              <a:ahLst/>
              <a:cxnLst/>
              <a:rect l="l" t="t" r="r" b="b"/>
              <a:pathLst>
                <a:path w="441960" h="19050">
                  <a:moveTo>
                    <a:pt x="4419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0" y="19050"/>
                  </a:lnTo>
                  <a:lnTo>
                    <a:pt x="441960" y="19050"/>
                  </a:lnTo>
                  <a:lnTo>
                    <a:pt x="441960" y="10160"/>
                  </a:lnTo>
                  <a:lnTo>
                    <a:pt x="441960" y="889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EACC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" name="object 552"/>
            <p:cNvSpPr/>
            <p:nvPr/>
          </p:nvSpPr>
          <p:spPr>
            <a:xfrm>
              <a:off x="3009899" y="293751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EAC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553"/>
            <p:cNvSpPr/>
            <p:nvPr/>
          </p:nvSpPr>
          <p:spPr>
            <a:xfrm>
              <a:off x="3009899" y="294767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E9C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554"/>
            <p:cNvSpPr/>
            <p:nvPr/>
          </p:nvSpPr>
          <p:spPr>
            <a:xfrm>
              <a:off x="3009899" y="295656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E9C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" name="object 555"/>
            <p:cNvSpPr/>
            <p:nvPr/>
          </p:nvSpPr>
          <p:spPr>
            <a:xfrm>
              <a:off x="3009899" y="296545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E8C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" name="object 556"/>
            <p:cNvSpPr/>
            <p:nvPr/>
          </p:nvSpPr>
          <p:spPr>
            <a:xfrm>
              <a:off x="3009899" y="2975610"/>
              <a:ext cx="441959" cy="8890"/>
            </a:xfrm>
            <a:custGeom>
              <a:avLst/>
              <a:gdLst/>
              <a:ahLst/>
              <a:cxnLst/>
              <a:rect l="l" t="t" r="r" b="b"/>
              <a:pathLst>
                <a:path w="441960" h="8889">
                  <a:moveTo>
                    <a:pt x="44196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41960" y="888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E8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557"/>
            <p:cNvSpPr/>
            <p:nvPr/>
          </p:nvSpPr>
          <p:spPr>
            <a:xfrm>
              <a:off x="3009899" y="298450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E8C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3009899" y="299339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E7C4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559"/>
            <p:cNvSpPr/>
            <p:nvPr/>
          </p:nvSpPr>
          <p:spPr>
            <a:xfrm>
              <a:off x="3009899" y="300355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E7C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560"/>
            <p:cNvSpPr/>
            <p:nvPr/>
          </p:nvSpPr>
          <p:spPr>
            <a:xfrm>
              <a:off x="3009899" y="301244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E6C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" name="object 561"/>
            <p:cNvSpPr/>
            <p:nvPr/>
          </p:nvSpPr>
          <p:spPr>
            <a:xfrm>
              <a:off x="3009899" y="302133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E6C1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" name="object 562"/>
            <p:cNvSpPr/>
            <p:nvPr/>
          </p:nvSpPr>
          <p:spPr>
            <a:xfrm>
              <a:off x="3009899" y="303021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E6C0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" name="object 563"/>
            <p:cNvSpPr/>
            <p:nvPr/>
          </p:nvSpPr>
          <p:spPr>
            <a:xfrm>
              <a:off x="3009899" y="304038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E5B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" name="object 564"/>
            <p:cNvSpPr/>
            <p:nvPr/>
          </p:nvSpPr>
          <p:spPr>
            <a:xfrm>
              <a:off x="3009899" y="304926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E5BE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" name="object 565"/>
            <p:cNvSpPr/>
            <p:nvPr/>
          </p:nvSpPr>
          <p:spPr>
            <a:xfrm>
              <a:off x="3009899" y="305815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E4B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" name="object 566"/>
            <p:cNvSpPr/>
            <p:nvPr/>
          </p:nvSpPr>
          <p:spPr>
            <a:xfrm>
              <a:off x="3009899" y="306831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E4B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" name="object 567"/>
            <p:cNvSpPr/>
            <p:nvPr/>
          </p:nvSpPr>
          <p:spPr>
            <a:xfrm>
              <a:off x="3009899" y="307720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E4BB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" name="object 568"/>
            <p:cNvSpPr/>
            <p:nvPr/>
          </p:nvSpPr>
          <p:spPr>
            <a:xfrm>
              <a:off x="3009899" y="308610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E3BA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" name="object 569"/>
            <p:cNvSpPr/>
            <p:nvPr/>
          </p:nvSpPr>
          <p:spPr>
            <a:xfrm>
              <a:off x="3009899" y="3096259"/>
              <a:ext cx="441959" cy="8890"/>
            </a:xfrm>
            <a:custGeom>
              <a:avLst/>
              <a:gdLst/>
              <a:ahLst/>
              <a:cxnLst/>
              <a:rect l="l" t="t" r="r" b="b"/>
              <a:pathLst>
                <a:path w="441960" h="8889">
                  <a:moveTo>
                    <a:pt x="44196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41960" y="888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E3B9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" name="object 570"/>
            <p:cNvSpPr/>
            <p:nvPr/>
          </p:nvSpPr>
          <p:spPr>
            <a:xfrm>
              <a:off x="3009899" y="310515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E2B8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" name="object 571"/>
            <p:cNvSpPr/>
            <p:nvPr/>
          </p:nvSpPr>
          <p:spPr>
            <a:xfrm>
              <a:off x="3009899" y="311404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E2B7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" name="object 572"/>
            <p:cNvSpPr/>
            <p:nvPr/>
          </p:nvSpPr>
          <p:spPr>
            <a:xfrm>
              <a:off x="3009899" y="312420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E2B6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" name="object 573"/>
            <p:cNvSpPr/>
            <p:nvPr/>
          </p:nvSpPr>
          <p:spPr>
            <a:xfrm>
              <a:off x="3009899" y="313309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E1B5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" name="object 574"/>
            <p:cNvSpPr/>
            <p:nvPr/>
          </p:nvSpPr>
          <p:spPr>
            <a:xfrm>
              <a:off x="3009899" y="314198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E1B4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" name="object 575"/>
            <p:cNvSpPr/>
            <p:nvPr/>
          </p:nvSpPr>
          <p:spPr>
            <a:xfrm>
              <a:off x="3009899" y="315086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E0B3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" name="object 576"/>
            <p:cNvSpPr/>
            <p:nvPr/>
          </p:nvSpPr>
          <p:spPr>
            <a:xfrm>
              <a:off x="3009899" y="316103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E0B2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" name="object 577"/>
            <p:cNvSpPr/>
            <p:nvPr/>
          </p:nvSpPr>
          <p:spPr>
            <a:xfrm>
              <a:off x="3009899" y="316991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E0B1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" name="object 578"/>
            <p:cNvSpPr/>
            <p:nvPr/>
          </p:nvSpPr>
          <p:spPr>
            <a:xfrm>
              <a:off x="3009899" y="3180080"/>
              <a:ext cx="441959" cy="8890"/>
            </a:xfrm>
            <a:custGeom>
              <a:avLst/>
              <a:gdLst/>
              <a:ahLst/>
              <a:cxnLst/>
              <a:rect l="l" t="t" r="r" b="b"/>
              <a:pathLst>
                <a:path w="441960" h="8889">
                  <a:moveTo>
                    <a:pt x="4419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441960" y="889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DFB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" name="object 579"/>
            <p:cNvSpPr/>
            <p:nvPr/>
          </p:nvSpPr>
          <p:spPr>
            <a:xfrm>
              <a:off x="3009899" y="318896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DFA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" name="object 580"/>
            <p:cNvSpPr/>
            <p:nvPr/>
          </p:nvSpPr>
          <p:spPr>
            <a:xfrm>
              <a:off x="3009899" y="319785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DEA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" name="object 581"/>
            <p:cNvSpPr/>
            <p:nvPr/>
          </p:nvSpPr>
          <p:spPr>
            <a:xfrm>
              <a:off x="3009899" y="320675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DEA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582"/>
            <p:cNvSpPr/>
            <p:nvPr/>
          </p:nvSpPr>
          <p:spPr>
            <a:xfrm>
              <a:off x="3009899" y="3216909"/>
              <a:ext cx="441959" cy="8890"/>
            </a:xfrm>
            <a:custGeom>
              <a:avLst/>
              <a:gdLst/>
              <a:ahLst/>
              <a:cxnLst/>
              <a:rect l="l" t="t" r="r" b="b"/>
              <a:pathLst>
                <a:path w="441960" h="8889">
                  <a:moveTo>
                    <a:pt x="44196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41960" y="888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DEAC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" name="object 583"/>
            <p:cNvSpPr/>
            <p:nvPr/>
          </p:nvSpPr>
          <p:spPr>
            <a:xfrm>
              <a:off x="3009899" y="322580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DDAB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" name="object 584"/>
            <p:cNvSpPr/>
            <p:nvPr/>
          </p:nvSpPr>
          <p:spPr>
            <a:xfrm>
              <a:off x="3009899" y="323469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DDA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" name="object 585"/>
            <p:cNvSpPr/>
            <p:nvPr/>
          </p:nvSpPr>
          <p:spPr>
            <a:xfrm>
              <a:off x="3009899" y="324485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DCA9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" name="object 586"/>
            <p:cNvSpPr/>
            <p:nvPr/>
          </p:nvSpPr>
          <p:spPr>
            <a:xfrm>
              <a:off x="3009899" y="325374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DCA8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" name="object 587"/>
            <p:cNvSpPr/>
            <p:nvPr/>
          </p:nvSpPr>
          <p:spPr>
            <a:xfrm>
              <a:off x="3009899" y="326263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DCA7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" name="object 588"/>
            <p:cNvSpPr/>
            <p:nvPr/>
          </p:nvSpPr>
          <p:spPr>
            <a:xfrm>
              <a:off x="3009899" y="327151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DBA6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" name="object 589"/>
            <p:cNvSpPr/>
            <p:nvPr/>
          </p:nvSpPr>
          <p:spPr>
            <a:xfrm>
              <a:off x="3009899" y="328168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DBA5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" name="object 590"/>
            <p:cNvSpPr/>
            <p:nvPr/>
          </p:nvSpPr>
          <p:spPr>
            <a:xfrm>
              <a:off x="3009899" y="329056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DAA4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" name="object 591"/>
            <p:cNvSpPr/>
            <p:nvPr/>
          </p:nvSpPr>
          <p:spPr>
            <a:xfrm>
              <a:off x="3009899" y="3300730"/>
              <a:ext cx="441959" cy="8890"/>
            </a:xfrm>
            <a:custGeom>
              <a:avLst/>
              <a:gdLst/>
              <a:ahLst/>
              <a:cxnLst/>
              <a:rect l="l" t="t" r="r" b="b"/>
              <a:pathLst>
                <a:path w="441960" h="8889">
                  <a:moveTo>
                    <a:pt x="4419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441960" y="889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DAA3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" name="object 592"/>
            <p:cNvSpPr/>
            <p:nvPr/>
          </p:nvSpPr>
          <p:spPr>
            <a:xfrm>
              <a:off x="3009899" y="330961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DAA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" name="object 593"/>
            <p:cNvSpPr/>
            <p:nvPr/>
          </p:nvSpPr>
          <p:spPr>
            <a:xfrm>
              <a:off x="3009899" y="331850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D9A1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" name="object 594"/>
            <p:cNvSpPr/>
            <p:nvPr/>
          </p:nvSpPr>
          <p:spPr>
            <a:xfrm>
              <a:off x="3009899" y="332740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D9A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" name="object 595"/>
            <p:cNvSpPr/>
            <p:nvPr/>
          </p:nvSpPr>
          <p:spPr>
            <a:xfrm>
              <a:off x="3009899" y="333755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D89F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" name="object 596"/>
            <p:cNvSpPr/>
            <p:nvPr/>
          </p:nvSpPr>
          <p:spPr>
            <a:xfrm>
              <a:off x="3009899" y="334645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D89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" name="object 597"/>
            <p:cNvSpPr/>
            <p:nvPr/>
          </p:nvSpPr>
          <p:spPr>
            <a:xfrm>
              <a:off x="3009899" y="335534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D89D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" name="object 598"/>
            <p:cNvSpPr/>
            <p:nvPr/>
          </p:nvSpPr>
          <p:spPr>
            <a:xfrm>
              <a:off x="3009899" y="3365500"/>
              <a:ext cx="441959" cy="8890"/>
            </a:xfrm>
            <a:custGeom>
              <a:avLst/>
              <a:gdLst/>
              <a:ahLst/>
              <a:cxnLst/>
              <a:rect l="l" t="t" r="r" b="b"/>
              <a:pathLst>
                <a:path w="441960" h="8889">
                  <a:moveTo>
                    <a:pt x="44196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41960" y="888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D79C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" name="object 599"/>
            <p:cNvSpPr/>
            <p:nvPr/>
          </p:nvSpPr>
          <p:spPr>
            <a:xfrm>
              <a:off x="3009899" y="337439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D79B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" name="object 600"/>
            <p:cNvSpPr/>
            <p:nvPr/>
          </p:nvSpPr>
          <p:spPr>
            <a:xfrm>
              <a:off x="3009899" y="338328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D69A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" name="object 601"/>
            <p:cNvSpPr/>
            <p:nvPr/>
          </p:nvSpPr>
          <p:spPr>
            <a:xfrm>
              <a:off x="3009900" y="3392169"/>
              <a:ext cx="441959" cy="20320"/>
            </a:xfrm>
            <a:custGeom>
              <a:avLst/>
              <a:gdLst/>
              <a:ahLst/>
              <a:cxnLst/>
              <a:rect l="l" t="t" r="r" b="b"/>
              <a:pathLst>
                <a:path w="441960" h="2032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0" y="20320"/>
                  </a:lnTo>
                  <a:lnTo>
                    <a:pt x="441960" y="2032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D699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" name="object 602"/>
            <p:cNvSpPr/>
            <p:nvPr/>
          </p:nvSpPr>
          <p:spPr>
            <a:xfrm>
              <a:off x="3009899" y="341121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D597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" name="object 603"/>
            <p:cNvSpPr/>
            <p:nvPr/>
          </p:nvSpPr>
          <p:spPr>
            <a:xfrm>
              <a:off x="3009899" y="342011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D596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" name="object 604"/>
            <p:cNvSpPr/>
            <p:nvPr/>
          </p:nvSpPr>
          <p:spPr>
            <a:xfrm>
              <a:off x="3009899" y="343026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D49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" name="object 605"/>
            <p:cNvSpPr/>
            <p:nvPr/>
          </p:nvSpPr>
          <p:spPr>
            <a:xfrm>
              <a:off x="3009899" y="343916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D49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" name="object 606"/>
            <p:cNvSpPr/>
            <p:nvPr/>
          </p:nvSpPr>
          <p:spPr>
            <a:xfrm>
              <a:off x="3009899" y="344805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D493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" name="object 607"/>
            <p:cNvSpPr/>
            <p:nvPr/>
          </p:nvSpPr>
          <p:spPr>
            <a:xfrm>
              <a:off x="3009899" y="345821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D39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8" name="object 608"/>
            <p:cNvSpPr/>
            <p:nvPr/>
          </p:nvSpPr>
          <p:spPr>
            <a:xfrm>
              <a:off x="3009899" y="346710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D391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" name="object 609"/>
            <p:cNvSpPr/>
            <p:nvPr/>
          </p:nvSpPr>
          <p:spPr>
            <a:xfrm>
              <a:off x="3009899" y="347598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D290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" name="object 610"/>
            <p:cNvSpPr/>
            <p:nvPr/>
          </p:nvSpPr>
          <p:spPr>
            <a:xfrm>
              <a:off x="3009899" y="3486150"/>
              <a:ext cx="441959" cy="8890"/>
            </a:xfrm>
            <a:custGeom>
              <a:avLst/>
              <a:gdLst/>
              <a:ahLst/>
              <a:cxnLst/>
              <a:rect l="l" t="t" r="r" b="b"/>
              <a:pathLst>
                <a:path w="441960" h="8889">
                  <a:moveTo>
                    <a:pt x="44196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41960" y="888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D28F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" name="object 611"/>
            <p:cNvSpPr/>
            <p:nvPr/>
          </p:nvSpPr>
          <p:spPr>
            <a:xfrm>
              <a:off x="3009899" y="349503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D28E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" name="object 612"/>
            <p:cNvSpPr/>
            <p:nvPr/>
          </p:nvSpPr>
          <p:spPr>
            <a:xfrm>
              <a:off x="3009899" y="350393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D18D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3" name="object 613"/>
            <p:cNvSpPr/>
            <p:nvPr/>
          </p:nvSpPr>
          <p:spPr>
            <a:xfrm>
              <a:off x="3009899" y="3514089"/>
              <a:ext cx="441959" cy="8890"/>
            </a:xfrm>
            <a:custGeom>
              <a:avLst/>
              <a:gdLst/>
              <a:ahLst/>
              <a:cxnLst/>
              <a:rect l="l" t="t" r="r" b="b"/>
              <a:pathLst>
                <a:path w="441960" h="8889">
                  <a:moveTo>
                    <a:pt x="44196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41960" y="888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D18C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" name="object 614"/>
            <p:cNvSpPr/>
            <p:nvPr/>
          </p:nvSpPr>
          <p:spPr>
            <a:xfrm>
              <a:off x="3009899" y="352298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D08B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" name="object 615"/>
            <p:cNvSpPr/>
            <p:nvPr/>
          </p:nvSpPr>
          <p:spPr>
            <a:xfrm>
              <a:off x="3009899" y="353186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D08A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" name="object 616"/>
            <p:cNvSpPr/>
            <p:nvPr/>
          </p:nvSpPr>
          <p:spPr>
            <a:xfrm>
              <a:off x="3009899" y="354076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D089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" name="object 617"/>
            <p:cNvSpPr/>
            <p:nvPr/>
          </p:nvSpPr>
          <p:spPr>
            <a:xfrm>
              <a:off x="3009899" y="3550919"/>
              <a:ext cx="441959" cy="8890"/>
            </a:xfrm>
            <a:custGeom>
              <a:avLst/>
              <a:gdLst/>
              <a:ahLst/>
              <a:cxnLst/>
              <a:rect l="l" t="t" r="r" b="b"/>
              <a:pathLst>
                <a:path w="441960" h="8889">
                  <a:moveTo>
                    <a:pt x="44196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41960" y="888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CF88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" name="object 618"/>
            <p:cNvSpPr/>
            <p:nvPr/>
          </p:nvSpPr>
          <p:spPr>
            <a:xfrm>
              <a:off x="3009899" y="355981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CF87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9" name="object 619"/>
            <p:cNvSpPr/>
            <p:nvPr/>
          </p:nvSpPr>
          <p:spPr>
            <a:xfrm>
              <a:off x="3009899" y="356870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CE86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0" name="object 620"/>
            <p:cNvSpPr/>
            <p:nvPr/>
          </p:nvSpPr>
          <p:spPr>
            <a:xfrm>
              <a:off x="3009899" y="357886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CE85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" name="object 621"/>
            <p:cNvSpPr/>
            <p:nvPr/>
          </p:nvSpPr>
          <p:spPr>
            <a:xfrm>
              <a:off x="3009899" y="358775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CE84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" name="object 622"/>
            <p:cNvSpPr/>
            <p:nvPr/>
          </p:nvSpPr>
          <p:spPr>
            <a:xfrm>
              <a:off x="3009899" y="359663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CD83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" name="object 623"/>
            <p:cNvSpPr/>
            <p:nvPr/>
          </p:nvSpPr>
          <p:spPr>
            <a:xfrm>
              <a:off x="3009899" y="360553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CD82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" name="object 624"/>
            <p:cNvSpPr/>
            <p:nvPr/>
          </p:nvSpPr>
          <p:spPr>
            <a:xfrm>
              <a:off x="3009899" y="361568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CC8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" name="object 625"/>
            <p:cNvSpPr/>
            <p:nvPr/>
          </p:nvSpPr>
          <p:spPr>
            <a:xfrm>
              <a:off x="3009899" y="362458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CC8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" name="object 626"/>
            <p:cNvSpPr/>
            <p:nvPr/>
          </p:nvSpPr>
          <p:spPr>
            <a:xfrm>
              <a:off x="3009899" y="3634739"/>
              <a:ext cx="441959" cy="8890"/>
            </a:xfrm>
            <a:custGeom>
              <a:avLst/>
              <a:gdLst/>
              <a:ahLst/>
              <a:cxnLst/>
              <a:rect l="l" t="t" r="r" b="b"/>
              <a:pathLst>
                <a:path w="441960" h="8889">
                  <a:moveTo>
                    <a:pt x="4419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441960" y="889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CC7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7" name="object 627"/>
            <p:cNvSpPr/>
            <p:nvPr/>
          </p:nvSpPr>
          <p:spPr>
            <a:xfrm>
              <a:off x="3009899" y="364363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CC7E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8" name="object 628"/>
            <p:cNvSpPr/>
            <p:nvPr/>
          </p:nvSpPr>
          <p:spPr>
            <a:xfrm>
              <a:off x="3009899" y="365251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CC7D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9" name="object 629"/>
            <p:cNvSpPr/>
            <p:nvPr/>
          </p:nvSpPr>
          <p:spPr>
            <a:xfrm>
              <a:off x="3009899" y="366141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CA7C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0" name="object 630"/>
            <p:cNvSpPr/>
            <p:nvPr/>
          </p:nvSpPr>
          <p:spPr>
            <a:xfrm>
              <a:off x="3009899" y="367156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CA7B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1" name="object 631"/>
            <p:cNvSpPr/>
            <p:nvPr/>
          </p:nvSpPr>
          <p:spPr>
            <a:xfrm>
              <a:off x="3009899" y="368046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CA7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2" name="object 632"/>
            <p:cNvSpPr/>
            <p:nvPr/>
          </p:nvSpPr>
          <p:spPr>
            <a:xfrm>
              <a:off x="3009899" y="368935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C979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" name="object 633"/>
            <p:cNvSpPr/>
            <p:nvPr/>
          </p:nvSpPr>
          <p:spPr>
            <a:xfrm>
              <a:off x="3009899" y="369951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C97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" name="object 634"/>
            <p:cNvSpPr/>
            <p:nvPr/>
          </p:nvSpPr>
          <p:spPr>
            <a:xfrm>
              <a:off x="3009899" y="370840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C87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" name="object 635"/>
            <p:cNvSpPr/>
            <p:nvPr/>
          </p:nvSpPr>
          <p:spPr>
            <a:xfrm>
              <a:off x="3009899" y="371728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C876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" name="object 636"/>
            <p:cNvSpPr/>
            <p:nvPr/>
          </p:nvSpPr>
          <p:spPr>
            <a:xfrm>
              <a:off x="3009899" y="372618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C875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7" name="object 637"/>
            <p:cNvSpPr/>
            <p:nvPr/>
          </p:nvSpPr>
          <p:spPr>
            <a:xfrm>
              <a:off x="3009899" y="373633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C774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" name="object 638"/>
            <p:cNvSpPr/>
            <p:nvPr/>
          </p:nvSpPr>
          <p:spPr>
            <a:xfrm>
              <a:off x="3009899" y="374523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C773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" name="object 639"/>
            <p:cNvSpPr/>
            <p:nvPr/>
          </p:nvSpPr>
          <p:spPr>
            <a:xfrm>
              <a:off x="3009899" y="3755389"/>
              <a:ext cx="441959" cy="8890"/>
            </a:xfrm>
            <a:custGeom>
              <a:avLst/>
              <a:gdLst/>
              <a:ahLst/>
              <a:cxnLst/>
              <a:rect l="l" t="t" r="r" b="b"/>
              <a:pathLst>
                <a:path w="441960" h="8889">
                  <a:moveTo>
                    <a:pt x="4419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441960" y="889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C672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" name="object 640"/>
            <p:cNvSpPr/>
            <p:nvPr/>
          </p:nvSpPr>
          <p:spPr>
            <a:xfrm>
              <a:off x="3009899" y="376428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C671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" name="object 641"/>
            <p:cNvSpPr/>
            <p:nvPr/>
          </p:nvSpPr>
          <p:spPr>
            <a:xfrm>
              <a:off x="3009899" y="377316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C670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" name="object 642"/>
            <p:cNvSpPr/>
            <p:nvPr/>
          </p:nvSpPr>
          <p:spPr>
            <a:xfrm>
              <a:off x="3009899" y="378206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C56F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" name="object 643"/>
            <p:cNvSpPr/>
            <p:nvPr/>
          </p:nvSpPr>
          <p:spPr>
            <a:xfrm>
              <a:off x="3009899" y="379221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C5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" name="object 644"/>
            <p:cNvSpPr/>
            <p:nvPr/>
          </p:nvSpPr>
          <p:spPr>
            <a:xfrm>
              <a:off x="3009899" y="380111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C46D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" name="object 645"/>
            <p:cNvSpPr/>
            <p:nvPr/>
          </p:nvSpPr>
          <p:spPr>
            <a:xfrm>
              <a:off x="3009899" y="381000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C46C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" name="object 646"/>
            <p:cNvSpPr/>
            <p:nvPr/>
          </p:nvSpPr>
          <p:spPr>
            <a:xfrm>
              <a:off x="3009899" y="3820160"/>
              <a:ext cx="441959" cy="8890"/>
            </a:xfrm>
            <a:custGeom>
              <a:avLst/>
              <a:gdLst/>
              <a:ahLst/>
              <a:cxnLst/>
              <a:rect l="l" t="t" r="r" b="b"/>
              <a:pathLst>
                <a:path w="441960" h="8889">
                  <a:moveTo>
                    <a:pt x="44196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41960" y="888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C46B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" name="object 647"/>
            <p:cNvSpPr/>
            <p:nvPr/>
          </p:nvSpPr>
          <p:spPr>
            <a:xfrm>
              <a:off x="3009899" y="382905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C36A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" name="object 648"/>
            <p:cNvSpPr/>
            <p:nvPr/>
          </p:nvSpPr>
          <p:spPr>
            <a:xfrm>
              <a:off x="3009899" y="383793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C369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9" name="object 649"/>
            <p:cNvSpPr/>
            <p:nvPr/>
          </p:nvSpPr>
          <p:spPr>
            <a:xfrm>
              <a:off x="3009899" y="3848100"/>
              <a:ext cx="441959" cy="8890"/>
            </a:xfrm>
            <a:custGeom>
              <a:avLst/>
              <a:gdLst/>
              <a:ahLst/>
              <a:cxnLst/>
              <a:rect l="l" t="t" r="r" b="b"/>
              <a:pathLst>
                <a:path w="441960" h="8889">
                  <a:moveTo>
                    <a:pt x="44196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41960" y="888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C268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0" name="object 650"/>
            <p:cNvSpPr/>
            <p:nvPr/>
          </p:nvSpPr>
          <p:spPr>
            <a:xfrm>
              <a:off x="3009899" y="385698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C267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1" name="object 651"/>
            <p:cNvSpPr/>
            <p:nvPr/>
          </p:nvSpPr>
          <p:spPr>
            <a:xfrm>
              <a:off x="3009899" y="386588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C266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" name="object 652"/>
            <p:cNvSpPr/>
            <p:nvPr/>
          </p:nvSpPr>
          <p:spPr>
            <a:xfrm>
              <a:off x="3009899" y="387476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C166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" name="object 653"/>
            <p:cNvSpPr/>
            <p:nvPr/>
          </p:nvSpPr>
          <p:spPr>
            <a:xfrm>
              <a:off x="3009899" y="388493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C164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4" name="object 654"/>
            <p:cNvSpPr/>
            <p:nvPr/>
          </p:nvSpPr>
          <p:spPr>
            <a:xfrm>
              <a:off x="3009899" y="389381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C063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5" name="object 655"/>
            <p:cNvSpPr/>
            <p:nvPr/>
          </p:nvSpPr>
          <p:spPr>
            <a:xfrm>
              <a:off x="3009899" y="390271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C062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6" name="object 656"/>
            <p:cNvSpPr/>
            <p:nvPr/>
          </p:nvSpPr>
          <p:spPr>
            <a:xfrm>
              <a:off x="3009899" y="391286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C061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" name="object 657"/>
            <p:cNvSpPr/>
            <p:nvPr/>
          </p:nvSpPr>
          <p:spPr>
            <a:xfrm>
              <a:off x="3009899" y="392176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BF6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" name="object 658"/>
            <p:cNvSpPr/>
            <p:nvPr/>
          </p:nvSpPr>
          <p:spPr>
            <a:xfrm>
              <a:off x="3009899" y="393065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BF5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" name="object 659"/>
            <p:cNvSpPr/>
            <p:nvPr/>
          </p:nvSpPr>
          <p:spPr>
            <a:xfrm>
              <a:off x="3009899" y="3940810"/>
              <a:ext cx="441959" cy="8890"/>
            </a:xfrm>
            <a:custGeom>
              <a:avLst/>
              <a:gdLst/>
              <a:ahLst/>
              <a:cxnLst/>
              <a:rect l="l" t="t" r="r" b="b"/>
              <a:pathLst>
                <a:path w="441960" h="8889">
                  <a:moveTo>
                    <a:pt x="44196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41960" y="888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BE5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" name="object 660"/>
            <p:cNvSpPr/>
            <p:nvPr/>
          </p:nvSpPr>
          <p:spPr>
            <a:xfrm>
              <a:off x="3009899" y="394970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BE5D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" name="object 661"/>
            <p:cNvSpPr/>
            <p:nvPr/>
          </p:nvSpPr>
          <p:spPr>
            <a:xfrm>
              <a:off x="3009899" y="395858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BE5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" name="object 662"/>
            <p:cNvSpPr/>
            <p:nvPr/>
          </p:nvSpPr>
          <p:spPr>
            <a:xfrm>
              <a:off x="3009899" y="3968750"/>
              <a:ext cx="441959" cy="8890"/>
            </a:xfrm>
            <a:custGeom>
              <a:avLst/>
              <a:gdLst/>
              <a:ahLst/>
              <a:cxnLst/>
              <a:rect l="l" t="t" r="r" b="b"/>
              <a:pathLst>
                <a:path w="441960" h="8889">
                  <a:moveTo>
                    <a:pt x="44196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41960" y="888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BD5B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" name="object 663"/>
            <p:cNvSpPr/>
            <p:nvPr/>
          </p:nvSpPr>
          <p:spPr>
            <a:xfrm>
              <a:off x="3009899" y="397763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BD5A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" name="object 664"/>
            <p:cNvSpPr/>
            <p:nvPr/>
          </p:nvSpPr>
          <p:spPr>
            <a:xfrm>
              <a:off x="3009899" y="398653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BC59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" name="object 665"/>
            <p:cNvSpPr/>
            <p:nvPr/>
          </p:nvSpPr>
          <p:spPr>
            <a:xfrm>
              <a:off x="3009899" y="399541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BC58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" name="object 666"/>
            <p:cNvSpPr/>
            <p:nvPr/>
          </p:nvSpPr>
          <p:spPr>
            <a:xfrm>
              <a:off x="3009899" y="400558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BC57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7" name="object 667"/>
            <p:cNvSpPr/>
            <p:nvPr/>
          </p:nvSpPr>
          <p:spPr>
            <a:xfrm>
              <a:off x="3009899" y="401446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BB56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8" name="object 668"/>
            <p:cNvSpPr/>
            <p:nvPr/>
          </p:nvSpPr>
          <p:spPr>
            <a:xfrm>
              <a:off x="3009899" y="402336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BB55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9" name="object 669"/>
            <p:cNvSpPr/>
            <p:nvPr/>
          </p:nvSpPr>
          <p:spPr>
            <a:xfrm>
              <a:off x="3009899" y="403351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BA54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0" name="object 670"/>
            <p:cNvSpPr/>
            <p:nvPr/>
          </p:nvSpPr>
          <p:spPr>
            <a:xfrm>
              <a:off x="3009899" y="404241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BA53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1" name="object 671"/>
            <p:cNvSpPr/>
            <p:nvPr/>
          </p:nvSpPr>
          <p:spPr>
            <a:xfrm>
              <a:off x="3009899" y="405130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BA52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2" name="object 672"/>
            <p:cNvSpPr/>
            <p:nvPr/>
          </p:nvSpPr>
          <p:spPr>
            <a:xfrm>
              <a:off x="3009899" y="406018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B951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3" name="object 673"/>
            <p:cNvSpPr/>
            <p:nvPr/>
          </p:nvSpPr>
          <p:spPr>
            <a:xfrm>
              <a:off x="3009899" y="407035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B95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4" name="object 674"/>
            <p:cNvSpPr/>
            <p:nvPr/>
          </p:nvSpPr>
          <p:spPr>
            <a:xfrm>
              <a:off x="3009899" y="407923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B84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5" name="object 675"/>
            <p:cNvSpPr/>
            <p:nvPr/>
          </p:nvSpPr>
          <p:spPr>
            <a:xfrm>
              <a:off x="3009899" y="408940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B84E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6" name="object 676"/>
            <p:cNvSpPr/>
            <p:nvPr/>
          </p:nvSpPr>
          <p:spPr>
            <a:xfrm>
              <a:off x="3009899" y="409828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B84D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7" name="object 677"/>
            <p:cNvSpPr/>
            <p:nvPr/>
          </p:nvSpPr>
          <p:spPr>
            <a:xfrm>
              <a:off x="3009899" y="410718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B74C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8" name="object 678"/>
            <p:cNvSpPr/>
            <p:nvPr/>
          </p:nvSpPr>
          <p:spPr>
            <a:xfrm>
              <a:off x="3009899" y="411606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B74B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9" name="object 679"/>
            <p:cNvSpPr/>
            <p:nvPr/>
          </p:nvSpPr>
          <p:spPr>
            <a:xfrm>
              <a:off x="3009899" y="412623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B64A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0" name="object 680"/>
            <p:cNvSpPr/>
            <p:nvPr/>
          </p:nvSpPr>
          <p:spPr>
            <a:xfrm>
              <a:off x="3009899" y="413511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B649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1" name="object 681"/>
            <p:cNvSpPr/>
            <p:nvPr/>
          </p:nvSpPr>
          <p:spPr>
            <a:xfrm>
              <a:off x="3009899" y="414401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B648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2" name="object 682"/>
            <p:cNvSpPr/>
            <p:nvPr/>
          </p:nvSpPr>
          <p:spPr>
            <a:xfrm>
              <a:off x="3009899" y="415416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B547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3" name="object 683"/>
            <p:cNvSpPr/>
            <p:nvPr/>
          </p:nvSpPr>
          <p:spPr>
            <a:xfrm>
              <a:off x="3009899" y="416306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B54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4" name="object 684"/>
            <p:cNvSpPr/>
            <p:nvPr/>
          </p:nvSpPr>
          <p:spPr>
            <a:xfrm>
              <a:off x="3009899" y="417195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B445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5" name="object 685"/>
            <p:cNvSpPr/>
            <p:nvPr/>
          </p:nvSpPr>
          <p:spPr>
            <a:xfrm>
              <a:off x="3009899" y="4182110"/>
              <a:ext cx="441959" cy="8890"/>
            </a:xfrm>
            <a:custGeom>
              <a:avLst/>
              <a:gdLst/>
              <a:ahLst/>
              <a:cxnLst/>
              <a:rect l="l" t="t" r="r" b="b"/>
              <a:pathLst>
                <a:path w="441960" h="8889">
                  <a:moveTo>
                    <a:pt x="44196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41960" y="888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B44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6" name="object 686"/>
            <p:cNvSpPr/>
            <p:nvPr/>
          </p:nvSpPr>
          <p:spPr>
            <a:xfrm>
              <a:off x="3009899" y="419100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B443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7" name="object 687"/>
            <p:cNvSpPr/>
            <p:nvPr/>
          </p:nvSpPr>
          <p:spPr>
            <a:xfrm>
              <a:off x="3009899" y="419988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B342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8" name="object 688"/>
            <p:cNvSpPr/>
            <p:nvPr/>
          </p:nvSpPr>
          <p:spPr>
            <a:xfrm>
              <a:off x="3009899" y="4210050"/>
              <a:ext cx="441959" cy="8890"/>
            </a:xfrm>
            <a:custGeom>
              <a:avLst/>
              <a:gdLst/>
              <a:ahLst/>
              <a:cxnLst/>
              <a:rect l="l" t="t" r="r" b="b"/>
              <a:pathLst>
                <a:path w="441960" h="8889">
                  <a:moveTo>
                    <a:pt x="44196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41960" y="888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B341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9" name="object 689"/>
            <p:cNvSpPr/>
            <p:nvPr/>
          </p:nvSpPr>
          <p:spPr>
            <a:xfrm>
              <a:off x="3009899" y="421893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B240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0" name="object 690"/>
            <p:cNvSpPr/>
            <p:nvPr/>
          </p:nvSpPr>
          <p:spPr>
            <a:xfrm>
              <a:off x="3009899" y="422782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B23F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1" name="object 691"/>
            <p:cNvSpPr/>
            <p:nvPr/>
          </p:nvSpPr>
          <p:spPr>
            <a:xfrm>
              <a:off x="3009899" y="423672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B23E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2" name="object 692"/>
            <p:cNvSpPr/>
            <p:nvPr/>
          </p:nvSpPr>
          <p:spPr>
            <a:xfrm>
              <a:off x="3009899" y="424687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B13D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3" name="object 693"/>
            <p:cNvSpPr/>
            <p:nvPr/>
          </p:nvSpPr>
          <p:spPr>
            <a:xfrm>
              <a:off x="3009899" y="425577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B13C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4" name="object 694"/>
            <p:cNvSpPr/>
            <p:nvPr/>
          </p:nvSpPr>
          <p:spPr>
            <a:xfrm>
              <a:off x="3009899" y="426466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B03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5" name="object 695"/>
            <p:cNvSpPr/>
            <p:nvPr/>
          </p:nvSpPr>
          <p:spPr>
            <a:xfrm>
              <a:off x="3009899" y="427482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B03A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6" name="object 696"/>
            <p:cNvSpPr/>
            <p:nvPr/>
          </p:nvSpPr>
          <p:spPr>
            <a:xfrm>
              <a:off x="3009899" y="428371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B03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7" name="object 697"/>
            <p:cNvSpPr/>
            <p:nvPr/>
          </p:nvSpPr>
          <p:spPr>
            <a:xfrm>
              <a:off x="3009899" y="429260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AF38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8" name="object 698"/>
            <p:cNvSpPr/>
            <p:nvPr/>
          </p:nvSpPr>
          <p:spPr>
            <a:xfrm>
              <a:off x="3009899" y="4302760"/>
              <a:ext cx="441959" cy="8890"/>
            </a:xfrm>
            <a:custGeom>
              <a:avLst/>
              <a:gdLst/>
              <a:ahLst/>
              <a:cxnLst/>
              <a:rect l="l" t="t" r="r" b="b"/>
              <a:pathLst>
                <a:path w="441960" h="8889">
                  <a:moveTo>
                    <a:pt x="44196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41960" y="888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AF37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9" name="object 699"/>
            <p:cNvSpPr/>
            <p:nvPr/>
          </p:nvSpPr>
          <p:spPr>
            <a:xfrm>
              <a:off x="3009899" y="431165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AE36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0" name="object 700"/>
            <p:cNvSpPr/>
            <p:nvPr/>
          </p:nvSpPr>
          <p:spPr>
            <a:xfrm>
              <a:off x="3009899" y="432053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AE35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1" name="object 701"/>
            <p:cNvSpPr/>
            <p:nvPr/>
          </p:nvSpPr>
          <p:spPr>
            <a:xfrm>
              <a:off x="3009899" y="4330700"/>
              <a:ext cx="441959" cy="8890"/>
            </a:xfrm>
            <a:custGeom>
              <a:avLst/>
              <a:gdLst/>
              <a:ahLst/>
              <a:cxnLst/>
              <a:rect l="l" t="t" r="r" b="b"/>
              <a:pathLst>
                <a:path w="441960" h="8889">
                  <a:moveTo>
                    <a:pt x="44196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41960" y="888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AE34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2" name="object 702"/>
            <p:cNvSpPr/>
            <p:nvPr/>
          </p:nvSpPr>
          <p:spPr>
            <a:xfrm>
              <a:off x="3009900" y="4339589"/>
              <a:ext cx="441959" cy="19050"/>
            </a:xfrm>
            <a:custGeom>
              <a:avLst/>
              <a:gdLst/>
              <a:ahLst/>
              <a:cxnLst/>
              <a:rect l="l" t="t" r="r" b="b"/>
              <a:pathLst>
                <a:path w="441960" h="19050">
                  <a:moveTo>
                    <a:pt x="4419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0160"/>
                  </a:lnTo>
                  <a:lnTo>
                    <a:pt x="0" y="19050"/>
                  </a:lnTo>
                  <a:lnTo>
                    <a:pt x="441960" y="19050"/>
                  </a:lnTo>
                  <a:lnTo>
                    <a:pt x="441960" y="10160"/>
                  </a:lnTo>
                  <a:lnTo>
                    <a:pt x="441960" y="889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AD33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3" name="object 703"/>
            <p:cNvSpPr/>
            <p:nvPr/>
          </p:nvSpPr>
          <p:spPr>
            <a:xfrm>
              <a:off x="3009899" y="435737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AC31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4" name="object 704"/>
            <p:cNvSpPr/>
            <p:nvPr/>
          </p:nvSpPr>
          <p:spPr>
            <a:xfrm>
              <a:off x="3009899" y="436752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AC30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5" name="object 705"/>
            <p:cNvSpPr/>
            <p:nvPr/>
          </p:nvSpPr>
          <p:spPr>
            <a:xfrm>
              <a:off x="3009899" y="437642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AC2F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6" name="object 706"/>
            <p:cNvSpPr/>
            <p:nvPr/>
          </p:nvSpPr>
          <p:spPr>
            <a:xfrm>
              <a:off x="3009899" y="438531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AB2E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7" name="object 707"/>
            <p:cNvSpPr/>
            <p:nvPr/>
          </p:nvSpPr>
          <p:spPr>
            <a:xfrm>
              <a:off x="3009899" y="4395470"/>
              <a:ext cx="441959" cy="8890"/>
            </a:xfrm>
            <a:custGeom>
              <a:avLst/>
              <a:gdLst/>
              <a:ahLst/>
              <a:cxnLst/>
              <a:rect l="l" t="t" r="r" b="b"/>
              <a:pathLst>
                <a:path w="441960" h="8889">
                  <a:moveTo>
                    <a:pt x="44196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41960" y="888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AB2D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8" name="object 708"/>
            <p:cNvSpPr/>
            <p:nvPr/>
          </p:nvSpPr>
          <p:spPr>
            <a:xfrm>
              <a:off x="3009899" y="440436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AA2C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9" name="object 709"/>
            <p:cNvSpPr/>
            <p:nvPr/>
          </p:nvSpPr>
          <p:spPr>
            <a:xfrm>
              <a:off x="3009899" y="441325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AA2B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0" name="object 710"/>
            <p:cNvSpPr/>
            <p:nvPr/>
          </p:nvSpPr>
          <p:spPr>
            <a:xfrm>
              <a:off x="3009899" y="442341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AA2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1" name="object 711"/>
            <p:cNvSpPr/>
            <p:nvPr/>
          </p:nvSpPr>
          <p:spPr>
            <a:xfrm>
              <a:off x="3009899" y="443230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A92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2" name="object 712"/>
            <p:cNvSpPr/>
            <p:nvPr/>
          </p:nvSpPr>
          <p:spPr>
            <a:xfrm>
              <a:off x="3009899" y="444118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A928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3" name="object 713"/>
            <p:cNvSpPr/>
            <p:nvPr/>
          </p:nvSpPr>
          <p:spPr>
            <a:xfrm>
              <a:off x="3009899" y="445007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A827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4" name="object 714"/>
            <p:cNvSpPr/>
            <p:nvPr/>
          </p:nvSpPr>
          <p:spPr>
            <a:xfrm>
              <a:off x="3009899" y="446023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A82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5" name="object 715"/>
            <p:cNvSpPr/>
            <p:nvPr/>
          </p:nvSpPr>
          <p:spPr>
            <a:xfrm>
              <a:off x="3009899" y="446912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A825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6" name="object 716"/>
            <p:cNvSpPr/>
            <p:nvPr/>
          </p:nvSpPr>
          <p:spPr>
            <a:xfrm>
              <a:off x="3009899" y="447802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A724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7" name="object 717"/>
            <p:cNvSpPr/>
            <p:nvPr/>
          </p:nvSpPr>
          <p:spPr>
            <a:xfrm>
              <a:off x="3009899" y="448817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A723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8" name="object 718"/>
            <p:cNvSpPr/>
            <p:nvPr/>
          </p:nvSpPr>
          <p:spPr>
            <a:xfrm>
              <a:off x="3009899" y="449707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A622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9" name="object 719"/>
            <p:cNvSpPr/>
            <p:nvPr/>
          </p:nvSpPr>
          <p:spPr>
            <a:xfrm>
              <a:off x="3009899" y="450596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A621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0" name="object 720"/>
            <p:cNvSpPr/>
            <p:nvPr/>
          </p:nvSpPr>
          <p:spPr>
            <a:xfrm>
              <a:off x="3009899" y="4516120"/>
              <a:ext cx="441959" cy="8890"/>
            </a:xfrm>
            <a:custGeom>
              <a:avLst/>
              <a:gdLst/>
              <a:ahLst/>
              <a:cxnLst/>
              <a:rect l="l" t="t" r="r" b="b"/>
              <a:pathLst>
                <a:path w="441960" h="8889">
                  <a:moveTo>
                    <a:pt x="44196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41960" y="888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A620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1" name="object 721"/>
            <p:cNvSpPr/>
            <p:nvPr/>
          </p:nvSpPr>
          <p:spPr>
            <a:xfrm>
              <a:off x="3009899" y="452501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A51F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2" name="object 722"/>
            <p:cNvSpPr/>
            <p:nvPr/>
          </p:nvSpPr>
          <p:spPr>
            <a:xfrm>
              <a:off x="3009899" y="453390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A51E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3" name="object 723"/>
            <p:cNvSpPr/>
            <p:nvPr/>
          </p:nvSpPr>
          <p:spPr>
            <a:xfrm>
              <a:off x="3009899" y="454406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A41D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4" name="object 724"/>
            <p:cNvSpPr/>
            <p:nvPr/>
          </p:nvSpPr>
          <p:spPr>
            <a:xfrm>
              <a:off x="3009899" y="455295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A41C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5" name="object 725"/>
            <p:cNvSpPr/>
            <p:nvPr/>
          </p:nvSpPr>
          <p:spPr>
            <a:xfrm>
              <a:off x="3009899" y="456183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A41B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6" name="object 726"/>
            <p:cNvSpPr/>
            <p:nvPr/>
          </p:nvSpPr>
          <p:spPr>
            <a:xfrm>
              <a:off x="3009899" y="457072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A31A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7" name="object 727"/>
            <p:cNvSpPr/>
            <p:nvPr/>
          </p:nvSpPr>
          <p:spPr>
            <a:xfrm>
              <a:off x="3009899" y="458088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A319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8" name="object 728"/>
            <p:cNvSpPr/>
            <p:nvPr/>
          </p:nvSpPr>
          <p:spPr>
            <a:xfrm>
              <a:off x="3009899" y="458977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A218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9" name="object 729"/>
            <p:cNvSpPr/>
            <p:nvPr/>
          </p:nvSpPr>
          <p:spPr>
            <a:xfrm>
              <a:off x="3009899" y="4599939"/>
              <a:ext cx="441959" cy="8890"/>
            </a:xfrm>
            <a:custGeom>
              <a:avLst/>
              <a:gdLst/>
              <a:ahLst/>
              <a:cxnLst/>
              <a:rect l="l" t="t" r="r" b="b"/>
              <a:pathLst>
                <a:path w="441960" h="8889">
                  <a:moveTo>
                    <a:pt x="4419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441960" y="889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A217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0" name="object 730"/>
            <p:cNvSpPr/>
            <p:nvPr/>
          </p:nvSpPr>
          <p:spPr>
            <a:xfrm>
              <a:off x="3009899" y="460882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A216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1" name="object 731"/>
            <p:cNvSpPr/>
            <p:nvPr/>
          </p:nvSpPr>
          <p:spPr>
            <a:xfrm>
              <a:off x="3009899" y="461772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A115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2" name="object 732"/>
            <p:cNvSpPr/>
            <p:nvPr/>
          </p:nvSpPr>
          <p:spPr>
            <a:xfrm>
              <a:off x="3009899" y="462661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A11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3" name="object 733"/>
            <p:cNvSpPr/>
            <p:nvPr/>
          </p:nvSpPr>
          <p:spPr>
            <a:xfrm>
              <a:off x="3009899" y="4636770"/>
              <a:ext cx="441959" cy="8890"/>
            </a:xfrm>
            <a:custGeom>
              <a:avLst/>
              <a:gdLst/>
              <a:ahLst/>
              <a:cxnLst/>
              <a:rect l="l" t="t" r="r" b="b"/>
              <a:pathLst>
                <a:path w="441960" h="8889">
                  <a:moveTo>
                    <a:pt x="44196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41960" y="888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A013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4" name="object 734"/>
            <p:cNvSpPr/>
            <p:nvPr/>
          </p:nvSpPr>
          <p:spPr>
            <a:xfrm>
              <a:off x="3009899" y="464566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A012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5" name="object 735"/>
            <p:cNvSpPr/>
            <p:nvPr/>
          </p:nvSpPr>
          <p:spPr>
            <a:xfrm>
              <a:off x="3009899" y="465455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A011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6" name="object 736"/>
            <p:cNvSpPr/>
            <p:nvPr/>
          </p:nvSpPr>
          <p:spPr>
            <a:xfrm>
              <a:off x="3009899" y="466471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9F10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7" name="object 737"/>
            <p:cNvSpPr/>
            <p:nvPr/>
          </p:nvSpPr>
          <p:spPr>
            <a:xfrm>
              <a:off x="3009899" y="467360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9F0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8" name="object 738"/>
            <p:cNvSpPr/>
            <p:nvPr/>
          </p:nvSpPr>
          <p:spPr>
            <a:xfrm>
              <a:off x="3009899" y="468248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9E0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9" name="object 739"/>
            <p:cNvSpPr/>
            <p:nvPr/>
          </p:nvSpPr>
          <p:spPr>
            <a:xfrm>
              <a:off x="3009899" y="469137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9E0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0" name="object 740"/>
            <p:cNvSpPr/>
            <p:nvPr/>
          </p:nvSpPr>
          <p:spPr>
            <a:xfrm>
              <a:off x="3009899" y="470153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9E0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1" name="object 741"/>
            <p:cNvSpPr/>
            <p:nvPr/>
          </p:nvSpPr>
          <p:spPr>
            <a:xfrm>
              <a:off x="3009899" y="471042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9D0B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2" name="object 742"/>
            <p:cNvSpPr/>
            <p:nvPr/>
          </p:nvSpPr>
          <p:spPr>
            <a:xfrm>
              <a:off x="3009899" y="4720589"/>
              <a:ext cx="441959" cy="8890"/>
            </a:xfrm>
            <a:custGeom>
              <a:avLst/>
              <a:gdLst/>
              <a:ahLst/>
              <a:cxnLst/>
              <a:rect l="l" t="t" r="r" b="b"/>
              <a:pathLst>
                <a:path w="441960" h="8889">
                  <a:moveTo>
                    <a:pt x="44196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441960" y="889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9D0A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3" name="object 743"/>
            <p:cNvSpPr/>
            <p:nvPr/>
          </p:nvSpPr>
          <p:spPr>
            <a:xfrm>
              <a:off x="3009899" y="472947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9C09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4" name="object 744"/>
            <p:cNvSpPr/>
            <p:nvPr/>
          </p:nvSpPr>
          <p:spPr>
            <a:xfrm>
              <a:off x="3009899" y="473837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9C08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5" name="object 745"/>
            <p:cNvSpPr/>
            <p:nvPr/>
          </p:nvSpPr>
          <p:spPr>
            <a:xfrm>
              <a:off x="3009899" y="474726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9C07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6" name="object 746"/>
            <p:cNvSpPr/>
            <p:nvPr/>
          </p:nvSpPr>
          <p:spPr>
            <a:xfrm>
              <a:off x="3009899" y="475742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9B06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7" name="object 747"/>
            <p:cNvSpPr/>
            <p:nvPr/>
          </p:nvSpPr>
          <p:spPr>
            <a:xfrm>
              <a:off x="3009899" y="476631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59"/>
                  </a:lnTo>
                  <a:lnTo>
                    <a:pt x="441960" y="1015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9B05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8" name="object 748"/>
            <p:cNvSpPr/>
            <p:nvPr/>
          </p:nvSpPr>
          <p:spPr>
            <a:xfrm>
              <a:off x="3009899" y="477520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9A04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9" name="object 749"/>
            <p:cNvSpPr/>
            <p:nvPr/>
          </p:nvSpPr>
          <p:spPr>
            <a:xfrm>
              <a:off x="3009899" y="4785360"/>
              <a:ext cx="441959" cy="8890"/>
            </a:xfrm>
            <a:custGeom>
              <a:avLst/>
              <a:gdLst/>
              <a:ahLst/>
              <a:cxnLst/>
              <a:rect l="l" t="t" r="r" b="b"/>
              <a:pathLst>
                <a:path w="441960" h="8889">
                  <a:moveTo>
                    <a:pt x="44196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441960" y="8889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9A03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0" name="object 750"/>
            <p:cNvSpPr/>
            <p:nvPr/>
          </p:nvSpPr>
          <p:spPr>
            <a:xfrm>
              <a:off x="3009899" y="4794250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9A02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1" name="object 751"/>
            <p:cNvSpPr/>
            <p:nvPr/>
          </p:nvSpPr>
          <p:spPr>
            <a:xfrm>
              <a:off x="3009899" y="4803139"/>
              <a:ext cx="441959" cy="10160"/>
            </a:xfrm>
            <a:custGeom>
              <a:avLst/>
              <a:gdLst/>
              <a:ahLst/>
              <a:cxnLst/>
              <a:rect l="l" t="t" r="r" b="b"/>
              <a:pathLst>
                <a:path w="441960" h="10160">
                  <a:moveTo>
                    <a:pt x="441960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441960" y="10160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990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2" name="object 752"/>
            <p:cNvSpPr/>
            <p:nvPr/>
          </p:nvSpPr>
          <p:spPr>
            <a:xfrm>
              <a:off x="3011169" y="2595880"/>
              <a:ext cx="439420" cy="2216150"/>
            </a:xfrm>
            <a:custGeom>
              <a:avLst/>
              <a:gdLst/>
              <a:ahLst/>
              <a:cxnLst/>
              <a:rect l="l" t="t" r="r" b="b"/>
              <a:pathLst>
                <a:path w="439420" h="2216150">
                  <a:moveTo>
                    <a:pt x="219710" y="2216150"/>
                  </a:moveTo>
                  <a:lnTo>
                    <a:pt x="0" y="2216150"/>
                  </a:lnTo>
                  <a:lnTo>
                    <a:pt x="0" y="0"/>
                  </a:lnTo>
                  <a:lnTo>
                    <a:pt x="439419" y="0"/>
                  </a:lnTo>
                  <a:lnTo>
                    <a:pt x="439419" y="2216150"/>
                  </a:lnTo>
                  <a:lnTo>
                    <a:pt x="219710" y="2216150"/>
                  </a:lnTo>
                  <a:close/>
                </a:path>
              </a:pathLst>
            </a:custGeom>
            <a:ln w="28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3" name="object 753"/>
          <p:cNvSpPr/>
          <p:nvPr/>
        </p:nvSpPr>
        <p:spPr>
          <a:xfrm>
            <a:off x="2496820" y="5346700"/>
            <a:ext cx="1689100" cy="687070"/>
          </a:xfrm>
          <a:custGeom>
            <a:avLst/>
            <a:gdLst/>
            <a:ahLst/>
            <a:cxnLst/>
            <a:rect l="l" t="t" r="r" b="b"/>
            <a:pathLst>
              <a:path w="1689100" h="687070">
                <a:moveTo>
                  <a:pt x="588010" y="294640"/>
                </a:moveTo>
                <a:lnTo>
                  <a:pt x="1101090" y="294640"/>
                </a:lnTo>
              </a:path>
              <a:path w="1689100" h="687070">
                <a:moveTo>
                  <a:pt x="0" y="0"/>
                </a:moveTo>
                <a:lnTo>
                  <a:pt x="293369" y="0"/>
                </a:lnTo>
              </a:path>
              <a:path w="1689100" h="687070">
                <a:moveTo>
                  <a:pt x="293369" y="0"/>
                </a:moveTo>
                <a:lnTo>
                  <a:pt x="588010" y="294640"/>
                </a:lnTo>
              </a:path>
              <a:path w="1689100" h="687070">
                <a:moveTo>
                  <a:pt x="1394459" y="0"/>
                </a:moveTo>
                <a:lnTo>
                  <a:pt x="1689100" y="0"/>
                </a:lnTo>
              </a:path>
              <a:path w="1689100" h="687070">
                <a:moveTo>
                  <a:pt x="1394459" y="0"/>
                </a:moveTo>
                <a:lnTo>
                  <a:pt x="1101090" y="294640"/>
                </a:lnTo>
              </a:path>
              <a:path w="1689100" h="687070">
                <a:moveTo>
                  <a:pt x="293369" y="687069"/>
                </a:moveTo>
                <a:lnTo>
                  <a:pt x="1394459" y="687069"/>
                </a:lnTo>
              </a:path>
              <a:path w="1689100" h="687070">
                <a:moveTo>
                  <a:pt x="1689100" y="0"/>
                </a:moveTo>
                <a:lnTo>
                  <a:pt x="1394459" y="687069"/>
                </a:lnTo>
              </a:path>
              <a:path w="1689100" h="687070">
                <a:moveTo>
                  <a:pt x="0" y="0"/>
                </a:moveTo>
                <a:lnTo>
                  <a:pt x="293369" y="6870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4" name="object 754"/>
          <p:cNvGrpSpPr/>
          <p:nvPr/>
        </p:nvGrpSpPr>
        <p:grpSpPr>
          <a:xfrm>
            <a:off x="457200" y="1359535"/>
            <a:ext cx="436880" cy="30480"/>
            <a:chOff x="457200" y="1359535"/>
            <a:chExt cx="436880" cy="30480"/>
          </a:xfrm>
        </p:grpSpPr>
        <p:sp>
          <p:nvSpPr>
            <p:cNvPr id="755" name="object 755"/>
            <p:cNvSpPr/>
            <p:nvPr/>
          </p:nvSpPr>
          <p:spPr>
            <a:xfrm>
              <a:off x="471170" y="1381760"/>
              <a:ext cx="422909" cy="0"/>
            </a:xfrm>
            <a:custGeom>
              <a:avLst/>
              <a:gdLst/>
              <a:ahLst/>
              <a:cxnLst/>
              <a:rect l="l" t="t" r="r" b="b"/>
              <a:pathLst>
                <a:path w="422909">
                  <a:moveTo>
                    <a:pt x="0" y="0"/>
                  </a:moveTo>
                  <a:lnTo>
                    <a:pt x="422909" y="0"/>
                  </a:lnTo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6" name="object 756"/>
            <p:cNvSpPr/>
            <p:nvPr/>
          </p:nvSpPr>
          <p:spPr>
            <a:xfrm>
              <a:off x="457200" y="1367790"/>
              <a:ext cx="422909" cy="0"/>
            </a:xfrm>
            <a:custGeom>
              <a:avLst/>
              <a:gdLst/>
              <a:ahLst/>
              <a:cxnLst/>
              <a:rect l="l" t="t" r="r" b="b"/>
              <a:pathLst>
                <a:path w="422909">
                  <a:moveTo>
                    <a:pt x="0" y="0"/>
                  </a:moveTo>
                  <a:lnTo>
                    <a:pt x="422909" y="0"/>
                  </a:lnTo>
                </a:path>
              </a:pathLst>
            </a:custGeom>
            <a:ln w="16510">
              <a:solidFill>
                <a:srgbClr val="7F00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7" name="object 757"/>
          <p:cNvGrpSpPr/>
          <p:nvPr/>
        </p:nvGrpSpPr>
        <p:grpSpPr>
          <a:xfrm>
            <a:off x="4281577" y="5386477"/>
            <a:ext cx="847725" cy="619125"/>
            <a:chOff x="4281577" y="5386477"/>
            <a:chExt cx="847725" cy="619125"/>
          </a:xfrm>
        </p:grpSpPr>
        <p:sp>
          <p:nvSpPr>
            <p:cNvPr id="758" name="object 758"/>
            <p:cNvSpPr/>
            <p:nvPr/>
          </p:nvSpPr>
          <p:spPr>
            <a:xfrm>
              <a:off x="4284980" y="5389880"/>
              <a:ext cx="839469" cy="8890"/>
            </a:xfrm>
            <a:custGeom>
              <a:avLst/>
              <a:gdLst/>
              <a:ahLst/>
              <a:cxnLst/>
              <a:rect l="l" t="t" r="r" b="b"/>
              <a:pathLst>
                <a:path w="839470" h="8889">
                  <a:moveTo>
                    <a:pt x="8394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839470" y="8890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F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9" name="object 759"/>
            <p:cNvSpPr/>
            <p:nvPr/>
          </p:nvSpPr>
          <p:spPr>
            <a:xfrm>
              <a:off x="4284980" y="539750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39470" y="761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F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0" name="object 760"/>
            <p:cNvSpPr/>
            <p:nvPr/>
          </p:nvSpPr>
          <p:spPr>
            <a:xfrm>
              <a:off x="4284980" y="540512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39470" y="761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F3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1" name="object 761"/>
            <p:cNvSpPr/>
            <p:nvPr/>
          </p:nvSpPr>
          <p:spPr>
            <a:xfrm>
              <a:off x="4284980" y="5411470"/>
              <a:ext cx="839469" cy="8890"/>
            </a:xfrm>
            <a:custGeom>
              <a:avLst/>
              <a:gdLst/>
              <a:ahLst/>
              <a:cxnLst/>
              <a:rect l="l" t="t" r="r" b="b"/>
              <a:pathLst>
                <a:path w="839470" h="8889">
                  <a:moveTo>
                    <a:pt x="8394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839470" y="888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F2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2" name="object 762"/>
            <p:cNvSpPr/>
            <p:nvPr/>
          </p:nvSpPr>
          <p:spPr>
            <a:xfrm>
              <a:off x="4284980" y="5419090"/>
              <a:ext cx="839469" cy="8890"/>
            </a:xfrm>
            <a:custGeom>
              <a:avLst/>
              <a:gdLst/>
              <a:ahLst/>
              <a:cxnLst/>
              <a:rect l="l" t="t" r="r" b="b"/>
              <a:pathLst>
                <a:path w="839470" h="8889">
                  <a:moveTo>
                    <a:pt x="8394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839470" y="8890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F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3" name="object 763"/>
            <p:cNvSpPr/>
            <p:nvPr/>
          </p:nvSpPr>
          <p:spPr>
            <a:xfrm>
              <a:off x="4284980" y="542671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39470" y="761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F1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4" name="object 764"/>
            <p:cNvSpPr/>
            <p:nvPr/>
          </p:nvSpPr>
          <p:spPr>
            <a:xfrm>
              <a:off x="4284980" y="543433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839470" y="7620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F1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5" name="object 765"/>
            <p:cNvSpPr/>
            <p:nvPr/>
          </p:nvSpPr>
          <p:spPr>
            <a:xfrm>
              <a:off x="4284980" y="5440680"/>
              <a:ext cx="839469" cy="8890"/>
            </a:xfrm>
            <a:custGeom>
              <a:avLst/>
              <a:gdLst/>
              <a:ahLst/>
              <a:cxnLst/>
              <a:rect l="l" t="t" r="r" b="b"/>
              <a:pathLst>
                <a:path w="839470" h="8889">
                  <a:moveTo>
                    <a:pt x="8394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839470" y="8890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F0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6" name="object 766"/>
            <p:cNvSpPr/>
            <p:nvPr/>
          </p:nvSpPr>
          <p:spPr>
            <a:xfrm>
              <a:off x="4284980" y="544830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39470" y="761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F0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7" name="object 767"/>
            <p:cNvSpPr/>
            <p:nvPr/>
          </p:nvSpPr>
          <p:spPr>
            <a:xfrm>
              <a:off x="4284980" y="545592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39470" y="761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E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8" name="object 768"/>
            <p:cNvSpPr/>
            <p:nvPr/>
          </p:nvSpPr>
          <p:spPr>
            <a:xfrm>
              <a:off x="4284980" y="546354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839470" y="7620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EF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9" name="object 769"/>
            <p:cNvSpPr/>
            <p:nvPr/>
          </p:nvSpPr>
          <p:spPr>
            <a:xfrm>
              <a:off x="4284980" y="546989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839470" y="7620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EE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0" name="object 770"/>
            <p:cNvSpPr/>
            <p:nvPr/>
          </p:nvSpPr>
          <p:spPr>
            <a:xfrm>
              <a:off x="4284980" y="547751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39470" y="761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EE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1" name="object 771"/>
            <p:cNvSpPr/>
            <p:nvPr/>
          </p:nvSpPr>
          <p:spPr>
            <a:xfrm>
              <a:off x="4284980" y="548513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839470" y="7620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ED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2" name="object 772"/>
            <p:cNvSpPr/>
            <p:nvPr/>
          </p:nvSpPr>
          <p:spPr>
            <a:xfrm>
              <a:off x="4284980" y="549275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39470" y="761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ED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3" name="object 773"/>
            <p:cNvSpPr/>
            <p:nvPr/>
          </p:nvSpPr>
          <p:spPr>
            <a:xfrm>
              <a:off x="4284980" y="549910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39470" y="761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EC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4" name="object 774"/>
            <p:cNvSpPr/>
            <p:nvPr/>
          </p:nvSpPr>
          <p:spPr>
            <a:xfrm>
              <a:off x="4284980" y="550672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39470" y="761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EC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5" name="object 775"/>
            <p:cNvSpPr/>
            <p:nvPr/>
          </p:nvSpPr>
          <p:spPr>
            <a:xfrm>
              <a:off x="4284980" y="551434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839470" y="7620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EB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6" name="object 776"/>
            <p:cNvSpPr/>
            <p:nvPr/>
          </p:nvSpPr>
          <p:spPr>
            <a:xfrm>
              <a:off x="4284980" y="5520690"/>
              <a:ext cx="839469" cy="8890"/>
            </a:xfrm>
            <a:custGeom>
              <a:avLst/>
              <a:gdLst/>
              <a:ahLst/>
              <a:cxnLst/>
              <a:rect l="l" t="t" r="r" b="b"/>
              <a:pathLst>
                <a:path w="839470" h="8889">
                  <a:moveTo>
                    <a:pt x="8394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839470" y="8890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EB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7" name="object 777"/>
            <p:cNvSpPr/>
            <p:nvPr/>
          </p:nvSpPr>
          <p:spPr>
            <a:xfrm>
              <a:off x="4284980" y="552831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39470" y="761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EB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8" name="object 778"/>
            <p:cNvSpPr/>
            <p:nvPr/>
          </p:nvSpPr>
          <p:spPr>
            <a:xfrm>
              <a:off x="4284980" y="553593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839470" y="7620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EA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9" name="object 779"/>
            <p:cNvSpPr/>
            <p:nvPr/>
          </p:nvSpPr>
          <p:spPr>
            <a:xfrm>
              <a:off x="4284980" y="554355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39470" y="761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EA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0" name="object 780"/>
            <p:cNvSpPr/>
            <p:nvPr/>
          </p:nvSpPr>
          <p:spPr>
            <a:xfrm>
              <a:off x="4284980" y="5549900"/>
              <a:ext cx="839469" cy="8890"/>
            </a:xfrm>
            <a:custGeom>
              <a:avLst/>
              <a:gdLst/>
              <a:ahLst/>
              <a:cxnLst/>
              <a:rect l="l" t="t" r="r" b="b"/>
              <a:pathLst>
                <a:path w="839470" h="8889">
                  <a:moveTo>
                    <a:pt x="8394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839470" y="8890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E9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1" name="object 781"/>
            <p:cNvSpPr/>
            <p:nvPr/>
          </p:nvSpPr>
          <p:spPr>
            <a:xfrm>
              <a:off x="4284980" y="555752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39470" y="761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E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2" name="object 782"/>
            <p:cNvSpPr/>
            <p:nvPr/>
          </p:nvSpPr>
          <p:spPr>
            <a:xfrm>
              <a:off x="4284980" y="556514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839470" y="7620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E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3" name="object 783"/>
            <p:cNvSpPr/>
            <p:nvPr/>
          </p:nvSpPr>
          <p:spPr>
            <a:xfrm>
              <a:off x="4284980" y="5571490"/>
              <a:ext cx="839469" cy="8890"/>
            </a:xfrm>
            <a:custGeom>
              <a:avLst/>
              <a:gdLst/>
              <a:ahLst/>
              <a:cxnLst/>
              <a:rect l="l" t="t" r="r" b="b"/>
              <a:pathLst>
                <a:path w="839470" h="8889">
                  <a:moveTo>
                    <a:pt x="8394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839470" y="8890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E8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4" name="object 784"/>
            <p:cNvSpPr/>
            <p:nvPr/>
          </p:nvSpPr>
          <p:spPr>
            <a:xfrm>
              <a:off x="4284980" y="5579110"/>
              <a:ext cx="839469" cy="8890"/>
            </a:xfrm>
            <a:custGeom>
              <a:avLst/>
              <a:gdLst/>
              <a:ahLst/>
              <a:cxnLst/>
              <a:rect l="l" t="t" r="r" b="b"/>
              <a:pathLst>
                <a:path w="839470" h="8889">
                  <a:moveTo>
                    <a:pt x="8394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839470" y="888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E7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5" name="object 785"/>
            <p:cNvSpPr/>
            <p:nvPr/>
          </p:nvSpPr>
          <p:spPr>
            <a:xfrm>
              <a:off x="4284980" y="558673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839470" y="7620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E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6" name="object 786"/>
            <p:cNvSpPr/>
            <p:nvPr/>
          </p:nvSpPr>
          <p:spPr>
            <a:xfrm>
              <a:off x="4284980" y="559435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39470" y="761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E6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7" name="object 787"/>
            <p:cNvSpPr/>
            <p:nvPr/>
          </p:nvSpPr>
          <p:spPr>
            <a:xfrm>
              <a:off x="4284980" y="5600700"/>
              <a:ext cx="839469" cy="8890"/>
            </a:xfrm>
            <a:custGeom>
              <a:avLst/>
              <a:gdLst/>
              <a:ahLst/>
              <a:cxnLst/>
              <a:rect l="l" t="t" r="r" b="b"/>
              <a:pathLst>
                <a:path w="839470" h="8889">
                  <a:moveTo>
                    <a:pt x="8394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839470" y="8890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E6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8" name="object 788"/>
            <p:cNvSpPr/>
            <p:nvPr/>
          </p:nvSpPr>
          <p:spPr>
            <a:xfrm>
              <a:off x="4284980" y="5608320"/>
              <a:ext cx="839469" cy="8890"/>
            </a:xfrm>
            <a:custGeom>
              <a:avLst/>
              <a:gdLst/>
              <a:ahLst/>
              <a:cxnLst/>
              <a:rect l="l" t="t" r="r" b="b"/>
              <a:pathLst>
                <a:path w="839470" h="8889">
                  <a:moveTo>
                    <a:pt x="8394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839470" y="888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E5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9" name="object 789"/>
            <p:cNvSpPr/>
            <p:nvPr/>
          </p:nvSpPr>
          <p:spPr>
            <a:xfrm>
              <a:off x="4284980" y="561594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839470" y="7620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E5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0" name="object 790"/>
            <p:cNvSpPr/>
            <p:nvPr/>
          </p:nvSpPr>
          <p:spPr>
            <a:xfrm>
              <a:off x="4284980" y="562356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39470" y="761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E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1" name="object 791"/>
            <p:cNvSpPr/>
            <p:nvPr/>
          </p:nvSpPr>
          <p:spPr>
            <a:xfrm>
              <a:off x="4284980" y="5629910"/>
              <a:ext cx="839469" cy="8890"/>
            </a:xfrm>
            <a:custGeom>
              <a:avLst/>
              <a:gdLst/>
              <a:ahLst/>
              <a:cxnLst/>
              <a:rect l="l" t="t" r="r" b="b"/>
              <a:pathLst>
                <a:path w="839470" h="8889">
                  <a:moveTo>
                    <a:pt x="8394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839470" y="888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E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2" name="object 792"/>
            <p:cNvSpPr/>
            <p:nvPr/>
          </p:nvSpPr>
          <p:spPr>
            <a:xfrm>
              <a:off x="4284980" y="563753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839470" y="7620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E3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3" name="object 793"/>
            <p:cNvSpPr/>
            <p:nvPr/>
          </p:nvSpPr>
          <p:spPr>
            <a:xfrm>
              <a:off x="4284980" y="564515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39470" y="761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E3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4" name="object 794"/>
            <p:cNvSpPr/>
            <p:nvPr/>
          </p:nvSpPr>
          <p:spPr>
            <a:xfrm>
              <a:off x="4284980" y="565277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39470" y="761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E3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5" name="object 795"/>
            <p:cNvSpPr/>
            <p:nvPr/>
          </p:nvSpPr>
          <p:spPr>
            <a:xfrm>
              <a:off x="4284980" y="5659120"/>
              <a:ext cx="839469" cy="8890"/>
            </a:xfrm>
            <a:custGeom>
              <a:avLst/>
              <a:gdLst/>
              <a:ahLst/>
              <a:cxnLst/>
              <a:rect l="l" t="t" r="r" b="b"/>
              <a:pathLst>
                <a:path w="839470" h="8889">
                  <a:moveTo>
                    <a:pt x="8394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839470" y="888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E2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6" name="object 796"/>
            <p:cNvSpPr/>
            <p:nvPr/>
          </p:nvSpPr>
          <p:spPr>
            <a:xfrm>
              <a:off x="4284980" y="566674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839470" y="7620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E2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7" name="object 797"/>
            <p:cNvSpPr/>
            <p:nvPr/>
          </p:nvSpPr>
          <p:spPr>
            <a:xfrm>
              <a:off x="4284980" y="567436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39470" y="761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E1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8" name="object 798"/>
            <p:cNvSpPr/>
            <p:nvPr/>
          </p:nvSpPr>
          <p:spPr>
            <a:xfrm>
              <a:off x="4284980" y="568198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839470" y="7620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E1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9" name="object 799"/>
            <p:cNvSpPr/>
            <p:nvPr/>
          </p:nvSpPr>
          <p:spPr>
            <a:xfrm>
              <a:off x="4284980" y="5688330"/>
              <a:ext cx="839469" cy="8890"/>
            </a:xfrm>
            <a:custGeom>
              <a:avLst/>
              <a:gdLst/>
              <a:ahLst/>
              <a:cxnLst/>
              <a:rect l="l" t="t" r="r" b="b"/>
              <a:pathLst>
                <a:path w="839470" h="8889">
                  <a:moveTo>
                    <a:pt x="8394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839470" y="8890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E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0" name="object 800"/>
            <p:cNvSpPr/>
            <p:nvPr/>
          </p:nvSpPr>
          <p:spPr>
            <a:xfrm>
              <a:off x="4284980" y="569595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39470" y="761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E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1" name="object 801"/>
            <p:cNvSpPr/>
            <p:nvPr/>
          </p:nvSpPr>
          <p:spPr>
            <a:xfrm>
              <a:off x="4284980" y="570357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39470" y="761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DF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2" name="object 802"/>
            <p:cNvSpPr/>
            <p:nvPr/>
          </p:nvSpPr>
          <p:spPr>
            <a:xfrm>
              <a:off x="4284980" y="5709920"/>
              <a:ext cx="839469" cy="8890"/>
            </a:xfrm>
            <a:custGeom>
              <a:avLst/>
              <a:gdLst/>
              <a:ahLst/>
              <a:cxnLst/>
              <a:rect l="l" t="t" r="r" b="b"/>
              <a:pathLst>
                <a:path w="839470" h="8889">
                  <a:moveTo>
                    <a:pt x="8394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839470" y="888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D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3" name="object 803"/>
            <p:cNvSpPr/>
            <p:nvPr/>
          </p:nvSpPr>
          <p:spPr>
            <a:xfrm>
              <a:off x="4284980" y="5717540"/>
              <a:ext cx="839469" cy="8890"/>
            </a:xfrm>
            <a:custGeom>
              <a:avLst/>
              <a:gdLst/>
              <a:ahLst/>
              <a:cxnLst/>
              <a:rect l="l" t="t" r="r" b="b"/>
              <a:pathLst>
                <a:path w="839470" h="8889">
                  <a:moveTo>
                    <a:pt x="8394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839470" y="8890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DE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4" name="object 804"/>
            <p:cNvSpPr/>
            <p:nvPr/>
          </p:nvSpPr>
          <p:spPr>
            <a:xfrm>
              <a:off x="4284980" y="572516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39470" y="761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DE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5" name="object 805"/>
            <p:cNvSpPr/>
            <p:nvPr/>
          </p:nvSpPr>
          <p:spPr>
            <a:xfrm>
              <a:off x="4284980" y="573278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839470" y="7620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DD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6" name="object 806"/>
            <p:cNvSpPr/>
            <p:nvPr/>
          </p:nvSpPr>
          <p:spPr>
            <a:xfrm>
              <a:off x="4284980" y="5739130"/>
              <a:ext cx="839469" cy="8890"/>
            </a:xfrm>
            <a:custGeom>
              <a:avLst/>
              <a:gdLst/>
              <a:ahLst/>
              <a:cxnLst/>
              <a:rect l="l" t="t" r="r" b="b"/>
              <a:pathLst>
                <a:path w="839470" h="8889">
                  <a:moveTo>
                    <a:pt x="8394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839470" y="8890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DD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7" name="object 807"/>
            <p:cNvSpPr/>
            <p:nvPr/>
          </p:nvSpPr>
          <p:spPr>
            <a:xfrm>
              <a:off x="4284980" y="574675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39470" y="761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DC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8" name="object 808"/>
            <p:cNvSpPr/>
            <p:nvPr/>
          </p:nvSpPr>
          <p:spPr>
            <a:xfrm>
              <a:off x="4284980" y="575437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39470" y="761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DC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9" name="object 809"/>
            <p:cNvSpPr/>
            <p:nvPr/>
          </p:nvSpPr>
          <p:spPr>
            <a:xfrm>
              <a:off x="4284980" y="576199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839470" y="7620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DB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0" name="object 810"/>
            <p:cNvSpPr/>
            <p:nvPr/>
          </p:nvSpPr>
          <p:spPr>
            <a:xfrm>
              <a:off x="4284980" y="576834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839470" y="7620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DB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1" name="object 811"/>
            <p:cNvSpPr/>
            <p:nvPr/>
          </p:nvSpPr>
          <p:spPr>
            <a:xfrm>
              <a:off x="4284980" y="577596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39470" y="761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DB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2" name="object 812"/>
            <p:cNvSpPr/>
            <p:nvPr/>
          </p:nvSpPr>
          <p:spPr>
            <a:xfrm>
              <a:off x="4284980" y="578358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839470" y="7620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DA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3" name="object 813"/>
            <p:cNvSpPr/>
            <p:nvPr/>
          </p:nvSpPr>
          <p:spPr>
            <a:xfrm>
              <a:off x="4284980" y="579120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39470" y="761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DA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4" name="object 814"/>
            <p:cNvSpPr/>
            <p:nvPr/>
          </p:nvSpPr>
          <p:spPr>
            <a:xfrm>
              <a:off x="4284980" y="579755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39470" y="761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D9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5" name="object 815"/>
            <p:cNvSpPr/>
            <p:nvPr/>
          </p:nvSpPr>
          <p:spPr>
            <a:xfrm>
              <a:off x="4284980" y="580517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39470" y="761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D9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6" name="object 816"/>
            <p:cNvSpPr/>
            <p:nvPr/>
          </p:nvSpPr>
          <p:spPr>
            <a:xfrm>
              <a:off x="4284980" y="581279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839470" y="7620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D8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7" name="object 817"/>
            <p:cNvSpPr/>
            <p:nvPr/>
          </p:nvSpPr>
          <p:spPr>
            <a:xfrm>
              <a:off x="4284980" y="5819140"/>
              <a:ext cx="839469" cy="8890"/>
            </a:xfrm>
            <a:custGeom>
              <a:avLst/>
              <a:gdLst/>
              <a:ahLst/>
              <a:cxnLst/>
              <a:rect l="l" t="t" r="r" b="b"/>
              <a:pathLst>
                <a:path w="839470" h="8889">
                  <a:moveTo>
                    <a:pt x="8394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839470" y="8890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D8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8" name="object 818"/>
            <p:cNvSpPr/>
            <p:nvPr/>
          </p:nvSpPr>
          <p:spPr>
            <a:xfrm>
              <a:off x="4284980" y="582676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39470" y="761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D7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9" name="object 819"/>
            <p:cNvSpPr/>
            <p:nvPr/>
          </p:nvSpPr>
          <p:spPr>
            <a:xfrm>
              <a:off x="4284980" y="583438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839470" y="7620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D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0" name="object 820"/>
            <p:cNvSpPr/>
            <p:nvPr/>
          </p:nvSpPr>
          <p:spPr>
            <a:xfrm>
              <a:off x="4284980" y="584200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39470" y="761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D6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1" name="object 821"/>
            <p:cNvSpPr/>
            <p:nvPr/>
          </p:nvSpPr>
          <p:spPr>
            <a:xfrm>
              <a:off x="4284980" y="5848350"/>
              <a:ext cx="839469" cy="8890"/>
            </a:xfrm>
            <a:custGeom>
              <a:avLst/>
              <a:gdLst/>
              <a:ahLst/>
              <a:cxnLst/>
              <a:rect l="l" t="t" r="r" b="b"/>
              <a:pathLst>
                <a:path w="839470" h="8889">
                  <a:moveTo>
                    <a:pt x="8394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839470" y="8890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D6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2" name="object 822"/>
            <p:cNvSpPr/>
            <p:nvPr/>
          </p:nvSpPr>
          <p:spPr>
            <a:xfrm>
              <a:off x="4284980" y="585597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39470" y="761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D5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3" name="object 823"/>
            <p:cNvSpPr/>
            <p:nvPr/>
          </p:nvSpPr>
          <p:spPr>
            <a:xfrm>
              <a:off x="4284980" y="586359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839470" y="7620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D5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4" name="object 824"/>
            <p:cNvSpPr/>
            <p:nvPr/>
          </p:nvSpPr>
          <p:spPr>
            <a:xfrm>
              <a:off x="4284980" y="5869940"/>
              <a:ext cx="839469" cy="8890"/>
            </a:xfrm>
            <a:custGeom>
              <a:avLst/>
              <a:gdLst/>
              <a:ahLst/>
              <a:cxnLst/>
              <a:rect l="l" t="t" r="r" b="b"/>
              <a:pathLst>
                <a:path w="839470" h="8889">
                  <a:moveTo>
                    <a:pt x="8394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839470" y="8890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D4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5" name="object 825"/>
            <p:cNvSpPr/>
            <p:nvPr/>
          </p:nvSpPr>
          <p:spPr>
            <a:xfrm>
              <a:off x="4284980" y="5877560"/>
              <a:ext cx="839469" cy="8890"/>
            </a:xfrm>
            <a:custGeom>
              <a:avLst/>
              <a:gdLst/>
              <a:ahLst/>
              <a:cxnLst/>
              <a:rect l="l" t="t" r="r" b="b"/>
              <a:pathLst>
                <a:path w="839470" h="8889">
                  <a:moveTo>
                    <a:pt x="8394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839470" y="888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D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6" name="object 826"/>
            <p:cNvSpPr/>
            <p:nvPr/>
          </p:nvSpPr>
          <p:spPr>
            <a:xfrm>
              <a:off x="4284980" y="588518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839470" y="7620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D3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7" name="object 827"/>
            <p:cNvSpPr/>
            <p:nvPr/>
          </p:nvSpPr>
          <p:spPr>
            <a:xfrm>
              <a:off x="4284980" y="589280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39470" y="761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D3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8" name="object 828"/>
            <p:cNvSpPr/>
            <p:nvPr/>
          </p:nvSpPr>
          <p:spPr>
            <a:xfrm>
              <a:off x="4284980" y="5899150"/>
              <a:ext cx="839469" cy="8890"/>
            </a:xfrm>
            <a:custGeom>
              <a:avLst/>
              <a:gdLst/>
              <a:ahLst/>
              <a:cxnLst/>
              <a:rect l="l" t="t" r="r" b="b"/>
              <a:pathLst>
                <a:path w="839470" h="8889">
                  <a:moveTo>
                    <a:pt x="8394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839470" y="8890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D3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9" name="object 829"/>
            <p:cNvSpPr/>
            <p:nvPr/>
          </p:nvSpPr>
          <p:spPr>
            <a:xfrm>
              <a:off x="4284980" y="5906770"/>
              <a:ext cx="839469" cy="8890"/>
            </a:xfrm>
            <a:custGeom>
              <a:avLst/>
              <a:gdLst/>
              <a:ahLst/>
              <a:cxnLst/>
              <a:rect l="l" t="t" r="r" b="b"/>
              <a:pathLst>
                <a:path w="839470" h="8889">
                  <a:moveTo>
                    <a:pt x="8394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839470" y="888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D2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0" name="object 830"/>
            <p:cNvSpPr/>
            <p:nvPr/>
          </p:nvSpPr>
          <p:spPr>
            <a:xfrm>
              <a:off x="4284980" y="591439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839470" y="7620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D2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1" name="object 831"/>
            <p:cNvSpPr/>
            <p:nvPr/>
          </p:nvSpPr>
          <p:spPr>
            <a:xfrm>
              <a:off x="4284980" y="592201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39470" y="761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D1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2" name="object 832"/>
            <p:cNvSpPr/>
            <p:nvPr/>
          </p:nvSpPr>
          <p:spPr>
            <a:xfrm>
              <a:off x="4284980" y="5928360"/>
              <a:ext cx="839469" cy="8890"/>
            </a:xfrm>
            <a:custGeom>
              <a:avLst/>
              <a:gdLst/>
              <a:ahLst/>
              <a:cxnLst/>
              <a:rect l="l" t="t" r="r" b="b"/>
              <a:pathLst>
                <a:path w="839470" h="8889">
                  <a:moveTo>
                    <a:pt x="8394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839470" y="888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D1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3" name="object 833"/>
            <p:cNvSpPr/>
            <p:nvPr/>
          </p:nvSpPr>
          <p:spPr>
            <a:xfrm>
              <a:off x="4284980" y="5935980"/>
              <a:ext cx="839469" cy="8890"/>
            </a:xfrm>
            <a:custGeom>
              <a:avLst/>
              <a:gdLst/>
              <a:ahLst/>
              <a:cxnLst/>
              <a:rect l="l" t="t" r="r" b="b"/>
              <a:pathLst>
                <a:path w="839470" h="8889">
                  <a:moveTo>
                    <a:pt x="8394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839470" y="8890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D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4" name="object 834"/>
            <p:cNvSpPr/>
            <p:nvPr/>
          </p:nvSpPr>
          <p:spPr>
            <a:xfrm>
              <a:off x="4284980" y="594360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39470" y="761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D0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5" name="object 835"/>
            <p:cNvSpPr/>
            <p:nvPr/>
          </p:nvSpPr>
          <p:spPr>
            <a:xfrm>
              <a:off x="4284980" y="595122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39470" y="761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CF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6" name="object 836"/>
            <p:cNvSpPr/>
            <p:nvPr/>
          </p:nvSpPr>
          <p:spPr>
            <a:xfrm>
              <a:off x="4284980" y="5957570"/>
              <a:ext cx="839469" cy="8890"/>
            </a:xfrm>
            <a:custGeom>
              <a:avLst/>
              <a:gdLst/>
              <a:ahLst/>
              <a:cxnLst/>
              <a:rect l="l" t="t" r="r" b="b"/>
              <a:pathLst>
                <a:path w="839470" h="8889">
                  <a:moveTo>
                    <a:pt x="8394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839470" y="888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CF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7" name="object 837"/>
            <p:cNvSpPr/>
            <p:nvPr/>
          </p:nvSpPr>
          <p:spPr>
            <a:xfrm>
              <a:off x="4284980" y="5965190"/>
              <a:ext cx="839469" cy="8890"/>
            </a:xfrm>
            <a:custGeom>
              <a:avLst/>
              <a:gdLst/>
              <a:ahLst/>
              <a:cxnLst/>
              <a:rect l="l" t="t" r="r" b="b"/>
              <a:pathLst>
                <a:path w="839470" h="8889">
                  <a:moveTo>
                    <a:pt x="8394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839470" y="8890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CE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8" name="object 838"/>
            <p:cNvSpPr/>
            <p:nvPr/>
          </p:nvSpPr>
          <p:spPr>
            <a:xfrm>
              <a:off x="4284980" y="597281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39470" y="761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CE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9" name="object 839"/>
            <p:cNvSpPr/>
            <p:nvPr/>
          </p:nvSpPr>
          <p:spPr>
            <a:xfrm>
              <a:off x="4284980" y="598043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839470" y="7620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CD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0" name="object 840"/>
            <p:cNvSpPr/>
            <p:nvPr/>
          </p:nvSpPr>
          <p:spPr>
            <a:xfrm>
              <a:off x="4284980" y="5986780"/>
              <a:ext cx="839469" cy="8890"/>
            </a:xfrm>
            <a:custGeom>
              <a:avLst/>
              <a:gdLst/>
              <a:ahLst/>
              <a:cxnLst/>
              <a:rect l="l" t="t" r="r" b="b"/>
              <a:pathLst>
                <a:path w="839470" h="8889">
                  <a:moveTo>
                    <a:pt x="8394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839470" y="8890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CD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1" name="object 841"/>
            <p:cNvSpPr/>
            <p:nvPr/>
          </p:nvSpPr>
          <p:spPr>
            <a:xfrm>
              <a:off x="4284980" y="5994400"/>
              <a:ext cx="839469" cy="7620"/>
            </a:xfrm>
            <a:custGeom>
              <a:avLst/>
              <a:gdLst/>
              <a:ahLst/>
              <a:cxnLst/>
              <a:rect l="l" t="t" r="r" b="b"/>
              <a:pathLst>
                <a:path w="839470" h="7620">
                  <a:moveTo>
                    <a:pt x="8394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839470" y="7619"/>
                  </a:lnTo>
                  <a:lnTo>
                    <a:pt x="839470" y="0"/>
                  </a:lnTo>
                  <a:close/>
                </a:path>
              </a:pathLst>
            </a:custGeom>
            <a:solidFill>
              <a:srgbClr val="FFCC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2" name="object 842"/>
            <p:cNvSpPr/>
            <p:nvPr/>
          </p:nvSpPr>
          <p:spPr>
            <a:xfrm>
              <a:off x="4286250" y="5391150"/>
              <a:ext cx="838200" cy="609600"/>
            </a:xfrm>
            <a:custGeom>
              <a:avLst/>
              <a:gdLst/>
              <a:ahLst/>
              <a:cxnLst/>
              <a:rect l="l" t="t" r="r" b="b"/>
              <a:pathLst>
                <a:path w="838200" h="609600">
                  <a:moveTo>
                    <a:pt x="419100" y="609600"/>
                  </a:moveTo>
                  <a:lnTo>
                    <a:pt x="0" y="609600"/>
                  </a:lnTo>
                  <a:lnTo>
                    <a:pt x="0" y="0"/>
                  </a:lnTo>
                  <a:lnTo>
                    <a:pt x="838200" y="0"/>
                  </a:lnTo>
                  <a:lnTo>
                    <a:pt x="838200" y="609600"/>
                  </a:lnTo>
                  <a:lnTo>
                    <a:pt x="419100" y="6096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43" name="object 843"/>
          <p:cNvGrpSpPr/>
          <p:nvPr/>
        </p:nvGrpSpPr>
        <p:grpSpPr>
          <a:xfrm>
            <a:off x="7771130" y="1359535"/>
            <a:ext cx="538480" cy="30480"/>
            <a:chOff x="7771130" y="1359535"/>
            <a:chExt cx="538480" cy="30480"/>
          </a:xfrm>
        </p:grpSpPr>
        <p:sp>
          <p:nvSpPr>
            <p:cNvPr id="844" name="object 844"/>
            <p:cNvSpPr/>
            <p:nvPr/>
          </p:nvSpPr>
          <p:spPr>
            <a:xfrm>
              <a:off x="7785100" y="1381760"/>
              <a:ext cx="524510" cy="0"/>
            </a:xfrm>
            <a:custGeom>
              <a:avLst/>
              <a:gdLst/>
              <a:ahLst/>
              <a:cxnLst/>
              <a:rect l="l" t="t" r="r" b="b"/>
              <a:pathLst>
                <a:path w="524509">
                  <a:moveTo>
                    <a:pt x="0" y="0"/>
                  </a:moveTo>
                  <a:lnTo>
                    <a:pt x="524510" y="0"/>
                  </a:lnTo>
                </a:path>
              </a:pathLst>
            </a:custGeom>
            <a:ln w="16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5" name="object 845"/>
            <p:cNvSpPr/>
            <p:nvPr/>
          </p:nvSpPr>
          <p:spPr>
            <a:xfrm>
              <a:off x="7771130" y="1367790"/>
              <a:ext cx="524510" cy="0"/>
            </a:xfrm>
            <a:custGeom>
              <a:avLst/>
              <a:gdLst/>
              <a:ahLst/>
              <a:cxnLst/>
              <a:rect l="l" t="t" r="r" b="b"/>
              <a:pathLst>
                <a:path w="524509">
                  <a:moveTo>
                    <a:pt x="0" y="0"/>
                  </a:moveTo>
                  <a:lnTo>
                    <a:pt x="524510" y="0"/>
                  </a:lnTo>
                </a:path>
              </a:pathLst>
            </a:custGeom>
            <a:ln w="16510">
              <a:solidFill>
                <a:srgbClr val="9900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46" name="object 846"/>
          <p:cNvGrpSpPr/>
          <p:nvPr/>
        </p:nvGrpSpPr>
        <p:grpSpPr>
          <a:xfrm>
            <a:off x="6091327" y="2052727"/>
            <a:ext cx="2219325" cy="390525"/>
            <a:chOff x="6091327" y="2052727"/>
            <a:chExt cx="2219325" cy="390525"/>
          </a:xfrm>
        </p:grpSpPr>
        <p:sp>
          <p:nvSpPr>
            <p:cNvPr id="847" name="object 847"/>
            <p:cNvSpPr/>
            <p:nvPr/>
          </p:nvSpPr>
          <p:spPr>
            <a:xfrm>
              <a:off x="6094730" y="2056129"/>
              <a:ext cx="2211070" cy="8890"/>
            </a:xfrm>
            <a:custGeom>
              <a:avLst/>
              <a:gdLst/>
              <a:ahLst/>
              <a:cxnLst/>
              <a:rect l="l" t="t" r="r" b="b"/>
              <a:pathLst>
                <a:path w="2211070" h="8889">
                  <a:moveTo>
                    <a:pt x="22110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211070" y="8890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8" name="object 848"/>
            <p:cNvSpPr/>
            <p:nvPr/>
          </p:nvSpPr>
          <p:spPr>
            <a:xfrm>
              <a:off x="6094730" y="2063749"/>
              <a:ext cx="2211070" cy="7620"/>
            </a:xfrm>
            <a:custGeom>
              <a:avLst/>
              <a:gdLst/>
              <a:ahLst/>
              <a:cxnLst/>
              <a:rect l="l" t="t" r="r" b="b"/>
              <a:pathLst>
                <a:path w="2211070" h="7619">
                  <a:moveTo>
                    <a:pt x="22110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11070" y="7620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9" name="object 849"/>
            <p:cNvSpPr/>
            <p:nvPr/>
          </p:nvSpPr>
          <p:spPr>
            <a:xfrm>
              <a:off x="6094730" y="2071369"/>
              <a:ext cx="2211070" cy="7620"/>
            </a:xfrm>
            <a:custGeom>
              <a:avLst/>
              <a:gdLst/>
              <a:ahLst/>
              <a:cxnLst/>
              <a:rect l="l" t="t" r="r" b="b"/>
              <a:pathLst>
                <a:path w="2211070" h="7619">
                  <a:moveTo>
                    <a:pt x="22110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11070" y="7619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0" name="object 850"/>
            <p:cNvSpPr/>
            <p:nvPr/>
          </p:nvSpPr>
          <p:spPr>
            <a:xfrm>
              <a:off x="6094730" y="2077719"/>
              <a:ext cx="2211070" cy="8890"/>
            </a:xfrm>
            <a:custGeom>
              <a:avLst/>
              <a:gdLst/>
              <a:ahLst/>
              <a:cxnLst/>
              <a:rect l="l" t="t" r="r" b="b"/>
              <a:pathLst>
                <a:path w="2211070" h="8889">
                  <a:moveTo>
                    <a:pt x="22110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211070" y="8889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1" name="object 851"/>
            <p:cNvSpPr/>
            <p:nvPr/>
          </p:nvSpPr>
          <p:spPr>
            <a:xfrm>
              <a:off x="6094730" y="2085339"/>
              <a:ext cx="2211070" cy="7620"/>
            </a:xfrm>
            <a:custGeom>
              <a:avLst/>
              <a:gdLst/>
              <a:ahLst/>
              <a:cxnLst/>
              <a:rect l="l" t="t" r="r" b="b"/>
              <a:pathLst>
                <a:path w="2211070" h="7619">
                  <a:moveTo>
                    <a:pt x="22110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11070" y="7620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2" name="object 852"/>
            <p:cNvSpPr/>
            <p:nvPr/>
          </p:nvSpPr>
          <p:spPr>
            <a:xfrm>
              <a:off x="6094730" y="2092959"/>
              <a:ext cx="2211070" cy="7620"/>
            </a:xfrm>
            <a:custGeom>
              <a:avLst/>
              <a:gdLst/>
              <a:ahLst/>
              <a:cxnLst/>
              <a:rect l="l" t="t" r="r" b="b"/>
              <a:pathLst>
                <a:path w="2211070" h="7619">
                  <a:moveTo>
                    <a:pt x="22110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11070" y="7619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3" name="object 853"/>
            <p:cNvSpPr/>
            <p:nvPr/>
          </p:nvSpPr>
          <p:spPr>
            <a:xfrm>
              <a:off x="6094730" y="2099309"/>
              <a:ext cx="2211070" cy="8890"/>
            </a:xfrm>
            <a:custGeom>
              <a:avLst/>
              <a:gdLst/>
              <a:ahLst/>
              <a:cxnLst/>
              <a:rect l="l" t="t" r="r" b="b"/>
              <a:pathLst>
                <a:path w="2211070" h="8889">
                  <a:moveTo>
                    <a:pt x="22110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211070" y="8889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C7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4" name="object 854"/>
            <p:cNvSpPr/>
            <p:nvPr/>
          </p:nvSpPr>
          <p:spPr>
            <a:xfrm>
              <a:off x="6094730" y="2106929"/>
              <a:ext cx="2211070" cy="7620"/>
            </a:xfrm>
            <a:custGeom>
              <a:avLst/>
              <a:gdLst/>
              <a:ahLst/>
              <a:cxnLst/>
              <a:rect l="l" t="t" r="r" b="b"/>
              <a:pathLst>
                <a:path w="2211070" h="7619">
                  <a:moveTo>
                    <a:pt x="22110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11070" y="7620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5" name="object 855"/>
            <p:cNvSpPr/>
            <p:nvPr/>
          </p:nvSpPr>
          <p:spPr>
            <a:xfrm>
              <a:off x="6094730" y="2114549"/>
              <a:ext cx="2211070" cy="7620"/>
            </a:xfrm>
            <a:custGeom>
              <a:avLst/>
              <a:gdLst/>
              <a:ahLst/>
              <a:cxnLst/>
              <a:rect l="l" t="t" r="r" b="b"/>
              <a:pathLst>
                <a:path w="2211070" h="7619">
                  <a:moveTo>
                    <a:pt x="22110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11070" y="7620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6" name="object 856"/>
            <p:cNvSpPr/>
            <p:nvPr/>
          </p:nvSpPr>
          <p:spPr>
            <a:xfrm>
              <a:off x="6094730" y="2120899"/>
              <a:ext cx="2211070" cy="15240"/>
            </a:xfrm>
            <a:custGeom>
              <a:avLst/>
              <a:gdLst/>
              <a:ahLst/>
              <a:cxnLst/>
              <a:rect l="l" t="t" r="r" b="b"/>
              <a:pathLst>
                <a:path w="2211070" h="15239">
                  <a:moveTo>
                    <a:pt x="22110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8890"/>
                  </a:lnTo>
                  <a:lnTo>
                    <a:pt x="0" y="15240"/>
                  </a:lnTo>
                  <a:lnTo>
                    <a:pt x="2211070" y="15240"/>
                  </a:lnTo>
                  <a:lnTo>
                    <a:pt x="2211070" y="8890"/>
                  </a:lnTo>
                  <a:lnTo>
                    <a:pt x="2211070" y="7620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7" name="object 857"/>
            <p:cNvSpPr/>
            <p:nvPr/>
          </p:nvSpPr>
          <p:spPr>
            <a:xfrm>
              <a:off x="6094730" y="2136139"/>
              <a:ext cx="2211070" cy="7620"/>
            </a:xfrm>
            <a:custGeom>
              <a:avLst/>
              <a:gdLst/>
              <a:ahLst/>
              <a:cxnLst/>
              <a:rect l="l" t="t" r="r" b="b"/>
              <a:pathLst>
                <a:path w="2211070" h="7619">
                  <a:moveTo>
                    <a:pt x="22110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11070" y="7620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8" name="object 858"/>
            <p:cNvSpPr/>
            <p:nvPr/>
          </p:nvSpPr>
          <p:spPr>
            <a:xfrm>
              <a:off x="6094730" y="2142489"/>
              <a:ext cx="2211070" cy="8890"/>
            </a:xfrm>
            <a:custGeom>
              <a:avLst/>
              <a:gdLst/>
              <a:ahLst/>
              <a:cxnLst/>
              <a:rect l="l" t="t" r="r" b="b"/>
              <a:pathLst>
                <a:path w="2211070" h="8889">
                  <a:moveTo>
                    <a:pt x="22110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211070" y="8889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9" name="object 859"/>
            <p:cNvSpPr/>
            <p:nvPr/>
          </p:nvSpPr>
          <p:spPr>
            <a:xfrm>
              <a:off x="6094730" y="2150109"/>
              <a:ext cx="2211070" cy="7620"/>
            </a:xfrm>
            <a:custGeom>
              <a:avLst/>
              <a:gdLst/>
              <a:ahLst/>
              <a:cxnLst/>
              <a:rect l="l" t="t" r="r" b="b"/>
              <a:pathLst>
                <a:path w="2211070" h="7619">
                  <a:moveTo>
                    <a:pt x="22110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11070" y="7619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CF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0" name="object 860"/>
            <p:cNvSpPr/>
            <p:nvPr/>
          </p:nvSpPr>
          <p:spPr>
            <a:xfrm>
              <a:off x="6094730" y="2157729"/>
              <a:ext cx="2211070" cy="7620"/>
            </a:xfrm>
            <a:custGeom>
              <a:avLst/>
              <a:gdLst/>
              <a:ahLst/>
              <a:cxnLst/>
              <a:rect l="l" t="t" r="r" b="b"/>
              <a:pathLst>
                <a:path w="2211070" h="7619">
                  <a:moveTo>
                    <a:pt x="22110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11070" y="7620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D0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1" name="object 861"/>
            <p:cNvSpPr/>
            <p:nvPr/>
          </p:nvSpPr>
          <p:spPr>
            <a:xfrm>
              <a:off x="6094730" y="2164079"/>
              <a:ext cx="2211070" cy="8890"/>
            </a:xfrm>
            <a:custGeom>
              <a:avLst/>
              <a:gdLst/>
              <a:ahLst/>
              <a:cxnLst/>
              <a:rect l="l" t="t" r="r" b="b"/>
              <a:pathLst>
                <a:path w="2211070" h="8889">
                  <a:moveTo>
                    <a:pt x="22110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211070" y="8890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2" name="object 862"/>
            <p:cNvSpPr/>
            <p:nvPr/>
          </p:nvSpPr>
          <p:spPr>
            <a:xfrm>
              <a:off x="6094730" y="2171699"/>
              <a:ext cx="2211070" cy="7620"/>
            </a:xfrm>
            <a:custGeom>
              <a:avLst/>
              <a:gdLst/>
              <a:ahLst/>
              <a:cxnLst/>
              <a:rect l="l" t="t" r="r" b="b"/>
              <a:pathLst>
                <a:path w="2211070" h="7619">
                  <a:moveTo>
                    <a:pt x="22110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11070" y="7620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3" name="object 863"/>
            <p:cNvSpPr/>
            <p:nvPr/>
          </p:nvSpPr>
          <p:spPr>
            <a:xfrm>
              <a:off x="6094730" y="2179319"/>
              <a:ext cx="2211070" cy="7620"/>
            </a:xfrm>
            <a:custGeom>
              <a:avLst/>
              <a:gdLst/>
              <a:ahLst/>
              <a:cxnLst/>
              <a:rect l="l" t="t" r="r" b="b"/>
              <a:pathLst>
                <a:path w="2211070" h="7619">
                  <a:moveTo>
                    <a:pt x="22110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11070" y="7619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4" name="object 864"/>
            <p:cNvSpPr/>
            <p:nvPr/>
          </p:nvSpPr>
          <p:spPr>
            <a:xfrm>
              <a:off x="6094730" y="2186939"/>
              <a:ext cx="2211070" cy="7620"/>
            </a:xfrm>
            <a:custGeom>
              <a:avLst/>
              <a:gdLst/>
              <a:ahLst/>
              <a:cxnLst/>
              <a:rect l="l" t="t" r="r" b="b"/>
              <a:pathLst>
                <a:path w="2211070" h="7619">
                  <a:moveTo>
                    <a:pt x="22110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11070" y="7620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5" name="object 865"/>
            <p:cNvSpPr/>
            <p:nvPr/>
          </p:nvSpPr>
          <p:spPr>
            <a:xfrm>
              <a:off x="6094730" y="2193289"/>
              <a:ext cx="2211070" cy="8890"/>
            </a:xfrm>
            <a:custGeom>
              <a:avLst/>
              <a:gdLst/>
              <a:ahLst/>
              <a:cxnLst/>
              <a:rect l="l" t="t" r="r" b="b"/>
              <a:pathLst>
                <a:path w="2211070" h="8889">
                  <a:moveTo>
                    <a:pt x="22110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211070" y="8889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6" name="object 866"/>
            <p:cNvSpPr/>
            <p:nvPr/>
          </p:nvSpPr>
          <p:spPr>
            <a:xfrm>
              <a:off x="6094730" y="2200909"/>
              <a:ext cx="2211070" cy="7620"/>
            </a:xfrm>
            <a:custGeom>
              <a:avLst/>
              <a:gdLst/>
              <a:ahLst/>
              <a:cxnLst/>
              <a:rect l="l" t="t" r="r" b="b"/>
              <a:pathLst>
                <a:path w="2211070" h="7619">
                  <a:moveTo>
                    <a:pt x="22110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11070" y="7619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7" name="object 867"/>
            <p:cNvSpPr/>
            <p:nvPr/>
          </p:nvSpPr>
          <p:spPr>
            <a:xfrm>
              <a:off x="6094730" y="2208529"/>
              <a:ext cx="2211070" cy="7620"/>
            </a:xfrm>
            <a:custGeom>
              <a:avLst/>
              <a:gdLst/>
              <a:ahLst/>
              <a:cxnLst/>
              <a:rect l="l" t="t" r="r" b="b"/>
              <a:pathLst>
                <a:path w="2211070" h="7619">
                  <a:moveTo>
                    <a:pt x="22110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11070" y="7620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8" name="object 868"/>
            <p:cNvSpPr/>
            <p:nvPr/>
          </p:nvSpPr>
          <p:spPr>
            <a:xfrm>
              <a:off x="6094730" y="2214879"/>
              <a:ext cx="2211070" cy="8890"/>
            </a:xfrm>
            <a:custGeom>
              <a:avLst/>
              <a:gdLst/>
              <a:ahLst/>
              <a:cxnLst/>
              <a:rect l="l" t="t" r="r" b="b"/>
              <a:pathLst>
                <a:path w="2211070" h="8889">
                  <a:moveTo>
                    <a:pt x="22110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211070" y="8890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9" name="object 869"/>
            <p:cNvSpPr/>
            <p:nvPr/>
          </p:nvSpPr>
          <p:spPr>
            <a:xfrm>
              <a:off x="6094730" y="2222499"/>
              <a:ext cx="2211070" cy="7620"/>
            </a:xfrm>
            <a:custGeom>
              <a:avLst/>
              <a:gdLst/>
              <a:ahLst/>
              <a:cxnLst/>
              <a:rect l="l" t="t" r="r" b="b"/>
              <a:pathLst>
                <a:path w="2211070" h="7619">
                  <a:moveTo>
                    <a:pt x="22110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11070" y="7620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DA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0" name="object 870"/>
            <p:cNvSpPr/>
            <p:nvPr/>
          </p:nvSpPr>
          <p:spPr>
            <a:xfrm>
              <a:off x="6094730" y="2230119"/>
              <a:ext cx="2211070" cy="7620"/>
            </a:xfrm>
            <a:custGeom>
              <a:avLst/>
              <a:gdLst/>
              <a:ahLst/>
              <a:cxnLst/>
              <a:rect l="l" t="t" r="r" b="b"/>
              <a:pathLst>
                <a:path w="2211070" h="7619">
                  <a:moveTo>
                    <a:pt x="22110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11070" y="7619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D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1" name="object 871"/>
            <p:cNvSpPr/>
            <p:nvPr/>
          </p:nvSpPr>
          <p:spPr>
            <a:xfrm>
              <a:off x="6094730" y="2236469"/>
              <a:ext cx="2211070" cy="8890"/>
            </a:xfrm>
            <a:custGeom>
              <a:avLst/>
              <a:gdLst/>
              <a:ahLst/>
              <a:cxnLst/>
              <a:rect l="l" t="t" r="r" b="b"/>
              <a:pathLst>
                <a:path w="2211070" h="8889">
                  <a:moveTo>
                    <a:pt x="22110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211070" y="8889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2" name="object 872"/>
            <p:cNvSpPr/>
            <p:nvPr/>
          </p:nvSpPr>
          <p:spPr>
            <a:xfrm>
              <a:off x="6094730" y="2244089"/>
              <a:ext cx="2211070" cy="7620"/>
            </a:xfrm>
            <a:custGeom>
              <a:avLst/>
              <a:gdLst/>
              <a:ahLst/>
              <a:cxnLst/>
              <a:rect l="l" t="t" r="r" b="b"/>
              <a:pathLst>
                <a:path w="2211070" h="7619">
                  <a:moveTo>
                    <a:pt x="22110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11070" y="7620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3" name="object 873"/>
            <p:cNvSpPr/>
            <p:nvPr/>
          </p:nvSpPr>
          <p:spPr>
            <a:xfrm>
              <a:off x="6094730" y="2251709"/>
              <a:ext cx="2211070" cy="7620"/>
            </a:xfrm>
            <a:custGeom>
              <a:avLst/>
              <a:gdLst/>
              <a:ahLst/>
              <a:cxnLst/>
              <a:rect l="l" t="t" r="r" b="b"/>
              <a:pathLst>
                <a:path w="2211070" h="7619">
                  <a:moveTo>
                    <a:pt x="22110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11070" y="7619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4" name="object 874"/>
            <p:cNvSpPr/>
            <p:nvPr/>
          </p:nvSpPr>
          <p:spPr>
            <a:xfrm>
              <a:off x="6094730" y="2258059"/>
              <a:ext cx="2211070" cy="8890"/>
            </a:xfrm>
            <a:custGeom>
              <a:avLst/>
              <a:gdLst/>
              <a:ahLst/>
              <a:cxnLst/>
              <a:rect l="l" t="t" r="r" b="b"/>
              <a:pathLst>
                <a:path w="2211070" h="8889">
                  <a:moveTo>
                    <a:pt x="22110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211070" y="8889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5" name="object 875"/>
            <p:cNvSpPr/>
            <p:nvPr/>
          </p:nvSpPr>
          <p:spPr>
            <a:xfrm>
              <a:off x="6094730" y="2265679"/>
              <a:ext cx="2211070" cy="7620"/>
            </a:xfrm>
            <a:custGeom>
              <a:avLst/>
              <a:gdLst/>
              <a:ahLst/>
              <a:cxnLst/>
              <a:rect l="l" t="t" r="r" b="b"/>
              <a:pathLst>
                <a:path w="2211070" h="7619">
                  <a:moveTo>
                    <a:pt x="22110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11070" y="7620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6" name="object 876"/>
            <p:cNvSpPr/>
            <p:nvPr/>
          </p:nvSpPr>
          <p:spPr>
            <a:xfrm>
              <a:off x="6094730" y="2273299"/>
              <a:ext cx="2211070" cy="7620"/>
            </a:xfrm>
            <a:custGeom>
              <a:avLst/>
              <a:gdLst/>
              <a:ahLst/>
              <a:cxnLst/>
              <a:rect l="l" t="t" r="r" b="b"/>
              <a:pathLst>
                <a:path w="2211070" h="7619">
                  <a:moveTo>
                    <a:pt x="22110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11070" y="7620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7" name="object 877"/>
            <p:cNvSpPr/>
            <p:nvPr/>
          </p:nvSpPr>
          <p:spPr>
            <a:xfrm>
              <a:off x="6094730" y="2279649"/>
              <a:ext cx="2211070" cy="8890"/>
            </a:xfrm>
            <a:custGeom>
              <a:avLst/>
              <a:gdLst/>
              <a:ahLst/>
              <a:cxnLst/>
              <a:rect l="l" t="t" r="r" b="b"/>
              <a:pathLst>
                <a:path w="2211070" h="8889">
                  <a:moveTo>
                    <a:pt x="22110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211070" y="8889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8" name="object 878"/>
            <p:cNvSpPr/>
            <p:nvPr/>
          </p:nvSpPr>
          <p:spPr>
            <a:xfrm>
              <a:off x="6094730" y="2287269"/>
              <a:ext cx="2211070" cy="7620"/>
            </a:xfrm>
            <a:custGeom>
              <a:avLst/>
              <a:gdLst/>
              <a:ahLst/>
              <a:cxnLst/>
              <a:rect l="l" t="t" r="r" b="b"/>
              <a:pathLst>
                <a:path w="2211070" h="7619">
                  <a:moveTo>
                    <a:pt x="22110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11070" y="7619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9" name="object 879"/>
            <p:cNvSpPr/>
            <p:nvPr/>
          </p:nvSpPr>
          <p:spPr>
            <a:xfrm>
              <a:off x="6094730" y="2294889"/>
              <a:ext cx="2211070" cy="7620"/>
            </a:xfrm>
            <a:custGeom>
              <a:avLst/>
              <a:gdLst/>
              <a:ahLst/>
              <a:cxnLst/>
              <a:rect l="l" t="t" r="r" b="b"/>
              <a:pathLst>
                <a:path w="2211070" h="7619">
                  <a:moveTo>
                    <a:pt x="22110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11070" y="7620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0" name="object 880"/>
            <p:cNvSpPr/>
            <p:nvPr/>
          </p:nvSpPr>
          <p:spPr>
            <a:xfrm>
              <a:off x="6094730" y="2301239"/>
              <a:ext cx="2211070" cy="8890"/>
            </a:xfrm>
            <a:custGeom>
              <a:avLst/>
              <a:gdLst/>
              <a:ahLst/>
              <a:cxnLst/>
              <a:rect l="l" t="t" r="r" b="b"/>
              <a:pathLst>
                <a:path w="2211070" h="8889">
                  <a:moveTo>
                    <a:pt x="22110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211070" y="8889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1" name="object 881"/>
            <p:cNvSpPr/>
            <p:nvPr/>
          </p:nvSpPr>
          <p:spPr>
            <a:xfrm>
              <a:off x="6094730" y="2308859"/>
              <a:ext cx="2211070" cy="8890"/>
            </a:xfrm>
            <a:custGeom>
              <a:avLst/>
              <a:gdLst/>
              <a:ahLst/>
              <a:cxnLst/>
              <a:rect l="l" t="t" r="r" b="b"/>
              <a:pathLst>
                <a:path w="2211070" h="8889">
                  <a:moveTo>
                    <a:pt x="22110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211070" y="8889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2" name="object 882"/>
            <p:cNvSpPr/>
            <p:nvPr/>
          </p:nvSpPr>
          <p:spPr>
            <a:xfrm>
              <a:off x="6094730" y="2316479"/>
              <a:ext cx="2211070" cy="7620"/>
            </a:xfrm>
            <a:custGeom>
              <a:avLst/>
              <a:gdLst/>
              <a:ahLst/>
              <a:cxnLst/>
              <a:rect l="l" t="t" r="r" b="b"/>
              <a:pathLst>
                <a:path w="2211070" h="7619">
                  <a:moveTo>
                    <a:pt x="22110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11070" y="7620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3" name="object 883"/>
            <p:cNvSpPr/>
            <p:nvPr/>
          </p:nvSpPr>
          <p:spPr>
            <a:xfrm>
              <a:off x="6094730" y="2324099"/>
              <a:ext cx="2211070" cy="7620"/>
            </a:xfrm>
            <a:custGeom>
              <a:avLst/>
              <a:gdLst/>
              <a:ahLst/>
              <a:cxnLst/>
              <a:rect l="l" t="t" r="r" b="b"/>
              <a:pathLst>
                <a:path w="2211070" h="7619">
                  <a:moveTo>
                    <a:pt x="22110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11070" y="7620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EA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4" name="object 884"/>
            <p:cNvSpPr/>
            <p:nvPr/>
          </p:nvSpPr>
          <p:spPr>
            <a:xfrm>
              <a:off x="6094730" y="2330449"/>
              <a:ext cx="2211070" cy="8890"/>
            </a:xfrm>
            <a:custGeom>
              <a:avLst/>
              <a:gdLst/>
              <a:ahLst/>
              <a:cxnLst/>
              <a:rect l="l" t="t" r="r" b="b"/>
              <a:pathLst>
                <a:path w="2211070" h="8889">
                  <a:moveTo>
                    <a:pt x="22110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211070" y="8889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5" name="object 885"/>
            <p:cNvSpPr/>
            <p:nvPr/>
          </p:nvSpPr>
          <p:spPr>
            <a:xfrm>
              <a:off x="6094730" y="2338069"/>
              <a:ext cx="2211070" cy="7620"/>
            </a:xfrm>
            <a:custGeom>
              <a:avLst/>
              <a:gdLst/>
              <a:ahLst/>
              <a:cxnLst/>
              <a:rect l="l" t="t" r="r" b="b"/>
              <a:pathLst>
                <a:path w="2211070" h="7619">
                  <a:moveTo>
                    <a:pt x="22110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11070" y="7619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6" name="object 886"/>
            <p:cNvSpPr/>
            <p:nvPr/>
          </p:nvSpPr>
          <p:spPr>
            <a:xfrm>
              <a:off x="6094730" y="2345689"/>
              <a:ext cx="2211070" cy="7620"/>
            </a:xfrm>
            <a:custGeom>
              <a:avLst/>
              <a:gdLst/>
              <a:ahLst/>
              <a:cxnLst/>
              <a:rect l="l" t="t" r="r" b="b"/>
              <a:pathLst>
                <a:path w="2211070" h="7619">
                  <a:moveTo>
                    <a:pt x="22110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11070" y="7620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7" name="object 887"/>
            <p:cNvSpPr/>
            <p:nvPr/>
          </p:nvSpPr>
          <p:spPr>
            <a:xfrm>
              <a:off x="6094730" y="2352039"/>
              <a:ext cx="2211070" cy="8890"/>
            </a:xfrm>
            <a:custGeom>
              <a:avLst/>
              <a:gdLst/>
              <a:ahLst/>
              <a:cxnLst/>
              <a:rect l="l" t="t" r="r" b="b"/>
              <a:pathLst>
                <a:path w="2211070" h="8889">
                  <a:moveTo>
                    <a:pt x="22110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211070" y="8889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8" name="object 888"/>
            <p:cNvSpPr/>
            <p:nvPr/>
          </p:nvSpPr>
          <p:spPr>
            <a:xfrm>
              <a:off x="6094730" y="2359659"/>
              <a:ext cx="2211070" cy="7620"/>
            </a:xfrm>
            <a:custGeom>
              <a:avLst/>
              <a:gdLst/>
              <a:ahLst/>
              <a:cxnLst/>
              <a:rect l="l" t="t" r="r" b="b"/>
              <a:pathLst>
                <a:path w="2211070" h="7619">
                  <a:moveTo>
                    <a:pt x="22110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11070" y="7619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9" name="object 889"/>
            <p:cNvSpPr/>
            <p:nvPr/>
          </p:nvSpPr>
          <p:spPr>
            <a:xfrm>
              <a:off x="6094730" y="2367279"/>
              <a:ext cx="2211070" cy="7620"/>
            </a:xfrm>
            <a:custGeom>
              <a:avLst/>
              <a:gdLst/>
              <a:ahLst/>
              <a:cxnLst/>
              <a:rect l="l" t="t" r="r" b="b"/>
              <a:pathLst>
                <a:path w="2211070" h="7619">
                  <a:moveTo>
                    <a:pt x="22110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11070" y="7620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0" name="object 890"/>
            <p:cNvSpPr/>
            <p:nvPr/>
          </p:nvSpPr>
          <p:spPr>
            <a:xfrm>
              <a:off x="6094730" y="2373629"/>
              <a:ext cx="2211070" cy="8890"/>
            </a:xfrm>
            <a:custGeom>
              <a:avLst/>
              <a:gdLst/>
              <a:ahLst/>
              <a:cxnLst/>
              <a:rect l="l" t="t" r="r" b="b"/>
              <a:pathLst>
                <a:path w="2211070" h="8889">
                  <a:moveTo>
                    <a:pt x="22110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2211070" y="8890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1" name="object 891"/>
            <p:cNvSpPr/>
            <p:nvPr/>
          </p:nvSpPr>
          <p:spPr>
            <a:xfrm>
              <a:off x="6094730" y="2381249"/>
              <a:ext cx="2211070" cy="7620"/>
            </a:xfrm>
            <a:custGeom>
              <a:avLst/>
              <a:gdLst/>
              <a:ahLst/>
              <a:cxnLst/>
              <a:rect l="l" t="t" r="r" b="b"/>
              <a:pathLst>
                <a:path w="2211070" h="7619">
                  <a:moveTo>
                    <a:pt x="22110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11070" y="7620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2" name="object 892"/>
            <p:cNvSpPr/>
            <p:nvPr/>
          </p:nvSpPr>
          <p:spPr>
            <a:xfrm>
              <a:off x="6094730" y="2388869"/>
              <a:ext cx="2211070" cy="7620"/>
            </a:xfrm>
            <a:custGeom>
              <a:avLst/>
              <a:gdLst/>
              <a:ahLst/>
              <a:cxnLst/>
              <a:rect l="l" t="t" r="r" b="b"/>
              <a:pathLst>
                <a:path w="2211070" h="7619">
                  <a:moveTo>
                    <a:pt x="22110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11070" y="7619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3" name="object 893"/>
            <p:cNvSpPr/>
            <p:nvPr/>
          </p:nvSpPr>
          <p:spPr>
            <a:xfrm>
              <a:off x="6094730" y="2395219"/>
              <a:ext cx="2211070" cy="8890"/>
            </a:xfrm>
            <a:custGeom>
              <a:avLst/>
              <a:gdLst/>
              <a:ahLst/>
              <a:cxnLst/>
              <a:rect l="l" t="t" r="r" b="b"/>
              <a:pathLst>
                <a:path w="2211070" h="8889">
                  <a:moveTo>
                    <a:pt x="22110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211070" y="8889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4" name="object 894"/>
            <p:cNvSpPr/>
            <p:nvPr/>
          </p:nvSpPr>
          <p:spPr>
            <a:xfrm>
              <a:off x="6094730" y="2402839"/>
              <a:ext cx="2211070" cy="7620"/>
            </a:xfrm>
            <a:custGeom>
              <a:avLst/>
              <a:gdLst/>
              <a:ahLst/>
              <a:cxnLst/>
              <a:rect l="l" t="t" r="r" b="b"/>
              <a:pathLst>
                <a:path w="2211070" h="7619">
                  <a:moveTo>
                    <a:pt x="22110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11070" y="7620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5" name="object 895"/>
            <p:cNvSpPr/>
            <p:nvPr/>
          </p:nvSpPr>
          <p:spPr>
            <a:xfrm>
              <a:off x="6094730" y="2410459"/>
              <a:ext cx="2211070" cy="7620"/>
            </a:xfrm>
            <a:custGeom>
              <a:avLst/>
              <a:gdLst/>
              <a:ahLst/>
              <a:cxnLst/>
              <a:rect l="l" t="t" r="r" b="b"/>
              <a:pathLst>
                <a:path w="2211070" h="7619">
                  <a:moveTo>
                    <a:pt x="22110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2211070" y="7619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F8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6" name="object 896"/>
            <p:cNvSpPr/>
            <p:nvPr/>
          </p:nvSpPr>
          <p:spPr>
            <a:xfrm>
              <a:off x="6094730" y="2416809"/>
              <a:ext cx="2211070" cy="8890"/>
            </a:xfrm>
            <a:custGeom>
              <a:avLst/>
              <a:gdLst/>
              <a:ahLst/>
              <a:cxnLst/>
              <a:rect l="l" t="t" r="r" b="b"/>
              <a:pathLst>
                <a:path w="2211070" h="8889">
                  <a:moveTo>
                    <a:pt x="22110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2211070" y="8889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7" name="object 897"/>
            <p:cNvSpPr/>
            <p:nvPr/>
          </p:nvSpPr>
          <p:spPr>
            <a:xfrm>
              <a:off x="6094730" y="2424429"/>
              <a:ext cx="2211070" cy="7620"/>
            </a:xfrm>
            <a:custGeom>
              <a:avLst/>
              <a:gdLst/>
              <a:ahLst/>
              <a:cxnLst/>
              <a:rect l="l" t="t" r="r" b="b"/>
              <a:pathLst>
                <a:path w="2211070" h="7619">
                  <a:moveTo>
                    <a:pt x="22110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11070" y="7620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8" name="object 898"/>
            <p:cNvSpPr/>
            <p:nvPr/>
          </p:nvSpPr>
          <p:spPr>
            <a:xfrm>
              <a:off x="6094730" y="2432049"/>
              <a:ext cx="2211070" cy="7620"/>
            </a:xfrm>
            <a:custGeom>
              <a:avLst/>
              <a:gdLst/>
              <a:ahLst/>
              <a:cxnLst/>
              <a:rect l="l" t="t" r="r" b="b"/>
              <a:pathLst>
                <a:path w="2211070" h="7619">
                  <a:moveTo>
                    <a:pt x="22110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2211070" y="7620"/>
                  </a:lnTo>
                  <a:lnTo>
                    <a:pt x="2211070" y="0"/>
                  </a:lnTo>
                  <a:close/>
                </a:path>
              </a:pathLst>
            </a:custGeom>
            <a:solidFill>
              <a:srgbClr val="00FB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9" name="object 899"/>
            <p:cNvSpPr/>
            <p:nvPr/>
          </p:nvSpPr>
          <p:spPr>
            <a:xfrm>
              <a:off x="6096000" y="2057399"/>
              <a:ext cx="2209800" cy="381000"/>
            </a:xfrm>
            <a:custGeom>
              <a:avLst/>
              <a:gdLst/>
              <a:ahLst/>
              <a:cxnLst/>
              <a:rect l="l" t="t" r="r" b="b"/>
              <a:pathLst>
                <a:path w="2209800" h="381000">
                  <a:moveTo>
                    <a:pt x="1104900" y="381000"/>
                  </a:moveTo>
                  <a:lnTo>
                    <a:pt x="0" y="381000"/>
                  </a:lnTo>
                  <a:lnTo>
                    <a:pt x="0" y="0"/>
                  </a:lnTo>
                  <a:lnTo>
                    <a:pt x="2209800" y="0"/>
                  </a:lnTo>
                  <a:lnTo>
                    <a:pt x="2209800" y="381000"/>
                  </a:lnTo>
                  <a:lnTo>
                    <a:pt x="1104900" y="3810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00" name="object 900"/>
          <p:cNvGrpSpPr/>
          <p:nvPr/>
        </p:nvGrpSpPr>
        <p:grpSpPr>
          <a:xfrm>
            <a:off x="5938927" y="2738527"/>
            <a:ext cx="542925" cy="466725"/>
            <a:chOff x="5938927" y="2738527"/>
            <a:chExt cx="542925" cy="466725"/>
          </a:xfrm>
        </p:grpSpPr>
        <p:sp>
          <p:nvSpPr>
            <p:cNvPr id="901" name="object 901"/>
            <p:cNvSpPr/>
            <p:nvPr/>
          </p:nvSpPr>
          <p:spPr>
            <a:xfrm>
              <a:off x="5942330" y="2741929"/>
              <a:ext cx="535940" cy="8890"/>
            </a:xfrm>
            <a:custGeom>
              <a:avLst/>
              <a:gdLst/>
              <a:ahLst/>
              <a:cxnLst/>
              <a:rect l="l" t="t" r="r" b="b"/>
              <a:pathLst>
                <a:path w="535939" h="8889">
                  <a:moveTo>
                    <a:pt x="53594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535940" y="889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CDFF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2" name="object 902"/>
            <p:cNvSpPr/>
            <p:nvPr/>
          </p:nvSpPr>
          <p:spPr>
            <a:xfrm>
              <a:off x="5942330" y="274954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39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CAFF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3" name="object 903"/>
            <p:cNvSpPr/>
            <p:nvPr/>
          </p:nvSpPr>
          <p:spPr>
            <a:xfrm>
              <a:off x="5942330" y="275716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39" h="7619">
                  <a:moveTo>
                    <a:pt x="535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5940" y="761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C7F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4" name="object 904"/>
            <p:cNvSpPr/>
            <p:nvPr/>
          </p:nvSpPr>
          <p:spPr>
            <a:xfrm>
              <a:off x="5942330" y="2763519"/>
              <a:ext cx="535940" cy="8890"/>
            </a:xfrm>
            <a:custGeom>
              <a:avLst/>
              <a:gdLst/>
              <a:ahLst/>
              <a:cxnLst/>
              <a:rect l="l" t="t" r="r" b="b"/>
              <a:pathLst>
                <a:path w="535939" h="8889">
                  <a:moveTo>
                    <a:pt x="5359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5940" y="888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C4F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5" name="object 905"/>
            <p:cNvSpPr/>
            <p:nvPr/>
          </p:nvSpPr>
          <p:spPr>
            <a:xfrm>
              <a:off x="5942330" y="2771139"/>
              <a:ext cx="535940" cy="8890"/>
            </a:xfrm>
            <a:custGeom>
              <a:avLst/>
              <a:gdLst/>
              <a:ahLst/>
              <a:cxnLst/>
              <a:rect l="l" t="t" r="r" b="b"/>
              <a:pathLst>
                <a:path w="535939" h="8889">
                  <a:moveTo>
                    <a:pt x="5359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5940" y="888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C1FF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6" name="object 906"/>
            <p:cNvSpPr/>
            <p:nvPr/>
          </p:nvSpPr>
          <p:spPr>
            <a:xfrm>
              <a:off x="5942330" y="277875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39" h="7619">
                  <a:moveTo>
                    <a:pt x="535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5940" y="761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BD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7" name="object 907"/>
            <p:cNvSpPr/>
            <p:nvPr/>
          </p:nvSpPr>
          <p:spPr>
            <a:xfrm>
              <a:off x="5942330" y="278637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39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BAFF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8" name="object 908"/>
            <p:cNvSpPr/>
            <p:nvPr/>
          </p:nvSpPr>
          <p:spPr>
            <a:xfrm>
              <a:off x="5942330" y="2792729"/>
              <a:ext cx="535940" cy="8890"/>
            </a:xfrm>
            <a:custGeom>
              <a:avLst/>
              <a:gdLst/>
              <a:ahLst/>
              <a:cxnLst/>
              <a:rect l="l" t="t" r="r" b="b"/>
              <a:pathLst>
                <a:path w="535939" h="8889">
                  <a:moveTo>
                    <a:pt x="53594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535940" y="889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B7FF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9" name="object 909"/>
            <p:cNvSpPr/>
            <p:nvPr/>
          </p:nvSpPr>
          <p:spPr>
            <a:xfrm>
              <a:off x="5942330" y="2800349"/>
              <a:ext cx="535940" cy="8890"/>
            </a:xfrm>
            <a:custGeom>
              <a:avLst/>
              <a:gdLst/>
              <a:ahLst/>
              <a:cxnLst/>
              <a:rect l="l" t="t" r="r" b="b"/>
              <a:pathLst>
                <a:path w="535939" h="8889">
                  <a:moveTo>
                    <a:pt x="5359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5940" y="888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B4F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0" name="object 910"/>
            <p:cNvSpPr/>
            <p:nvPr/>
          </p:nvSpPr>
          <p:spPr>
            <a:xfrm>
              <a:off x="5942330" y="280796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39" h="7619">
                  <a:moveTo>
                    <a:pt x="535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5940" y="761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B1F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1" name="object 911"/>
            <p:cNvSpPr/>
            <p:nvPr/>
          </p:nvSpPr>
          <p:spPr>
            <a:xfrm>
              <a:off x="5942330" y="281558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39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ADFF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2" name="object 912"/>
            <p:cNvSpPr/>
            <p:nvPr/>
          </p:nvSpPr>
          <p:spPr>
            <a:xfrm>
              <a:off x="5942330" y="2821939"/>
              <a:ext cx="535940" cy="8890"/>
            </a:xfrm>
            <a:custGeom>
              <a:avLst/>
              <a:gdLst/>
              <a:ahLst/>
              <a:cxnLst/>
              <a:rect l="l" t="t" r="r" b="b"/>
              <a:pathLst>
                <a:path w="535939" h="8889">
                  <a:moveTo>
                    <a:pt x="5359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5940" y="888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AAF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3" name="object 913"/>
            <p:cNvSpPr/>
            <p:nvPr/>
          </p:nvSpPr>
          <p:spPr>
            <a:xfrm>
              <a:off x="5942330" y="2829559"/>
              <a:ext cx="535940" cy="8890"/>
            </a:xfrm>
            <a:custGeom>
              <a:avLst/>
              <a:gdLst/>
              <a:ahLst/>
              <a:cxnLst/>
              <a:rect l="l" t="t" r="r" b="b"/>
              <a:pathLst>
                <a:path w="535939" h="8889">
                  <a:moveTo>
                    <a:pt x="5359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5940" y="888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A7F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4" name="object 914"/>
            <p:cNvSpPr/>
            <p:nvPr/>
          </p:nvSpPr>
          <p:spPr>
            <a:xfrm>
              <a:off x="5942330" y="283717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39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A4F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5" name="object 915"/>
            <p:cNvSpPr/>
            <p:nvPr/>
          </p:nvSpPr>
          <p:spPr>
            <a:xfrm>
              <a:off x="5942330" y="284479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39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A0F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6" name="object 916"/>
            <p:cNvSpPr/>
            <p:nvPr/>
          </p:nvSpPr>
          <p:spPr>
            <a:xfrm>
              <a:off x="5942330" y="2851149"/>
              <a:ext cx="535940" cy="8890"/>
            </a:xfrm>
            <a:custGeom>
              <a:avLst/>
              <a:gdLst/>
              <a:ahLst/>
              <a:cxnLst/>
              <a:rect l="l" t="t" r="r" b="b"/>
              <a:pathLst>
                <a:path w="535939" h="8889">
                  <a:moveTo>
                    <a:pt x="5359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5940" y="888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9DF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7" name="object 917"/>
            <p:cNvSpPr/>
            <p:nvPr/>
          </p:nvSpPr>
          <p:spPr>
            <a:xfrm>
              <a:off x="5942330" y="2858769"/>
              <a:ext cx="535940" cy="8890"/>
            </a:xfrm>
            <a:custGeom>
              <a:avLst/>
              <a:gdLst/>
              <a:ahLst/>
              <a:cxnLst/>
              <a:rect l="l" t="t" r="r" b="b"/>
              <a:pathLst>
                <a:path w="535939" h="8889">
                  <a:moveTo>
                    <a:pt x="5359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5940" y="888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9AFF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8" name="object 918"/>
            <p:cNvSpPr/>
            <p:nvPr/>
          </p:nvSpPr>
          <p:spPr>
            <a:xfrm>
              <a:off x="5942330" y="286638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39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97FF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9" name="object 919"/>
            <p:cNvSpPr/>
            <p:nvPr/>
          </p:nvSpPr>
          <p:spPr>
            <a:xfrm>
              <a:off x="5942330" y="287400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39" h="7619">
                  <a:moveTo>
                    <a:pt x="535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5940" y="761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94FF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0" name="object 920"/>
            <p:cNvSpPr/>
            <p:nvPr/>
          </p:nvSpPr>
          <p:spPr>
            <a:xfrm>
              <a:off x="5942330" y="2880359"/>
              <a:ext cx="535940" cy="8890"/>
            </a:xfrm>
            <a:custGeom>
              <a:avLst/>
              <a:gdLst/>
              <a:ahLst/>
              <a:cxnLst/>
              <a:rect l="l" t="t" r="r" b="b"/>
              <a:pathLst>
                <a:path w="535939" h="8889">
                  <a:moveTo>
                    <a:pt x="5359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5940" y="888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90FF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1" name="object 921"/>
            <p:cNvSpPr/>
            <p:nvPr/>
          </p:nvSpPr>
          <p:spPr>
            <a:xfrm>
              <a:off x="5942330" y="288797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39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8DF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2" name="object 922"/>
            <p:cNvSpPr/>
            <p:nvPr/>
          </p:nvSpPr>
          <p:spPr>
            <a:xfrm>
              <a:off x="5942330" y="289559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39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8AFF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3" name="object 923"/>
            <p:cNvSpPr/>
            <p:nvPr/>
          </p:nvSpPr>
          <p:spPr>
            <a:xfrm>
              <a:off x="5942330" y="290321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39" h="7619">
                  <a:moveTo>
                    <a:pt x="535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5940" y="761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87FF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4" name="object 924"/>
            <p:cNvSpPr/>
            <p:nvPr/>
          </p:nvSpPr>
          <p:spPr>
            <a:xfrm>
              <a:off x="5942330" y="290956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39" h="7619">
                  <a:moveTo>
                    <a:pt x="535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5940" y="761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83FF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5" name="object 925"/>
            <p:cNvSpPr/>
            <p:nvPr/>
          </p:nvSpPr>
          <p:spPr>
            <a:xfrm>
              <a:off x="5942330" y="291718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39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80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6" name="object 926"/>
            <p:cNvSpPr/>
            <p:nvPr/>
          </p:nvSpPr>
          <p:spPr>
            <a:xfrm>
              <a:off x="5942330" y="292480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39" h="7619">
                  <a:moveTo>
                    <a:pt x="535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5940" y="761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7DFF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7" name="object 927"/>
            <p:cNvSpPr/>
            <p:nvPr/>
          </p:nvSpPr>
          <p:spPr>
            <a:xfrm>
              <a:off x="5942330" y="293242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39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7AFF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8" name="object 928"/>
            <p:cNvSpPr/>
            <p:nvPr/>
          </p:nvSpPr>
          <p:spPr>
            <a:xfrm>
              <a:off x="5942330" y="293877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39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77FF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9" name="object 929"/>
            <p:cNvSpPr/>
            <p:nvPr/>
          </p:nvSpPr>
          <p:spPr>
            <a:xfrm>
              <a:off x="5942330" y="294639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39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73FF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0" name="object 930"/>
            <p:cNvSpPr/>
            <p:nvPr/>
          </p:nvSpPr>
          <p:spPr>
            <a:xfrm>
              <a:off x="5942330" y="295401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39" h="7619">
                  <a:moveTo>
                    <a:pt x="535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5940" y="761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70FF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1" name="object 931"/>
            <p:cNvSpPr/>
            <p:nvPr/>
          </p:nvSpPr>
          <p:spPr>
            <a:xfrm>
              <a:off x="5942330" y="2960369"/>
              <a:ext cx="535940" cy="8890"/>
            </a:xfrm>
            <a:custGeom>
              <a:avLst/>
              <a:gdLst/>
              <a:ahLst/>
              <a:cxnLst/>
              <a:rect l="l" t="t" r="r" b="b"/>
              <a:pathLst>
                <a:path w="535939" h="8889">
                  <a:moveTo>
                    <a:pt x="5359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5940" y="888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6DFF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2" name="object 932"/>
            <p:cNvSpPr/>
            <p:nvPr/>
          </p:nvSpPr>
          <p:spPr>
            <a:xfrm>
              <a:off x="5942330" y="296798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39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6AFF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3" name="object 933"/>
            <p:cNvSpPr/>
            <p:nvPr/>
          </p:nvSpPr>
          <p:spPr>
            <a:xfrm>
              <a:off x="5942330" y="297560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39" h="7619">
                  <a:moveTo>
                    <a:pt x="535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5940" y="761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66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4" name="object 934"/>
            <p:cNvSpPr/>
            <p:nvPr/>
          </p:nvSpPr>
          <p:spPr>
            <a:xfrm>
              <a:off x="5942330" y="298322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39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63FF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5" name="object 935"/>
            <p:cNvSpPr/>
            <p:nvPr/>
          </p:nvSpPr>
          <p:spPr>
            <a:xfrm>
              <a:off x="5942330" y="2989579"/>
              <a:ext cx="535940" cy="8890"/>
            </a:xfrm>
            <a:custGeom>
              <a:avLst/>
              <a:gdLst/>
              <a:ahLst/>
              <a:cxnLst/>
              <a:rect l="l" t="t" r="r" b="b"/>
              <a:pathLst>
                <a:path w="535939" h="8889">
                  <a:moveTo>
                    <a:pt x="53594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535940" y="889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60F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6" name="object 936"/>
            <p:cNvSpPr/>
            <p:nvPr/>
          </p:nvSpPr>
          <p:spPr>
            <a:xfrm>
              <a:off x="5942330" y="299719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39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5DFF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7" name="object 937"/>
            <p:cNvSpPr/>
            <p:nvPr/>
          </p:nvSpPr>
          <p:spPr>
            <a:xfrm>
              <a:off x="5942330" y="300481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39" h="7619">
                  <a:moveTo>
                    <a:pt x="535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5940" y="761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5AFF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8" name="object 938"/>
            <p:cNvSpPr/>
            <p:nvPr/>
          </p:nvSpPr>
          <p:spPr>
            <a:xfrm>
              <a:off x="5942330" y="3011169"/>
              <a:ext cx="535940" cy="8890"/>
            </a:xfrm>
            <a:custGeom>
              <a:avLst/>
              <a:gdLst/>
              <a:ahLst/>
              <a:cxnLst/>
              <a:rect l="l" t="t" r="r" b="b"/>
              <a:pathLst>
                <a:path w="535939" h="8889">
                  <a:moveTo>
                    <a:pt x="5359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5940" y="888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56FF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9" name="object 939"/>
            <p:cNvSpPr/>
            <p:nvPr/>
          </p:nvSpPr>
          <p:spPr>
            <a:xfrm>
              <a:off x="5942330" y="3018789"/>
              <a:ext cx="535940" cy="8890"/>
            </a:xfrm>
            <a:custGeom>
              <a:avLst/>
              <a:gdLst/>
              <a:ahLst/>
              <a:cxnLst/>
              <a:rect l="l" t="t" r="r" b="b"/>
              <a:pathLst>
                <a:path w="535939" h="8889">
                  <a:moveTo>
                    <a:pt x="5359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5940" y="888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53FF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0" name="object 940"/>
            <p:cNvSpPr/>
            <p:nvPr/>
          </p:nvSpPr>
          <p:spPr>
            <a:xfrm>
              <a:off x="5942330" y="302640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39" h="7619">
                  <a:moveTo>
                    <a:pt x="535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5940" y="761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50F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1" name="object 941"/>
            <p:cNvSpPr/>
            <p:nvPr/>
          </p:nvSpPr>
          <p:spPr>
            <a:xfrm>
              <a:off x="5942330" y="303402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39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4DFF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2" name="object 942"/>
            <p:cNvSpPr/>
            <p:nvPr/>
          </p:nvSpPr>
          <p:spPr>
            <a:xfrm>
              <a:off x="5942330" y="3040379"/>
              <a:ext cx="535940" cy="8890"/>
            </a:xfrm>
            <a:custGeom>
              <a:avLst/>
              <a:gdLst/>
              <a:ahLst/>
              <a:cxnLst/>
              <a:rect l="l" t="t" r="r" b="b"/>
              <a:pathLst>
                <a:path w="535939" h="8889">
                  <a:moveTo>
                    <a:pt x="53594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535940" y="889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4AFF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3" name="object 943"/>
            <p:cNvSpPr/>
            <p:nvPr/>
          </p:nvSpPr>
          <p:spPr>
            <a:xfrm>
              <a:off x="5942330" y="3047999"/>
              <a:ext cx="535940" cy="8890"/>
            </a:xfrm>
            <a:custGeom>
              <a:avLst/>
              <a:gdLst/>
              <a:ahLst/>
              <a:cxnLst/>
              <a:rect l="l" t="t" r="r" b="b"/>
              <a:pathLst>
                <a:path w="535939" h="8889">
                  <a:moveTo>
                    <a:pt x="5359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5940" y="888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46FF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4" name="object 944"/>
            <p:cNvSpPr/>
            <p:nvPr/>
          </p:nvSpPr>
          <p:spPr>
            <a:xfrm>
              <a:off x="5942330" y="305561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39" h="7619">
                  <a:moveTo>
                    <a:pt x="535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5940" y="761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43FF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5" name="object 945"/>
            <p:cNvSpPr/>
            <p:nvPr/>
          </p:nvSpPr>
          <p:spPr>
            <a:xfrm>
              <a:off x="5942330" y="306323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39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40FF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6" name="object 946"/>
            <p:cNvSpPr/>
            <p:nvPr/>
          </p:nvSpPr>
          <p:spPr>
            <a:xfrm>
              <a:off x="5942330" y="3069589"/>
              <a:ext cx="535940" cy="8890"/>
            </a:xfrm>
            <a:custGeom>
              <a:avLst/>
              <a:gdLst/>
              <a:ahLst/>
              <a:cxnLst/>
              <a:rect l="l" t="t" r="r" b="b"/>
              <a:pathLst>
                <a:path w="535939" h="8889">
                  <a:moveTo>
                    <a:pt x="5359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5940" y="888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3DFF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7" name="object 947"/>
            <p:cNvSpPr/>
            <p:nvPr/>
          </p:nvSpPr>
          <p:spPr>
            <a:xfrm>
              <a:off x="5942330" y="3077209"/>
              <a:ext cx="535940" cy="8890"/>
            </a:xfrm>
            <a:custGeom>
              <a:avLst/>
              <a:gdLst/>
              <a:ahLst/>
              <a:cxnLst/>
              <a:rect l="l" t="t" r="r" b="b"/>
              <a:pathLst>
                <a:path w="535939" h="8889">
                  <a:moveTo>
                    <a:pt x="5359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5940" y="888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39FF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8" name="object 948"/>
            <p:cNvSpPr/>
            <p:nvPr/>
          </p:nvSpPr>
          <p:spPr>
            <a:xfrm>
              <a:off x="5942330" y="308482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39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36FF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9" name="object 949"/>
            <p:cNvSpPr/>
            <p:nvPr/>
          </p:nvSpPr>
          <p:spPr>
            <a:xfrm>
              <a:off x="5942330" y="309244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39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33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0" name="object 950"/>
            <p:cNvSpPr/>
            <p:nvPr/>
          </p:nvSpPr>
          <p:spPr>
            <a:xfrm>
              <a:off x="5942330" y="3098799"/>
              <a:ext cx="535940" cy="8890"/>
            </a:xfrm>
            <a:custGeom>
              <a:avLst/>
              <a:gdLst/>
              <a:ahLst/>
              <a:cxnLst/>
              <a:rect l="l" t="t" r="r" b="b"/>
              <a:pathLst>
                <a:path w="535939" h="8889">
                  <a:moveTo>
                    <a:pt x="5359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5940" y="888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30FF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1" name="object 951"/>
            <p:cNvSpPr/>
            <p:nvPr/>
          </p:nvSpPr>
          <p:spPr>
            <a:xfrm>
              <a:off x="5942330" y="3106419"/>
              <a:ext cx="535940" cy="8890"/>
            </a:xfrm>
            <a:custGeom>
              <a:avLst/>
              <a:gdLst/>
              <a:ahLst/>
              <a:cxnLst/>
              <a:rect l="l" t="t" r="r" b="b"/>
              <a:pathLst>
                <a:path w="535939" h="8889">
                  <a:moveTo>
                    <a:pt x="5359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5940" y="888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2DFF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2" name="object 952"/>
            <p:cNvSpPr/>
            <p:nvPr/>
          </p:nvSpPr>
          <p:spPr>
            <a:xfrm>
              <a:off x="5942330" y="311403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39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29FF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3" name="object 953"/>
            <p:cNvSpPr/>
            <p:nvPr/>
          </p:nvSpPr>
          <p:spPr>
            <a:xfrm>
              <a:off x="5942330" y="312165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39" h="7619">
                  <a:moveTo>
                    <a:pt x="535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5940" y="761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26FF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4" name="object 954"/>
            <p:cNvSpPr/>
            <p:nvPr/>
          </p:nvSpPr>
          <p:spPr>
            <a:xfrm>
              <a:off x="5942330" y="3128009"/>
              <a:ext cx="535940" cy="8890"/>
            </a:xfrm>
            <a:custGeom>
              <a:avLst/>
              <a:gdLst/>
              <a:ahLst/>
              <a:cxnLst/>
              <a:rect l="l" t="t" r="r" b="b"/>
              <a:pathLst>
                <a:path w="535939" h="8889">
                  <a:moveTo>
                    <a:pt x="5359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5940" y="888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23F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5" name="object 955"/>
            <p:cNvSpPr/>
            <p:nvPr/>
          </p:nvSpPr>
          <p:spPr>
            <a:xfrm>
              <a:off x="5942330" y="313562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39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20F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6" name="object 956"/>
            <p:cNvSpPr/>
            <p:nvPr/>
          </p:nvSpPr>
          <p:spPr>
            <a:xfrm>
              <a:off x="5942330" y="314324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39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1CFF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7" name="object 957"/>
            <p:cNvSpPr/>
            <p:nvPr/>
          </p:nvSpPr>
          <p:spPr>
            <a:xfrm>
              <a:off x="5942330" y="315086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39" h="7619">
                  <a:moveTo>
                    <a:pt x="535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5940" y="761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19FF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8" name="object 958"/>
            <p:cNvSpPr/>
            <p:nvPr/>
          </p:nvSpPr>
          <p:spPr>
            <a:xfrm>
              <a:off x="5942330" y="3157219"/>
              <a:ext cx="535940" cy="8890"/>
            </a:xfrm>
            <a:custGeom>
              <a:avLst/>
              <a:gdLst/>
              <a:ahLst/>
              <a:cxnLst/>
              <a:rect l="l" t="t" r="r" b="b"/>
              <a:pathLst>
                <a:path w="535939" h="8889">
                  <a:moveTo>
                    <a:pt x="5359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5940" y="888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16FF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9" name="object 959"/>
            <p:cNvSpPr/>
            <p:nvPr/>
          </p:nvSpPr>
          <p:spPr>
            <a:xfrm>
              <a:off x="5942330" y="316483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39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13FF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0" name="object 960"/>
            <p:cNvSpPr/>
            <p:nvPr/>
          </p:nvSpPr>
          <p:spPr>
            <a:xfrm>
              <a:off x="5942330" y="317245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39" h="7619">
                  <a:moveTo>
                    <a:pt x="535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5940" y="761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10FF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1" name="object 961"/>
            <p:cNvSpPr/>
            <p:nvPr/>
          </p:nvSpPr>
          <p:spPr>
            <a:xfrm>
              <a:off x="5942330" y="318007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39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0CFF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2" name="object 962"/>
            <p:cNvSpPr/>
            <p:nvPr/>
          </p:nvSpPr>
          <p:spPr>
            <a:xfrm>
              <a:off x="5942330" y="318642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39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09FF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3" name="object 963"/>
            <p:cNvSpPr/>
            <p:nvPr/>
          </p:nvSpPr>
          <p:spPr>
            <a:xfrm>
              <a:off x="5942330" y="319404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39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06FF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4" name="object 964"/>
            <p:cNvSpPr/>
            <p:nvPr/>
          </p:nvSpPr>
          <p:spPr>
            <a:xfrm>
              <a:off x="5943600" y="2743199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2667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533400" y="0"/>
                  </a:lnTo>
                  <a:lnTo>
                    <a:pt x="533400" y="457200"/>
                  </a:lnTo>
                  <a:lnTo>
                    <a:pt x="2667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65" name="object 965"/>
          <p:cNvGrpSpPr/>
          <p:nvPr/>
        </p:nvGrpSpPr>
        <p:grpSpPr>
          <a:xfrm>
            <a:off x="6690767" y="2738527"/>
            <a:ext cx="544195" cy="466725"/>
            <a:chOff x="6690767" y="2738527"/>
            <a:chExt cx="544195" cy="466725"/>
          </a:xfrm>
        </p:grpSpPr>
        <p:sp>
          <p:nvSpPr>
            <p:cNvPr id="966" name="object 966"/>
            <p:cNvSpPr/>
            <p:nvPr/>
          </p:nvSpPr>
          <p:spPr>
            <a:xfrm>
              <a:off x="6695440" y="2741929"/>
              <a:ext cx="534670" cy="8890"/>
            </a:xfrm>
            <a:custGeom>
              <a:avLst/>
              <a:gdLst/>
              <a:ahLst/>
              <a:cxnLst/>
              <a:rect l="l" t="t" r="r" b="b"/>
              <a:pathLst>
                <a:path w="534670" h="8889">
                  <a:moveTo>
                    <a:pt x="5346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534670" y="889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F6C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7" name="object 967"/>
            <p:cNvSpPr/>
            <p:nvPr/>
          </p:nvSpPr>
          <p:spPr>
            <a:xfrm>
              <a:off x="6695439" y="274954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69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69" y="7620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F6C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8" name="object 968"/>
            <p:cNvSpPr/>
            <p:nvPr/>
          </p:nvSpPr>
          <p:spPr>
            <a:xfrm>
              <a:off x="6695439" y="275716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69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4669" y="7619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F6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9" name="object 969"/>
            <p:cNvSpPr/>
            <p:nvPr/>
          </p:nvSpPr>
          <p:spPr>
            <a:xfrm>
              <a:off x="6695439" y="2763519"/>
              <a:ext cx="534670" cy="8890"/>
            </a:xfrm>
            <a:custGeom>
              <a:avLst/>
              <a:gdLst/>
              <a:ahLst/>
              <a:cxnLst/>
              <a:rect l="l" t="t" r="r" b="b"/>
              <a:pathLst>
                <a:path w="534670" h="8889">
                  <a:moveTo>
                    <a:pt x="53466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4669" y="8889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F5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0" name="object 970"/>
            <p:cNvSpPr/>
            <p:nvPr/>
          </p:nvSpPr>
          <p:spPr>
            <a:xfrm>
              <a:off x="6695439" y="2771139"/>
              <a:ext cx="534670" cy="8890"/>
            </a:xfrm>
            <a:custGeom>
              <a:avLst/>
              <a:gdLst/>
              <a:ahLst/>
              <a:cxnLst/>
              <a:rect l="l" t="t" r="r" b="b"/>
              <a:pathLst>
                <a:path w="534670" h="8889">
                  <a:moveTo>
                    <a:pt x="53466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4669" y="8889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F5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1" name="object 971"/>
            <p:cNvSpPr/>
            <p:nvPr/>
          </p:nvSpPr>
          <p:spPr>
            <a:xfrm>
              <a:off x="6695439" y="277875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69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4669" y="7619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F4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2" name="object 972"/>
            <p:cNvSpPr/>
            <p:nvPr/>
          </p:nvSpPr>
          <p:spPr>
            <a:xfrm>
              <a:off x="6695439" y="278637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69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69" y="7620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F4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3" name="object 973"/>
            <p:cNvSpPr/>
            <p:nvPr/>
          </p:nvSpPr>
          <p:spPr>
            <a:xfrm>
              <a:off x="6695439" y="2792729"/>
              <a:ext cx="534670" cy="8890"/>
            </a:xfrm>
            <a:custGeom>
              <a:avLst/>
              <a:gdLst/>
              <a:ahLst/>
              <a:cxnLst/>
              <a:rect l="l" t="t" r="r" b="b"/>
              <a:pathLst>
                <a:path w="534670" h="8889">
                  <a:moveTo>
                    <a:pt x="53466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534669" y="8890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F3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4" name="object 974"/>
            <p:cNvSpPr/>
            <p:nvPr/>
          </p:nvSpPr>
          <p:spPr>
            <a:xfrm>
              <a:off x="6695439" y="2800349"/>
              <a:ext cx="534670" cy="8890"/>
            </a:xfrm>
            <a:custGeom>
              <a:avLst/>
              <a:gdLst/>
              <a:ahLst/>
              <a:cxnLst/>
              <a:rect l="l" t="t" r="r" b="b"/>
              <a:pathLst>
                <a:path w="534670" h="8889">
                  <a:moveTo>
                    <a:pt x="53466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4669" y="8889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F3AD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5" name="object 975"/>
            <p:cNvSpPr/>
            <p:nvPr/>
          </p:nvSpPr>
          <p:spPr>
            <a:xfrm>
              <a:off x="6695439" y="280796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69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4669" y="7619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F2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6" name="object 976"/>
            <p:cNvSpPr/>
            <p:nvPr/>
          </p:nvSpPr>
          <p:spPr>
            <a:xfrm>
              <a:off x="6695439" y="281558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69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69" y="7620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F2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7" name="object 977"/>
            <p:cNvSpPr/>
            <p:nvPr/>
          </p:nvSpPr>
          <p:spPr>
            <a:xfrm>
              <a:off x="6695439" y="2821939"/>
              <a:ext cx="534670" cy="8890"/>
            </a:xfrm>
            <a:custGeom>
              <a:avLst/>
              <a:gdLst/>
              <a:ahLst/>
              <a:cxnLst/>
              <a:rect l="l" t="t" r="r" b="b"/>
              <a:pathLst>
                <a:path w="534670" h="8889">
                  <a:moveTo>
                    <a:pt x="53466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4669" y="8889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F2A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8" name="object 978"/>
            <p:cNvSpPr/>
            <p:nvPr/>
          </p:nvSpPr>
          <p:spPr>
            <a:xfrm>
              <a:off x="6695439" y="2829559"/>
              <a:ext cx="534670" cy="8890"/>
            </a:xfrm>
            <a:custGeom>
              <a:avLst/>
              <a:gdLst/>
              <a:ahLst/>
              <a:cxnLst/>
              <a:rect l="l" t="t" r="r" b="b"/>
              <a:pathLst>
                <a:path w="534670" h="8889">
                  <a:moveTo>
                    <a:pt x="53466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4669" y="8889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F1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9" name="object 979"/>
            <p:cNvSpPr/>
            <p:nvPr/>
          </p:nvSpPr>
          <p:spPr>
            <a:xfrm>
              <a:off x="6695439" y="283717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69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69" y="7620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F1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0" name="object 980"/>
            <p:cNvSpPr/>
            <p:nvPr/>
          </p:nvSpPr>
          <p:spPr>
            <a:xfrm>
              <a:off x="6695439" y="284479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69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69" y="7620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F0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1" name="object 981"/>
            <p:cNvSpPr/>
            <p:nvPr/>
          </p:nvSpPr>
          <p:spPr>
            <a:xfrm>
              <a:off x="6695439" y="2851149"/>
              <a:ext cx="534670" cy="8890"/>
            </a:xfrm>
            <a:custGeom>
              <a:avLst/>
              <a:gdLst/>
              <a:ahLst/>
              <a:cxnLst/>
              <a:rect l="l" t="t" r="r" b="b"/>
              <a:pathLst>
                <a:path w="534670" h="8889">
                  <a:moveTo>
                    <a:pt x="53466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4669" y="8889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F097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2" name="object 982"/>
            <p:cNvSpPr/>
            <p:nvPr/>
          </p:nvSpPr>
          <p:spPr>
            <a:xfrm>
              <a:off x="6695439" y="2858769"/>
              <a:ext cx="534670" cy="8890"/>
            </a:xfrm>
            <a:custGeom>
              <a:avLst/>
              <a:gdLst/>
              <a:ahLst/>
              <a:cxnLst/>
              <a:rect l="l" t="t" r="r" b="b"/>
              <a:pathLst>
                <a:path w="534670" h="8889">
                  <a:moveTo>
                    <a:pt x="53466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4669" y="8889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EF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3" name="object 983"/>
            <p:cNvSpPr/>
            <p:nvPr/>
          </p:nvSpPr>
          <p:spPr>
            <a:xfrm>
              <a:off x="6695439" y="286638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69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69" y="7620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EF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4" name="object 984"/>
            <p:cNvSpPr/>
            <p:nvPr/>
          </p:nvSpPr>
          <p:spPr>
            <a:xfrm>
              <a:off x="6695439" y="287400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69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4669" y="7619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E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5" name="object 985"/>
            <p:cNvSpPr/>
            <p:nvPr/>
          </p:nvSpPr>
          <p:spPr>
            <a:xfrm>
              <a:off x="6695439" y="2880359"/>
              <a:ext cx="534670" cy="8890"/>
            </a:xfrm>
            <a:custGeom>
              <a:avLst/>
              <a:gdLst/>
              <a:ahLst/>
              <a:cxnLst/>
              <a:rect l="l" t="t" r="r" b="b"/>
              <a:pathLst>
                <a:path w="534670" h="8889">
                  <a:moveTo>
                    <a:pt x="53466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4669" y="8889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EE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6" name="object 986"/>
            <p:cNvSpPr/>
            <p:nvPr/>
          </p:nvSpPr>
          <p:spPr>
            <a:xfrm>
              <a:off x="6695439" y="288797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69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69" y="7620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ED88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7" name="object 987"/>
            <p:cNvSpPr/>
            <p:nvPr/>
          </p:nvSpPr>
          <p:spPr>
            <a:xfrm>
              <a:off x="6695439" y="289559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69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69" y="7620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ED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8" name="object 988"/>
            <p:cNvSpPr/>
            <p:nvPr/>
          </p:nvSpPr>
          <p:spPr>
            <a:xfrm>
              <a:off x="6695439" y="290321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69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4669" y="7619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ED81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9" name="object 989"/>
            <p:cNvSpPr/>
            <p:nvPr/>
          </p:nvSpPr>
          <p:spPr>
            <a:xfrm>
              <a:off x="6695439" y="290956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69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4669" y="7619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EC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0" name="object 990"/>
            <p:cNvSpPr/>
            <p:nvPr/>
          </p:nvSpPr>
          <p:spPr>
            <a:xfrm>
              <a:off x="6695439" y="291718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69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69" y="7620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EC7B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1" name="object 991"/>
            <p:cNvSpPr/>
            <p:nvPr/>
          </p:nvSpPr>
          <p:spPr>
            <a:xfrm>
              <a:off x="6695439" y="292480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69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4669" y="7619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EB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2" name="object 992"/>
            <p:cNvSpPr/>
            <p:nvPr/>
          </p:nvSpPr>
          <p:spPr>
            <a:xfrm>
              <a:off x="6695439" y="293242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69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69" y="7620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EB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3" name="object 993"/>
            <p:cNvSpPr/>
            <p:nvPr/>
          </p:nvSpPr>
          <p:spPr>
            <a:xfrm>
              <a:off x="6695439" y="293877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69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69" y="7620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EA72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4" name="object 994"/>
            <p:cNvSpPr/>
            <p:nvPr/>
          </p:nvSpPr>
          <p:spPr>
            <a:xfrm>
              <a:off x="6695439" y="294639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69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69" y="7620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EA6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5" name="object 995"/>
            <p:cNvSpPr/>
            <p:nvPr/>
          </p:nvSpPr>
          <p:spPr>
            <a:xfrm>
              <a:off x="6695439" y="295401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69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4669" y="7619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E96C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6" name="object 996"/>
            <p:cNvSpPr/>
            <p:nvPr/>
          </p:nvSpPr>
          <p:spPr>
            <a:xfrm>
              <a:off x="6695439" y="2960369"/>
              <a:ext cx="534670" cy="8890"/>
            </a:xfrm>
            <a:custGeom>
              <a:avLst/>
              <a:gdLst/>
              <a:ahLst/>
              <a:cxnLst/>
              <a:rect l="l" t="t" r="r" b="b"/>
              <a:pathLst>
                <a:path w="534670" h="8889">
                  <a:moveTo>
                    <a:pt x="53466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4669" y="8889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E969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7" name="object 997"/>
            <p:cNvSpPr/>
            <p:nvPr/>
          </p:nvSpPr>
          <p:spPr>
            <a:xfrm>
              <a:off x="6695439" y="296798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69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69" y="7620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E8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8" name="object 998"/>
            <p:cNvSpPr/>
            <p:nvPr/>
          </p:nvSpPr>
          <p:spPr>
            <a:xfrm>
              <a:off x="6695439" y="297560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69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4669" y="7619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E862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9" name="object 999"/>
            <p:cNvSpPr/>
            <p:nvPr/>
          </p:nvSpPr>
          <p:spPr>
            <a:xfrm>
              <a:off x="6695439" y="298322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69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69" y="7620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E85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0" name="object 1000"/>
            <p:cNvSpPr/>
            <p:nvPr/>
          </p:nvSpPr>
          <p:spPr>
            <a:xfrm>
              <a:off x="6695439" y="2989579"/>
              <a:ext cx="534670" cy="8890"/>
            </a:xfrm>
            <a:custGeom>
              <a:avLst/>
              <a:gdLst/>
              <a:ahLst/>
              <a:cxnLst/>
              <a:rect l="l" t="t" r="r" b="b"/>
              <a:pathLst>
                <a:path w="534670" h="8889">
                  <a:moveTo>
                    <a:pt x="53466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534669" y="8890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E75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1" name="object 1001"/>
            <p:cNvSpPr/>
            <p:nvPr/>
          </p:nvSpPr>
          <p:spPr>
            <a:xfrm>
              <a:off x="6695439" y="299719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69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69" y="7620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E7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2" name="object 1002"/>
            <p:cNvSpPr/>
            <p:nvPr/>
          </p:nvSpPr>
          <p:spPr>
            <a:xfrm>
              <a:off x="6695439" y="300481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69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4669" y="7619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E656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3" name="object 1003"/>
            <p:cNvSpPr/>
            <p:nvPr/>
          </p:nvSpPr>
          <p:spPr>
            <a:xfrm>
              <a:off x="6695439" y="3011169"/>
              <a:ext cx="534670" cy="8890"/>
            </a:xfrm>
            <a:custGeom>
              <a:avLst/>
              <a:gdLst/>
              <a:ahLst/>
              <a:cxnLst/>
              <a:rect l="l" t="t" r="r" b="b"/>
              <a:pathLst>
                <a:path w="534670" h="8889">
                  <a:moveTo>
                    <a:pt x="53466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4669" y="8889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E6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4" name="object 1004"/>
            <p:cNvSpPr/>
            <p:nvPr/>
          </p:nvSpPr>
          <p:spPr>
            <a:xfrm>
              <a:off x="6695439" y="3018789"/>
              <a:ext cx="534670" cy="8890"/>
            </a:xfrm>
            <a:custGeom>
              <a:avLst/>
              <a:gdLst/>
              <a:ahLst/>
              <a:cxnLst/>
              <a:rect l="l" t="t" r="r" b="b"/>
              <a:pathLst>
                <a:path w="534670" h="8889">
                  <a:moveTo>
                    <a:pt x="53466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4669" y="8889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E5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5" name="object 1005"/>
            <p:cNvSpPr/>
            <p:nvPr/>
          </p:nvSpPr>
          <p:spPr>
            <a:xfrm>
              <a:off x="6695439" y="302640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69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4669" y="7619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E54D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6" name="object 1006"/>
            <p:cNvSpPr/>
            <p:nvPr/>
          </p:nvSpPr>
          <p:spPr>
            <a:xfrm>
              <a:off x="6695439" y="303402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69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69" y="7620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E44A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7" name="object 1007"/>
            <p:cNvSpPr/>
            <p:nvPr/>
          </p:nvSpPr>
          <p:spPr>
            <a:xfrm>
              <a:off x="6695439" y="3040379"/>
              <a:ext cx="534670" cy="8890"/>
            </a:xfrm>
            <a:custGeom>
              <a:avLst/>
              <a:gdLst/>
              <a:ahLst/>
              <a:cxnLst/>
              <a:rect l="l" t="t" r="r" b="b"/>
              <a:pathLst>
                <a:path w="534670" h="8889">
                  <a:moveTo>
                    <a:pt x="534669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534669" y="8890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E447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8" name="object 1008"/>
            <p:cNvSpPr/>
            <p:nvPr/>
          </p:nvSpPr>
          <p:spPr>
            <a:xfrm>
              <a:off x="6695439" y="3047999"/>
              <a:ext cx="534670" cy="8890"/>
            </a:xfrm>
            <a:custGeom>
              <a:avLst/>
              <a:gdLst/>
              <a:ahLst/>
              <a:cxnLst/>
              <a:rect l="l" t="t" r="r" b="b"/>
              <a:pathLst>
                <a:path w="534670" h="8889">
                  <a:moveTo>
                    <a:pt x="53466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4669" y="8889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E3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9" name="object 1009"/>
            <p:cNvSpPr/>
            <p:nvPr/>
          </p:nvSpPr>
          <p:spPr>
            <a:xfrm>
              <a:off x="6695439" y="305561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69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4669" y="7619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E3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0" name="object 1010"/>
            <p:cNvSpPr/>
            <p:nvPr/>
          </p:nvSpPr>
          <p:spPr>
            <a:xfrm>
              <a:off x="6695439" y="306323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69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69" y="7620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E3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1" name="object 1011"/>
            <p:cNvSpPr/>
            <p:nvPr/>
          </p:nvSpPr>
          <p:spPr>
            <a:xfrm>
              <a:off x="6695439" y="3069589"/>
              <a:ext cx="534670" cy="8890"/>
            </a:xfrm>
            <a:custGeom>
              <a:avLst/>
              <a:gdLst/>
              <a:ahLst/>
              <a:cxnLst/>
              <a:rect l="l" t="t" r="r" b="b"/>
              <a:pathLst>
                <a:path w="534670" h="8889">
                  <a:moveTo>
                    <a:pt x="53466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4669" y="8889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E2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2" name="object 1012"/>
            <p:cNvSpPr/>
            <p:nvPr/>
          </p:nvSpPr>
          <p:spPr>
            <a:xfrm>
              <a:off x="6695439" y="3077209"/>
              <a:ext cx="534670" cy="8890"/>
            </a:xfrm>
            <a:custGeom>
              <a:avLst/>
              <a:gdLst/>
              <a:ahLst/>
              <a:cxnLst/>
              <a:rect l="l" t="t" r="r" b="b"/>
              <a:pathLst>
                <a:path w="534670" h="8889">
                  <a:moveTo>
                    <a:pt x="53466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4669" y="8889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E23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3" name="object 1013"/>
            <p:cNvSpPr/>
            <p:nvPr/>
          </p:nvSpPr>
          <p:spPr>
            <a:xfrm>
              <a:off x="6695439" y="308482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69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69" y="7620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E13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4" name="object 1014"/>
            <p:cNvSpPr/>
            <p:nvPr/>
          </p:nvSpPr>
          <p:spPr>
            <a:xfrm>
              <a:off x="6695439" y="309244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69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69" y="7620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E131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5" name="object 1015"/>
            <p:cNvSpPr/>
            <p:nvPr/>
          </p:nvSpPr>
          <p:spPr>
            <a:xfrm>
              <a:off x="6695439" y="3098799"/>
              <a:ext cx="534670" cy="8890"/>
            </a:xfrm>
            <a:custGeom>
              <a:avLst/>
              <a:gdLst/>
              <a:ahLst/>
              <a:cxnLst/>
              <a:rect l="l" t="t" r="r" b="b"/>
              <a:pathLst>
                <a:path w="534670" h="8889">
                  <a:moveTo>
                    <a:pt x="53466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4669" y="8889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E02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6" name="object 1016"/>
            <p:cNvSpPr/>
            <p:nvPr/>
          </p:nvSpPr>
          <p:spPr>
            <a:xfrm>
              <a:off x="6695439" y="3106419"/>
              <a:ext cx="534670" cy="8890"/>
            </a:xfrm>
            <a:custGeom>
              <a:avLst/>
              <a:gdLst/>
              <a:ahLst/>
              <a:cxnLst/>
              <a:rect l="l" t="t" r="r" b="b"/>
              <a:pathLst>
                <a:path w="534670" h="8889">
                  <a:moveTo>
                    <a:pt x="53466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4669" y="8889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E02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7" name="object 1017"/>
            <p:cNvSpPr/>
            <p:nvPr/>
          </p:nvSpPr>
          <p:spPr>
            <a:xfrm>
              <a:off x="6695439" y="311403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69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69" y="7620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DF28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8" name="object 1018"/>
            <p:cNvSpPr/>
            <p:nvPr/>
          </p:nvSpPr>
          <p:spPr>
            <a:xfrm>
              <a:off x="6695439" y="312165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69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4669" y="7619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DF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9" name="object 1019"/>
            <p:cNvSpPr/>
            <p:nvPr/>
          </p:nvSpPr>
          <p:spPr>
            <a:xfrm>
              <a:off x="6695439" y="3128009"/>
              <a:ext cx="534670" cy="8890"/>
            </a:xfrm>
            <a:custGeom>
              <a:avLst/>
              <a:gdLst/>
              <a:ahLst/>
              <a:cxnLst/>
              <a:rect l="l" t="t" r="r" b="b"/>
              <a:pathLst>
                <a:path w="534670" h="8889">
                  <a:moveTo>
                    <a:pt x="53466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4669" y="8889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DE22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0" name="object 1020"/>
            <p:cNvSpPr/>
            <p:nvPr/>
          </p:nvSpPr>
          <p:spPr>
            <a:xfrm>
              <a:off x="6695439" y="313562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69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69" y="7620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DE1E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1" name="object 1021"/>
            <p:cNvSpPr/>
            <p:nvPr/>
          </p:nvSpPr>
          <p:spPr>
            <a:xfrm>
              <a:off x="6695439" y="314324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69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69" y="7620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DE1B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2" name="object 1022"/>
            <p:cNvSpPr/>
            <p:nvPr/>
          </p:nvSpPr>
          <p:spPr>
            <a:xfrm>
              <a:off x="6695439" y="315086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69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4669" y="7619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DD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3" name="object 1023"/>
            <p:cNvSpPr/>
            <p:nvPr/>
          </p:nvSpPr>
          <p:spPr>
            <a:xfrm>
              <a:off x="6695439" y="3157219"/>
              <a:ext cx="534670" cy="8890"/>
            </a:xfrm>
            <a:custGeom>
              <a:avLst/>
              <a:gdLst/>
              <a:ahLst/>
              <a:cxnLst/>
              <a:rect l="l" t="t" r="r" b="b"/>
              <a:pathLst>
                <a:path w="534670" h="8889">
                  <a:moveTo>
                    <a:pt x="534669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4669" y="8889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DD15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4" name="object 1024"/>
            <p:cNvSpPr/>
            <p:nvPr/>
          </p:nvSpPr>
          <p:spPr>
            <a:xfrm>
              <a:off x="6695439" y="316483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69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69" y="7620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DC12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5" name="object 1025"/>
            <p:cNvSpPr/>
            <p:nvPr/>
          </p:nvSpPr>
          <p:spPr>
            <a:xfrm>
              <a:off x="6695439" y="317245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69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4669" y="7619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DC0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6" name="object 1026"/>
            <p:cNvSpPr/>
            <p:nvPr/>
          </p:nvSpPr>
          <p:spPr>
            <a:xfrm>
              <a:off x="6695439" y="318007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69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69" y="7620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DB0C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7" name="object 1027"/>
            <p:cNvSpPr/>
            <p:nvPr/>
          </p:nvSpPr>
          <p:spPr>
            <a:xfrm>
              <a:off x="6695439" y="318642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69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69" y="7620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DB09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8" name="object 1028"/>
            <p:cNvSpPr/>
            <p:nvPr/>
          </p:nvSpPr>
          <p:spPr>
            <a:xfrm>
              <a:off x="6695439" y="319404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69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69" y="7620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DA06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9" name="object 1029"/>
            <p:cNvSpPr/>
            <p:nvPr/>
          </p:nvSpPr>
          <p:spPr>
            <a:xfrm>
              <a:off x="6695439" y="2743199"/>
              <a:ext cx="534670" cy="457200"/>
            </a:xfrm>
            <a:custGeom>
              <a:avLst/>
              <a:gdLst/>
              <a:ahLst/>
              <a:cxnLst/>
              <a:rect l="l" t="t" r="r" b="b"/>
              <a:pathLst>
                <a:path w="534670" h="457200">
                  <a:moveTo>
                    <a:pt x="2667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534669" y="0"/>
                  </a:lnTo>
                  <a:lnTo>
                    <a:pt x="534669" y="457200"/>
                  </a:lnTo>
                  <a:lnTo>
                    <a:pt x="2667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30" name="object 1030"/>
          <p:cNvGrpSpPr/>
          <p:nvPr/>
        </p:nvGrpSpPr>
        <p:grpSpPr>
          <a:xfrm>
            <a:off x="7443877" y="2738527"/>
            <a:ext cx="542925" cy="466725"/>
            <a:chOff x="7443877" y="2738527"/>
            <a:chExt cx="542925" cy="466725"/>
          </a:xfrm>
        </p:grpSpPr>
        <p:sp>
          <p:nvSpPr>
            <p:cNvPr id="1031" name="object 1031"/>
            <p:cNvSpPr/>
            <p:nvPr/>
          </p:nvSpPr>
          <p:spPr>
            <a:xfrm>
              <a:off x="7447280" y="2741929"/>
              <a:ext cx="535940" cy="8890"/>
            </a:xfrm>
            <a:custGeom>
              <a:avLst/>
              <a:gdLst/>
              <a:ahLst/>
              <a:cxnLst/>
              <a:rect l="l" t="t" r="r" b="b"/>
              <a:pathLst>
                <a:path w="535940" h="8889">
                  <a:moveTo>
                    <a:pt x="53594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535940" y="889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2" name="object 1032"/>
            <p:cNvSpPr/>
            <p:nvPr/>
          </p:nvSpPr>
          <p:spPr>
            <a:xfrm>
              <a:off x="7447279" y="274954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40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3" name="object 1033"/>
            <p:cNvSpPr/>
            <p:nvPr/>
          </p:nvSpPr>
          <p:spPr>
            <a:xfrm>
              <a:off x="7447279" y="275716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40" h="7619">
                  <a:moveTo>
                    <a:pt x="535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5940" y="761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4" name="object 1034"/>
            <p:cNvSpPr/>
            <p:nvPr/>
          </p:nvSpPr>
          <p:spPr>
            <a:xfrm>
              <a:off x="7447279" y="2763519"/>
              <a:ext cx="535940" cy="8890"/>
            </a:xfrm>
            <a:custGeom>
              <a:avLst/>
              <a:gdLst/>
              <a:ahLst/>
              <a:cxnLst/>
              <a:rect l="l" t="t" r="r" b="b"/>
              <a:pathLst>
                <a:path w="535940" h="8889">
                  <a:moveTo>
                    <a:pt x="5359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5940" y="888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5" name="object 1035"/>
            <p:cNvSpPr/>
            <p:nvPr/>
          </p:nvSpPr>
          <p:spPr>
            <a:xfrm>
              <a:off x="7447279" y="2771139"/>
              <a:ext cx="535940" cy="8890"/>
            </a:xfrm>
            <a:custGeom>
              <a:avLst/>
              <a:gdLst/>
              <a:ahLst/>
              <a:cxnLst/>
              <a:rect l="l" t="t" r="r" b="b"/>
              <a:pathLst>
                <a:path w="535940" h="8889">
                  <a:moveTo>
                    <a:pt x="5359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5940" y="888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6" name="object 1036"/>
            <p:cNvSpPr/>
            <p:nvPr/>
          </p:nvSpPr>
          <p:spPr>
            <a:xfrm>
              <a:off x="7447279" y="277875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40" h="7619">
                  <a:moveTo>
                    <a:pt x="535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5940" y="761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7" name="object 1037"/>
            <p:cNvSpPr/>
            <p:nvPr/>
          </p:nvSpPr>
          <p:spPr>
            <a:xfrm>
              <a:off x="7447279" y="278637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40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8" name="object 1038"/>
            <p:cNvSpPr/>
            <p:nvPr/>
          </p:nvSpPr>
          <p:spPr>
            <a:xfrm>
              <a:off x="7447279" y="2792729"/>
              <a:ext cx="535940" cy="8890"/>
            </a:xfrm>
            <a:custGeom>
              <a:avLst/>
              <a:gdLst/>
              <a:ahLst/>
              <a:cxnLst/>
              <a:rect l="l" t="t" r="r" b="b"/>
              <a:pathLst>
                <a:path w="535940" h="8889">
                  <a:moveTo>
                    <a:pt x="53594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535940" y="889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9" name="object 1039"/>
            <p:cNvSpPr/>
            <p:nvPr/>
          </p:nvSpPr>
          <p:spPr>
            <a:xfrm>
              <a:off x="7447279" y="2800349"/>
              <a:ext cx="535940" cy="8890"/>
            </a:xfrm>
            <a:custGeom>
              <a:avLst/>
              <a:gdLst/>
              <a:ahLst/>
              <a:cxnLst/>
              <a:rect l="l" t="t" r="r" b="b"/>
              <a:pathLst>
                <a:path w="535940" h="8889">
                  <a:moveTo>
                    <a:pt x="5359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5940" y="888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0" name="object 1040"/>
            <p:cNvSpPr/>
            <p:nvPr/>
          </p:nvSpPr>
          <p:spPr>
            <a:xfrm>
              <a:off x="7447279" y="280796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40" h="7619">
                  <a:moveTo>
                    <a:pt x="535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5940" y="761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1" name="object 1041"/>
            <p:cNvSpPr/>
            <p:nvPr/>
          </p:nvSpPr>
          <p:spPr>
            <a:xfrm>
              <a:off x="7447279" y="281558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40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2" name="object 1042"/>
            <p:cNvSpPr/>
            <p:nvPr/>
          </p:nvSpPr>
          <p:spPr>
            <a:xfrm>
              <a:off x="7447279" y="2821939"/>
              <a:ext cx="535940" cy="8890"/>
            </a:xfrm>
            <a:custGeom>
              <a:avLst/>
              <a:gdLst/>
              <a:ahLst/>
              <a:cxnLst/>
              <a:rect l="l" t="t" r="r" b="b"/>
              <a:pathLst>
                <a:path w="535940" h="8889">
                  <a:moveTo>
                    <a:pt x="5359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5940" y="888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3" name="object 1043"/>
            <p:cNvSpPr/>
            <p:nvPr/>
          </p:nvSpPr>
          <p:spPr>
            <a:xfrm>
              <a:off x="7447279" y="2829559"/>
              <a:ext cx="535940" cy="8890"/>
            </a:xfrm>
            <a:custGeom>
              <a:avLst/>
              <a:gdLst/>
              <a:ahLst/>
              <a:cxnLst/>
              <a:rect l="l" t="t" r="r" b="b"/>
              <a:pathLst>
                <a:path w="535940" h="8889">
                  <a:moveTo>
                    <a:pt x="5359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5940" y="888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4" name="object 1044"/>
            <p:cNvSpPr/>
            <p:nvPr/>
          </p:nvSpPr>
          <p:spPr>
            <a:xfrm>
              <a:off x="7447279" y="283717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40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5" name="object 1045"/>
            <p:cNvSpPr/>
            <p:nvPr/>
          </p:nvSpPr>
          <p:spPr>
            <a:xfrm>
              <a:off x="7447279" y="284479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40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6" name="object 1046"/>
            <p:cNvSpPr/>
            <p:nvPr/>
          </p:nvSpPr>
          <p:spPr>
            <a:xfrm>
              <a:off x="7447279" y="2851149"/>
              <a:ext cx="535940" cy="8890"/>
            </a:xfrm>
            <a:custGeom>
              <a:avLst/>
              <a:gdLst/>
              <a:ahLst/>
              <a:cxnLst/>
              <a:rect l="l" t="t" r="r" b="b"/>
              <a:pathLst>
                <a:path w="535940" h="8889">
                  <a:moveTo>
                    <a:pt x="5359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5940" y="888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7" name="object 1047"/>
            <p:cNvSpPr/>
            <p:nvPr/>
          </p:nvSpPr>
          <p:spPr>
            <a:xfrm>
              <a:off x="7447279" y="2858769"/>
              <a:ext cx="535940" cy="8890"/>
            </a:xfrm>
            <a:custGeom>
              <a:avLst/>
              <a:gdLst/>
              <a:ahLst/>
              <a:cxnLst/>
              <a:rect l="l" t="t" r="r" b="b"/>
              <a:pathLst>
                <a:path w="535940" h="8889">
                  <a:moveTo>
                    <a:pt x="5359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5940" y="888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" name="object 1048"/>
            <p:cNvSpPr/>
            <p:nvPr/>
          </p:nvSpPr>
          <p:spPr>
            <a:xfrm>
              <a:off x="7447279" y="286638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40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9" name="object 1049"/>
            <p:cNvSpPr/>
            <p:nvPr/>
          </p:nvSpPr>
          <p:spPr>
            <a:xfrm>
              <a:off x="7447279" y="287400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40" h="7619">
                  <a:moveTo>
                    <a:pt x="535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5940" y="761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CE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0" name="object 1050"/>
            <p:cNvSpPr/>
            <p:nvPr/>
          </p:nvSpPr>
          <p:spPr>
            <a:xfrm>
              <a:off x="7447279" y="2880359"/>
              <a:ext cx="535940" cy="8890"/>
            </a:xfrm>
            <a:custGeom>
              <a:avLst/>
              <a:gdLst/>
              <a:ahLst/>
              <a:cxnLst/>
              <a:rect l="l" t="t" r="r" b="b"/>
              <a:pathLst>
                <a:path w="535940" h="8889">
                  <a:moveTo>
                    <a:pt x="5359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5940" y="888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1" name="object 1051"/>
            <p:cNvSpPr/>
            <p:nvPr/>
          </p:nvSpPr>
          <p:spPr>
            <a:xfrm>
              <a:off x="7447279" y="288797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40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2" name="object 1052"/>
            <p:cNvSpPr/>
            <p:nvPr/>
          </p:nvSpPr>
          <p:spPr>
            <a:xfrm>
              <a:off x="7447279" y="289559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40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C8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3" name="object 1053"/>
            <p:cNvSpPr/>
            <p:nvPr/>
          </p:nvSpPr>
          <p:spPr>
            <a:xfrm>
              <a:off x="7447279" y="290321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40" h="7619">
                  <a:moveTo>
                    <a:pt x="535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5940" y="761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C6C6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4" name="object 1054"/>
            <p:cNvSpPr/>
            <p:nvPr/>
          </p:nvSpPr>
          <p:spPr>
            <a:xfrm>
              <a:off x="7447279" y="290956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40" h="7619">
                  <a:moveTo>
                    <a:pt x="535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5940" y="761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C4C4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5" name="object 1055"/>
            <p:cNvSpPr/>
            <p:nvPr/>
          </p:nvSpPr>
          <p:spPr>
            <a:xfrm>
              <a:off x="7447279" y="291718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40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C1C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6" name="object 1056"/>
            <p:cNvSpPr/>
            <p:nvPr/>
          </p:nvSpPr>
          <p:spPr>
            <a:xfrm>
              <a:off x="7447279" y="292480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40" h="7619">
                  <a:moveTo>
                    <a:pt x="535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5940" y="761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7" name="object 1057"/>
            <p:cNvSpPr/>
            <p:nvPr/>
          </p:nvSpPr>
          <p:spPr>
            <a:xfrm>
              <a:off x="7447279" y="293242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40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BD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8" name="object 1058"/>
            <p:cNvSpPr/>
            <p:nvPr/>
          </p:nvSpPr>
          <p:spPr>
            <a:xfrm>
              <a:off x="7447279" y="293877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40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BB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9" name="object 1059"/>
            <p:cNvSpPr/>
            <p:nvPr/>
          </p:nvSpPr>
          <p:spPr>
            <a:xfrm>
              <a:off x="7447279" y="294639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40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B9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0" name="object 1060"/>
            <p:cNvSpPr/>
            <p:nvPr/>
          </p:nvSpPr>
          <p:spPr>
            <a:xfrm>
              <a:off x="7447279" y="295401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40" h="7619">
                  <a:moveTo>
                    <a:pt x="535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5940" y="761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B7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1" name="object 1061"/>
            <p:cNvSpPr/>
            <p:nvPr/>
          </p:nvSpPr>
          <p:spPr>
            <a:xfrm>
              <a:off x="7447279" y="2960369"/>
              <a:ext cx="535940" cy="8890"/>
            </a:xfrm>
            <a:custGeom>
              <a:avLst/>
              <a:gdLst/>
              <a:ahLst/>
              <a:cxnLst/>
              <a:rect l="l" t="t" r="r" b="b"/>
              <a:pathLst>
                <a:path w="535940" h="8889">
                  <a:moveTo>
                    <a:pt x="5359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5940" y="888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B4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2" name="object 1062"/>
            <p:cNvSpPr/>
            <p:nvPr/>
          </p:nvSpPr>
          <p:spPr>
            <a:xfrm>
              <a:off x="7447279" y="296798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40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3" name="object 1063"/>
            <p:cNvSpPr/>
            <p:nvPr/>
          </p:nvSpPr>
          <p:spPr>
            <a:xfrm>
              <a:off x="7447279" y="297560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40" h="7619">
                  <a:moveTo>
                    <a:pt x="535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5940" y="761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B0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4" name="object 1064"/>
            <p:cNvSpPr/>
            <p:nvPr/>
          </p:nvSpPr>
          <p:spPr>
            <a:xfrm>
              <a:off x="7447279" y="298322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40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AE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5" name="object 1065"/>
            <p:cNvSpPr/>
            <p:nvPr/>
          </p:nvSpPr>
          <p:spPr>
            <a:xfrm>
              <a:off x="7447279" y="2989579"/>
              <a:ext cx="535940" cy="8890"/>
            </a:xfrm>
            <a:custGeom>
              <a:avLst/>
              <a:gdLst/>
              <a:ahLst/>
              <a:cxnLst/>
              <a:rect l="l" t="t" r="r" b="b"/>
              <a:pathLst>
                <a:path w="535940" h="8889">
                  <a:moveTo>
                    <a:pt x="53594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535940" y="889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6" name="object 1066"/>
            <p:cNvSpPr/>
            <p:nvPr/>
          </p:nvSpPr>
          <p:spPr>
            <a:xfrm>
              <a:off x="7447279" y="299719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40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A9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7" name="object 1067"/>
            <p:cNvSpPr/>
            <p:nvPr/>
          </p:nvSpPr>
          <p:spPr>
            <a:xfrm>
              <a:off x="7447279" y="300481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40" h="7619">
                  <a:moveTo>
                    <a:pt x="535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5940" y="761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A7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8" name="object 1068"/>
            <p:cNvSpPr/>
            <p:nvPr/>
          </p:nvSpPr>
          <p:spPr>
            <a:xfrm>
              <a:off x="7447279" y="3011169"/>
              <a:ext cx="535940" cy="8890"/>
            </a:xfrm>
            <a:custGeom>
              <a:avLst/>
              <a:gdLst/>
              <a:ahLst/>
              <a:cxnLst/>
              <a:rect l="l" t="t" r="r" b="b"/>
              <a:pathLst>
                <a:path w="535940" h="8889">
                  <a:moveTo>
                    <a:pt x="5359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5940" y="888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A5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9" name="object 1069"/>
            <p:cNvSpPr/>
            <p:nvPr/>
          </p:nvSpPr>
          <p:spPr>
            <a:xfrm>
              <a:off x="7447279" y="3018789"/>
              <a:ext cx="535940" cy="8890"/>
            </a:xfrm>
            <a:custGeom>
              <a:avLst/>
              <a:gdLst/>
              <a:ahLst/>
              <a:cxnLst/>
              <a:rect l="l" t="t" r="r" b="b"/>
              <a:pathLst>
                <a:path w="535940" h="8889">
                  <a:moveTo>
                    <a:pt x="5359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5940" y="888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A3A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0" name="object 1070"/>
            <p:cNvSpPr/>
            <p:nvPr/>
          </p:nvSpPr>
          <p:spPr>
            <a:xfrm>
              <a:off x="7447279" y="302640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40" h="7619">
                  <a:moveTo>
                    <a:pt x="535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5940" y="761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A1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1" name="object 1071"/>
            <p:cNvSpPr/>
            <p:nvPr/>
          </p:nvSpPr>
          <p:spPr>
            <a:xfrm>
              <a:off x="7447279" y="303402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40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2" name="object 1072"/>
            <p:cNvSpPr/>
            <p:nvPr/>
          </p:nvSpPr>
          <p:spPr>
            <a:xfrm>
              <a:off x="7447279" y="3040379"/>
              <a:ext cx="535940" cy="8890"/>
            </a:xfrm>
            <a:custGeom>
              <a:avLst/>
              <a:gdLst/>
              <a:ahLst/>
              <a:cxnLst/>
              <a:rect l="l" t="t" r="r" b="b"/>
              <a:pathLst>
                <a:path w="535940" h="8889">
                  <a:moveTo>
                    <a:pt x="53594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535940" y="889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9C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3" name="object 1073"/>
            <p:cNvSpPr/>
            <p:nvPr/>
          </p:nvSpPr>
          <p:spPr>
            <a:xfrm>
              <a:off x="7447279" y="3047999"/>
              <a:ext cx="535940" cy="8890"/>
            </a:xfrm>
            <a:custGeom>
              <a:avLst/>
              <a:gdLst/>
              <a:ahLst/>
              <a:cxnLst/>
              <a:rect l="l" t="t" r="r" b="b"/>
              <a:pathLst>
                <a:path w="535940" h="8889">
                  <a:moveTo>
                    <a:pt x="5359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5940" y="888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4" name="object 1074"/>
            <p:cNvSpPr/>
            <p:nvPr/>
          </p:nvSpPr>
          <p:spPr>
            <a:xfrm>
              <a:off x="7447279" y="305561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40" h="7619">
                  <a:moveTo>
                    <a:pt x="535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5940" y="761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5" name="object 1075"/>
            <p:cNvSpPr/>
            <p:nvPr/>
          </p:nvSpPr>
          <p:spPr>
            <a:xfrm>
              <a:off x="7447279" y="306323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40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6" name="object 1076"/>
            <p:cNvSpPr/>
            <p:nvPr/>
          </p:nvSpPr>
          <p:spPr>
            <a:xfrm>
              <a:off x="7447279" y="3069589"/>
              <a:ext cx="535940" cy="8890"/>
            </a:xfrm>
            <a:custGeom>
              <a:avLst/>
              <a:gdLst/>
              <a:ahLst/>
              <a:cxnLst/>
              <a:rect l="l" t="t" r="r" b="b"/>
              <a:pathLst>
                <a:path w="535940" h="8889">
                  <a:moveTo>
                    <a:pt x="5359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5940" y="888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949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7" name="object 1077"/>
            <p:cNvSpPr/>
            <p:nvPr/>
          </p:nvSpPr>
          <p:spPr>
            <a:xfrm>
              <a:off x="7447279" y="3077209"/>
              <a:ext cx="535940" cy="8890"/>
            </a:xfrm>
            <a:custGeom>
              <a:avLst/>
              <a:gdLst/>
              <a:ahLst/>
              <a:cxnLst/>
              <a:rect l="l" t="t" r="r" b="b"/>
              <a:pathLst>
                <a:path w="535940" h="8889">
                  <a:moveTo>
                    <a:pt x="5359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5940" y="888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8" name="object 1078"/>
            <p:cNvSpPr/>
            <p:nvPr/>
          </p:nvSpPr>
          <p:spPr>
            <a:xfrm>
              <a:off x="7447279" y="308482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40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8F8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9" name="object 1079"/>
            <p:cNvSpPr/>
            <p:nvPr/>
          </p:nvSpPr>
          <p:spPr>
            <a:xfrm>
              <a:off x="7447279" y="309244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40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8D8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0" name="object 1080"/>
            <p:cNvSpPr/>
            <p:nvPr/>
          </p:nvSpPr>
          <p:spPr>
            <a:xfrm>
              <a:off x="7447279" y="3098799"/>
              <a:ext cx="535940" cy="8890"/>
            </a:xfrm>
            <a:custGeom>
              <a:avLst/>
              <a:gdLst/>
              <a:ahLst/>
              <a:cxnLst/>
              <a:rect l="l" t="t" r="r" b="b"/>
              <a:pathLst>
                <a:path w="535940" h="8889">
                  <a:moveTo>
                    <a:pt x="5359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5940" y="888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1" name="object 1081"/>
            <p:cNvSpPr/>
            <p:nvPr/>
          </p:nvSpPr>
          <p:spPr>
            <a:xfrm>
              <a:off x="7447279" y="3106419"/>
              <a:ext cx="535940" cy="8890"/>
            </a:xfrm>
            <a:custGeom>
              <a:avLst/>
              <a:gdLst/>
              <a:ahLst/>
              <a:cxnLst/>
              <a:rect l="l" t="t" r="r" b="b"/>
              <a:pathLst>
                <a:path w="535940" h="8889">
                  <a:moveTo>
                    <a:pt x="5359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5940" y="888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8989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2" name="object 1082"/>
            <p:cNvSpPr/>
            <p:nvPr/>
          </p:nvSpPr>
          <p:spPr>
            <a:xfrm>
              <a:off x="7447279" y="311403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40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8787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3" name="object 1083"/>
            <p:cNvSpPr/>
            <p:nvPr/>
          </p:nvSpPr>
          <p:spPr>
            <a:xfrm>
              <a:off x="7447279" y="312165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40" h="7619">
                  <a:moveTo>
                    <a:pt x="535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5940" y="761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4" name="object 1084"/>
            <p:cNvSpPr/>
            <p:nvPr/>
          </p:nvSpPr>
          <p:spPr>
            <a:xfrm>
              <a:off x="7447279" y="3128009"/>
              <a:ext cx="535940" cy="8890"/>
            </a:xfrm>
            <a:custGeom>
              <a:avLst/>
              <a:gdLst/>
              <a:ahLst/>
              <a:cxnLst/>
              <a:rect l="l" t="t" r="r" b="b"/>
              <a:pathLst>
                <a:path w="535940" h="8889">
                  <a:moveTo>
                    <a:pt x="5359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5940" y="888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8282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5" name="object 1085"/>
            <p:cNvSpPr/>
            <p:nvPr/>
          </p:nvSpPr>
          <p:spPr>
            <a:xfrm>
              <a:off x="7447279" y="313562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40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6" name="object 1086"/>
            <p:cNvSpPr/>
            <p:nvPr/>
          </p:nvSpPr>
          <p:spPr>
            <a:xfrm>
              <a:off x="7447279" y="314324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40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7" name="object 1087"/>
            <p:cNvSpPr/>
            <p:nvPr/>
          </p:nvSpPr>
          <p:spPr>
            <a:xfrm>
              <a:off x="7447279" y="315086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40" h="7619">
                  <a:moveTo>
                    <a:pt x="535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5940" y="761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7C7C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8" name="object 1088"/>
            <p:cNvSpPr/>
            <p:nvPr/>
          </p:nvSpPr>
          <p:spPr>
            <a:xfrm>
              <a:off x="7447279" y="3157219"/>
              <a:ext cx="535940" cy="8890"/>
            </a:xfrm>
            <a:custGeom>
              <a:avLst/>
              <a:gdLst/>
              <a:ahLst/>
              <a:cxnLst/>
              <a:rect l="l" t="t" r="r" b="b"/>
              <a:pathLst>
                <a:path w="535940" h="8889">
                  <a:moveTo>
                    <a:pt x="53594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5940" y="888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7A7A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9" name="object 1089"/>
            <p:cNvSpPr/>
            <p:nvPr/>
          </p:nvSpPr>
          <p:spPr>
            <a:xfrm>
              <a:off x="7447279" y="316483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40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7878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0" name="object 1090"/>
            <p:cNvSpPr/>
            <p:nvPr/>
          </p:nvSpPr>
          <p:spPr>
            <a:xfrm>
              <a:off x="7447279" y="317245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40" h="7619">
                  <a:moveTo>
                    <a:pt x="53594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5940" y="7619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7575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1" name="object 1091"/>
            <p:cNvSpPr/>
            <p:nvPr/>
          </p:nvSpPr>
          <p:spPr>
            <a:xfrm>
              <a:off x="7447279" y="318007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40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7373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2" name="object 1092"/>
            <p:cNvSpPr/>
            <p:nvPr/>
          </p:nvSpPr>
          <p:spPr>
            <a:xfrm>
              <a:off x="7447279" y="318642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40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7171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3" name="object 1093"/>
            <p:cNvSpPr/>
            <p:nvPr/>
          </p:nvSpPr>
          <p:spPr>
            <a:xfrm>
              <a:off x="7447279" y="3194049"/>
              <a:ext cx="535940" cy="7620"/>
            </a:xfrm>
            <a:custGeom>
              <a:avLst/>
              <a:gdLst/>
              <a:ahLst/>
              <a:cxnLst/>
              <a:rect l="l" t="t" r="r" b="b"/>
              <a:pathLst>
                <a:path w="535940" h="7619">
                  <a:moveTo>
                    <a:pt x="53594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5940" y="7620"/>
                  </a:lnTo>
                  <a:lnTo>
                    <a:pt x="535940" y="0"/>
                  </a:lnTo>
                  <a:close/>
                </a:path>
              </a:pathLst>
            </a:custGeom>
            <a:solidFill>
              <a:srgbClr val="6F6F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4" name="object 1094"/>
            <p:cNvSpPr/>
            <p:nvPr/>
          </p:nvSpPr>
          <p:spPr>
            <a:xfrm>
              <a:off x="7448549" y="2743199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2667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533400" y="0"/>
                  </a:lnTo>
                  <a:lnTo>
                    <a:pt x="533400" y="457200"/>
                  </a:lnTo>
                  <a:lnTo>
                    <a:pt x="2667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95" name="object 1095"/>
          <p:cNvGrpSpPr/>
          <p:nvPr/>
        </p:nvGrpSpPr>
        <p:grpSpPr>
          <a:xfrm>
            <a:off x="8172857" y="2738527"/>
            <a:ext cx="542925" cy="466725"/>
            <a:chOff x="8172857" y="2738527"/>
            <a:chExt cx="542925" cy="466725"/>
          </a:xfrm>
        </p:grpSpPr>
        <p:sp>
          <p:nvSpPr>
            <p:cNvPr id="1096" name="object 1096"/>
            <p:cNvSpPr/>
            <p:nvPr/>
          </p:nvSpPr>
          <p:spPr>
            <a:xfrm>
              <a:off x="8176260" y="2741929"/>
              <a:ext cx="534670" cy="8890"/>
            </a:xfrm>
            <a:custGeom>
              <a:avLst/>
              <a:gdLst/>
              <a:ahLst/>
              <a:cxnLst/>
              <a:rect l="l" t="t" r="r" b="b"/>
              <a:pathLst>
                <a:path w="534670" h="8889">
                  <a:moveTo>
                    <a:pt x="5346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534670" y="889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C7E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7" name="object 1097"/>
            <p:cNvSpPr/>
            <p:nvPr/>
          </p:nvSpPr>
          <p:spPr>
            <a:xfrm>
              <a:off x="8176260" y="274954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70" y="762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C5E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8" name="object 1098"/>
            <p:cNvSpPr/>
            <p:nvPr/>
          </p:nvSpPr>
          <p:spPr>
            <a:xfrm>
              <a:off x="8176260" y="275716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4670" y="7619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C2E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9" name="object 1099"/>
            <p:cNvSpPr/>
            <p:nvPr/>
          </p:nvSpPr>
          <p:spPr>
            <a:xfrm>
              <a:off x="8176260" y="2763519"/>
              <a:ext cx="534670" cy="8890"/>
            </a:xfrm>
            <a:custGeom>
              <a:avLst/>
              <a:gdLst/>
              <a:ahLst/>
              <a:cxnLst/>
              <a:rect l="l" t="t" r="r" b="b"/>
              <a:pathLst>
                <a:path w="534670" h="8889">
                  <a:moveTo>
                    <a:pt x="5346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4670" y="8889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BFD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0" name="object 1100"/>
            <p:cNvSpPr/>
            <p:nvPr/>
          </p:nvSpPr>
          <p:spPr>
            <a:xfrm>
              <a:off x="8176260" y="2771139"/>
              <a:ext cx="534670" cy="8890"/>
            </a:xfrm>
            <a:custGeom>
              <a:avLst/>
              <a:gdLst/>
              <a:ahLst/>
              <a:cxnLst/>
              <a:rect l="l" t="t" r="r" b="b"/>
              <a:pathLst>
                <a:path w="534670" h="8889">
                  <a:moveTo>
                    <a:pt x="5346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4670" y="8889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BC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1" name="object 1101"/>
            <p:cNvSpPr/>
            <p:nvPr/>
          </p:nvSpPr>
          <p:spPr>
            <a:xfrm>
              <a:off x="8176260" y="277875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4670" y="7619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B9D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2" name="object 1102"/>
            <p:cNvSpPr/>
            <p:nvPr/>
          </p:nvSpPr>
          <p:spPr>
            <a:xfrm>
              <a:off x="8176260" y="278637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70" y="762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B6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3" name="object 1103"/>
            <p:cNvSpPr/>
            <p:nvPr/>
          </p:nvSpPr>
          <p:spPr>
            <a:xfrm>
              <a:off x="8176260" y="2792729"/>
              <a:ext cx="534670" cy="8890"/>
            </a:xfrm>
            <a:custGeom>
              <a:avLst/>
              <a:gdLst/>
              <a:ahLst/>
              <a:cxnLst/>
              <a:rect l="l" t="t" r="r" b="b"/>
              <a:pathLst>
                <a:path w="534670" h="8889">
                  <a:moveTo>
                    <a:pt x="5346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534670" y="889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B3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4" name="object 1104"/>
            <p:cNvSpPr/>
            <p:nvPr/>
          </p:nvSpPr>
          <p:spPr>
            <a:xfrm>
              <a:off x="8176260" y="2800349"/>
              <a:ext cx="534670" cy="8890"/>
            </a:xfrm>
            <a:custGeom>
              <a:avLst/>
              <a:gdLst/>
              <a:ahLst/>
              <a:cxnLst/>
              <a:rect l="l" t="t" r="r" b="b"/>
              <a:pathLst>
                <a:path w="534670" h="8889">
                  <a:moveTo>
                    <a:pt x="5346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4670" y="8889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B0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5" name="object 1105"/>
            <p:cNvSpPr/>
            <p:nvPr/>
          </p:nvSpPr>
          <p:spPr>
            <a:xfrm>
              <a:off x="8176260" y="280796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4670" y="7619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AD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6" name="object 1106"/>
            <p:cNvSpPr/>
            <p:nvPr/>
          </p:nvSpPr>
          <p:spPr>
            <a:xfrm>
              <a:off x="8176260" y="281558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70" y="762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AA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7" name="object 1107"/>
            <p:cNvSpPr/>
            <p:nvPr/>
          </p:nvSpPr>
          <p:spPr>
            <a:xfrm>
              <a:off x="8176260" y="2821939"/>
              <a:ext cx="534670" cy="8890"/>
            </a:xfrm>
            <a:custGeom>
              <a:avLst/>
              <a:gdLst/>
              <a:ahLst/>
              <a:cxnLst/>
              <a:rect l="l" t="t" r="r" b="b"/>
              <a:pathLst>
                <a:path w="534670" h="8889">
                  <a:moveTo>
                    <a:pt x="5346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4670" y="8889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A7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8" name="object 1108"/>
            <p:cNvSpPr/>
            <p:nvPr/>
          </p:nvSpPr>
          <p:spPr>
            <a:xfrm>
              <a:off x="8176260" y="2829559"/>
              <a:ext cx="534670" cy="8890"/>
            </a:xfrm>
            <a:custGeom>
              <a:avLst/>
              <a:gdLst/>
              <a:ahLst/>
              <a:cxnLst/>
              <a:rect l="l" t="t" r="r" b="b"/>
              <a:pathLst>
                <a:path w="534670" h="8889">
                  <a:moveTo>
                    <a:pt x="5346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4670" y="8889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A4D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9" name="object 1109"/>
            <p:cNvSpPr/>
            <p:nvPr/>
          </p:nvSpPr>
          <p:spPr>
            <a:xfrm>
              <a:off x="8176260" y="283717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70" y="762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A1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0" name="object 1110"/>
            <p:cNvSpPr/>
            <p:nvPr/>
          </p:nvSpPr>
          <p:spPr>
            <a:xfrm>
              <a:off x="8176260" y="284479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70" y="762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9E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1" name="object 1111"/>
            <p:cNvSpPr/>
            <p:nvPr/>
          </p:nvSpPr>
          <p:spPr>
            <a:xfrm>
              <a:off x="8176260" y="2851149"/>
              <a:ext cx="534670" cy="8890"/>
            </a:xfrm>
            <a:custGeom>
              <a:avLst/>
              <a:gdLst/>
              <a:ahLst/>
              <a:cxnLst/>
              <a:rect l="l" t="t" r="r" b="b"/>
              <a:pathLst>
                <a:path w="534670" h="8889">
                  <a:moveTo>
                    <a:pt x="5346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4670" y="8889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9B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2" name="object 1112"/>
            <p:cNvSpPr/>
            <p:nvPr/>
          </p:nvSpPr>
          <p:spPr>
            <a:xfrm>
              <a:off x="8176260" y="2858769"/>
              <a:ext cx="534670" cy="8890"/>
            </a:xfrm>
            <a:custGeom>
              <a:avLst/>
              <a:gdLst/>
              <a:ahLst/>
              <a:cxnLst/>
              <a:rect l="l" t="t" r="r" b="b"/>
              <a:pathLst>
                <a:path w="534670" h="8889">
                  <a:moveTo>
                    <a:pt x="5346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4670" y="8889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3" name="object 1113"/>
            <p:cNvSpPr/>
            <p:nvPr/>
          </p:nvSpPr>
          <p:spPr>
            <a:xfrm>
              <a:off x="8176260" y="286638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70" y="762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95C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4" name="object 1114"/>
            <p:cNvSpPr/>
            <p:nvPr/>
          </p:nvSpPr>
          <p:spPr>
            <a:xfrm>
              <a:off x="8176260" y="287400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4670" y="7619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92C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5" name="object 1115"/>
            <p:cNvSpPr/>
            <p:nvPr/>
          </p:nvSpPr>
          <p:spPr>
            <a:xfrm>
              <a:off x="8176260" y="2880359"/>
              <a:ext cx="534670" cy="8890"/>
            </a:xfrm>
            <a:custGeom>
              <a:avLst/>
              <a:gdLst/>
              <a:ahLst/>
              <a:cxnLst/>
              <a:rect l="l" t="t" r="r" b="b"/>
              <a:pathLst>
                <a:path w="534670" h="8889">
                  <a:moveTo>
                    <a:pt x="5346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4670" y="8889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8FC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6" name="object 1116"/>
            <p:cNvSpPr/>
            <p:nvPr/>
          </p:nvSpPr>
          <p:spPr>
            <a:xfrm>
              <a:off x="8176260" y="288797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70" y="762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8CC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7" name="object 1117"/>
            <p:cNvSpPr/>
            <p:nvPr/>
          </p:nvSpPr>
          <p:spPr>
            <a:xfrm>
              <a:off x="8176260" y="289559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70" y="762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89C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8" name="object 1118"/>
            <p:cNvSpPr/>
            <p:nvPr/>
          </p:nvSpPr>
          <p:spPr>
            <a:xfrm>
              <a:off x="8176260" y="290321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4670" y="7619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86C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9" name="object 1119"/>
            <p:cNvSpPr/>
            <p:nvPr/>
          </p:nvSpPr>
          <p:spPr>
            <a:xfrm>
              <a:off x="8176260" y="290956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4670" y="7619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83C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0" name="object 1120"/>
            <p:cNvSpPr/>
            <p:nvPr/>
          </p:nvSpPr>
          <p:spPr>
            <a:xfrm>
              <a:off x="8176260" y="291718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70" y="762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80C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1" name="object 1121"/>
            <p:cNvSpPr/>
            <p:nvPr/>
          </p:nvSpPr>
          <p:spPr>
            <a:xfrm>
              <a:off x="8176260" y="292480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4670" y="7619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7DB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2" name="object 1122"/>
            <p:cNvSpPr/>
            <p:nvPr/>
          </p:nvSpPr>
          <p:spPr>
            <a:xfrm>
              <a:off x="8176260" y="293242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70" y="762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7AB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3" name="object 1123"/>
            <p:cNvSpPr/>
            <p:nvPr/>
          </p:nvSpPr>
          <p:spPr>
            <a:xfrm>
              <a:off x="8176260" y="293877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70" y="762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77B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4" name="object 1124"/>
            <p:cNvSpPr/>
            <p:nvPr/>
          </p:nvSpPr>
          <p:spPr>
            <a:xfrm>
              <a:off x="8176260" y="294639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70" y="762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74B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5" name="object 1125"/>
            <p:cNvSpPr/>
            <p:nvPr/>
          </p:nvSpPr>
          <p:spPr>
            <a:xfrm>
              <a:off x="8176260" y="295401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4670" y="7619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71B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6" name="object 1126"/>
            <p:cNvSpPr/>
            <p:nvPr/>
          </p:nvSpPr>
          <p:spPr>
            <a:xfrm>
              <a:off x="8176260" y="2960369"/>
              <a:ext cx="534670" cy="8890"/>
            </a:xfrm>
            <a:custGeom>
              <a:avLst/>
              <a:gdLst/>
              <a:ahLst/>
              <a:cxnLst/>
              <a:rect l="l" t="t" r="r" b="b"/>
              <a:pathLst>
                <a:path w="534670" h="8889">
                  <a:moveTo>
                    <a:pt x="5346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4670" y="8889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6E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7" name="object 1127"/>
            <p:cNvSpPr/>
            <p:nvPr/>
          </p:nvSpPr>
          <p:spPr>
            <a:xfrm>
              <a:off x="8176260" y="296798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70" y="762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6B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8" name="object 1128"/>
            <p:cNvSpPr/>
            <p:nvPr/>
          </p:nvSpPr>
          <p:spPr>
            <a:xfrm>
              <a:off x="8176260" y="297560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4670" y="7619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68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9" name="object 1129"/>
            <p:cNvSpPr/>
            <p:nvPr/>
          </p:nvSpPr>
          <p:spPr>
            <a:xfrm>
              <a:off x="8176260" y="298322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70" y="762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66B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0" name="object 1130"/>
            <p:cNvSpPr/>
            <p:nvPr/>
          </p:nvSpPr>
          <p:spPr>
            <a:xfrm>
              <a:off x="8176260" y="2989579"/>
              <a:ext cx="534670" cy="8890"/>
            </a:xfrm>
            <a:custGeom>
              <a:avLst/>
              <a:gdLst/>
              <a:ahLst/>
              <a:cxnLst/>
              <a:rect l="l" t="t" r="r" b="b"/>
              <a:pathLst>
                <a:path w="534670" h="8889">
                  <a:moveTo>
                    <a:pt x="5346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534670" y="889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63B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1" name="object 1131"/>
            <p:cNvSpPr/>
            <p:nvPr/>
          </p:nvSpPr>
          <p:spPr>
            <a:xfrm>
              <a:off x="8176260" y="299719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70" y="762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60B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2" name="object 1132"/>
            <p:cNvSpPr/>
            <p:nvPr/>
          </p:nvSpPr>
          <p:spPr>
            <a:xfrm>
              <a:off x="8176260" y="300481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4670" y="7619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5D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3" name="object 1133"/>
            <p:cNvSpPr/>
            <p:nvPr/>
          </p:nvSpPr>
          <p:spPr>
            <a:xfrm>
              <a:off x="8176260" y="3011169"/>
              <a:ext cx="534670" cy="8890"/>
            </a:xfrm>
            <a:custGeom>
              <a:avLst/>
              <a:gdLst/>
              <a:ahLst/>
              <a:cxnLst/>
              <a:rect l="l" t="t" r="r" b="b"/>
              <a:pathLst>
                <a:path w="534670" h="8889">
                  <a:moveTo>
                    <a:pt x="5346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4670" y="8889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5AA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4" name="object 1134"/>
            <p:cNvSpPr/>
            <p:nvPr/>
          </p:nvSpPr>
          <p:spPr>
            <a:xfrm>
              <a:off x="8176260" y="3018789"/>
              <a:ext cx="534670" cy="8890"/>
            </a:xfrm>
            <a:custGeom>
              <a:avLst/>
              <a:gdLst/>
              <a:ahLst/>
              <a:cxnLst/>
              <a:rect l="l" t="t" r="r" b="b"/>
              <a:pathLst>
                <a:path w="534670" h="8889">
                  <a:moveTo>
                    <a:pt x="5346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4670" y="8889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57A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5" name="object 1135"/>
            <p:cNvSpPr/>
            <p:nvPr/>
          </p:nvSpPr>
          <p:spPr>
            <a:xfrm>
              <a:off x="8176260" y="302640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4670" y="7619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54A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6" name="object 1136"/>
            <p:cNvSpPr/>
            <p:nvPr/>
          </p:nvSpPr>
          <p:spPr>
            <a:xfrm>
              <a:off x="8176260" y="303402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70" y="762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51A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7" name="object 1137"/>
            <p:cNvSpPr/>
            <p:nvPr/>
          </p:nvSpPr>
          <p:spPr>
            <a:xfrm>
              <a:off x="8176260" y="3040379"/>
              <a:ext cx="534670" cy="8890"/>
            </a:xfrm>
            <a:custGeom>
              <a:avLst/>
              <a:gdLst/>
              <a:ahLst/>
              <a:cxnLst/>
              <a:rect l="l" t="t" r="r" b="b"/>
              <a:pathLst>
                <a:path w="534670" h="8889">
                  <a:moveTo>
                    <a:pt x="53467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534670" y="889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4EA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8" name="object 1138"/>
            <p:cNvSpPr/>
            <p:nvPr/>
          </p:nvSpPr>
          <p:spPr>
            <a:xfrm>
              <a:off x="8176260" y="3047999"/>
              <a:ext cx="534670" cy="8890"/>
            </a:xfrm>
            <a:custGeom>
              <a:avLst/>
              <a:gdLst/>
              <a:ahLst/>
              <a:cxnLst/>
              <a:rect l="l" t="t" r="r" b="b"/>
              <a:pathLst>
                <a:path w="534670" h="8889">
                  <a:moveTo>
                    <a:pt x="5346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4670" y="8889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4BA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9" name="object 1139"/>
            <p:cNvSpPr/>
            <p:nvPr/>
          </p:nvSpPr>
          <p:spPr>
            <a:xfrm>
              <a:off x="8176260" y="305561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4670" y="7619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48A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0" name="object 1140"/>
            <p:cNvSpPr/>
            <p:nvPr/>
          </p:nvSpPr>
          <p:spPr>
            <a:xfrm>
              <a:off x="8176260" y="306323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70" y="762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45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1" name="object 1141"/>
            <p:cNvSpPr/>
            <p:nvPr/>
          </p:nvSpPr>
          <p:spPr>
            <a:xfrm>
              <a:off x="8176260" y="3069589"/>
              <a:ext cx="534670" cy="8890"/>
            </a:xfrm>
            <a:custGeom>
              <a:avLst/>
              <a:gdLst/>
              <a:ahLst/>
              <a:cxnLst/>
              <a:rect l="l" t="t" r="r" b="b"/>
              <a:pathLst>
                <a:path w="534670" h="8889">
                  <a:moveTo>
                    <a:pt x="5346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4670" y="8889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42A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2" name="object 1142"/>
            <p:cNvSpPr/>
            <p:nvPr/>
          </p:nvSpPr>
          <p:spPr>
            <a:xfrm>
              <a:off x="8176260" y="3077209"/>
              <a:ext cx="534670" cy="8890"/>
            </a:xfrm>
            <a:custGeom>
              <a:avLst/>
              <a:gdLst/>
              <a:ahLst/>
              <a:cxnLst/>
              <a:rect l="l" t="t" r="r" b="b"/>
              <a:pathLst>
                <a:path w="534670" h="8889">
                  <a:moveTo>
                    <a:pt x="5346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4670" y="8889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3F9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3" name="object 1143"/>
            <p:cNvSpPr/>
            <p:nvPr/>
          </p:nvSpPr>
          <p:spPr>
            <a:xfrm>
              <a:off x="8176260" y="308482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70" y="762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3C9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4" name="object 1144"/>
            <p:cNvSpPr/>
            <p:nvPr/>
          </p:nvSpPr>
          <p:spPr>
            <a:xfrm>
              <a:off x="8176260" y="309244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70" y="762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399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5" name="object 1145"/>
            <p:cNvSpPr/>
            <p:nvPr/>
          </p:nvSpPr>
          <p:spPr>
            <a:xfrm>
              <a:off x="8176260" y="3098799"/>
              <a:ext cx="534670" cy="8890"/>
            </a:xfrm>
            <a:custGeom>
              <a:avLst/>
              <a:gdLst/>
              <a:ahLst/>
              <a:cxnLst/>
              <a:rect l="l" t="t" r="r" b="b"/>
              <a:pathLst>
                <a:path w="534670" h="8889">
                  <a:moveTo>
                    <a:pt x="5346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4670" y="8889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36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6" name="object 1146"/>
            <p:cNvSpPr/>
            <p:nvPr/>
          </p:nvSpPr>
          <p:spPr>
            <a:xfrm>
              <a:off x="8176260" y="3106419"/>
              <a:ext cx="534670" cy="8890"/>
            </a:xfrm>
            <a:custGeom>
              <a:avLst/>
              <a:gdLst/>
              <a:ahLst/>
              <a:cxnLst/>
              <a:rect l="l" t="t" r="r" b="b"/>
              <a:pathLst>
                <a:path w="534670" h="8889">
                  <a:moveTo>
                    <a:pt x="5346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4670" y="8889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33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7" name="object 1147"/>
            <p:cNvSpPr/>
            <p:nvPr/>
          </p:nvSpPr>
          <p:spPr>
            <a:xfrm>
              <a:off x="8176260" y="311403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70" y="762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30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8" name="object 1148"/>
            <p:cNvSpPr/>
            <p:nvPr/>
          </p:nvSpPr>
          <p:spPr>
            <a:xfrm>
              <a:off x="8176260" y="312165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4670" y="7619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2D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9" name="object 1149"/>
            <p:cNvSpPr/>
            <p:nvPr/>
          </p:nvSpPr>
          <p:spPr>
            <a:xfrm>
              <a:off x="8176260" y="3128009"/>
              <a:ext cx="534670" cy="8890"/>
            </a:xfrm>
            <a:custGeom>
              <a:avLst/>
              <a:gdLst/>
              <a:ahLst/>
              <a:cxnLst/>
              <a:rect l="l" t="t" r="r" b="b"/>
              <a:pathLst>
                <a:path w="534670" h="8889">
                  <a:moveTo>
                    <a:pt x="5346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4670" y="8889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2A9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0" name="object 1150"/>
            <p:cNvSpPr/>
            <p:nvPr/>
          </p:nvSpPr>
          <p:spPr>
            <a:xfrm>
              <a:off x="8176260" y="313562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70" y="762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279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1" name="object 1151"/>
            <p:cNvSpPr/>
            <p:nvPr/>
          </p:nvSpPr>
          <p:spPr>
            <a:xfrm>
              <a:off x="8176260" y="314324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70" y="762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249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2" name="object 1152"/>
            <p:cNvSpPr/>
            <p:nvPr/>
          </p:nvSpPr>
          <p:spPr>
            <a:xfrm>
              <a:off x="8176260" y="315086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4670" y="7619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219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3" name="object 1153"/>
            <p:cNvSpPr/>
            <p:nvPr/>
          </p:nvSpPr>
          <p:spPr>
            <a:xfrm>
              <a:off x="8176260" y="3157219"/>
              <a:ext cx="534670" cy="8890"/>
            </a:xfrm>
            <a:custGeom>
              <a:avLst/>
              <a:gdLst/>
              <a:ahLst/>
              <a:cxnLst/>
              <a:rect l="l" t="t" r="r" b="b"/>
              <a:pathLst>
                <a:path w="534670" h="8889">
                  <a:moveTo>
                    <a:pt x="534670" y="0"/>
                  </a:moveTo>
                  <a:lnTo>
                    <a:pt x="0" y="0"/>
                  </a:lnTo>
                  <a:lnTo>
                    <a:pt x="0" y="8889"/>
                  </a:lnTo>
                  <a:lnTo>
                    <a:pt x="534670" y="8889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1E8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4" name="object 1154"/>
            <p:cNvSpPr/>
            <p:nvPr/>
          </p:nvSpPr>
          <p:spPr>
            <a:xfrm>
              <a:off x="8176260" y="316483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70" y="762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1B8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5" name="object 1155"/>
            <p:cNvSpPr/>
            <p:nvPr/>
          </p:nvSpPr>
          <p:spPr>
            <a:xfrm>
              <a:off x="8176260" y="317245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70" y="0"/>
                  </a:moveTo>
                  <a:lnTo>
                    <a:pt x="0" y="0"/>
                  </a:lnTo>
                  <a:lnTo>
                    <a:pt x="0" y="7619"/>
                  </a:lnTo>
                  <a:lnTo>
                    <a:pt x="534670" y="7619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18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6" name="object 1156"/>
            <p:cNvSpPr/>
            <p:nvPr/>
          </p:nvSpPr>
          <p:spPr>
            <a:xfrm>
              <a:off x="8176260" y="318007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70" y="762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158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7" name="object 1157"/>
            <p:cNvSpPr/>
            <p:nvPr/>
          </p:nvSpPr>
          <p:spPr>
            <a:xfrm>
              <a:off x="8176260" y="318642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70" y="762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128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8" name="object 1158"/>
            <p:cNvSpPr/>
            <p:nvPr/>
          </p:nvSpPr>
          <p:spPr>
            <a:xfrm>
              <a:off x="8176260" y="3194049"/>
              <a:ext cx="534670" cy="7620"/>
            </a:xfrm>
            <a:custGeom>
              <a:avLst/>
              <a:gdLst/>
              <a:ahLst/>
              <a:cxnLst/>
              <a:rect l="l" t="t" r="r" b="b"/>
              <a:pathLst>
                <a:path w="534670" h="7619">
                  <a:moveTo>
                    <a:pt x="534670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534670" y="7620"/>
                  </a:lnTo>
                  <a:lnTo>
                    <a:pt x="534670" y="0"/>
                  </a:lnTo>
                  <a:close/>
                </a:path>
              </a:pathLst>
            </a:custGeom>
            <a:solidFill>
              <a:srgbClr val="0F8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9" name="object 1159"/>
            <p:cNvSpPr/>
            <p:nvPr/>
          </p:nvSpPr>
          <p:spPr>
            <a:xfrm>
              <a:off x="8177530" y="2743199"/>
              <a:ext cx="533400" cy="457200"/>
            </a:xfrm>
            <a:custGeom>
              <a:avLst/>
              <a:gdLst/>
              <a:ahLst/>
              <a:cxnLst/>
              <a:rect l="l" t="t" r="r" b="b"/>
              <a:pathLst>
                <a:path w="533400" h="457200">
                  <a:moveTo>
                    <a:pt x="2667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533400" y="0"/>
                  </a:lnTo>
                  <a:lnTo>
                    <a:pt x="533400" y="457200"/>
                  </a:lnTo>
                  <a:lnTo>
                    <a:pt x="266700" y="45720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60" name="object 1160"/>
          <p:cNvGrpSpPr/>
          <p:nvPr/>
        </p:nvGrpSpPr>
        <p:grpSpPr>
          <a:xfrm>
            <a:off x="4110127" y="3652927"/>
            <a:ext cx="1381125" cy="847725"/>
            <a:chOff x="4110127" y="3652927"/>
            <a:chExt cx="1381125" cy="847725"/>
          </a:xfrm>
        </p:grpSpPr>
        <p:sp>
          <p:nvSpPr>
            <p:cNvPr id="1161" name="object 1161"/>
            <p:cNvSpPr/>
            <p:nvPr/>
          </p:nvSpPr>
          <p:spPr>
            <a:xfrm>
              <a:off x="4452504" y="3657600"/>
              <a:ext cx="1034415" cy="6350"/>
            </a:xfrm>
            <a:custGeom>
              <a:avLst/>
              <a:gdLst/>
              <a:ahLst/>
              <a:cxnLst/>
              <a:rect l="l" t="t" r="r" b="b"/>
              <a:pathLst>
                <a:path w="1034414" h="6350">
                  <a:moveTo>
                    <a:pt x="1033895" y="0"/>
                  </a:moveTo>
                  <a:lnTo>
                    <a:pt x="5195" y="0"/>
                  </a:lnTo>
                  <a:lnTo>
                    <a:pt x="0" y="6350"/>
                  </a:lnTo>
                  <a:lnTo>
                    <a:pt x="1028700" y="6350"/>
                  </a:lnTo>
                  <a:lnTo>
                    <a:pt x="1033895" y="0"/>
                  </a:lnTo>
                  <a:close/>
                </a:path>
              </a:pathLst>
            </a:custGeom>
            <a:solidFill>
              <a:srgbClr val="F6E7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2" name="object 1162"/>
            <p:cNvSpPr/>
            <p:nvPr/>
          </p:nvSpPr>
          <p:spPr>
            <a:xfrm>
              <a:off x="4446270" y="366395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34934" y="0"/>
                  </a:moveTo>
                  <a:lnTo>
                    <a:pt x="6234" y="0"/>
                  </a:lnTo>
                  <a:lnTo>
                    <a:pt x="0" y="7619"/>
                  </a:lnTo>
                  <a:lnTo>
                    <a:pt x="1028700" y="7619"/>
                  </a:lnTo>
                  <a:lnTo>
                    <a:pt x="1034934" y="0"/>
                  </a:lnTo>
                  <a:close/>
                </a:path>
              </a:pathLst>
            </a:custGeom>
            <a:solidFill>
              <a:srgbClr val="F6E7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3" name="object 1163"/>
            <p:cNvSpPr/>
            <p:nvPr/>
          </p:nvSpPr>
          <p:spPr>
            <a:xfrm>
              <a:off x="4440035" y="3670300"/>
              <a:ext cx="1036319" cy="8890"/>
            </a:xfrm>
            <a:custGeom>
              <a:avLst/>
              <a:gdLst/>
              <a:ahLst/>
              <a:cxnLst/>
              <a:rect l="l" t="t" r="r" b="b"/>
              <a:pathLst>
                <a:path w="1036320" h="8889">
                  <a:moveTo>
                    <a:pt x="1035973" y="0"/>
                  </a:moveTo>
                  <a:lnTo>
                    <a:pt x="7273" y="0"/>
                  </a:lnTo>
                  <a:lnTo>
                    <a:pt x="0" y="8889"/>
                  </a:lnTo>
                  <a:lnTo>
                    <a:pt x="1028700" y="8889"/>
                  </a:lnTo>
                  <a:lnTo>
                    <a:pt x="1035973" y="0"/>
                  </a:lnTo>
                  <a:close/>
                </a:path>
              </a:pathLst>
            </a:custGeom>
            <a:solidFill>
              <a:srgbClr val="F6E6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4" name="object 1164"/>
            <p:cNvSpPr/>
            <p:nvPr/>
          </p:nvSpPr>
          <p:spPr>
            <a:xfrm>
              <a:off x="4434840" y="367792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34934" y="0"/>
                  </a:moveTo>
                  <a:lnTo>
                    <a:pt x="6234" y="0"/>
                  </a:lnTo>
                  <a:lnTo>
                    <a:pt x="0" y="7619"/>
                  </a:lnTo>
                  <a:lnTo>
                    <a:pt x="1028700" y="7619"/>
                  </a:lnTo>
                  <a:lnTo>
                    <a:pt x="1034934" y="0"/>
                  </a:lnTo>
                  <a:close/>
                </a:path>
              </a:pathLst>
            </a:custGeom>
            <a:solidFill>
              <a:srgbClr val="F6E5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5" name="object 1165"/>
            <p:cNvSpPr/>
            <p:nvPr/>
          </p:nvSpPr>
          <p:spPr>
            <a:xfrm>
              <a:off x="4428605" y="368554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34934" y="0"/>
                  </a:moveTo>
                  <a:lnTo>
                    <a:pt x="6234" y="0"/>
                  </a:lnTo>
                  <a:lnTo>
                    <a:pt x="0" y="7620"/>
                  </a:lnTo>
                  <a:lnTo>
                    <a:pt x="1028700" y="7620"/>
                  </a:lnTo>
                  <a:lnTo>
                    <a:pt x="1034934" y="0"/>
                  </a:lnTo>
                  <a:close/>
                </a:path>
              </a:pathLst>
            </a:custGeom>
            <a:solidFill>
              <a:srgbClr val="F6E5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6" name="object 1166"/>
            <p:cNvSpPr/>
            <p:nvPr/>
          </p:nvSpPr>
          <p:spPr>
            <a:xfrm>
              <a:off x="4422371" y="3691890"/>
              <a:ext cx="1036319" cy="8890"/>
            </a:xfrm>
            <a:custGeom>
              <a:avLst/>
              <a:gdLst/>
              <a:ahLst/>
              <a:cxnLst/>
              <a:rect l="l" t="t" r="r" b="b"/>
              <a:pathLst>
                <a:path w="1036320" h="8889">
                  <a:moveTo>
                    <a:pt x="1035973" y="0"/>
                  </a:moveTo>
                  <a:lnTo>
                    <a:pt x="7273" y="0"/>
                  </a:lnTo>
                  <a:lnTo>
                    <a:pt x="0" y="8890"/>
                  </a:lnTo>
                  <a:lnTo>
                    <a:pt x="1028700" y="8890"/>
                  </a:lnTo>
                  <a:lnTo>
                    <a:pt x="1035973" y="0"/>
                  </a:lnTo>
                  <a:close/>
                </a:path>
              </a:pathLst>
            </a:custGeom>
            <a:solidFill>
              <a:srgbClr val="F5E4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7" name="object 1167"/>
            <p:cNvSpPr/>
            <p:nvPr/>
          </p:nvSpPr>
          <p:spPr>
            <a:xfrm>
              <a:off x="4417175" y="369951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34934" y="0"/>
                  </a:moveTo>
                  <a:lnTo>
                    <a:pt x="6234" y="0"/>
                  </a:lnTo>
                  <a:lnTo>
                    <a:pt x="0" y="7619"/>
                  </a:lnTo>
                  <a:lnTo>
                    <a:pt x="1028700" y="7619"/>
                  </a:lnTo>
                  <a:lnTo>
                    <a:pt x="1034934" y="0"/>
                  </a:lnTo>
                  <a:close/>
                </a:path>
              </a:pathLst>
            </a:custGeom>
            <a:solidFill>
              <a:srgbClr val="F5E3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8" name="object 1168"/>
            <p:cNvSpPr/>
            <p:nvPr/>
          </p:nvSpPr>
          <p:spPr>
            <a:xfrm>
              <a:off x="4410941" y="370713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34934" y="0"/>
                  </a:moveTo>
                  <a:lnTo>
                    <a:pt x="6234" y="0"/>
                  </a:lnTo>
                  <a:lnTo>
                    <a:pt x="0" y="7620"/>
                  </a:lnTo>
                  <a:lnTo>
                    <a:pt x="1028700" y="7620"/>
                  </a:lnTo>
                  <a:lnTo>
                    <a:pt x="1034934" y="0"/>
                  </a:lnTo>
                  <a:close/>
                </a:path>
              </a:pathLst>
            </a:custGeom>
            <a:solidFill>
              <a:srgbClr val="F5E3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9" name="object 1169"/>
            <p:cNvSpPr/>
            <p:nvPr/>
          </p:nvSpPr>
          <p:spPr>
            <a:xfrm>
              <a:off x="4404706" y="371475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34934" y="0"/>
                  </a:moveTo>
                  <a:lnTo>
                    <a:pt x="6234" y="0"/>
                  </a:lnTo>
                  <a:lnTo>
                    <a:pt x="0" y="7619"/>
                  </a:lnTo>
                  <a:lnTo>
                    <a:pt x="1028700" y="7619"/>
                  </a:lnTo>
                  <a:lnTo>
                    <a:pt x="1034934" y="0"/>
                  </a:lnTo>
                  <a:close/>
                </a:path>
              </a:pathLst>
            </a:custGeom>
            <a:solidFill>
              <a:srgbClr val="F5E2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0" name="object 1170"/>
            <p:cNvSpPr/>
            <p:nvPr/>
          </p:nvSpPr>
          <p:spPr>
            <a:xfrm>
              <a:off x="4398471" y="3721100"/>
              <a:ext cx="1036319" cy="8890"/>
            </a:xfrm>
            <a:custGeom>
              <a:avLst/>
              <a:gdLst/>
              <a:ahLst/>
              <a:cxnLst/>
              <a:rect l="l" t="t" r="r" b="b"/>
              <a:pathLst>
                <a:path w="1036320" h="8889">
                  <a:moveTo>
                    <a:pt x="1035973" y="0"/>
                  </a:moveTo>
                  <a:lnTo>
                    <a:pt x="7273" y="0"/>
                  </a:lnTo>
                  <a:lnTo>
                    <a:pt x="0" y="8889"/>
                  </a:lnTo>
                  <a:lnTo>
                    <a:pt x="1028700" y="8889"/>
                  </a:lnTo>
                  <a:lnTo>
                    <a:pt x="1035973" y="0"/>
                  </a:lnTo>
                  <a:close/>
                </a:path>
              </a:pathLst>
            </a:custGeom>
            <a:solidFill>
              <a:srgbClr val="F4E1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1" name="object 1171"/>
            <p:cNvSpPr/>
            <p:nvPr/>
          </p:nvSpPr>
          <p:spPr>
            <a:xfrm>
              <a:off x="4393276" y="372872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34934" y="0"/>
                  </a:moveTo>
                  <a:lnTo>
                    <a:pt x="6234" y="0"/>
                  </a:lnTo>
                  <a:lnTo>
                    <a:pt x="0" y="7619"/>
                  </a:lnTo>
                  <a:lnTo>
                    <a:pt x="1028700" y="7619"/>
                  </a:lnTo>
                  <a:lnTo>
                    <a:pt x="1034934" y="0"/>
                  </a:lnTo>
                  <a:close/>
                </a:path>
              </a:pathLst>
            </a:custGeom>
            <a:solidFill>
              <a:srgbClr val="F4E1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2" name="object 1172"/>
            <p:cNvSpPr/>
            <p:nvPr/>
          </p:nvSpPr>
          <p:spPr>
            <a:xfrm>
              <a:off x="4387041" y="373634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34934" y="0"/>
                  </a:moveTo>
                  <a:lnTo>
                    <a:pt x="6234" y="0"/>
                  </a:lnTo>
                  <a:lnTo>
                    <a:pt x="0" y="7620"/>
                  </a:lnTo>
                  <a:lnTo>
                    <a:pt x="1028700" y="7620"/>
                  </a:lnTo>
                  <a:lnTo>
                    <a:pt x="1034934" y="0"/>
                  </a:lnTo>
                  <a:close/>
                </a:path>
              </a:pathLst>
            </a:custGeom>
            <a:solidFill>
              <a:srgbClr val="F4E0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3" name="object 1173"/>
            <p:cNvSpPr/>
            <p:nvPr/>
          </p:nvSpPr>
          <p:spPr>
            <a:xfrm>
              <a:off x="4380807" y="3742690"/>
              <a:ext cx="1036319" cy="8890"/>
            </a:xfrm>
            <a:custGeom>
              <a:avLst/>
              <a:gdLst/>
              <a:ahLst/>
              <a:cxnLst/>
              <a:rect l="l" t="t" r="r" b="b"/>
              <a:pathLst>
                <a:path w="1036320" h="8889">
                  <a:moveTo>
                    <a:pt x="1035973" y="0"/>
                  </a:moveTo>
                  <a:lnTo>
                    <a:pt x="7273" y="0"/>
                  </a:lnTo>
                  <a:lnTo>
                    <a:pt x="0" y="8890"/>
                  </a:lnTo>
                  <a:lnTo>
                    <a:pt x="1028700" y="8890"/>
                  </a:lnTo>
                  <a:lnTo>
                    <a:pt x="1035973" y="0"/>
                  </a:lnTo>
                  <a:close/>
                </a:path>
              </a:pathLst>
            </a:custGeom>
            <a:solidFill>
              <a:srgbClr val="F4DF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4" name="object 1174"/>
            <p:cNvSpPr/>
            <p:nvPr/>
          </p:nvSpPr>
          <p:spPr>
            <a:xfrm>
              <a:off x="4375611" y="375031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34934" y="0"/>
                  </a:moveTo>
                  <a:lnTo>
                    <a:pt x="6234" y="0"/>
                  </a:lnTo>
                  <a:lnTo>
                    <a:pt x="0" y="7619"/>
                  </a:lnTo>
                  <a:lnTo>
                    <a:pt x="1028700" y="7619"/>
                  </a:lnTo>
                  <a:lnTo>
                    <a:pt x="1034934" y="0"/>
                  </a:lnTo>
                  <a:close/>
                </a:path>
              </a:pathLst>
            </a:custGeom>
            <a:solidFill>
              <a:srgbClr val="F3D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5" name="object 1175"/>
            <p:cNvSpPr/>
            <p:nvPr/>
          </p:nvSpPr>
          <p:spPr>
            <a:xfrm>
              <a:off x="4369377" y="375793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34934" y="0"/>
                  </a:moveTo>
                  <a:lnTo>
                    <a:pt x="6234" y="0"/>
                  </a:lnTo>
                  <a:lnTo>
                    <a:pt x="0" y="7620"/>
                  </a:lnTo>
                  <a:lnTo>
                    <a:pt x="1028700" y="7620"/>
                  </a:lnTo>
                  <a:lnTo>
                    <a:pt x="1034934" y="0"/>
                  </a:lnTo>
                  <a:close/>
                </a:path>
              </a:pathLst>
            </a:custGeom>
            <a:solidFill>
              <a:srgbClr val="F3D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6" name="object 1176"/>
            <p:cNvSpPr/>
            <p:nvPr/>
          </p:nvSpPr>
          <p:spPr>
            <a:xfrm>
              <a:off x="4363142" y="3764280"/>
              <a:ext cx="1036319" cy="8890"/>
            </a:xfrm>
            <a:custGeom>
              <a:avLst/>
              <a:gdLst/>
              <a:ahLst/>
              <a:cxnLst/>
              <a:rect l="l" t="t" r="r" b="b"/>
              <a:pathLst>
                <a:path w="1036320" h="8889">
                  <a:moveTo>
                    <a:pt x="1035973" y="0"/>
                  </a:moveTo>
                  <a:lnTo>
                    <a:pt x="7273" y="0"/>
                  </a:lnTo>
                  <a:lnTo>
                    <a:pt x="0" y="8890"/>
                  </a:lnTo>
                  <a:lnTo>
                    <a:pt x="1028700" y="8890"/>
                  </a:lnTo>
                  <a:lnTo>
                    <a:pt x="1035973" y="0"/>
                  </a:lnTo>
                  <a:close/>
                </a:path>
              </a:pathLst>
            </a:custGeom>
            <a:solidFill>
              <a:srgbClr val="F3D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7" name="object 1177"/>
            <p:cNvSpPr/>
            <p:nvPr/>
          </p:nvSpPr>
          <p:spPr>
            <a:xfrm>
              <a:off x="4356908" y="3771900"/>
              <a:ext cx="1036319" cy="8890"/>
            </a:xfrm>
            <a:custGeom>
              <a:avLst/>
              <a:gdLst/>
              <a:ahLst/>
              <a:cxnLst/>
              <a:rect l="l" t="t" r="r" b="b"/>
              <a:pathLst>
                <a:path w="1036320" h="8889">
                  <a:moveTo>
                    <a:pt x="1035973" y="0"/>
                  </a:moveTo>
                  <a:lnTo>
                    <a:pt x="7273" y="0"/>
                  </a:lnTo>
                  <a:lnTo>
                    <a:pt x="0" y="8889"/>
                  </a:lnTo>
                  <a:lnTo>
                    <a:pt x="1028700" y="8889"/>
                  </a:lnTo>
                  <a:lnTo>
                    <a:pt x="1035973" y="0"/>
                  </a:lnTo>
                  <a:close/>
                </a:path>
              </a:pathLst>
            </a:custGeom>
            <a:solidFill>
              <a:srgbClr val="F3DD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8" name="object 1178"/>
            <p:cNvSpPr/>
            <p:nvPr/>
          </p:nvSpPr>
          <p:spPr>
            <a:xfrm>
              <a:off x="4351712" y="377952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34934" y="0"/>
                  </a:moveTo>
                  <a:lnTo>
                    <a:pt x="6234" y="0"/>
                  </a:lnTo>
                  <a:lnTo>
                    <a:pt x="0" y="7619"/>
                  </a:lnTo>
                  <a:lnTo>
                    <a:pt x="1028700" y="7619"/>
                  </a:lnTo>
                  <a:lnTo>
                    <a:pt x="1034934" y="0"/>
                  </a:lnTo>
                  <a:close/>
                </a:path>
              </a:pathLst>
            </a:custGeom>
            <a:solidFill>
              <a:srgbClr val="F2D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9" name="object 1179"/>
            <p:cNvSpPr/>
            <p:nvPr/>
          </p:nvSpPr>
          <p:spPr>
            <a:xfrm>
              <a:off x="4345478" y="378714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34934" y="0"/>
                  </a:moveTo>
                  <a:lnTo>
                    <a:pt x="6234" y="0"/>
                  </a:lnTo>
                  <a:lnTo>
                    <a:pt x="0" y="7620"/>
                  </a:lnTo>
                  <a:lnTo>
                    <a:pt x="1028700" y="7620"/>
                  </a:lnTo>
                  <a:lnTo>
                    <a:pt x="1034934" y="0"/>
                  </a:lnTo>
                  <a:close/>
                </a:path>
              </a:pathLst>
            </a:custGeom>
            <a:solidFill>
              <a:srgbClr val="F2D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0" name="object 1180"/>
            <p:cNvSpPr/>
            <p:nvPr/>
          </p:nvSpPr>
          <p:spPr>
            <a:xfrm>
              <a:off x="4339243" y="3793490"/>
              <a:ext cx="1036319" cy="8890"/>
            </a:xfrm>
            <a:custGeom>
              <a:avLst/>
              <a:gdLst/>
              <a:ahLst/>
              <a:cxnLst/>
              <a:rect l="l" t="t" r="r" b="b"/>
              <a:pathLst>
                <a:path w="1036320" h="8889">
                  <a:moveTo>
                    <a:pt x="1035973" y="0"/>
                  </a:moveTo>
                  <a:lnTo>
                    <a:pt x="7273" y="0"/>
                  </a:lnTo>
                  <a:lnTo>
                    <a:pt x="0" y="8890"/>
                  </a:lnTo>
                  <a:lnTo>
                    <a:pt x="1028700" y="8890"/>
                  </a:lnTo>
                  <a:lnTo>
                    <a:pt x="1035973" y="0"/>
                  </a:lnTo>
                  <a:close/>
                </a:path>
              </a:pathLst>
            </a:custGeom>
            <a:solidFill>
              <a:srgbClr val="F2DB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1" name="object 1181"/>
            <p:cNvSpPr/>
            <p:nvPr/>
          </p:nvSpPr>
          <p:spPr>
            <a:xfrm>
              <a:off x="4334048" y="380111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34934" y="0"/>
                  </a:moveTo>
                  <a:lnTo>
                    <a:pt x="6234" y="0"/>
                  </a:lnTo>
                  <a:lnTo>
                    <a:pt x="0" y="7619"/>
                  </a:lnTo>
                  <a:lnTo>
                    <a:pt x="1028700" y="7619"/>
                  </a:lnTo>
                  <a:lnTo>
                    <a:pt x="1034934" y="0"/>
                  </a:lnTo>
                  <a:close/>
                </a:path>
              </a:pathLst>
            </a:custGeom>
            <a:solidFill>
              <a:srgbClr val="F2DA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2" name="object 1182"/>
            <p:cNvSpPr/>
            <p:nvPr/>
          </p:nvSpPr>
          <p:spPr>
            <a:xfrm>
              <a:off x="4327813" y="380873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34934" y="0"/>
                  </a:moveTo>
                  <a:lnTo>
                    <a:pt x="6234" y="0"/>
                  </a:lnTo>
                  <a:lnTo>
                    <a:pt x="0" y="7620"/>
                  </a:lnTo>
                  <a:lnTo>
                    <a:pt x="1028700" y="7620"/>
                  </a:lnTo>
                  <a:lnTo>
                    <a:pt x="1034934" y="0"/>
                  </a:lnTo>
                  <a:close/>
                </a:path>
              </a:pathLst>
            </a:custGeom>
            <a:solidFill>
              <a:srgbClr val="F1D9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3" name="object 1183"/>
            <p:cNvSpPr/>
            <p:nvPr/>
          </p:nvSpPr>
          <p:spPr>
            <a:xfrm>
              <a:off x="4321579" y="3815080"/>
              <a:ext cx="1036319" cy="8890"/>
            </a:xfrm>
            <a:custGeom>
              <a:avLst/>
              <a:gdLst/>
              <a:ahLst/>
              <a:cxnLst/>
              <a:rect l="l" t="t" r="r" b="b"/>
              <a:pathLst>
                <a:path w="1036320" h="8889">
                  <a:moveTo>
                    <a:pt x="1035973" y="0"/>
                  </a:moveTo>
                  <a:lnTo>
                    <a:pt x="7273" y="0"/>
                  </a:lnTo>
                  <a:lnTo>
                    <a:pt x="0" y="8890"/>
                  </a:lnTo>
                  <a:lnTo>
                    <a:pt x="1028700" y="8890"/>
                  </a:lnTo>
                  <a:lnTo>
                    <a:pt x="1035973" y="0"/>
                  </a:lnTo>
                  <a:close/>
                </a:path>
              </a:pathLst>
            </a:custGeom>
            <a:solidFill>
              <a:srgbClr val="F1D9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4" name="object 1184"/>
            <p:cNvSpPr/>
            <p:nvPr/>
          </p:nvSpPr>
          <p:spPr>
            <a:xfrm>
              <a:off x="4316383" y="382270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34934" y="0"/>
                  </a:moveTo>
                  <a:lnTo>
                    <a:pt x="6234" y="0"/>
                  </a:lnTo>
                  <a:lnTo>
                    <a:pt x="0" y="7619"/>
                  </a:lnTo>
                  <a:lnTo>
                    <a:pt x="1028700" y="7619"/>
                  </a:lnTo>
                  <a:lnTo>
                    <a:pt x="1034934" y="0"/>
                  </a:lnTo>
                  <a:close/>
                </a:path>
              </a:pathLst>
            </a:custGeom>
            <a:solidFill>
              <a:srgbClr val="F1D8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5" name="object 1185"/>
            <p:cNvSpPr/>
            <p:nvPr/>
          </p:nvSpPr>
          <p:spPr>
            <a:xfrm>
              <a:off x="4310149" y="383032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34934" y="0"/>
                  </a:moveTo>
                  <a:lnTo>
                    <a:pt x="6234" y="0"/>
                  </a:lnTo>
                  <a:lnTo>
                    <a:pt x="0" y="7619"/>
                  </a:lnTo>
                  <a:lnTo>
                    <a:pt x="1028700" y="7619"/>
                  </a:lnTo>
                  <a:lnTo>
                    <a:pt x="1034934" y="0"/>
                  </a:lnTo>
                  <a:close/>
                </a:path>
              </a:pathLst>
            </a:custGeom>
            <a:solidFill>
              <a:srgbClr val="F1D7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6" name="object 1186"/>
            <p:cNvSpPr/>
            <p:nvPr/>
          </p:nvSpPr>
          <p:spPr>
            <a:xfrm>
              <a:off x="4303914" y="383794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34934" y="0"/>
                  </a:moveTo>
                  <a:lnTo>
                    <a:pt x="6234" y="0"/>
                  </a:lnTo>
                  <a:lnTo>
                    <a:pt x="0" y="7620"/>
                  </a:lnTo>
                  <a:lnTo>
                    <a:pt x="1028700" y="7620"/>
                  </a:lnTo>
                  <a:lnTo>
                    <a:pt x="1034934" y="0"/>
                  </a:lnTo>
                  <a:close/>
                </a:path>
              </a:pathLst>
            </a:custGeom>
            <a:solidFill>
              <a:srgbClr val="F1D7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7" name="object 1187"/>
            <p:cNvSpPr/>
            <p:nvPr/>
          </p:nvSpPr>
          <p:spPr>
            <a:xfrm>
              <a:off x="4297680" y="3844290"/>
              <a:ext cx="1036319" cy="8890"/>
            </a:xfrm>
            <a:custGeom>
              <a:avLst/>
              <a:gdLst/>
              <a:ahLst/>
              <a:cxnLst/>
              <a:rect l="l" t="t" r="r" b="b"/>
              <a:pathLst>
                <a:path w="1036320" h="8889">
                  <a:moveTo>
                    <a:pt x="1035973" y="0"/>
                  </a:moveTo>
                  <a:lnTo>
                    <a:pt x="7273" y="0"/>
                  </a:lnTo>
                  <a:lnTo>
                    <a:pt x="0" y="8890"/>
                  </a:lnTo>
                  <a:lnTo>
                    <a:pt x="1028700" y="8890"/>
                  </a:lnTo>
                  <a:lnTo>
                    <a:pt x="1035973" y="0"/>
                  </a:lnTo>
                  <a:close/>
                </a:path>
              </a:pathLst>
            </a:custGeom>
            <a:solidFill>
              <a:srgbClr val="F0D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8" name="object 1188"/>
            <p:cNvSpPr/>
            <p:nvPr/>
          </p:nvSpPr>
          <p:spPr>
            <a:xfrm>
              <a:off x="4292484" y="385191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34934" y="0"/>
                  </a:moveTo>
                  <a:lnTo>
                    <a:pt x="6234" y="0"/>
                  </a:lnTo>
                  <a:lnTo>
                    <a:pt x="0" y="7619"/>
                  </a:lnTo>
                  <a:lnTo>
                    <a:pt x="1028700" y="7619"/>
                  </a:lnTo>
                  <a:lnTo>
                    <a:pt x="1034934" y="0"/>
                  </a:lnTo>
                  <a:close/>
                </a:path>
              </a:pathLst>
            </a:custGeom>
            <a:solidFill>
              <a:srgbClr val="F0D5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9" name="object 1189"/>
            <p:cNvSpPr/>
            <p:nvPr/>
          </p:nvSpPr>
          <p:spPr>
            <a:xfrm>
              <a:off x="4286250" y="385953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34934" y="0"/>
                  </a:moveTo>
                  <a:lnTo>
                    <a:pt x="6234" y="0"/>
                  </a:lnTo>
                  <a:lnTo>
                    <a:pt x="0" y="7620"/>
                  </a:lnTo>
                  <a:lnTo>
                    <a:pt x="1028700" y="7620"/>
                  </a:lnTo>
                  <a:lnTo>
                    <a:pt x="1034934" y="0"/>
                  </a:lnTo>
                  <a:close/>
                </a:path>
              </a:pathLst>
            </a:custGeom>
            <a:solidFill>
              <a:srgbClr val="F0D5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0" name="object 1190"/>
            <p:cNvSpPr/>
            <p:nvPr/>
          </p:nvSpPr>
          <p:spPr>
            <a:xfrm>
              <a:off x="4280015" y="3865880"/>
              <a:ext cx="1036319" cy="8890"/>
            </a:xfrm>
            <a:custGeom>
              <a:avLst/>
              <a:gdLst/>
              <a:ahLst/>
              <a:cxnLst/>
              <a:rect l="l" t="t" r="r" b="b"/>
              <a:pathLst>
                <a:path w="1036320" h="8889">
                  <a:moveTo>
                    <a:pt x="1035973" y="0"/>
                  </a:moveTo>
                  <a:lnTo>
                    <a:pt x="7273" y="0"/>
                  </a:lnTo>
                  <a:lnTo>
                    <a:pt x="0" y="8890"/>
                  </a:lnTo>
                  <a:lnTo>
                    <a:pt x="1028700" y="8890"/>
                  </a:lnTo>
                  <a:lnTo>
                    <a:pt x="1035973" y="0"/>
                  </a:lnTo>
                  <a:close/>
                </a:path>
              </a:pathLst>
            </a:custGeom>
            <a:solidFill>
              <a:srgbClr val="F0D4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1" name="object 1191"/>
            <p:cNvSpPr/>
            <p:nvPr/>
          </p:nvSpPr>
          <p:spPr>
            <a:xfrm>
              <a:off x="4274820" y="387350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34934" y="0"/>
                  </a:moveTo>
                  <a:lnTo>
                    <a:pt x="6234" y="0"/>
                  </a:lnTo>
                  <a:lnTo>
                    <a:pt x="0" y="7619"/>
                  </a:lnTo>
                  <a:lnTo>
                    <a:pt x="1028700" y="7619"/>
                  </a:lnTo>
                  <a:lnTo>
                    <a:pt x="1034934" y="0"/>
                  </a:lnTo>
                  <a:close/>
                </a:path>
              </a:pathLst>
            </a:custGeom>
            <a:solidFill>
              <a:srgbClr val="EFD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2" name="object 1192"/>
            <p:cNvSpPr/>
            <p:nvPr/>
          </p:nvSpPr>
          <p:spPr>
            <a:xfrm>
              <a:off x="4268585" y="388112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34934" y="0"/>
                  </a:moveTo>
                  <a:lnTo>
                    <a:pt x="6234" y="0"/>
                  </a:lnTo>
                  <a:lnTo>
                    <a:pt x="0" y="7619"/>
                  </a:lnTo>
                  <a:lnTo>
                    <a:pt x="1028700" y="7619"/>
                  </a:lnTo>
                  <a:lnTo>
                    <a:pt x="1034934" y="0"/>
                  </a:lnTo>
                  <a:close/>
                </a:path>
              </a:pathLst>
            </a:custGeom>
            <a:solidFill>
              <a:srgbClr val="EFD3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3" name="object 1193"/>
            <p:cNvSpPr/>
            <p:nvPr/>
          </p:nvSpPr>
          <p:spPr>
            <a:xfrm>
              <a:off x="4262351" y="3887470"/>
              <a:ext cx="1036319" cy="8890"/>
            </a:xfrm>
            <a:custGeom>
              <a:avLst/>
              <a:gdLst/>
              <a:ahLst/>
              <a:cxnLst/>
              <a:rect l="l" t="t" r="r" b="b"/>
              <a:pathLst>
                <a:path w="1036320" h="8889">
                  <a:moveTo>
                    <a:pt x="1035973" y="0"/>
                  </a:moveTo>
                  <a:lnTo>
                    <a:pt x="7273" y="0"/>
                  </a:lnTo>
                  <a:lnTo>
                    <a:pt x="0" y="8889"/>
                  </a:lnTo>
                  <a:lnTo>
                    <a:pt x="1028700" y="8889"/>
                  </a:lnTo>
                  <a:lnTo>
                    <a:pt x="1035973" y="0"/>
                  </a:lnTo>
                  <a:close/>
                </a:path>
              </a:pathLst>
            </a:custGeom>
            <a:solidFill>
              <a:srgbClr val="EFD2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4" name="object 1194"/>
            <p:cNvSpPr/>
            <p:nvPr/>
          </p:nvSpPr>
          <p:spPr>
            <a:xfrm>
              <a:off x="4256116" y="3895090"/>
              <a:ext cx="1036319" cy="8890"/>
            </a:xfrm>
            <a:custGeom>
              <a:avLst/>
              <a:gdLst/>
              <a:ahLst/>
              <a:cxnLst/>
              <a:rect l="l" t="t" r="r" b="b"/>
              <a:pathLst>
                <a:path w="1036320" h="8889">
                  <a:moveTo>
                    <a:pt x="1035973" y="0"/>
                  </a:moveTo>
                  <a:lnTo>
                    <a:pt x="7273" y="0"/>
                  </a:lnTo>
                  <a:lnTo>
                    <a:pt x="0" y="8890"/>
                  </a:lnTo>
                  <a:lnTo>
                    <a:pt x="1028700" y="8890"/>
                  </a:lnTo>
                  <a:lnTo>
                    <a:pt x="1035973" y="0"/>
                  </a:lnTo>
                  <a:close/>
                </a:path>
              </a:pathLst>
            </a:custGeom>
            <a:solidFill>
              <a:srgbClr val="EF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5" name="object 1195"/>
            <p:cNvSpPr/>
            <p:nvPr/>
          </p:nvSpPr>
          <p:spPr>
            <a:xfrm>
              <a:off x="4250921" y="390271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34934" y="0"/>
                  </a:moveTo>
                  <a:lnTo>
                    <a:pt x="6234" y="0"/>
                  </a:lnTo>
                  <a:lnTo>
                    <a:pt x="0" y="7619"/>
                  </a:lnTo>
                  <a:lnTo>
                    <a:pt x="1028700" y="7619"/>
                  </a:lnTo>
                  <a:lnTo>
                    <a:pt x="1034934" y="0"/>
                  </a:lnTo>
                  <a:close/>
                </a:path>
              </a:pathLst>
            </a:custGeom>
            <a:solidFill>
              <a:srgbClr val="EED1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6" name="object 1196"/>
            <p:cNvSpPr/>
            <p:nvPr/>
          </p:nvSpPr>
          <p:spPr>
            <a:xfrm>
              <a:off x="4244686" y="391033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34934" y="0"/>
                  </a:moveTo>
                  <a:lnTo>
                    <a:pt x="6234" y="0"/>
                  </a:lnTo>
                  <a:lnTo>
                    <a:pt x="0" y="7620"/>
                  </a:lnTo>
                  <a:lnTo>
                    <a:pt x="1028700" y="7620"/>
                  </a:lnTo>
                  <a:lnTo>
                    <a:pt x="1034934" y="0"/>
                  </a:lnTo>
                  <a:close/>
                </a:path>
              </a:pathLst>
            </a:custGeom>
            <a:solidFill>
              <a:srgbClr val="EED0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7" name="object 1197"/>
            <p:cNvSpPr/>
            <p:nvPr/>
          </p:nvSpPr>
          <p:spPr>
            <a:xfrm>
              <a:off x="4238451" y="3916680"/>
              <a:ext cx="1036319" cy="8890"/>
            </a:xfrm>
            <a:custGeom>
              <a:avLst/>
              <a:gdLst/>
              <a:ahLst/>
              <a:cxnLst/>
              <a:rect l="l" t="t" r="r" b="b"/>
              <a:pathLst>
                <a:path w="1036320" h="8889">
                  <a:moveTo>
                    <a:pt x="1035973" y="0"/>
                  </a:moveTo>
                  <a:lnTo>
                    <a:pt x="7273" y="0"/>
                  </a:lnTo>
                  <a:lnTo>
                    <a:pt x="0" y="8890"/>
                  </a:lnTo>
                  <a:lnTo>
                    <a:pt x="1028700" y="8890"/>
                  </a:lnTo>
                  <a:lnTo>
                    <a:pt x="1035973" y="0"/>
                  </a:lnTo>
                  <a:close/>
                </a:path>
              </a:pathLst>
            </a:custGeom>
            <a:solidFill>
              <a:srgbClr val="EECF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8" name="object 1198"/>
            <p:cNvSpPr/>
            <p:nvPr/>
          </p:nvSpPr>
          <p:spPr>
            <a:xfrm>
              <a:off x="4233256" y="392430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34934" y="0"/>
                  </a:moveTo>
                  <a:lnTo>
                    <a:pt x="6234" y="0"/>
                  </a:lnTo>
                  <a:lnTo>
                    <a:pt x="0" y="7619"/>
                  </a:lnTo>
                  <a:lnTo>
                    <a:pt x="1028700" y="7619"/>
                  </a:lnTo>
                  <a:lnTo>
                    <a:pt x="1034934" y="0"/>
                  </a:lnTo>
                  <a:close/>
                </a:path>
              </a:pathLst>
            </a:custGeom>
            <a:solidFill>
              <a:srgbClr val="EECF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9" name="object 1199"/>
            <p:cNvSpPr/>
            <p:nvPr/>
          </p:nvSpPr>
          <p:spPr>
            <a:xfrm>
              <a:off x="4227021" y="393192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34934" y="0"/>
                  </a:moveTo>
                  <a:lnTo>
                    <a:pt x="6234" y="0"/>
                  </a:lnTo>
                  <a:lnTo>
                    <a:pt x="0" y="7619"/>
                  </a:lnTo>
                  <a:lnTo>
                    <a:pt x="1028700" y="7619"/>
                  </a:lnTo>
                  <a:lnTo>
                    <a:pt x="1034934" y="0"/>
                  </a:lnTo>
                  <a:close/>
                </a:path>
              </a:pathLst>
            </a:custGeom>
            <a:solidFill>
              <a:srgbClr val="EDCE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0" name="object 1200"/>
            <p:cNvSpPr/>
            <p:nvPr/>
          </p:nvSpPr>
          <p:spPr>
            <a:xfrm>
              <a:off x="4220787" y="3938270"/>
              <a:ext cx="1036319" cy="8890"/>
            </a:xfrm>
            <a:custGeom>
              <a:avLst/>
              <a:gdLst/>
              <a:ahLst/>
              <a:cxnLst/>
              <a:rect l="l" t="t" r="r" b="b"/>
              <a:pathLst>
                <a:path w="1036320" h="8889">
                  <a:moveTo>
                    <a:pt x="1035973" y="0"/>
                  </a:moveTo>
                  <a:lnTo>
                    <a:pt x="7273" y="0"/>
                  </a:lnTo>
                  <a:lnTo>
                    <a:pt x="0" y="8889"/>
                  </a:lnTo>
                  <a:lnTo>
                    <a:pt x="1028700" y="8889"/>
                  </a:lnTo>
                  <a:lnTo>
                    <a:pt x="1035973" y="0"/>
                  </a:lnTo>
                  <a:close/>
                </a:path>
              </a:pathLst>
            </a:custGeom>
            <a:solidFill>
              <a:srgbClr val="EDCD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1" name="object 1201"/>
            <p:cNvSpPr/>
            <p:nvPr/>
          </p:nvSpPr>
          <p:spPr>
            <a:xfrm>
              <a:off x="4215591" y="394589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34934" y="0"/>
                  </a:moveTo>
                  <a:lnTo>
                    <a:pt x="6234" y="0"/>
                  </a:lnTo>
                  <a:lnTo>
                    <a:pt x="0" y="7620"/>
                  </a:lnTo>
                  <a:lnTo>
                    <a:pt x="1028700" y="7620"/>
                  </a:lnTo>
                  <a:lnTo>
                    <a:pt x="1034934" y="0"/>
                  </a:lnTo>
                  <a:close/>
                </a:path>
              </a:pathLst>
            </a:custGeom>
            <a:solidFill>
              <a:srgbClr val="EDCD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2" name="object 1202"/>
            <p:cNvSpPr/>
            <p:nvPr/>
          </p:nvSpPr>
          <p:spPr>
            <a:xfrm>
              <a:off x="4209357" y="395351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34934" y="0"/>
                  </a:moveTo>
                  <a:lnTo>
                    <a:pt x="6234" y="0"/>
                  </a:lnTo>
                  <a:lnTo>
                    <a:pt x="0" y="7619"/>
                  </a:lnTo>
                  <a:lnTo>
                    <a:pt x="1028700" y="7619"/>
                  </a:lnTo>
                  <a:lnTo>
                    <a:pt x="1034934" y="0"/>
                  </a:lnTo>
                  <a:close/>
                </a:path>
              </a:pathLst>
            </a:custGeom>
            <a:solidFill>
              <a:srgbClr val="EDCC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3" name="object 1203"/>
            <p:cNvSpPr/>
            <p:nvPr/>
          </p:nvSpPr>
          <p:spPr>
            <a:xfrm>
              <a:off x="4203122" y="396113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34934" y="0"/>
                  </a:moveTo>
                  <a:lnTo>
                    <a:pt x="6234" y="0"/>
                  </a:lnTo>
                  <a:lnTo>
                    <a:pt x="0" y="7620"/>
                  </a:lnTo>
                  <a:lnTo>
                    <a:pt x="1028700" y="7620"/>
                  </a:lnTo>
                  <a:lnTo>
                    <a:pt x="1034934" y="0"/>
                  </a:lnTo>
                  <a:close/>
                </a:path>
              </a:pathLst>
            </a:custGeom>
            <a:solidFill>
              <a:srgbClr val="ECCC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4" name="object 1204"/>
            <p:cNvSpPr/>
            <p:nvPr/>
          </p:nvSpPr>
          <p:spPr>
            <a:xfrm>
              <a:off x="4196888" y="3967480"/>
              <a:ext cx="1036319" cy="8890"/>
            </a:xfrm>
            <a:custGeom>
              <a:avLst/>
              <a:gdLst/>
              <a:ahLst/>
              <a:cxnLst/>
              <a:rect l="l" t="t" r="r" b="b"/>
              <a:pathLst>
                <a:path w="1036320" h="8889">
                  <a:moveTo>
                    <a:pt x="1035973" y="0"/>
                  </a:moveTo>
                  <a:lnTo>
                    <a:pt x="7273" y="0"/>
                  </a:lnTo>
                  <a:lnTo>
                    <a:pt x="0" y="8890"/>
                  </a:lnTo>
                  <a:lnTo>
                    <a:pt x="1028700" y="8890"/>
                  </a:lnTo>
                  <a:lnTo>
                    <a:pt x="1035973" y="0"/>
                  </a:lnTo>
                  <a:close/>
                </a:path>
              </a:pathLst>
            </a:custGeom>
            <a:solidFill>
              <a:srgbClr val="ECCC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5" name="object 1205"/>
            <p:cNvSpPr/>
            <p:nvPr/>
          </p:nvSpPr>
          <p:spPr>
            <a:xfrm>
              <a:off x="4191692" y="397510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34934" y="0"/>
                  </a:moveTo>
                  <a:lnTo>
                    <a:pt x="6234" y="0"/>
                  </a:lnTo>
                  <a:lnTo>
                    <a:pt x="0" y="7619"/>
                  </a:lnTo>
                  <a:lnTo>
                    <a:pt x="1028700" y="7619"/>
                  </a:lnTo>
                  <a:lnTo>
                    <a:pt x="1034934" y="0"/>
                  </a:lnTo>
                  <a:close/>
                </a:path>
              </a:pathLst>
            </a:custGeom>
            <a:solidFill>
              <a:srgbClr val="ECCA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6" name="object 1206"/>
            <p:cNvSpPr/>
            <p:nvPr/>
          </p:nvSpPr>
          <p:spPr>
            <a:xfrm>
              <a:off x="4185458" y="398272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34934" y="0"/>
                  </a:moveTo>
                  <a:lnTo>
                    <a:pt x="6234" y="0"/>
                  </a:lnTo>
                  <a:lnTo>
                    <a:pt x="0" y="7619"/>
                  </a:lnTo>
                  <a:lnTo>
                    <a:pt x="1028700" y="7619"/>
                  </a:lnTo>
                  <a:lnTo>
                    <a:pt x="1034934" y="0"/>
                  </a:lnTo>
                  <a:close/>
                </a:path>
              </a:pathLst>
            </a:custGeom>
            <a:solidFill>
              <a:srgbClr val="ECC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7" name="object 1207"/>
            <p:cNvSpPr/>
            <p:nvPr/>
          </p:nvSpPr>
          <p:spPr>
            <a:xfrm>
              <a:off x="4179223" y="3989070"/>
              <a:ext cx="1036319" cy="8890"/>
            </a:xfrm>
            <a:custGeom>
              <a:avLst/>
              <a:gdLst/>
              <a:ahLst/>
              <a:cxnLst/>
              <a:rect l="l" t="t" r="r" b="b"/>
              <a:pathLst>
                <a:path w="1036320" h="8889">
                  <a:moveTo>
                    <a:pt x="1035973" y="0"/>
                  </a:moveTo>
                  <a:lnTo>
                    <a:pt x="7273" y="0"/>
                  </a:lnTo>
                  <a:lnTo>
                    <a:pt x="0" y="8889"/>
                  </a:lnTo>
                  <a:lnTo>
                    <a:pt x="1028700" y="8889"/>
                  </a:lnTo>
                  <a:lnTo>
                    <a:pt x="1035973" y="0"/>
                  </a:lnTo>
                  <a:close/>
                </a:path>
              </a:pathLst>
            </a:custGeom>
            <a:solidFill>
              <a:srgbClr val="EBC9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8" name="object 1208"/>
            <p:cNvSpPr/>
            <p:nvPr/>
          </p:nvSpPr>
          <p:spPr>
            <a:xfrm>
              <a:off x="4174028" y="399669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34934" y="0"/>
                  </a:moveTo>
                  <a:lnTo>
                    <a:pt x="6234" y="0"/>
                  </a:lnTo>
                  <a:lnTo>
                    <a:pt x="0" y="7620"/>
                  </a:lnTo>
                  <a:lnTo>
                    <a:pt x="1028700" y="7620"/>
                  </a:lnTo>
                  <a:lnTo>
                    <a:pt x="1034934" y="0"/>
                  </a:lnTo>
                  <a:close/>
                </a:path>
              </a:pathLst>
            </a:custGeom>
            <a:solidFill>
              <a:srgbClr val="EBC8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9" name="object 1209"/>
            <p:cNvSpPr/>
            <p:nvPr/>
          </p:nvSpPr>
          <p:spPr>
            <a:xfrm>
              <a:off x="4167793" y="400431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34934" y="0"/>
                  </a:moveTo>
                  <a:lnTo>
                    <a:pt x="6234" y="0"/>
                  </a:lnTo>
                  <a:lnTo>
                    <a:pt x="0" y="7619"/>
                  </a:lnTo>
                  <a:lnTo>
                    <a:pt x="1028700" y="7619"/>
                  </a:lnTo>
                  <a:lnTo>
                    <a:pt x="1034934" y="0"/>
                  </a:lnTo>
                  <a:close/>
                </a:path>
              </a:pathLst>
            </a:custGeom>
            <a:solidFill>
              <a:srgbClr val="EBC7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0" name="object 1210"/>
            <p:cNvSpPr/>
            <p:nvPr/>
          </p:nvSpPr>
          <p:spPr>
            <a:xfrm>
              <a:off x="4161559" y="4010660"/>
              <a:ext cx="1036319" cy="8890"/>
            </a:xfrm>
            <a:custGeom>
              <a:avLst/>
              <a:gdLst/>
              <a:ahLst/>
              <a:cxnLst/>
              <a:rect l="l" t="t" r="r" b="b"/>
              <a:pathLst>
                <a:path w="1036320" h="8889">
                  <a:moveTo>
                    <a:pt x="1035973" y="0"/>
                  </a:moveTo>
                  <a:lnTo>
                    <a:pt x="7273" y="0"/>
                  </a:lnTo>
                  <a:lnTo>
                    <a:pt x="0" y="8889"/>
                  </a:lnTo>
                  <a:lnTo>
                    <a:pt x="1028700" y="8889"/>
                  </a:lnTo>
                  <a:lnTo>
                    <a:pt x="1035973" y="0"/>
                  </a:lnTo>
                  <a:close/>
                </a:path>
              </a:pathLst>
            </a:custGeom>
            <a:solidFill>
              <a:srgbClr val="EBC7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1" name="object 1211"/>
            <p:cNvSpPr/>
            <p:nvPr/>
          </p:nvSpPr>
          <p:spPr>
            <a:xfrm>
              <a:off x="4155324" y="4018280"/>
              <a:ext cx="1036319" cy="8890"/>
            </a:xfrm>
            <a:custGeom>
              <a:avLst/>
              <a:gdLst/>
              <a:ahLst/>
              <a:cxnLst/>
              <a:rect l="l" t="t" r="r" b="b"/>
              <a:pathLst>
                <a:path w="1036320" h="8889">
                  <a:moveTo>
                    <a:pt x="1035973" y="0"/>
                  </a:moveTo>
                  <a:lnTo>
                    <a:pt x="7273" y="0"/>
                  </a:lnTo>
                  <a:lnTo>
                    <a:pt x="0" y="8890"/>
                  </a:lnTo>
                  <a:lnTo>
                    <a:pt x="1028700" y="8890"/>
                  </a:lnTo>
                  <a:lnTo>
                    <a:pt x="1035973" y="0"/>
                  </a:lnTo>
                  <a:close/>
                </a:path>
              </a:pathLst>
            </a:custGeom>
            <a:solidFill>
              <a:srgbClr val="EBC6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2" name="object 1212"/>
            <p:cNvSpPr/>
            <p:nvPr/>
          </p:nvSpPr>
          <p:spPr>
            <a:xfrm>
              <a:off x="4150129" y="402590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34934" y="0"/>
                  </a:moveTo>
                  <a:lnTo>
                    <a:pt x="6234" y="0"/>
                  </a:lnTo>
                  <a:lnTo>
                    <a:pt x="0" y="7619"/>
                  </a:lnTo>
                  <a:lnTo>
                    <a:pt x="1028700" y="7619"/>
                  </a:lnTo>
                  <a:lnTo>
                    <a:pt x="1034934" y="0"/>
                  </a:lnTo>
                  <a:close/>
                </a:path>
              </a:pathLst>
            </a:custGeom>
            <a:solidFill>
              <a:srgbClr val="EAC5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3" name="object 1213"/>
            <p:cNvSpPr/>
            <p:nvPr/>
          </p:nvSpPr>
          <p:spPr>
            <a:xfrm>
              <a:off x="4143894" y="403352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34934" y="0"/>
                  </a:moveTo>
                  <a:lnTo>
                    <a:pt x="6234" y="0"/>
                  </a:lnTo>
                  <a:lnTo>
                    <a:pt x="0" y="7619"/>
                  </a:lnTo>
                  <a:lnTo>
                    <a:pt x="1028700" y="7619"/>
                  </a:lnTo>
                  <a:lnTo>
                    <a:pt x="1034934" y="0"/>
                  </a:lnTo>
                  <a:close/>
                </a:path>
              </a:pathLst>
            </a:custGeom>
            <a:solidFill>
              <a:srgbClr val="EAC5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4" name="object 1214"/>
            <p:cNvSpPr/>
            <p:nvPr/>
          </p:nvSpPr>
          <p:spPr>
            <a:xfrm>
              <a:off x="4137660" y="4039870"/>
              <a:ext cx="1036319" cy="8890"/>
            </a:xfrm>
            <a:custGeom>
              <a:avLst/>
              <a:gdLst/>
              <a:ahLst/>
              <a:cxnLst/>
              <a:rect l="l" t="t" r="r" b="b"/>
              <a:pathLst>
                <a:path w="1036320" h="8889">
                  <a:moveTo>
                    <a:pt x="1035973" y="0"/>
                  </a:moveTo>
                  <a:lnTo>
                    <a:pt x="7273" y="0"/>
                  </a:lnTo>
                  <a:lnTo>
                    <a:pt x="0" y="8889"/>
                  </a:lnTo>
                  <a:lnTo>
                    <a:pt x="1028700" y="8889"/>
                  </a:lnTo>
                  <a:lnTo>
                    <a:pt x="1035973" y="0"/>
                  </a:lnTo>
                  <a:close/>
                </a:path>
              </a:pathLst>
            </a:custGeom>
            <a:solidFill>
              <a:srgbClr val="EAC4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5" name="object 1215"/>
            <p:cNvSpPr/>
            <p:nvPr/>
          </p:nvSpPr>
          <p:spPr>
            <a:xfrm>
              <a:off x="4132464" y="404749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34934" y="0"/>
                  </a:moveTo>
                  <a:lnTo>
                    <a:pt x="6234" y="0"/>
                  </a:lnTo>
                  <a:lnTo>
                    <a:pt x="0" y="7620"/>
                  </a:lnTo>
                  <a:lnTo>
                    <a:pt x="1028700" y="7620"/>
                  </a:lnTo>
                  <a:lnTo>
                    <a:pt x="1034934" y="0"/>
                  </a:lnTo>
                  <a:close/>
                </a:path>
              </a:pathLst>
            </a:custGeom>
            <a:solidFill>
              <a:srgbClr val="EAC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6" name="object 1216"/>
            <p:cNvSpPr/>
            <p:nvPr/>
          </p:nvSpPr>
          <p:spPr>
            <a:xfrm>
              <a:off x="4126230" y="405511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34934" y="0"/>
                  </a:moveTo>
                  <a:lnTo>
                    <a:pt x="6234" y="0"/>
                  </a:lnTo>
                  <a:lnTo>
                    <a:pt x="0" y="7619"/>
                  </a:lnTo>
                  <a:lnTo>
                    <a:pt x="1028700" y="7619"/>
                  </a:lnTo>
                  <a:lnTo>
                    <a:pt x="1034934" y="0"/>
                  </a:lnTo>
                  <a:close/>
                </a:path>
              </a:pathLst>
            </a:custGeom>
            <a:solidFill>
              <a:srgbClr val="E9C3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7" name="object 1217"/>
            <p:cNvSpPr/>
            <p:nvPr/>
          </p:nvSpPr>
          <p:spPr>
            <a:xfrm>
              <a:off x="4119995" y="4061460"/>
              <a:ext cx="1036319" cy="8890"/>
            </a:xfrm>
            <a:custGeom>
              <a:avLst/>
              <a:gdLst/>
              <a:ahLst/>
              <a:cxnLst/>
              <a:rect l="l" t="t" r="r" b="b"/>
              <a:pathLst>
                <a:path w="1036320" h="8889">
                  <a:moveTo>
                    <a:pt x="1035973" y="0"/>
                  </a:moveTo>
                  <a:lnTo>
                    <a:pt x="7273" y="0"/>
                  </a:lnTo>
                  <a:lnTo>
                    <a:pt x="0" y="8889"/>
                  </a:lnTo>
                  <a:lnTo>
                    <a:pt x="1028700" y="8889"/>
                  </a:lnTo>
                  <a:lnTo>
                    <a:pt x="1035973" y="0"/>
                  </a:lnTo>
                  <a:close/>
                </a:path>
              </a:pathLst>
            </a:custGeom>
            <a:solidFill>
              <a:srgbClr val="E9C2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8" name="object 1218"/>
            <p:cNvSpPr/>
            <p:nvPr/>
          </p:nvSpPr>
          <p:spPr>
            <a:xfrm>
              <a:off x="4114800" y="406908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34934" y="0"/>
                  </a:moveTo>
                  <a:lnTo>
                    <a:pt x="6234" y="0"/>
                  </a:lnTo>
                  <a:lnTo>
                    <a:pt x="0" y="7620"/>
                  </a:lnTo>
                  <a:lnTo>
                    <a:pt x="1028700" y="7620"/>
                  </a:lnTo>
                  <a:lnTo>
                    <a:pt x="1034934" y="0"/>
                  </a:lnTo>
                  <a:close/>
                </a:path>
              </a:pathLst>
            </a:custGeom>
            <a:solidFill>
              <a:srgbClr val="E9C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9" name="object 1219"/>
            <p:cNvSpPr/>
            <p:nvPr/>
          </p:nvSpPr>
          <p:spPr>
            <a:xfrm>
              <a:off x="4114800" y="407670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19"/>
                  </a:lnTo>
                  <a:lnTo>
                    <a:pt x="1034934" y="76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E9C1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0" name="object 1220"/>
            <p:cNvSpPr/>
            <p:nvPr/>
          </p:nvSpPr>
          <p:spPr>
            <a:xfrm>
              <a:off x="4121034" y="408432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19"/>
                  </a:lnTo>
                  <a:lnTo>
                    <a:pt x="1034934" y="76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E8C0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1" name="object 1221"/>
            <p:cNvSpPr/>
            <p:nvPr/>
          </p:nvSpPr>
          <p:spPr>
            <a:xfrm>
              <a:off x="4126230" y="4090670"/>
              <a:ext cx="1036319" cy="8890"/>
            </a:xfrm>
            <a:custGeom>
              <a:avLst/>
              <a:gdLst/>
              <a:ahLst/>
              <a:cxnLst/>
              <a:rect l="l" t="t" r="r" b="b"/>
              <a:pathLst>
                <a:path w="1036320" h="8889">
                  <a:moveTo>
                    <a:pt x="1028700" y="0"/>
                  </a:moveTo>
                  <a:lnTo>
                    <a:pt x="0" y="0"/>
                  </a:lnTo>
                  <a:lnTo>
                    <a:pt x="7273" y="8889"/>
                  </a:lnTo>
                  <a:lnTo>
                    <a:pt x="1035973" y="888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E8B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2" name="object 1222"/>
            <p:cNvSpPr/>
            <p:nvPr/>
          </p:nvSpPr>
          <p:spPr>
            <a:xfrm>
              <a:off x="4132464" y="409829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20"/>
                  </a:lnTo>
                  <a:lnTo>
                    <a:pt x="1034934" y="762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E8BF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3" name="object 1223"/>
            <p:cNvSpPr/>
            <p:nvPr/>
          </p:nvSpPr>
          <p:spPr>
            <a:xfrm>
              <a:off x="4138699" y="410591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19"/>
                  </a:lnTo>
                  <a:lnTo>
                    <a:pt x="1034934" y="76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E8BE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4" name="object 1224"/>
            <p:cNvSpPr/>
            <p:nvPr/>
          </p:nvSpPr>
          <p:spPr>
            <a:xfrm>
              <a:off x="4143894" y="4112260"/>
              <a:ext cx="1036319" cy="8890"/>
            </a:xfrm>
            <a:custGeom>
              <a:avLst/>
              <a:gdLst/>
              <a:ahLst/>
              <a:cxnLst/>
              <a:rect l="l" t="t" r="r" b="b"/>
              <a:pathLst>
                <a:path w="1036320" h="8889">
                  <a:moveTo>
                    <a:pt x="1028700" y="0"/>
                  </a:moveTo>
                  <a:lnTo>
                    <a:pt x="0" y="0"/>
                  </a:lnTo>
                  <a:lnTo>
                    <a:pt x="7273" y="8889"/>
                  </a:lnTo>
                  <a:lnTo>
                    <a:pt x="1035973" y="888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E7BD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5" name="object 1225"/>
            <p:cNvSpPr/>
            <p:nvPr/>
          </p:nvSpPr>
          <p:spPr>
            <a:xfrm>
              <a:off x="4150129" y="411988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20"/>
                  </a:lnTo>
                  <a:lnTo>
                    <a:pt x="1034934" y="762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E7BD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6" name="object 1226"/>
            <p:cNvSpPr/>
            <p:nvPr/>
          </p:nvSpPr>
          <p:spPr>
            <a:xfrm>
              <a:off x="4156363" y="412750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19"/>
                  </a:lnTo>
                  <a:lnTo>
                    <a:pt x="1034934" y="76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E7BC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7" name="object 1227"/>
            <p:cNvSpPr/>
            <p:nvPr/>
          </p:nvSpPr>
          <p:spPr>
            <a:xfrm>
              <a:off x="4161559" y="4133850"/>
              <a:ext cx="1036319" cy="8890"/>
            </a:xfrm>
            <a:custGeom>
              <a:avLst/>
              <a:gdLst/>
              <a:ahLst/>
              <a:cxnLst/>
              <a:rect l="l" t="t" r="r" b="b"/>
              <a:pathLst>
                <a:path w="1036320" h="8889">
                  <a:moveTo>
                    <a:pt x="1028700" y="0"/>
                  </a:moveTo>
                  <a:lnTo>
                    <a:pt x="0" y="0"/>
                  </a:lnTo>
                  <a:lnTo>
                    <a:pt x="7273" y="8889"/>
                  </a:lnTo>
                  <a:lnTo>
                    <a:pt x="1035973" y="888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E7BB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8" name="object 1228"/>
            <p:cNvSpPr/>
            <p:nvPr/>
          </p:nvSpPr>
          <p:spPr>
            <a:xfrm>
              <a:off x="4167793" y="414147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19"/>
                  </a:lnTo>
                  <a:lnTo>
                    <a:pt x="1034934" y="76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E6BB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9" name="object 1229"/>
            <p:cNvSpPr/>
            <p:nvPr/>
          </p:nvSpPr>
          <p:spPr>
            <a:xfrm>
              <a:off x="4174028" y="414909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20"/>
                  </a:lnTo>
                  <a:lnTo>
                    <a:pt x="1034934" y="762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E6BA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0" name="object 1230"/>
            <p:cNvSpPr/>
            <p:nvPr/>
          </p:nvSpPr>
          <p:spPr>
            <a:xfrm>
              <a:off x="4180262" y="415671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19"/>
                  </a:lnTo>
                  <a:lnTo>
                    <a:pt x="1034934" y="76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E6B9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1" name="object 1231"/>
            <p:cNvSpPr/>
            <p:nvPr/>
          </p:nvSpPr>
          <p:spPr>
            <a:xfrm>
              <a:off x="4185458" y="4163060"/>
              <a:ext cx="1036319" cy="8890"/>
            </a:xfrm>
            <a:custGeom>
              <a:avLst/>
              <a:gdLst/>
              <a:ahLst/>
              <a:cxnLst/>
              <a:rect l="l" t="t" r="r" b="b"/>
              <a:pathLst>
                <a:path w="1036320" h="8889">
                  <a:moveTo>
                    <a:pt x="1028700" y="0"/>
                  </a:moveTo>
                  <a:lnTo>
                    <a:pt x="0" y="0"/>
                  </a:lnTo>
                  <a:lnTo>
                    <a:pt x="7273" y="8889"/>
                  </a:lnTo>
                  <a:lnTo>
                    <a:pt x="1035973" y="888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E6B9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2" name="object 1232"/>
            <p:cNvSpPr/>
            <p:nvPr/>
          </p:nvSpPr>
          <p:spPr>
            <a:xfrm>
              <a:off x="4191692" y="417068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20"/>
                  </a:lnTo>
                  <a:lnTo>
                    <a:pt x="1034934" y="762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E6B8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3" name="object 1233"/>
            <p:cNvSpPr/>
            <p:nvPr/>
          </p:nvSpPr>
          <p:spPr>
            <a:xfrm>
              <a:off x="4197927" y="417830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19"/>
                  </a:lnTo>
                  <a:lnTo>
                    <a:pt x="1034934" y="76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E5B74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4" name="object 1234"/>
            <p:cNvSpPr/>
            <p:nvPr/>
          </p:nvSpPr>
          <p:spPr>
            <a:xfrm>
              <a:off x="4203122" y="4184650"/>
              <a:ext cx="1036319" cy="8890"/>
            </a:xfrm>
            <a:custGeom>
              <a:avLst/>
              <a:gdLst/>
              <a:ahLst/>
              <a:cxnLst/>
              <a:rect l="l" t="t" r="r" b="b"/>
              <a:pathLst>
                <a:path w="1036320" h="8889">
                  <a:moveTo>
                    <a:pt x="1028700" y="0"/>
                  </a:moveTo>
                  <a:lnTo>
                    <a:pt x="0" y="0"/>
                  </a:lnTo>
                  <a:lnTo>
                    <a:pt x="7273" y="8889"/>
                  </a:lnTo>
                  <a:lnTo>
                    <a:pt x="1035973" y="888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E5B7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5" name="object 1235"/>
            <p:cNvSpPr/>
            <p:nvPr/>
          </p:nvSpPr>
          <p:spPr>
            <a:xfrm>
              <a:off x="4209357" y="419227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19"/>
                  </a:lnTo>
                  <a:lnTo>
                    <a:pt x="1034934" y="76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E5B6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6" name="object 1236"/>
            <p:cNvSpPr/>
            <p:nvPr/>
          </p:nvSpPr>
          <p:spPr>
            <a:xfrm>
              <a:off x="4215591" y="419989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20"/>
                  </a:lnTo>
                  <a:lnTo>
                    <a:pt x="1034934" y="762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E5B5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7" name="object 1237"/>
            <p:cNvSpPr/>
            <p:nvPr/>
          </p:nvSpPr>
          <p:spPr>
            <a:xfrm>
              <a:off x="4221826" y="420751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19"/>
                  </a:lnTo>
                  <a:lnTo>
                    <a:pt x="1034934" y="76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E4B5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8" name="object 1238"/>
            <p:cNvSpPr/>
            <p:nvPr/>
          </p:nvSpPr>
          <p:spPr>
            <a:xfrm>
              <a:off x="4227021" y="421386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19"/>
                  </a:lnTo>
                  <a:lnTo>
                    <a:pt x="1034934" y="76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E4B4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9" name="object 1239"/>
            <p:cNvSpPr/>
            <p:nvPr/>
          </p:nvSpPr>
          <p:spPr>
            <a:xfrm>
              <a:off x="4233256" y="422148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20"/>
                  </a:lnTo>
                  <a:lnTo>
                    <a:pt x="1034934" y="762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E4B3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0" name="object 1240"/>
            <p:cNvSpPr/>
            <p:nvPr/>
          </p:nvSpPr>
          <p:spPr>
            <a:xfrm>
              <a:off x="4239491" y="422910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19"/>
                  </a:lnTo>
                  <a:lnTo>
                    <a:pt x="1034934" y="76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E4B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1" name="object 1241"/>
            <p:cNvSpPr/>
            <p:nvPr/>
          </p:nvSpPr>
          <p:spPr>
            <a:xfrm>
              <a:off x="4244686" y="423545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19"/>
                  </a:lnTo>
                  <a:lnTo>
                    <a:pt x="1034934" y="76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E3B2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2" name="object 1242"/>
            <p:cNvSpPr/>
            <p:nvPr/>
          </p:nvSpPr>
          <p:spPr>
            <a:xfrm>
              <a:off x="4250921" y="424307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19"/>
                  </a:lnTo>
                  <a:lnTo>
                    <a:pt x="1034934" y="76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E3B1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3" name="object 1243"/>
            <p:cNvSpPr/>
            <p:nvPr/>
          </p:nvSpPr>
          <p:spPr>
            <a:xfrm>
              <a:off x="4257155" y="425069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20"/>
                  </a:lnTo>
                  <a:lnTo>
                    <a:pt x="1034934" y="762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E3B1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4" name="object 1244"/>
            <p:cNvSpPr/>
            <p:nvPr/>
          </p:nvSpPr>
          <p:spPr>
            <a:xfrm>
              <a:off x="4263390" y="425831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19"/>
                  </a:lnTo>
                  <a:lnTo>
                    <a:pt x="1034934" y="76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E3B0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5" name="object 1245"/>
            <p:cNvSpPr/>
            <p:nvPr/>
          </p:nvSpPr>
          <p:spPr>
            <a:xfrm>
              <a:off x="4268585" y="426466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19"/>
                  </a:lnTo>
                  <a:lnTo>
                    <a:pt x="1034934" y="76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E2AF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6" name="object 1246"/>
            <p:cNvSpPr/>
            <p:nvPr/>
          </p:nvSpPr>
          <p:spPr>
            <a:xfrm>
              <a:off x="4274820" y="427228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20"/>
                  </a:lnTo>
                  <a:lnTo>
                    <a:pt x="1034934" y="762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E2AF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7" name="object 1247"/>
            <p:cNvSpPr/>
            <p:nvPr/>
          </p:nvSpPr>
          <p:spPr>
            <a:xfrm>
              <a:off x="4281054" y="427990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19"/>
                  </a:lnTo>
                  <a:lnTo>
                    <a:pt x="1034934" y="76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E2AE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8" name="object 1248"/>
            <p:cNvSpPr/>
            <p:nvPr/>
          </p:nvSpPr>
          <p:spPr>
            <a:xfrm>
              <a:off x="4286250" y="428625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19"/>
                  </a:lnTo>
                  <a:lnTo>
                    <a:pt x="1034934" y="76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E2AD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9" name="object 1249"/>
            <p:cNvSpPr/>
            <p:nvPr/>
          </p:nvSpPr>
          <p:spPr>
            <a:xfrm>
              <a:off x="4292484" y="429387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19"/>
                  </a:lnTo>
                  <a:lnTo>
                    <a:pt x="1034934" y="76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E1A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0" name="object 1250"/>
            <p:cNvSpPr/>
            <p:nvPr/>
          </p:nvSpPr>
          <p:spPr>
            <a:xfrm>
              <a:off x="4298719" y="430149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20"/>
                  </a:lnTo>
                  <a:lnTo>
                    <a:pt x="1034934" y="762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E1AC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1" name="object 1251"/>
            <p:cNvSpPr/>
            <p:nvPr/>
          </p:nvSpPr>
          <p:spPr>
            <a:xfrm>
              <a:off x="4303914" y="430784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20"/>
                  </a:lnTo>
                  <a:lnTo>
                    <a:pt x="1034934" y="762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E1AB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2" name="object 1252"/>
            <p:cNvSpPr/>
            <p:nvPr/>
          </p:nvSpPr>
          <p:spPr>
            <a:xfrm>
              <a:off x="4310149" y="431546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19"/>
                  </a:lnTo>
                  <a:lnTo>
                    <a:pt x="1034934" y="76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E1AB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3" name="object 1253"/>
            <p:cNvSpPr/>
            <p:nvPr/>
          </p:nvSpPr>
          <p:spPr>
            <a:xfrm>
              <a:off x="4316383" y="432308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20"/>
                  </a:lnTo>
                  <a:lnTo>
                    <a:pt x="1034934" y="762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E0AA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4" name="object 1254"/>
            <p:cNvSpPr/>
            <p:nvPr/>
          </p:nvSpPr>
          <p:spPr>
            <a:xfrm>
              <a:off x="4322618" y="433070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19"/>
                  </a:lnTo>
                  <a:lnTo>
                    <a:pt x="1034934" y="76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E0A9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5" name="object 1255"/>
            <p:cNvSpPr/>
            <p:nvPr/>
          </p:nvSpPr>
          <p:spPr>
            <a:xfrm>
              <a:off x="4327813" y="433705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19"/>
                  </a:lnTo>
                  <a:lnTo>
                    <a:pt x="1034934" y="76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E0A9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6" name="object 1256"/>
            <p:cNvSpPr/>
            <p:nvPr/>
          </p:nvSpPr>
          <p:spPr>
            <a:xfrm>
              <a:off x="4334048" y="434467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19"/>
                  </a:lnTo>
                  <a:lnTo>
                    <a:pt x="1034934" y="76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E0A8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7" name="object 1257"/>
            <p:cNvSpPr/>
            <p:nvPr/>
          </p:nvSpPr>
          <p:spPr>
            <a:xfrm>
              <a:off x="4340282" y="435229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20"/>
                  </a:lnTo>
                  <a:lnTo>
                    <a:pt x="1034934" y="762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E0A7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8" name="object 1258"/>
            <p:cNvSpPr/>
            <p:nvPr/>
          </p:nvSpPr>
          <p:spPr>
            <a:xfrm>
              <a:off x="4345478" y="435864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20"/>
                  </a:lnTo>
                  <a:lnTo>
                    <a:pt x="1034934" y="762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DFA7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9" name="object 1259"/>
            <p:cNvSpPr/>
            <p:nvPr/>
          </p:nvSpPr>
          <p:spPr>
            <a:xfrm>
              <a:off x="4351712" y="436626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19"/>
                  </a:lnTo>
                  <a:lnTo>
                    <a:pt x="1034934" y="76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DFA6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0" name="object 1260"/>
            <p:cNvSpPr/>
            <p:nvPr/>
          </p:nvSpPr>
          <p:spPr>
            <a:xfrm>
              <a:off x="4357947" y="437388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20"/>
                  </a:lnTo>
                  <a:lnTo>
                    <a:pt x="1034934" y="762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DFA5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1" name="object 1261"/>
            <p:cNvSpPr/>
            <p:nvPr/>
          </p:nvSpPr>
          <p:spPr>
            <a:xfrm>
              <a:off x="4363142" y="4380230"/>
              <a:ext cx="1036319" cy="8890"/>
            </a:xfrm>
            <a:custGeom>
              <a:avLst/>
              <a:gdLst/>
              <a:ahLst/>
              <a:cxnLst/>
              <a:rect l="l" t="t" r="r" b="b"/>
              <a:pathLst>
                <a:path w="1036320" h="8889">
                  <a:moveTo>
                    <a:pt x="1028700" y="0"/>
                  </a:moveTo>
                  <a:lnTo>
                    <a:pt x="0" y="0"/>
                  </a:lnTo>
                  <a:lnTo>
                    <a:pt x="7273" y="8890"/>
                  </a:lnTo>
                  <a:lnTo>
                    <a:pt x="1035973" y="889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DFA5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2" name="object 1262"/>
            <p:cNvSpPr/>
            <p:nvPr/>
          </p:nvSpPr>
          <p:spPr>
            <a:xfrm>
              <a:off x="4369377" y="438785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19"/>
                  </a:lnTo>
                  <a:lnTo>
                    <a:pt x="1034934" y="76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DEA4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3" name="object 1263"/>
            <p:cNvSpPr/>
            <p:nvPr/>
          </p:nvSpPr>
          <p:spPr>
            <a:xfrm>
              <a:off x="4375611" y="439547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19"/>
                  </a:lnTo>
                  <a:lnTo>
                    <a:pt x="1034934" y="76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DEA3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4" name="object 1264"/>
            <p:cNvSpPr/>
            <p:nvPr/>
          </p:nvSpPr>
          <p:spPr>
            <a:xfrm>
              <a:off x="4380807" y="4401820"/>
              <a:ext cx="1036319" cy="8890"/>
            </a:xfrm>
            <a:custGeom>
              <a:avLst/>
              <a:gdLst/>
              <a:ahLst/>
              <a:cxnLst/>
              <a:rect l="l" t="t" r="r" b="b"/>
              <a:pathLst>
                <a:path w="1036320" h="8889">
                  <a:moveTo>
                    <a:pt x="1028700" y="0"/>
                  </a:moveTo>
                  <a:lnTo>
                    <a:pt x="0" y="0"/>
                  </a:lnTo>
                  <a:lnTo>
                    <a:pt x="7273" y="8889"/>
                  </a:lnTo>
                  <a:lnTo>
                    <a:pt x="1035973" y="888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DEA3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5" name="object 1265"/>
            <p:cNvSpPr/>
            <p:nvPr/>
          </p:nvSpPr>
          <p:spPr>
            <a:xfrm>
              <a:off x="4387041" y="440944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20"/>
                  </a:lnTo>
                  <a:lnTo>
                    <a:pt x="1034934" y="762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DEA2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6" name="object 1266"/>
            <p:cNvSpPr/>
            <p:nvPr/>
          </p:nvSpPr>
          <p:spPr>
            <a:xfrm>
              <a:off x="4393276" y="441706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19"/>
                  </a:lnTo>
                  <a:lnTo>
                    <a:pt x="1034934" y="76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DDA1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7" name="object 1267"/>
            <p:cNvSpPr/>
            <p:nvPr/>
          </p:nvSpPr>
          <p:spPr>
            <a:xfrm>
              <a:off x="4398471" y="4423410"/>
              <a:ext cx="1036319" cy="8890"/>
            </a:xfrm>
            <a:custGeom>
              <a:avLst/>
              <a:gdLst/>
              <a:ahLst/>
              <a:cxnLst/>
              <a:rect l="l" t="t" r="r" b="b"/>
              <a:pathLst>
                <a:path w="1036320" h="8889">
                  <a:moveTo>
                    <a:pt x="1028700" y="0"/>
                  </a:moveTo>
                  <a:lnTo>
                    <a:pt x="0" y="0"/>
                  </a:lnTo>
                  <a:lnTo>
                    <a:pt x="7273" y="8889"/>
                  </a:lnTo>
                  <a:lnTo>
                    <a:pt x="1035973" y="888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DDA1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8" name="object 1268"/>
            <p:cNvSpPr/>
            <p:nvPr/>
          </p:nvSpPr>
          <p:spPr>
            <a:xfrm>
              <a:off x="4404706" y="4431030"/>
              <a:ext cx="1036319" cy="8890"/>
            </a:xfrm>
            <a:custGeom>
              <a:avLst/>
              <a:gdLst/>
              <a:ahLst/>
              <a:cxnLst/>
              <a:rect l="l" t="t" r="r" b="b"/>
              <a:pathLst>
                <a:path w="1036320" h="8889">
                  <a:moveTo>
                    <a:pt x="1028700" y="0"/>
                  </a:moveTo>
                  <a:lnTo>
                    <a:pt x="0" y="0"/>
                  </a:lnTo>
                  <a:lnTo>
                    <a:pt x="7273" y="8890"/>
                  </a:lnTo>
                  <a:lnTo>
                    <a:pt x="1035973" y="889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DDA01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9" name="object 1269"/>
            <p:cNvSpPr/>
            <p:nvPr/>
          </p:nvSpPr>
          <p:spPr>
            <a:xfrm>
              <a:off x="4410941" y="443865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19"/>
                  </a:lnTo>
                  <a:lnTo>
                    <a:pt x="1034934" y="76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DD9F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0" name="object 1270"/>
            <p:cNvSpPr/>
            <p:nvPr/>
          </p:nvSpPr>
          <p:spPr>
            <a:xfrm>
              <a:off x="4417175" y="444627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19"/>
                  </a:lnTo>
                  <a:lnTo>
                    <a:pt x="1034934" y="76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DC9F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1" name="object 1271"/>
            <p:cNvSpPr/>
            <p:nvPr/>
          </p:nvSpPr>
          <p:spPr>
            <a:xfrm>
              <a:off x="4422371" y="4452620"/>
              <a:ext cx="1036319" cy="8890"/>
            </a:xfrm>
            <a:custGeom>
              <a:avLst/>
              <a:gdLst/>
              <a:ahLst/>
              <a:cxnLst/>
              <a:rect l="l" t="t" r="r" b="b"/>
              <a:pathLst>
                <a:path w="1036320" h="8889">
                  <a:moveTo>
                    <a:pt x="1028700" y="0"/>
                  </a:moveTo>
                  <a:lnTo>
                    <a:pt x="0" y="0"/>
                  </a:lnTo>
                  <a:lnTo>
                    <a:pt x="7273" y="8889"/>
                  </a:lnTo>
                  <a:lnTo>
                    <a:pt x="1035973" y="888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DC9E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2" name="object 1272"/>
            <p:cNvSpPr/>
            <p:nvPr/>
          </p:nvSpPr>
          <p:spPr>
            <a:xfrm>
              <a:off x="4428605" y="446024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20"/>
                  </a:lnTo>
                  <a:lnTo>
                    <a:pt x="1034934" y="762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DC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3" name="object 1273"/>
            <p:cNvSpPr/>
            <p:nvPr/>
          </p:nvSpPr>
          <p:spPr>
            <a:xfrm>
              <a:off x="4434840" y="446786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19"/>
                  </a:lnTo>
                  <a:lnTo>
                    <a:pt x="1034934" y="76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DC9D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4" name="object 1274"/>
            <p:cNvSpPr/>
            <p:nvPr/>
          </p:nvSpPr>
          <p:spPr>
            <a:xfrm>
              <a:off x="4440035" y="4474210"/>
              <a:ext cx="1036319" cy="8890"/>
            </a:xfrm>
            <a:custGeom>
              <a:avLst/>
              <a:gdLst/>
              <a:ahLst/>
              <a:cxnLst/>
              <a:rect l="l" t="t" r="r" b="b"/>
              <a:pathLst>
                <a:path w="1036320" h="8889">
                  <a:moveTo>
                    <a:pt x="1028700" y="0"/>
                  </a:moveTo>
                  <a:lnTo>
                    <a:pt x="0" y="0"/>
                  </a:lnTo>
                  <a:lnTo>
                    <a:pt x="7273" y="8889"/>
                  </a:lnTo>
                  <a:lnTo>
                    <a:pt x="1035973" y="888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DB9C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5" name="object 1275"/>
            <p:cNvSpPr/>
            <p:nvPr/>
          </p:nvSpPr>
          <p:spPr>
            <a:xfrm>
              <a:off x="4446270" y="4481830"/>
              <a:ext cx="1035050" cy="7620"/>
            </a:xfrm>
            <a:custGeom>
              <a:avLst/>
              <a:gdLst/>
              <a:ahLst/>
              <a:cxnLst/>
              <a:rect l="l" t="t" r="r" b="b"/>
              <a:pathLst>
                <a:path w="1035050" h="7620">
                  <a:moveTo>
                    <a:pt x="1028700" y="0"/>
                  </a:moveTo>
                  <a:lnTo>
                    <a:pt x="0" y="0"/>
                  </a:lnTo>
                  <a:lnTo>
                    <a:pt x="6234" y="7620"/>
                  </a:lnTo>
                  <a:lnTo>
                    <a:pt x="1034934" y="762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DB9B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6" name="object 1276"/>
            <p:cNvSpPr/>
            <p:nvPr/>
          </p:nvSpPr>
          <p:spPr>
            <a:xfrm>
              <a:off x="4452504" y="4489450"/>
              <a:ext cx="1034415" cy="6350"/>
            </a:xfrm>
            <a:custGeom>
              <a:avLst/>
              <a:gdLst/>
              <a:ahLst/>
              <a:cxnLst/>
              <a:rect l="l" t="t" r="r" b="b"/>
              <a:pathLst>
                <a:path w="1034414" h="6350">
                  <a:moveTo>
                    <a:pt x="1028700" y="0"/>
                  </a:moveTo>
                  <a:lnTo>
                    <a:pt x="0" y="0"/>
                  </a:lnTo>
                  <a:lnTo>
                    <a:pt x="5195" y="6350"/>
                  </a:lnTo>
                  <a:lnTo>
                    <a:pt x="1033895" y="6350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DB9B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7" name="object 1277"/>
            <p:cNvSpPr/>
            <p:nvPr/>
          </p:nvSpPr>
          <p:spPr>
            <a:xfrm>
              <a:off x="4114800" y="3657600"/>
              <a:ext cx="1371600" cy="838200"/>
            </a:xfrm>
            <a:custGeom>
              <a:avLst/>
              <a:gdLst/>
              <a:ahLst/>
              <a:cxnLst/>
              <a:rect l="l" t="t" r="r" b="b"/>
              <a:pathLst>
                <a:path w="1371600" h="838200">
                  <a:moveTo>
                    <a:pt x="1371600" y="838200"/>
                  </a:moveTo>
                  <a:lnTo>
                    <a:pt x="342900" y="838200"/>
                  </a:lnTo>
                  <a:lnTo>
                    <a:pt x="0" y="419100"/>
                  </a:lnTo>
                  <a:lnTo>
                    <a:pt x="342900" y="0"/>
                  </a:lnTo>
                  <a:lnTo>
                    <a:pt x="1371600" y="0"/>
                  </a:lnTo>
                  <a:lnTo>
                    <a:pt x="1028700" y="419100"/>
                  </a:lnTo>
                  <a:lnTo>
                    <a:pt x="1371600" y="838200"/>
                  </a:lnTo>
                  <a:close/>
                </a:path>
                <a:path w="1371600" h="838200">
                  <a:moveTo>
                    <a:pt x="1371600" y="838200"/>
                  </a:moveTo>
                  <a:lnTo>
                    <a:pt x="1371600" y="838200"/>
                  </a:lnTo>
                </a:path>
                <a:path w="1371600" h="83820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8" name="object 1278"/>
          <p:cNvSpPr/>
          <p:nvPr/>
        </p:nvSpPr>
        <p:spPr>
          <a:xfrm>
            <a:off x="6038850" y="4466590"/>
            <a:ext cx="2590800" cy="462280"/>
          </a:xfrm>
          <a:custGeom>
            <a:avLst/>
            <a:gdLst/>
            <a:ahLst/>
            <a:cxnLst/>
            <a:rect l="l" t="t" r="r" b="b"/>
            <a:pathLst>
              <a:path w="2590800" h="462279">
                <a:moveTo>
                  <a:pt x="0" y="0"/>
                </a:moveTo>
                <a:lnTo>
                  <a:pt x="3982" y="68417"/>
                </a:lnTo>
                <a:lnTo>
                  <a:pt x="14792" y="131287"/>
                </a:lnTo>
                <a:lnTo>
                  <a:pt x="30723" y="183062"/>
                </a:lnTo>
                <a:lnTo>
                  <a:pt x="50068" y="218196"/>
                </a:lnTo>
                <a:lnTo>
                  <a:pt x="71120" y="231140"/>
                </a:lnTo>
                <a:lnTo>
                  <a:pt x="1245870" y="231140"/>
                </a:lnTo>
                <a:lnTo>
                  <a:pt x="1267541" y="244083"/>
                </a:lnTo>
                <a:lnTo>
                  <a:pt x="1287261" y="279217"/>
                </a:lnTo>
                <a:lnTo>
                  <a:pt x="1303385" y="330992"/>
                </a:lnTo>
                <a:lnTo>
                  <a:pt x="1314267" y="393862"/>
                </a:lnTo>
                <a:lnTo>
                  <a:pt x="1318259" y="462280"/>
                </a:lnTo>
                <a:lnTo>
                  <a:pt x="1322242" y="393862"/>
                </a:lnTo>
                <a:lnTo>
                  <a:pt x="1333052" y="330992"/>
                </a:lnTo>
                <a:lnTo>
                  <a:pt x="1348983" y="279217"/>
                </a:lnTo>
                <a:lnTo>
                  <a:pt x="1368328" y="244083"/>
                </a:lnTo>
                <a:lnTo>
                  <a:pt x="1389379" y="231140"/>
                </a:lnTo>
                <a:lnTo>
                  <a:pt x="2519679" y="231140"/>
                </a:lnTo>
                <a:lnTo>
                  <a:pt x="2540731" y="218196"/>
                </a:lnTo>
                <a:lnTo>
                  <a:pt x="2560076" y="183062"/>
                </a:lnTo>
                <a:lnTo>
                  <a:pt x="2576007" y="131287"/>
                </a:lnTo>
                <a:lnTo>
                  <a:pt x="2586817" y="68417"/>
                </a:lnTo>
                <a:lnTo>
                  <a:pt x="2590800" y="0"/>
                </a:lnTo>
              </a:path>
              <a:path w="2590800" h="462279">
                <a:moveTo>
                  <a:pt x="0" y="462280"/>
                </a:moveTo>
                <a:lnTo>
                  <a:pt x="0" y="462280"/>
                </a:lnTo>
              </a:path>
              <a:path w="2590800" h="462279">
                <a:moveTo>
                  <a:pt x="2590800" y="0"/>
                </a:moveTo>
                <a:lnTo>
                  <a:pt x="25908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9" name="object 1279"/>
          <p:cNvGraphicFramePr>
            <a:graphicFrameLocks noGrp="1"/>
          </p:cNvGraphicFramePr>
          <p:nvPr/>
        </p:nvGraphicFramePr>
        <p:xfrm>
          <a:off x="176937" y="909727"/>
          <a:ext cx="8736962" cy="5448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9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8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0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1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21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043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91000"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2400" b="1" spc="-5" dirty="0">
                          <a:solidFill>
                            <a:srgbClr val="7F007F"/>
                          </a:solidFill>
                          <a:latin typeface="Arial"/>
                          <a:cs typeface="Arial"/>
                        </a:rPr>
                        <a:t>EU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32384" marR="359410" indent="22860" algn="just">
                        <a:lnSpc>
                          <a:spcPct val="151500"/>
                        </a:lnSpc>
                      </a:pPr>
                      <a:r>
                        <a:rPr sz="1800" b="1" spc="-5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X  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BX  CX  DX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L w="76200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  <a:spcBef>
                          <a:spcPts val="1720"/>
                        </a:spcBef>
                        <a:tabLst>
                          <a:tab pos="719455" algn="l"/>
                        </a:tabLst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AH	AL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  <a:spcBef>
                          <a:spcPts val="1250"/>
                        </a:spcBef>
                        <a:tabLst>
                          <a:tab pos="719455" algn="l"/>
                        </a:tabLst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BH	BL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  <a:spcBef>
                          <a:spcPts val="790"/>
                        </a:spcBef>
                        <a:tabLst>
                          <a:tab pos="719455" algn="l"/>
                        </a:tabLst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CH	CL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  <a:spcBef>
                          <a:spcPts val="770"/>
                        </a:spcBef>
                        <a:tabLst>
                          <a:tab pos="719455" algn="l"/>
                        </a:tabLst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DH	DL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405765" marR="840740" indent="7620" algn="just">
                        <a:lnSpc>
                          <a:spcPct val="130000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P  BP 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SI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L="584835" marR="548640" indent="7620" algn="just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D  E  C  O  D  E  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8575">
                      <a:solidFill>
                        <a:srgbClr val="7F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92710" marR="64135" algn="just">
                        <a:lnSpc>
                          <a:spcPct val="997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C  O  D  E  O  U  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7F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7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71755" marR="88900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1800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Fetch </a:t>
                      </a:r>
                      <a:r>
                        <a:rPr sz="180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&amp;  store</a:t>
                      </a:r>
                      <a:r>
                        <a:rPr sz="1800" spc="-9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code  bytes </a:t>
                      </a:r>
                      <a:r>
                        <a:rPr sz="1800" spc="-5" dirty="0">
                          <a:solidFill>
                            <a:srgbClr val="000099"/>
                          </a:solidFill>
                          <a:latin typeface="Arial"/>
                          <a:cs typeface="Arial"/>
                        </a:rPr>
                        <a:t>in  PIPELINE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763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PIPELINE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230504" marR="274955" indent="19177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(or)  Q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96520" marR="168275">
                        <a:lnSpc>
                          <a:spcPct val="998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C  O  D  E  I  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34315" marR="210185" indent="-58419">
                        <a:lnSpc>
                          <a:spcPct val="2889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CS  IP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492759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IP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950">
                        <a:latin typeface="Times New Roman"/>
                        <a:cs typeface="Times New Roman"/>
                      </a:endParaRPr>
                    </a:p>
                    <a:p>
                      <a:pPr marR="92075"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50190" marR="276225" algn="ctr">
                        <a:lnSpc>
                          <a:spcPct val="116700"/>
                        </a:lnSpc>
                        <a:spcBef>
                          <a:spcPts val="142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BX  DI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R="58419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SI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2400" b="1" dirty="0">
                          <a:solidFill>
                            <a:srgbClr val="990099"/>
                          </a:solidFill>
                          <a:latin typeface="Arial"/>
                          <a:cs typeface="Arial"/>
                        </a:rPr>
                        <a:t>BIU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R="339090" algn="r">
                        <a:lnSpc>
                          <a:spcPct val="100000"/>
                        </a:lnSpc>
                        <a:spcBef>
                          <a:spcPts val="1955"/>
                        </a:spcBef>
                        <a:tabLst>
                          <a:tab pos="728345" algn="l"/>
                        </a:tabLst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S	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SS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R="311150" algn="r">
                        <a:lnSpc>
                          <a:spcPct val="100000"/>
                        </a:lnSpc>
                        <a:spcBef>
                          <a:spcPts val="1780"/>
                        </a:spcBef>
                        <a:tabLst>
                          <a:tab pos="761365" algn="l"/>
                        </a:tabLst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	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SP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R="29908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23189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7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4340" algn="ctr">
                        <a:lnSpc>
                          <a:spcPts val="152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DI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R="438784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FLAGS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549275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ALU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7F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107314" marR="157480" indent="-1905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Timing  co</a:t>
                      </a:r>
                      <a:r>
                        <a:rPr sz="1800" b="1" spc="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R w="28575">
                      <a:solidFill>
                        <a:srgbClr val="7F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1004569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Default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Assignment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9390" marB="0">
                    <a:lnL w="28575">
                      <a:solidFill>
                        <a:srgbClr val="7F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426720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59469" y="6295722"/>
            <a:ext cx="1752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3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1369" y="414020"/>
            <a:ext cx="7233284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6360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Arial"/>
                <a:cs typeface="Arial"/>
              </a:rPr>
              <a:t>8086 </a:t>
            </a:r>
            <a:r>
              <a:rPr sz="2800" b="1" i="1" dirty="0">
                <a:latin typeface="Arial"/>
                <a:cs typeface="Arial"/>
              </a:rPr>
              <a:t>is </a:t>
            </a:r>
            <a:r>
              <a:rPr sz="2800" b="1" i="1" spc="-10" dirty="0">
                <a:latin typeface="Arial"/>
                <a:cs typeface="Arial"/>
              </a:rPr>
              <a:t>designed </a:t>
            </a:r>
            <a:r>
              <a:rPr sz="2800" b="1" i="1" dirty="0">
                <a:latin typeface="Arial"/>
                <a:cs typeface="Arial"/>
              </a:rPr>
              <a:t>to </a:t>
            </a:r>
            <a:r>
              <a:rPr sz="2800" b="1" i="1" spc="-5" dirty="0">
                <a:latin typeface="Arial"/>
                <a:cs typeface="Arial"/>
              </a:rPr>
              <a:t>operate </a:t>
            </a:r>
            <a:r>
              <a:rPr sz="2800" b="1" i="1" dirty="0">
                <a:latin typeface="Arial"/>
                <a:cs typeface="Arial"/>
              </a:rPr>
              <a:t>in </a:t>
            </a:r>
            <a:r>
              <a:rPr sz="2800" b="1" i="1" spc="-5" dirty="0">
                <a:latin typeface="Arial"/>
                <a:cs typeface="Arial"/>
              </a:rPr>
              <a:t>two </a:t>
            </a:r>
            <a:r>
              <a:rPr sz="2800" b="1" i="1" spc="-10" dirty="0">
                <a:latin typeface="Arial"/>
                <a:cs typeface="Arial"/>
              </a:rPr>
              <a:t>modes,  Minimum </a:t>
            </a:r>
            <a:r>
              <a:rPr sz="2800" b="1" i="1" spc="-5" dirty="0">
                <a:latin typeface="Arial"/>
                <a:cs typeface="Arial"/>
              </a:rPr>
              <a:t>and</a:t>
            </a:r>
            <a:r>
              <a:rPr sz="2800" b="1" i="1" spc="-20" dirty="0">
                <a:latin typeface="Arial"/>
                <a:cs typeface="Arial"/>
              </a:rPr>
              <a:t> </a:t>
            </a:r>
            <a:r>
              <a:rPr sz="2800" b="1" i="1" spc="-10" dirty="0">
                <a:latin typeface="Arial"/>
                <a:cs typeface="Arial"/>
              </a:rPr>
              <a:t>Maximum.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155575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369" y="1576070"/>
            <a:ext cx="71755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9060" algn="just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latin typeface="Arial"/>
                <a:cs typeface="Arial"/>
              </a:rPr>
              <a:t>It </a:t>
            </a:r>
            <a:r>
              <a:rPr sz="2800" b="1" i="1" spc="-5" dirty="0">
                <a:latin typeface="Arial"/>
                <a:cs typeface="Arial"/>
              </a:rPr>
              <a:t>can prefetches </a:t>
            </a:r>
            <a:r>
              <a:rPr sz="2800" b="1" i="1" spc="-10" dirty="0">
                <a:latin typeface="Arial"/>
                <a:cs typeface="Arial"/>
              </a:rPr>
              <a:t>up </a:t>
            </a:r>
            <a:r>
              <a:rPr sz="2800" b="1" i="1" spc="-5" dirty="0">
                <a:latin typeface="Arial"/>
                <a:cs typeface="Arial"/>
              </a:rPr>
              <a:t>to </a:t>
            </a:r>
            <a:r>
              <a:rPr sz="2800" b="1" i="1" dirty="0">
                <a:solidFill>
                  <a:srgbClr val="660066"/>
                </a:solidFill>
                <a:latin typeface="Arial"/>
                <a:cs typeface="Arial"/>
              </a:rPr>
              <a:t>6 </a:t>
            </a:r>
            <a:r>
              <a:rPr sz="2800" b="1" i="1" spc="-5" dirty="0">
                <a:latin typeface="Arial"/>
                <a:cs typeface="Arial"/>
              </a:rPr>
              <a:t>instruction </a:t>
            </a:r>
            <a:r>
              <a:rPr sz="2800" b="1" i="1" spc="-10" dirty="0">
                <a:latin typeface="Arial"/>
                <a:cs typeface="Arial"/>
              </a:rPr>
              <a:t>bytes  </a:t>
            </a:r>
            <a:r>
              <a:rPr sz="2800" b="1" i="1" spc="-5" dirty="0">
                <a:latin typeface="Arial"/>
                <a:cs typeface="Arial"/>
              </a:rPr>
              <a:t>from memory and queues them </a:t>
            </a:r>
            <a:r>
              <a:rPr sz="2800" b="1" i="1" dirty="0">
                <a:latin typeface="Arial"/>
                <a:cs typeface="Arial"/>
              </a:rPr>
              <a:t>in </a:t>
            </a:r>
            <a:r>
              <a:rPr sz="2800" b="1" i="1" spc="-10" dirty="0">
                <a:latin typeface="Arial"/>
                <a:cs typeface="Arial"/>
              </a:rPr>
              <a:t>order </a:t>
            </a:r>
            <a:r>
              <a:rPr sz="2800" b="1" i="1" dirty="0">
                <a:latin typeface="Arial"/>
                <a:cs typeface="Arial"/>
              </a:rPr>
              <a:t>to  </a:t>
            </a:r>
            <a:r>
              <a:rPr sz="2800" b="1" i="1" spc="-5" dirty="0">
                <a:latin typeface="Arial"/>
                <a:cs typeface="Arial"/>
              </a:rPr>
              <a:t>speed up instruction</a:t>
            </a:r>
            <a:r>
              <a:rPr sz="2800" b="1" i="1" spc="-35" dirty="0">
                <a:latin typeface="Arial"/>
                <a:cs typeface="Arial"/>
              </a:rPr>
              <a:t> </a:t>
            </a:r>
            <a:r>
              <a:rPr sz="2800" b="1" i="1" spc="-10" dirty="0">
                <a:latin typeface="Arial"/>
                <a:cs typeface="Arial"/>
              </a:rPr>
              <a:t>execution.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314452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0430" y="3164840"/>
            <a:ext cx="49695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latin typeface="Arial"/>
                <a:cs typeface="Arial"/>
              </a:rPr>
              <a:t>It </a:t>
            </a:r>
            <a:r>
              <a:rPr sz="2800" b="1" i="1" spc="-5" dirty="0">
                <a:latin typeface="Arial"/>
                <a:cs typeface="Arial"/>
              </a:rPr>
              <a:t>requires </a:t>
            </a:r>
            <a:r>
              <a:rPr sz="2800" b="1" i="1" dirty="0">
                <a:latin typeface="Arial"/>
                <a:cs typeface="Arial"/>
              </a:rPr>
              <a:t>+5V </a:t>
            </a:r>
            <a:r>
              <a:rPr sz="2800" b="1" i="1" spc="-10" dirty="0">
                <a:latin typeface="Arial"/>
                <a:cs typeface="Arial"/>
              </a:rPr>
              <a:t>power</a:t>
            </a:r>
            <a:r>
              <a:rPr sz="2800" b="1" i="1" spc="-60" dirty="0">
                <a:latin typeface="Arial"/>
                <a:cs typeface="Arial"/>
              </a:rPr>
              <a:t> </a:t>
            </a:r>
            <a:r>
              <a:rPr sz="2800" b="1" i="1" spc="-10" dirty="0">
                <a:latin typeface="Arial"/>
                <a:cs typeface="Arial"/>
              </a:rPr>
              <a:t>supply.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9740" y="387985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0430" y="3900170"/>
            <a:ext cx="4976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latin typeface="Arial"/>
                <a:cs typeface="Arial"/>
              </a:rPr>
              <a:t>A </a:t>
            </a:r>
            <a:r>
              <a:rPr sz="2800" b="1" i="1" spc="-5" dirty="0">
                <a:latin typeface="Arial"/>
                <a:cs typeface="Arial"/>
              </a:rPr>
              <a:t>40 pin </a:t>
            </a:r>
            <a:r>
              <a:rPr sz="2800" b="1" i="1" spc="-10" dirty="0">
                <a:latin typeface="Arial"/>
                <a:cs typeface="Arial"/>
              </a:rPr>
              <a:t>dual </a:t>
            </a:r>
            <a:r>
              <a:rPr sz="2800" b="1" i="1" dirty="0">
                <a:latin typeface="Arial"/>
                <a:cs typeface="Arial"/>
              </a:rPr>
              <a:t>in </a:t>
            </a:r>
            <a:r>
              <a:rPr sz="2800" b="1" i="1" spc="-5" dirty="0">
                <a:latin typeface="Arial"/>
                <a:cs typeface="Arial"/>
              </a:rPr>
              <a:t>line</a:t>
            </a:r>
            <a:r>
              <a:rPr sz="2800" b="1" i="1" spc="-60" dirty="0">
                <a:latin typeface="Arial"/>
                <a:cs typeface="Arial"/>
              </a:rPr>
              <a:t> </a:t>
            </a:r>
            <a:r>
              <a:rPr sz="2800" b="1" i="1" spc="-10" dirty="0">
                <a:latin typeface="Arial"/>
                <a:cs typeface="Arial"/>
              </a:rPr>
              <a:t>package.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4615179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0430" y="4635500"/>
            <a:ext cx="68097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spc="-10" dirty="0">
                <a:latin typeface="Arial"/>
                <a:cs typeface="Arial"/>
              </a:rPr>
              <a:t>Address </a:t>
            </a:r>
            <a:r>
              <a:rPr sz="2800" b="1" i="1" spc="-5" dirty="0">
                <a:latin typeface="Arial"/>
                <a:cs typeface="Arial"/>
              </a:rPr>
              <a:t>ranges from 00000H </a:t>
            </a:r>
            <a:r>
              <a:rPr sz="2800" b="1" i="1" dirty="0">
                <a:latin typeface="Arial"/>
                <a:cs typeface="Arial"/>
              </a:rPr>
              <a:t>to</a:t>
            </a:r>
            <a:r>
              <a:rPr sz="2800" b="1" i="1" spc="-65" dirty="0">
                <a:latin typeface="Arial"/>
                <a:cs typeface="Arial"/>
              </a:rPr>
              <a:t> </a:t>
            </a:r>
            <a:r>
              <a:rPr sz="2800" b="1" i="1" spc="-10" dirty="0">
                <a:latin typeface="Arial"/>
                <a:cs typeface="Arial"/>
              </a:rPr>
              <a:t>FFFFFH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540"/>
            <a:ext cx="5220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F51329"/>
                </a:solidFill>
                <a:latin typeface="Arial"/>
                <a:cs typeface="Arial"/>
              </a:rPr>
              <a:t>Intel 8086 Internal</a:t>
            </a:r>
            <a:r>
              <a:rPr sz="2800" b="1" spc="-55" dirty="0">
                <a:solidFill>
                  <a:srgbClr val="F5132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51329"/>
                </a:solidFill>
                <a:latin typeface="Arial"/>
                <a:cs typeface="Arial"/>
              </a:rPr>
              <a:t>Architecture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482600"/>
            <a:ext cx="8839200" cy="632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59469" y="6295722"/>
            <a:ext cx="1752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4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215900"/>
            <a:ext cx="54476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51329"/>
                </a:solidFill>
                <a:latin typeface="Arial"/>
                <a:cs typeface="Arial"/>
              </a:rPr>
              <a:t>Internal architecture </a:t>
            </a:r>
            <a:r>
              <a:rPr sz="3200" b="1" dirty="0">
                <a:solidFill>
                  <a:srgbClr val="F51329"/>
                </a:solidFill>
                <a:latin typeface="Arial"/>
                <a:cs typeface="Arial"/>
              </a:rPr>
              <a:t>of</a:t>
            </a:r>
            <a:r>
              <a:rPr sz="3200" b="1" spc="-35" dirty="0">
                <a:solidFill>
                  <a:srgbClr val="F51329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51329"/>
                </a:solidFill>
                <a:latin typeface="Arial"/>
                <a:cs typeface="Arial"/>
              </a:rPr>
              <a:t>8086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59469" y="6295722"/>
            <a:ext cx="1752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018540"/>
            <a:ext cx="8671560" cy="2278380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8086 </a:t>
            </a:r>
            <a:r>
              <a:rPr sz="2800" b="1" spc="-10" dirty="0">
                <a:latin typeface="Arial"/>
                <a:cs typeface="Arial"/>
              </a:rPr>
              <a:t>has </a:t>
            </a:r>
            <a:r>
              <a:rPr sz="2800" b="1" dirty="0">
                <a:latin typeface="Arial"/>
                <a:cs typeface="Arial"/>
              </a:rPr>
              <a:t>two </a:t>
            </a:r>
            <a:r>
              <a:rPr sz="2800" b="1" spc="-5" dirty="0">
                <a:latin typeface="Arial"/>
                <a:cs typeface="Arial"/>
              </a:rPr>
              <a:t>blocks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BIU </a:t>
            </a:r>
            <a:r>
              <a:rPr sz="2800" b="1" spc="-5" dirty="0">
                <a:latin typeface="Arial"/>
                <a:cs typeface="Arial"/>
              </a:rPr>
              <a:t>and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EU</a:t>
            </a:r>
            <a:r>
              <a:rPr sz="2800" b="1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55600" marR="831215" indent="-342900">
              <a:lnSpc>
                <a:spcPts val="3020"/>
              </a:lnSpc>
              <a:spcBef>
                <a:spcPts val="19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5" dirty="0">
                <a:latin typeface="Arial"/>
                <a:cs typeface="Arial"/>
              </a:rPr>
              <a:t>The </a:t>
            </a:r>
            <a:r>
              <a:rPr sz="2800" b="1" spc="-5" dirty="0">
                <a:latin typeface="Arial"/>
                <a:cs typeface="Arial"/>
              </a:rPr>
              <a:t>BIU handles all transactions of data and  addresses </a:t>
            </a:r>
            <a:r>
              <a:rPr sz="2800" b="1" spc="-10" dirty="0">
                <a:latin typeface="Arial"/>
                <a:cs typeface="Arial"/>
              </a:rPr>
              <a:t>on the buses </a:t>
            </a:r>
            <a:r>
              <a:rPr sz="2800" b="1" spc="-5" dirty="0">
                <a:latin typeface="Arial"/>
                <a:cs typeface="Arial"/>
              </a:rPr>
              <a:t>for</a:t>
            </a:r>
            <a:r>
              <a:rPr sz="2800" b="1" spc="2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EU.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00"/>
              </a:spcBef>
              <a:buFont typeface="Arial"/>
              <a:buChar char="•"/>
              <a:tabLst>
                <a:tab pos="354965" algn="l"/>
                <a:tab pos="355600" algn="l"/>
                <a:tab pos="1192530" algn="l"/>
                <a:tab pos="2012314" algn="l"/>
                <a:tab pos="3760470" algn="l"/>
                <a:tab pos="4364990" algn="l"/>
                <a:tab pos="5203825" algn="l"/>
                <a:tab pos="7225665" algn="l"/>
                <a:tab pos="8262620" algn="l"/>
              </a:tabLst>
            </a:pPr>
            <a:r>
              <a:rPr sz="2800" b="1" spc="-20" dirty="0">
                <a:latin typeface="Arial"/>
                <a:cs typeface="Arial"/>
              </a:rPr>
              <a:t>T</a:t>
            </a:r>
            <a:r>
              <a:rPr sz="2800" b="1" spc="-15" dirty="0">
                <a:latin typeface="Arial"/>
                <a:cs typeface="Arial"/>
              </a:rPr>
              <a:t>h</a:t>
            </a:r>
            <a:r>
              <a:rPr sz="2800" b="1" dirty="0">
                <a:latin typeface="Arial"/>
                <a:cs typeface="Arial"/>
              </a:rPr>
              <a:t>e	</a:t>
            </a:r>
            <a:r>
              <a:rPr sz="2800" b="1" spc="-5" dirty="0">
                <a:latin typeface="Arial"/>
                <a:cs typeface="Arial"/>
              </a:rPr>
              <a:t>B</a:t>
            </a:r>
            <a:r>
              <a:rPr sz="2800" b="1" dirty="0">
                <a:latin typeface="Arial"/>
                <a:cs typeface="Arial"/>
              </a:rPr>
              <a:t>IU	</a:t>
            </a:r>
            <a:r>
              <a:rPr sz="2800" b="1" spc="-15" dirty="0">
                <a:latin typeface="Arial"/>
                <a:cs typeface="Arial"/>
              </a:rPr>
              <a:t>p</a:t>
            </a:r>
            <a:r>
              <a:rPr sz="2800" b="1" spc="10" dirty="0">
                <a:latin typeface="Arial"/>
                <a:cs typeface="Arial"/>
              </a:rPr>
              <a:t>e</a:t>
            </a:r>
            <a:r>
              <a:rPr sz="2800" b="1" spc="-5" dirty="0">
                <a:latin typeface="Arial"/>
                <a:cs typeface="Arial"/>
              </a:rPr>
              <a:t>rfor</a:t>
            </a:r>
            <a:r>
              <a:rPr sz="2800" b="1" spc="-15" dirty="0">
                <a:latin typeface="Arial"/>
                <a:cs typeface="Arial"/>
              </a:rPr>
              <a:t>m</a:t>
            </a:r>
            <a:r>
              <a:rPr sz="2800" b="1" dirty="0">
                <a:latin typeface="Arial"/>
                <a:cs typeface="Arial"/>
              </a:rPr>
              <a:t>s	</a:t>
            </a:r>
            <a:r>
              <a:rPr sz="2800" b="1" spc="-5" dirty="0">
                <a:latin typeface="Arial"/>
                <a:cs typeface="Arial"/>
              </a:rPr>
              <a:t>a</a:t>
            </a:r>
            <a:r>
              <a:rPr sz="2800" b="1" dirty="0">
                <a:latin typeface="Arial"/>
                <a:cs typeface="Arial"/>
              </a:rPr>
              <a:t>ll	</a:t>
            </a:r>
            <a:r>
              <a:rPr sz="2800" b="1" spc="-15" dirty="0">
                <a:latin typeface="Arial"/>
                <a:cs typeface="Arial"/>
              </a:rPr>
              <a:t>bu</a:t>
            </a:r>
            <a:r>
              <a:rPr sz="2800" b="1" dirty="0">
                <a:latin typeface="Arial"/>
                <a:cs typeface="Arial"/>
              </a:rPr>
              <a:t>s	</a:t>
            </a:r>
            <a:r>
              <a:rPr sz="2800" b="1" spc="-5" dirty="0">
                <a:latin typeface="Arial"/>
                <a:cs typeface="Arial"/>
              </a:rPr>
              <a:t>o</a:t>
            </a:r>
            <a:r>
              <a:rPr sz="2800" b="1" spc="-15" dirty="0">
                <a:latin typeface="Arial"/>
                <a:cs typeface="Arial"/>
              </a:rPr>
              <a:t>p</a:t>
            </a:r>
            <a:r>
              <a:rPr sz="2800" b="1" spc="-5" dirty="0">
                <a:latin typeface="Arial"/>
                <a:cs typeface="Arial"/>
              </a:rPr>
              <a:t>era</a:t>
            </a:r>
            <a:r>
              <a:rPr sz="2800" b="1" spc="5" dirty="0">
                <a:latin typeface="Arial"/>
                <a:cs typeface="Arial"/>
              </a:rPr>
              <a:t>t</a:t>
            </a:r>
            <a:r>
              <a:rPr sz="2800" b="1" dirty="0">
                <a:latin typeface="Arial"/>
                <a:cs typeface="Arial"/>
              </a:rPr>
              <a:t>i</a:t>
            </a:r>
            <a:r>
              <a:rPr sz="2800" b="1" spc="-15" dirty="0">
                <a:latin typeface="Arial"/>
                <a:cs typeface="Arial"/>
              </a:rPr>
              <a:t>o</a:t>
            </a:r>
            <a:r>
              <a:rPr sz="2800" b="1" spc="-5" dirty="0">
                <a:latin typeface="Arial"/>
                <a:cs typeface="Arial"/>
              </a:rPr>
              <a:t>n</a:t>
            </a:r>
            <a:r>
              <a:rPr sz="2800" b="1" dirty="0">
                <a:latin typeface="Arial"/>
                <a:cs typeface="Arial"/>
              </a:rPr>
              <a:t>s	</a:t>
            </a:r>
            <a:r>
              <a:rPr sz="2800" b="1" spc="-5" dirty="0">
                <a:latin typeface="Arial"/>
                <a:cs typeface="Arial"/>
              </a:rPr>
              <a:t>suc</a:t>
            </a:r>
            <a:r>
              <a:rPr sz="2800" b="1" dirty="0">
                <a:latin typeface="Arial"/>
                <a:cs typeface="Arial"/>
              </a:rPr>
              <a:t>h	</a:t>
            </a:r>
            <a:r>
              <a:rPr sz="2800" b="1" spc="-5" dirty="0">
                <a:latin typeface="Arial"/>
                <a:cs typeface="Arial"/>
              </a:rPr>
              <a:t>as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6347" y="3228340"/>
            <a:ext cx="60198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71675" algn="l"/>
                <a:tab pos="3732529" algn="l"/>
                <a:tab pos="4841240" algn="l"/>
              </a:tabLst>
            </a:pPr>
            <a:r>
              <a:rPr sz="2800" b="1" spc="5" dirty="0">
                <a:latin typeface="Arial"/>
                <a:cs typeface="Arial"/>
              </a:rPr>
              <a:t>f</a:t>
            </a:r>
            <a:r>
              <a:rPr sz="2800" b="1" spc="-5" dirty="0">
                <a:latin typeface="Arial"/>
                <a:cs typeface="Arial"/>
              </a:rPr>
              <a:t>etch</a:t>
            </a:r>
            <a:r>
              <a:rPr sz="2800" b="1" dirty="0">
                <a:latin typeface="Arial"/>
                <a:cs typeface="Arial"/>
              </a:rPr>
              <a:t>i</a:t>
            </a:r>
            <a:r>
              <a:rPr sz="2800" b="1" spc="-15" dirty="0">
                <a:latin typeface="Arial"/>
                <a:cs typeface="Arial"/>
              </a:rPr>
              <a:t>n</a:t>
            </a:r>
            <a:r>
              <a:rPr sz="2800" b="1" spc="-5" dirty="0">
                <a:latin typeface="Arial"/>
                <a:cs typeface="Arial"/>
              </a:rPr>
              <a:t>g</a:t>
            </a:r>
            <a:r>
              <a:rPr sz="2800" b="1" dirty="0">
                <a:latin typeface="Arial"/>
                <a:cs typeface="Arial"/>
              </a:rPr>
              <a:t>,	</a:t>
            </a:r>
            <a:r>
              <a:rPr sz="2800" b="1" spc="-5" dirty="0">
                <a:latin typeface="Arial"/>
                <a:cs typeface="Arial"/>
              </a:rPr>
              <a:t>rea</a:t>
            </a:r>
            <a:r>
              <a:rPr sz="2800" b="1" spc="-10" dirty="0">
                <a:latin typeface="Arial"/>
                <a:cs typeface="Arial"/>
              </a:rPr>
              <a:t>d</a:t>
            </a:r>
            <a:r>
              <a:rPr sz="2800" b="1" spc="5" dirty="0">
                <a:latin typeface="Arial"/>
                <a:cs typeface="Arial"/>
              </a:rPr>
              <a:t>i</a:t>
            </a:r>
            <a:r>
              <a:rPr sz="2800" b="1" spc="-15" dirty="0">
                <a:latin typeface="Arial"/>
                <a:cs typeface="Arial"/>
              </a:rPr>
              <a:t>n</a:t>
            </a:r>
            <a:r>
              <a:rPr sz="2800" b="1" dirty="0">
                <a:latin typeface="Arial"/>
                <a:cs typeface="Arial"/>
              </a:rPr>
              <a:t>g	</a:t>
            </a:r>
            <a:r>
              <a:rPr sz="2800" b="1" spc="-5" dirty="0">
                <a:latin typeface="Arial"/>
                <a:cs typeface="Arial"/>
              </a:rPr>
              <a:t>a</a:t>
            </a:r>
            <a:r>
              <a:rPr sz="2800" b="1" spc="-10" dirty="0">
                <a:latin typeface="Arial"/>
                <a:cs typeface="Arial"/>
              </a:rPr>
              <a:t>n</a:t>
            </a:r>
            <a:r>
              <a:rPr sz="2800" b="1" dirty="0">
                <a:latin typeface="Arial"/>
                <a:cs typeface="Arial"/>
              </a:rPr>
              <a:t>d	w</a:t>
            </a:r>
            <a:r>
              <a:rPr sz="2800" b="1" spc="-5" dirty="0">
                <a:latin typeface="Arial"/>
                <a:cs typeface="Arial"/>
              </a:rPr>
              <a:t>r</a:t>
            </a:r>
            <a:r>
              <a:rPr sz="2800" b="1" dirty="0">
                <a:latin typeface="Arial"/>
                <a:cs typeface="Arial"/>
              </a:rPr>
              <a:t>i</a:t>
            </a:r>
            <a:r>
              <a:rPr sz="2800" b="1" spc="5" dirty="0">
                <a:latin typeface="Arial"/>
                <a:cs typeface="Arial"/>
              </a:rPr>
              <a:t>t</a:t>
            </a:r>
            <a:r>
              <a:rPr sz="2800" b="1" dirty="0">
                <a:latin typeface="Arial"/>
                <a:cs typeface="Arial"/>
              </a:rPr>
              <a:t>i</a:t>
            </a:r>
            <a:r>
              <a:rPr sz="2800" b="1" spc="-15" dirty="0">
                <a:latin typeface="Arial"/>
                <a:cs typeface="Arial"/>
              </a:rPr>
              <a:t>n</a:t>
            </a:r>
            <a:r>
              <a:rPr sz="2800" b="1" dirty="0">
                <a:latin typeface="Arial"/>
                <a:cs typeface="Arial"/>
              </a:rPr>
              <a:t>g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0035" y="3611879"/>
            <a:ext cx="54667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2805" algn="l"/>
                <a:tab pos="2598420" algn="l"/>
                <a:tab pos="3597275" algn="l"/>
              </a:tabLst>
            </a:pPr>
            <a:r>
              <a:rPr sz="2800" b="1" spc="-5" dirty="0">
                <a:latin typeface="Arial"/>
                <a:cs typeface="Arial"/>
              </a:rPr>
              <a:t>for	</a:t>
            </a:r>
            <a:r>
              <a:rPr sz="2800" b="1" spc="-10" dirty="0">
                <a:latin typeface="Arial"/>
                <a:cs typeface="Arial"/>
              </a:rPr>
              <a:t>memory	</a:t>
            </a:r>
            <a:r>
              <a:rPr sz="2800" b="1" spc="-5" dirty="0">
                <a:latin typeface="Arial"/>
                <a:cs typeface="Arial"/>
              </a:rPr>
              <a:t>and	calculating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040" y="3228340"/>
            <a:ext cx="1860550" cy="121920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b="1" dirty="0">
                <a:latin typeface="Arial"/>
                <a:cs typeface="Arial"/>
              </a:rPr>
              <a:t>i</a:t>
            </a:r>
            <a:r>
              <a:rPr sz="2800" b="1" spc="-15" dirty="0">
                <a:latin typeface="Arial"/>
                <a:cs typeface="Arial"/>
              </a:rPr>
              <a:t>n</a:t>
            </a:r>
            <a:r>
              <a:rPr sz="2800" b="1" spc="-5" dirty="0">
                <a:latin typeface="Arial"/>
                <a:cs typeface="Arial"/>
              </a:rPr>
              <a:t>s</a:t>
            </a:r>
            <a:r>
              <a:rPr sz="2800" b="1" spc="5" dirty="0">
                <a:latin typeface="Arial"/>
                <a:cs typeface="Arial"/>
              </a:rPr>
              <a:t>t</a:t>
            </a:r>
            <a:r>
              <a:rPr sz="2800" b="1" spc="-5" dirty="0">
                <a:latin typeface="Arial"/>
                <a:cs typeface="Arial"/>
              </a:rPr>
              <a:t>r</a:t>
            </a:r>
            <a:r>
              <a:rPr sz="2800" b="1" spc="-10" dirty="0">
                <a:latin typeface="Arial"/>
                <a:cs typeface="Arial"/>
              </a:rPr>
              <a:t>u</a:t>
            </a:r>
            <a:r>
              <a:rPr sz="2800" b="1" spc="-5" dirty="0">
                <a:latin typeface="Arial"/>
                <a:cs typeface="Arial"/>
              </a:rPr>
              <a:t>c</a:t>
            </a:r>
            <a:r>
              <a:rPr sz="2800" b="1" spc="5" dirty="0">
                <a:latin typeface="Arial"/>
                <a:cs typeface="Arial"/>
              </a:rPr>
              <a:t>t</a:t>
            </a:r>
            <a:r>
              <a:rPr sz="2800" b="1" dirty="0">
                <a:latin typeface="Arial"/>
                <a:cs typeface="Arial"/>
              </a:rPr>
              <a:t>i</a:t>
            </a:r>
            <a:r>
              <a:rPr sz="2800" b="1" spc="-15" dirty="0">
                <a:latin typeface="Arial"/>
                <a:cs typeface="Arial"/>
              </a:rPr>
              <a:t>o</a:t>
            </a:r>
            <a:r>
              <a:rPr sz="2800" b="1" dirty="0">
                <a:latin typeface="Arial"/>
                <a:cs typeface="Arial"/>
              </a:rPr>
              <a:t>n  </a:t>
            </a:r>
            <a:r>
              <a:rPr sz="2800" b="1" spc="-10" dirty="0">
                <a:latin typeface="Arial"/>
                <a:cs typeface="Arial"/>
              </a:rPr>
              <a:t>operands  addresses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040" y="4380229"/>
            <a:ext cx="3237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99335" algn="l"/>
              </a:tabLst>
            </a:pPr>
            <a:r>
              <a:rPr sz="2800" b="1" dirty="0">
                <a:latin typeface="Arial"/>
                <a:cs typeface="Arial"/>
              </a:rPr>
              <a:t>i</a:t>
            </a:r>
            <a:r>
              <a:rPr sz="2800" b="1" spc="-15" dirty="0">
                <a:latin typeface="Arial"/>
                <a:cs typeface="Arial"/>
              </a:rPr>
              <a:t>n</a:t>
            </a:r>
            <a:r>
              <a:rPr sz="2800" b="1" spc="-5" dirty="0">
                <a:latin typeface="Arial"/>
                <a:cs typeface="Arial"/>
              </a:rPr>
              <a:t>s</a:t>
            </a:r>
            <a:r>
              <a:rPr sz="2800" b="1" spc="5" dirty="0">
                <a:latin typeface="Arial"/>
                <a:cs typeface="Arial"/>
              </a:rPr>
              <a:t>t</a:t>
            </a:r>
            <a:r>
              <a:rPr sz="2800" b="1" spc="-5" dirty="0">
                <a:latin typeface="Arial"/>
                <a:cs typeface="Arial"/>
              </a:rPr>
              <a:t>r</a:t>
            </a:r>
            <a:r>
              <a:rPr sz="2800" b="1" spc="-10" dirty="0">
                <a:latin typeface="Arial"/>
                <a:cs typeface="Arial"/>
              </a:rPr>
              <a:t>u</a:t>
            </a:r>
            <a:r>
              <a:rPr sz="2800" b="1" spc="-5" dirty="0">
                <a:latin typeface="Arial"/>
                <a:cs typeface="Arial"/>
              </a:rPr>
              <a:t>c</a:t>
            </a:r>
            <a:r>
              <a:rPr sz="2800" b="1" spc="5" dirty="0">
                <a:latin typeface="Arial"/>
                <a:cs typeface="Arial"/>
              </a:rPr>
              <a:t>t</a:t>
            </a:r>
            <a:r>
              <a:rPr sz="2800" b="1" dirty="0">
                <a:latin typeface="Arial"/>
                <a:cs typeface="Arial"/>
              </a:rPr>
              <a:t>i</a:t>
            </a:r>
            <a:r>
              <a:rPr sz="2800" b="1" spc="-15" dirty="0">
                <a:latin typeface="Arial"/>
                <a:cs typeface="Arial"/>
              </a:rPr>
              <a:t>o</a:t>
            </a:r>
            <a:r>
              <a:rPr sz="2800" b="1" dirty="0">
                <a:latin typeface="Arial"/>
                <a:cs typeface="Arial"/>
              </a:rPr>
              <a:t>n	</a:t>
            </a:r>
            <a:r>
              <a:rPr sz="2800" b="1" spc="-5" dirty="0">
                <a:latin typeface="Arial"/>
                <a:cs typeface="Arial"/>
              </a:rPr>
              <a:t>b</a:t>
            </a:r>
            <a:r>
              <a:rPr sz="2800" b="1" spc="-40" dirty="0">
                <a:latin typeface="Arial"/>
                <a:cs typeface="Arial"/>
              </a:rPr>
              <a:t>y</a:t>
            </a:r>
            <a:r>
              <a:rPr sz="2800" b="1" spc="5" dirty="0">
                <a:latin typeface="Arial"/>
                <a:cs typeface="Arial"/>
              </a:rPr>
              <a:t>t</a:t>
            </a:r>
            <a:r>
              <a:rPr sz="2800" b="1" spc="-5" dirty="0">
                <a:latin typeface="Arial"/>
                <a:cs typeface="Arial"/>
              </a:rPr>
              <a:t>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38341" y="4380229"/>
            <a:ext cx="36798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0125" algn="l"/>
                <a:tab pos="3331210" algn="l"/>
              </a:tabLst>
            </a:pPr>
            <a:r>
              <a:rPr sz="2800" b="1" spc="-5" dirty="0">
                <a:latin typeface="Arial"/>
                <a:cs typeface="Arial"/>
              </a:rPr>
              <a:t>ar</a:t>
            </a:r>
            <a:r>
              <a:rPr sz="2800" b="1" dirty="0">
                <a:latin typeface="Arial"/>
                <a:cs typeface="Arial"/>
              </a:rPr>
              <a:t>e	</a:t>
            </a:r>
            <a:r>
              <a:rPr sz="2800" b="1" spc="-5" dirty="0">
                <a:latin typeface="Arial"/>
                <a:cs typeface="Arial"/>
              </a:rPr>
              <a:t>t</a:t>
            </a:r>
            <a:r>
              <a:rPr sz="2800" b="1" spc="5" dirty="0">
                <a:latin typeface="Arial"/>
                <a:cs typeface="Arial"/>
              </a:rPr>
              <a:t>r</a:t>
            </a:r>
            <a:r>
              <a:rPr sz="2800" b="1" spc="-5" dirty="0">
                <a:latin typeface="Arial"/>
                <a:cs typeface="Arial"/>
              </a:rPr>
              <a:t>a</a:t>
            </a:r>
            <a:r>
              <a:rPr sz="2800" b="1" spc="-10" dirty="0">
                <a:latin typeface="Arial"/>
                <a:cs typeface="Arial"/>
              </a:rPr>
              <a:t>n</a:t>
            </a:r>
            <a:r>
              <a:rPr sz="2800" b="1" spc="-5" dirty="0">
                <a:latin typeface="Arial"/>
                <a:cs typeface="Arial"/>
              </a:rPr>
              <a:t>s</a:t>
            </a:r>
            <a:r>
              <a:rPr sz="2800" b="1" spc="5" dirty="0">
                <a:latin typeface="Arial"/>
                <a:cs typeface="Arial"/>
              </a:rPr>
              <a:t>f</a:t>
            </a:r>
            <a:r>
              <a:rPr sz="2800" b="1" spc="-5" dirty="0">
                <a:latin typeface="Arial"/>
                <a:cs typeface="Arial"/>
              </a:rPr>
              <a:t>erre</a:t>
            </a:r>
            <a:r>
              <a:rPr sz="2800" b="1" dirty="0">
                <a:latin typeface="Arial"/>
                <a:cs typeface="Arial"/>
              </a:rPr>
              <a:t>d	</a:t>
            </a:r>
            <a:r>
              <a:rPr sz="2800" b="1" spc="-5" dirty="0">
                <a:latin typeface="Arial"/>
                <a:cs typeface="Arial"/>
              </a:rPr>
              <a:t>t</a:t>
            </a:r>
            <a:r>
              <a:rPr sz="2800" b="1" dirty="0">
                <a:latin typeface="Arial"/>
                <a:cs typeface="Arial"/>
              </a:rPr>
              <a:t>o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23887" y="3611879"/>
            <a:ext cx="6182360" cy="12204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 indent="5623560" algn="r">
              <a:lnSpc>
                <a:spcPts val="3020"/>
              </a:lnSpc>
              <a:spcBef>
                <a:spcPts val="484"/>
              </a:spcBef>
              <a:tabLst>
                <a:tab pos="742315" algn="l"/>
                <a:tab pos="1669414" algn="l"/>
                <a:tab pos="3442335" algn="l"/>
                <a:tab pos="5532755" algn="l"/>
              </a:tabLst>
            </a:pPr>
            <a:r>
              <a:rPr sz="2800" b="1" spc="5" dirty="0">
                <a:latin typeface="Arial"/>
                <a:cs typeface="Arial"/>
              </a:rPr>
              <a:t>t</a:t>
            </a:r>
            <a:r>
              <a:rPr sz="2800" b="1" spc="-15" dirty="0">
                <a:latin typeface="Arial"/>
                <a:cs typeface="Arial"/>
              </a:rPr>
              <a:t>h</a:t>
            </a:r>
            <a:r>
              <a:rPr sz="2800" b="1" dirty="0">
                <a:latin typeface="Arial"/>
                <a:cs typeface="Arial"/>
              </a:rPr>
              <a:t>e  </a:t>
            </a:r>
            <a:r>
              <a:rPr sz="2800" b="1" spc="-15" dirty="0">
                <a:latin typeface="Arial"/>
                <a:cs typeface="Arial"/>
              </a:rPr>
              <a:t>o</a:t>
            </a:r>
            <a:r>
              <a:rPr sz="2800" b="1" dirty="0">
                <a:latin typeface="Arial"/>
                <a:cs typeface="Arial"/>
              </a:rPr>
              <a:t>f	</a:t>
            </a:r>
            <a:r>
              <a:rPr sz="2800" b="1" spc="5" dirty="0">
                <a:latin typeface="Arial"/>
                <a:cs typeface="Arial"/>
              </a:rPr>
              <a:t>t</a:t>
            </a:r>
            <a:r>
              <a:rPr sz="2800" b="1" spc="-5" dirty="0">
                <a:latin typeface="Arial"/>
                <a:cs typeface="Arial"/>
              </a:rPr>
              <a:t>h</a:t>
            </a:r>
            <a:r>
              <a:rPr sz="2800" b="1" dirty="0">
                <a:latin typeface="Arial"/>
                <a:cs typeface="Arial"/>
              </a:rPr>
              <a:t>e	</a:t>
            </a:r>
            <a:r>
              <a:rPr sz="2800" b="1" spc="-5" dirty="0">
                <a:latin typeface="Arial"/>
                <a:cs typeface="Arial"/>
              </a:rPr>
              <a:t>me</a:t>
            </a:r>
            <a:r>
              <a:rPr sz="2800" b="1" spc="-10" dirty="0">
                <a:latin typeface="Arial"/>
                <a:cs typeface="Arial"/>
              </a:rPr>
              <a:t>m</a:t>
            </a:r>
            <a:r>
              <a:rPr sz="2800" b="1" spc="-5" dirty="0">
                <a:latin typeface="Arial"/>
                <a:cs typeface="Arial"/>
              </a:rPr>
              <a:t>or</a:t>
            </a:r>
            <a:r>
              <a:rPr sz="2800" b="1" dirty="0">
                <a:latin typeface="Arial"/>
                <a:cs typeface="Arial"/>
              </a:rPr>
              <a:t>y	</a:t>
            </a:r>
            <a:r>
              <a:rPr sz="2800" b="1" spc="-15" dirty="0">
                <a:latin typeface="Arial"/>
                <a:cs typeface="Arial"/>
              </a:rPr>
              <a:t>o</a:t>
            </a:r>
            <a:r>
              <a:rPr sz="2800" b="1" spc="-5" dirty="0">
                <a:latin typeface="Arial"/>
                <a:cs typeface="Arial"/>
              </a:rPr>
              <a:t>pera</a:t>
            </a:r>
            <a:r>
              <a:rPr sz="2800" b="1" spc="-15" dirty="0">
                <a:latin typeface="Arial"/>
                <a:cs typeface="Arial"/>
              </a:rPr>
              <a:t>n</a:t>
            </a:r>
            <a:r>
              <a:rPr sz="2800" b="1" spc="-5" dirty="0">
                <a:latin typeface="Arial"/>
                <a:cs typeface="Arial"/>
              </a:rPr>
              <a:t>ds</a:t>
            </a:r>
            <a:r>
              <a:rPr sz="2800" b="1" dirty="0">
                <a:latin typeface="Arial"/>
                <a:cs typeface="Arial"/>
              </a:rPr>
              <a:t>.	</a:t>
            </a:r>
            <a:r>
              <a:rPr sz="2800" b="1" spc="-20" dirty="0">
                <a:latin typeface="Arial"/>
                <a:cs typeface="Arial"/>
              </a:rPr>
              <a:t>T</a:t>
            </a:r>
            <a:r>
              <a:rPr sz="2800" b="1" spc="-15" dirty="0">
                <a:latin typeface="Arial"/>
                <a:cs typeface="Arial"/>
              </a:rPr>
              <a:t>h</a:t>
            </a:r>
            <a:r>
              <a:rPr sz="2800" b="1" dirty="0"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  <a:p>
            <a:pPr marR="6985" algn="r">
              <a:lnSpc>
                <a:spcPts val="2985"/>
              </a:lnSpc>
            </a:pPr>
            <a:r>
              <a:rPr sz="2800" b="1" spc="-5" dirty="0">
                <a:latin typeface="Arial"/>
                <a:cs typeface="Arial"/>
              </a:rPr>
              <a:t>t</a:t>
            </a:r>
            <a:r>
              <a:rPr sz="2800" b="1" spc="-15" dirty="0">
                <a:latin typeface="Arial"/>
                <a:cs typeface="Arial"/>
              </a:rPr>
              <a:t>h</a:t>
            </a:r>
            <a:r>
              <a:rPr sz="2800" b="1" dirty="0"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4040" y="4763770"/>
            <a:ext cx="31013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/>
                <a:cs typeface="Arial"/>
              </a:rPr>
              <a:t>instruction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queue.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140" y="5424170"/>
            <a:ext cx="150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4040" y="5444490"/>
            <a:ext cx="7821295" cy="8356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 indent="99060">
              <a:lnSpc>
                <a:spcPts val="3020"/>
              </a:lnSpc>
              <a:spcBef>
                <a:spcPts val="484"/>
              </a:spcBef>
            </a:pPr>
            <a:r>
              <a:rPr sz="2800" b="1" spc="-5" dirty="0">
                <a:latin typeface="Arial"/>
                <a:cs typeface="Arial"/>
              </a:rPr>
              <a:t>EU executes instructions from the instruction  </a:t>
            </a:r>
            <a:r>
              <a:rPr sz="2800" b="1" spc="-10" dirty="0">
                <a:latin typeface="Arial"/>
                <a:cs typeface="Arial"/>
              </a:rPr>
              <a:t>system </a:t>
            </a:r>
            <a:r>
              <a:rPr sz="2800" b="1" spc="-15" dirty="0">
                <a:latin typeface="Arial"/>
                <a:cs typeface="Arial"/>
              </a:rPr>
              <a:t>byte</a:t>
            </a:r>
            <a:r>
              <a:rPr sz="2800" b="1" spc="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queue.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514350"/>
            <a:ext cx="8361680" cy="305054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55600" marR="46355" indent="-342900">
              <a:lnSpc>
                <a:spcPts val="3450"/>
              </a:lnSpc>
              <a:spcBef>
                <a:spcPts val="5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Arial"/>
                <a:cs typeface="Arial"/>
              </a:rPr>
              <a:t>BIU contains Instruction queue, Segment  registers, Instruction pointer, Address  adder.</a:t>
            </a:r>
            <a:endParaRPr sz="3200">
              <a:latin typeface="Arial"/>
              <a:cs typeface="Arial"/>
            </a:endParaRPr>
          </a:p>
          <a:p>
            <a:pPr marL="355600" marR="5080" indent="-342900" algn="just">
              <a:lnSpc>
                <a:spcPts val="3450"/>
              </a:lnSpc>
              <a:spcBef>
                <a:spcPts val="2730"/>
              </a:spcBef>
              <a:buFont typeface="Arial"/>
              <a:buChar char="•"/>
              <a:tabLst>
                <a:tab pos="355600" algn="l"/>
              </a:tabLst>
            </a:pPr>
            <a:r>
              <a:rPr sz="3200" b="1" dirty="0">
                <a:latin typeface="Arial"/>
                <a:cs typeface="Arial"/>
              </a:rPr>
              <a:t>EU contains </a:t>
            </a:r>
            <a:r>
              <a:rPr sz="3200" b="1" spc="-5" dirty="0">
                <a:latin typeface="Arial"/>
                <a:cs typeface="Arial"/>
              </a:rPr>
              <a:t>Control circuitry, Instruction  decoder, ALU, Pointer </a:t>
            </a:r>
            <a:r>
              <a:rPr sz="3200" b="1" dirty="0">
                <a:latin typeface="Arial"/>
                <a:cs typeface="Arial"/>
              </a:rPr>
              <a:t>and </a:t>
            </a:r>
            <a:r>
              <a:rPr sz="3200" b="1" spc="-5" dirty="0">
                <a:latin typeface="Arial"/>
                <a:cs typeface="Arial"/>
              </a:rPr>
              <a:t>Index register,  Flag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register.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59469" y="6295722"/>
            <a:ext cx="1752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6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64540"/>
            <a:ext cx="3881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FF0000"/>
                </a:solidFill>
                <a:latin typeface="Arial"/>
                <a:cs typeface="Arial"/>
              </a:rPr>
              <a:t>EXECUTION</a:t>
            </a:r>
            <a:r>
              <a:rPr sz="36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FF0000"/>
                </a:solidFill>
                <a:latin typeface="Arial"/>
                <a:cs typeface="Arial"/>
              </a:rPr>
              <a:t>UNIT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544319"/>
            <a:ext cx="7192645" cy="43307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Arial"/>
                <a:cs typeface="Arial"/>
              </a:rPr>
              <a:t>Decodes </a:t>
            </a:r>
            <a:r>
              <a:rPr sz="2800" b="1" spc="-5" dirty="0">
                <a:latin typeface="Arial"/>
                <a:cs typeface="Arial"/>
              </a:rPr>
              <a:t>instructions fetched by the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BIU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Generate control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signals,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Executes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instructions.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spc="-15" dirty="0">
                <a:solidFill>
                  <a:srgbClr val="0984FF"/>
                </a:solidFill>
                <a:latin typeface="Arial"/>
                <a:cs typeface="Arial"/>
              </a:rPr>
              <a:t>The </a:t>
            </a:r>
            <a:r>
              <a:rPr sz="2800" b="1" spc="-5" dirty="0">
                <a:solidFill>
                  <a:srgbClr val="0984FF"/>
                </a:solidFill>
                <a:latin typeface="Arial"/>
                <a:cs typeface="Arial"/>
              </a:rPr>
              <a:t>main parts are: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1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Arial"/>
                <a:cs typeface="Arial"/>
              </a:rPr>
              <a:t>Control</a:t>
            </a:r>
            <a:r>
              <a:rPr sz="2800" b="1" spc="-5" dirty="0">
                <a:latin typeface="Arial"/>
                <a:cs typeface="Arial"/>
              </a:rPr>
              <a:t> Circuitry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Instruction</a:t>
            </a:r>
            <a:r>
              <a:rPr sz="2800" b="1" spc="-10" dirty="0">
                <a:latin typeface="Arial"/>
                <a:cs typeface="Arial"/>
              </a:rPr>
              <a:t> decoder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Arial"/>
                <a:cs typeface="Arial"/>
              </a:rPr>
              <a:t>ALU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14800" y="3200400"/>
            <a:ext cx="4876800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59469" y="6295722"/>
            <a:ext cx="1752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7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3120" y="1762759"/>
            <a:ext cx="3778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85409" y="1762759"/>
            <a:ext cx="335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73120" y="2448559"/>
            <a:ext cx="3778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5409" y="2448559"/>
            <a:ext cx="335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65500" y="3014979"/>
            <a:ext cx="393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77790" y="3014979"/>
            <a:ext cx="351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CL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5500" y="3580129"/>
            <a:ext cx="3930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DH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77790" y="3580129"/>
            <a:ext cx="3511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DL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6090" y="4147820"/>
            <a:ext cx="3638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6090" y="4712970"/>
            <a:ext cx="3638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B</a:t>
            </a:r>
            <a:r>
              <a:rPr sz="2000" dirty="0"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25620" y="5276850"/>
            <a:ext cx="2654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8000" y="5844540"/>
            <a:ext cx="280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DI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433727" y="4110127"/>
            <a:ext cx="161925" cy="2295525"/>
            <a:chOff x="2433727" y="4110127"/>
            <a:chExt cx="161925" cy="2295525"/>
          </a:xfrm>
        </p:grpSpPr>
        <p:sp>
          <p:nvSpPr>
            <p:cNvPr id="15" name="object 15"/>
            <p:cNvSpPr/>
            <p:nvPr/>
          </p:nvSpPr>
          <p:spPr>
            <a:xfrm>
              <a:off x="2438399" y="5257800"/>
              <a:ext cx="152400" cy="1143000"/>
            </a:xfrm>
            <a:custGeom>
              <a:avLst/>
              <a:gdLst/>
              <a:ahLst/>
              <a:cxnLst/>
              <a:rect l="l" t="t" r="r" b="b"/>
              <a:pathLst>
                <a:path w="152400" h="1143000">
                  <a:moveTo>
                    <a:pt x="152400" y="0"/>
                  </a:moveTo>
                  <a:lnTo>
                    <a:pt x="124420" y="8096"/>
                  </a:lnTo>
                  <a:lnTo>
                    <a:pt x="100012" y="29527"/>
                  </a:lnTo>
                  <a:lnTo>
                    <a:pt x="82748" y="60007"/>
                  </a:lnTo>
                  <a:lnTo>
                    <a:pt x="76200" y="95250"/>
                  </a:lnTo>
                  <a:lnTo>
                    <a:pt x="76200" y="476250"/>
                  </a:lnTo>
                  <a:lnTo>
                    <a:pt x="69651" y="510956"/>
                  </a:lnTo>
                  <a:lnTo>
                    <a:pt x="52387" y="541496"/>
                  </a:lnTo>
                  <a:lnTo>
                    <a:pt x="27979" y="563225"/>
                  </a:lnTo>
                  <a:lnTo>
                    <a:pt x="0" y="571500"/>
                  </a:lnTo>
                  <a:lnTo>
                    <a:pt x="27979" y="579596"/>
                  </a:lnTo>
                  <a:lnTo>
                    <a:pt x="52387" y="601027"/>
                  </a:lnTo>
                  <a:lnTo>
                    <a:pt x="69651" y="631507"/>
                  </a:lnTo>
                  <a:lnTo>
                    <a:pt x="76200" y="666750"/>
                  </a:lnTo>
                  <a:lnTo>
                    <a:pt x="76200" y="1047750"/>
                  </a:lnTo>
                  <a:lnTo>
                    <a:pt x="82748" y="1082456"/>
                  </a:lnTo>
                  <a:lnTo>
                    <a:pt x="100012" y="1112996"/>
                  </a:lnTo>
                  <a:lnTo>
                    <a:pt x="124420" y="1134725"/>
                  </a:lnTo>
                  <a:lnTo>
                    <a:pt x="152400" y="1143000"/>
                  </a:lnTo>
                </a:path>
                <a:path w="152400" h="1143000">
                  <a:moveTo>
                    <a:pt x="0" y="0"/>
                  </a:moveTo>
                  <a:lnTo>
                    <a:pt x="0" y="0"/>
                  </a:lnTo>
                </a:path>
                <a:path w="152400" h="1143000">
                  <a:moveTo>
                    <a:pt x="152400" y="1143000"/>
                  </a:moveTo>
                  <a:lnTo>
                    <a:pt x="152400" y="1143000"/>
                  </a:lnTo>
                </a:path>
              </a:pathLst>
            </a:custGeom>
            <a:ln w="934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38399" y="4114800"/>
              <a:ext cx="152400" cy="1143000"/>
            </a:xfrm>
            <a:custGeom>
              <a:avLst/>
              <a:gdLst/>
              <a:ahLst/>
              <a:cxnLst/>
              <a:rect l="l" t="t" r="r" b="b"/>
              <a:pathLst>
                <a:path w="152400" h="1143000">
                  <a:moveTo>
                    <a:pt x="152400" y="0"/>
                  </a:moveTo>
                  <a:lnTo>
                    <a:pt x="124420" y="8096"/>
                  </a:lnTo>
                  <a:lnTo>
                    <a:pt x="100012" y="29527"/>
                  </a:lnTo>
                  <a:lnTo>
                    <a:pt x="82748" y="60007"/>
                  </a:lnTo>
                  <a:lnTo>
                    <a:pt x="76200" y="95250"/>
                  </a:lnTo>
                  <a:lnTo>
                    <a:pt x="76200" y="476250"/>
                  </a:lnTo>
                  <a:lnTo>
                    <a:pt x="69651" y="510956"/>
                  </a:lnTo>
                  <a:lnTo>
                    <a:pt x="52387" y="541496"/>
                  </a:lnTo>
                  <a:lnTo>
                    <a:pt x="27979" y="563225"/>
                  </a:lnTo>
                  <a:lnTo>
                    <a:pt x="0" y="571500"/>
                  </a:lnTo>
                  <a:lnTo>
                    <a:pt x="27979" y="579596"/>
                  </a:lnTo>
                  <a:lnTo>
                    <a:pt x="52387" y="601027"/>
                  </a:lnTo>
                  <a:lnTo>
                    <a:pt x="69651" y="631507"/>
                  </a:lnTo>
                  <a:lnTo>
                    <a:pt x="76200" y="666750"/>
                  </a:lnTo>
                  <a:lnTo>
                    <a:pt x="76200" y="1047750"/>
                  </a:lnTo>
                  <a:lnTo>
                    <a:pt x="82748" y="1082456"/>
                  </a:lnTo>
                  <a:lnTo>
                    <a:pt x="100012" y="1112996"/>
                  </a:lnTo>
                  <a:lnTo>
                    <a:pt x="124420" y="1134725"/>
                  </a:lnTo>
                  <a:lnTo>
                    <a:pt x="152400" y="1143000"/>
                  </a:lnTo>
                </a:path>
                <a:path w="152400" h="1143000">
                  <a:moveTo>
                    <a:pt x="0" y="0"/>
                  </a:moveTo>
                  <a:lnTo>
                    <a:pt x="0" y="0"/>
                  </a:lnTo>
                </a:path>
                <a:path w="152400" h="1143000">
                  <a:moveTo>
                    <a:pt x="152400" y="1143000"/>
                  </a:moveTo>
                  <a:lnTo>
                    <a:pt x="152400" y="1143000"/>
                  </a:lnTo>
                </a:path>
              </a:pathLst>
            </a:custGeom>
            <a:ln w="9344">
              <a:solidFill>
                <a:srgbClr val="FF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662237" y="843597"/>
            <a:ext cx="3590925" cy="785495"/>
            <a:chOff x="2662237" y="843597"/>
            <a:chExt cx="3590925" cy="785495"/>
          </a:xfrm>
        </p:grpSpPr>
        <p:sp>
          <p:nvSpPr>
            <p:cNvPr id="18" name="object 18"/>
            <p:cNvSpPr/>
            <p:nvPr/>
          </p:nvSpPr>
          <p:spPr>
            <a:xfrm>
              <a:off x="2667000" y="862330"/>
              <a:ext cx="1795780" cy="762000"/>
            </a:xfrm>
            <a:custGeom>
              <a:avLst/>
              <a:gdLst/>
              <a:ahLst/>
              <a:cxnLst/>
              <a:rect l="l" t="t" r="r" b="b"/>
              <a:pathLst>
                <a:path w="1795779" h="762000">
                  <a:moveTo>
                    <a:pt x="1795779" y="280670"/>
                  </a:moveTo>
                  <a:lnTo>
                    <a:pt x="1795779" y="737870"/>
                  </a:lnTo>
                </a:path>
                <a:path w="1795779" h="762000">
                  <a:moveTo>
                    <a:pt x="0" y="0"/>
                  </a:moveTo>
                  <a:lnTo>
                    <a:pt x="0" y="762000"/>
                  </a:lnTo>
                </a:path>
              </a:pathLst>
            </a:custGeom>
            <a:ln w="9344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36850" y="1447800"/>
              <a:ext cx="1612900" cy="0"/>
            </a:xfrm>
            <a:custGeom>
              <a:avLst/>
              <a:gdLst/>
              <a:ahLst/>
              <a:cxnLst/>
              <a:rect l="l" t="t" r="r" b="b"/>
              <a:pathLst>
                <a:path w="1612900">
                  <a:moveTo>
                    <a:pt x="0" y="0"/>
                  </a:moveTo>
                  <a:lnTo>
                    <a:pt x="161290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67000" y="1409699"/>
              <a:ext cx="1752600" cy="76200"/>
            </a:xfrm>
            <a:custGeom>
              <a:avLst/>
              <a:gdLst/>
              <a:ahLst/>
              <a:cxnLst/>
              <a:rect l="l" t="t" r="r" b="b"/>
              <a:pathLst>
                <a:path w="1752600" h="76200">
                  <a:moveTo>
                    <a:pt x="74930" y="0"/>
                  </a:moveTo>
                  <a:lnTo>
                    <a:pt x="0" y="38100"/>
                  </a:lnTo>
                  <a:lnTo>
                    <a:pt x="74930" y="76200"/>
                  </a:lnTo>
                  <a:lnTo>
                    <a:pt x="74930" y="0"/>
                  </a:lnTo>
                  <a:close/>
                </a:path>
                <a:path w="1752600" h="76200">
                  <a:moveTo>
                    <a:pt x="1752600" y="38100"/>
                  </a:moveTo>
                  <a:lnTo>
                    <a:pt x="1677670" y="0"/>
                  </a:lnTo>
                  <a:lnTo>
                    <a:pt x="1677670" y="76200"/>
                  </a:lnTo>
                  <a:lnTo>
                    <a:pt x="17526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32629" y="1442720"/>
              <a:ext cx="1611630" cy="0"/>
            </a:xfrm>
            <a:custGeom>
              <a:avLst/>
              <a:gdLst/>
              <a:ahLst/>
              <a:cxnLst/>
              <a:rect l="l" t="t" r="r" b="b"/>
              <a:pathLst>
                <a:path w="1611629">
                  <a:moveTo>
                    <a:pt x="0" y="0"/>
                  </a:moveTo>
                  <a:lnTo>
                    <a:pt x="161163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62779" y="1404620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74930" y="0"/>
                  </a:moveTo>
                  <a:lnTo>
                    <a:pt x="0" y="38100"/>
                  </a:lnTo>
                  <a:lnTo>
                    <a:pt x="74930" y="76200"/>
                  </a:lnTo>
                  <a:lnTo>
                    <a:pt x="749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48400" y="848360"/>
              <a:ext cx="0" cy="760730"/>
            </a:xfrm>
            <a:custGeom>
              <a:avLst/>
              <a:gdLst/>
              <a:ahLst/>
              <a:cxnLst/>
              <a:rect l="l" t="t" r="r" b="b"/>
              <a:pathLst>
                <a:path h="760730">
                  <a:moveTo>
                    <a:pt x="0" y="0"/>
                  </a:moveTo>
                  <a:lnTo>
                    <a:pt x="0" y="760729"/>
                  </a:lnTo>
                </a:path>
              </a:pathLst>
            </a:custGeom>
            <a:ln w="9344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39179" y="140462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36850" y="990600"/>
              <a:ext cx="3441700" cy="0"/>
            </a:xfrm>
            <a:custGeom>
              <a:avLst/>
              <a:gdLst/>
              <a:ahLst/>
              <a:cxnLst/>
              <a:rect l="l" t="t" r="r" b="b"/>
              <a:pathLst>
                <a:path w="3441700">
                  <a:moveTo>
                    <a:pt x="0" y="0"/>
                  </a:moveTo>
                  <a:lnTo>
                    <a:pt x="344170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67000" y="952499"/>
              <a:ext cx="3581400" cy="76200"/>
            </a:xfrm>
            <a:custGeom>
              <a:avLst/>
              <a:gdLst/>
              <a:ahLst/>
              <a:cxnLst/>
              <a:rect l="l" t="t" r="r" b="b"/>
              <a:pathLst>
                <a:path w="3581400" h="76200">
                  <a:moveTo>
                    <a:pt x="74930" y="0"/>
                  </a:moveTo>
                  <a:lnTo>
                    <a:pt x="0" y="38100"/>
                  </a:lnTo>
                  <a:lnTo>
                    <a:pt x="74930" y="76200"/>
                  </a:lnTo>
                  <a:lnTo>
                    <a:pt x="74930" y="0"/>
                  </a:lnTo>
                  <a:close/>
                </a:path>
                <a:path w="3581400" h="76200">
                  <a:moveTo>
                    <a:pt x="3581400" y="38100"/>
                  </a:moveTo>
                  <a:lnTo>
                    <a:pt x="3506470" y="0"/>
                  </a:lnTo>
                  <a:lnTo>
                    <a:pt x="3506470" y="76200"/>
                  </a:lnTo>
                  <a:lnTo>
                    <a:pt x="35814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67000" y="848360"/>
              <a:ext cx="3581400" cy="775970"/>
            </a:xfrm>
            <a:custGeom>
              <a:avLst/>
              <a:gdLst/>
              <a:ahLst/>
              <a:cxnLst/>
              <a:rect l="l" t="t" r="r" b="b"/>
              <a:pathLst>
                <a:path w="3581400" h="775969">
                  <a:moveTo>
                    <a:pt x="1795779" y="294639"/>
                  </a:moveTo>
                  <a:lnTo>
                    <a:pt x="1795779" y="751839"/>
                  </a:lnTo>
                </a:path>
                <a:path w="3581400" h="775969">
                  <a:moveTo>
                    <a:pt x="0" y="13969"/>
                  </a:moveTo>
                  <a:lnTo>
                    <a:pt x="0" y="775969"/>
                  </a:lnTo>
                </a:path>
                <a:path w="3581400" h="775969">
                  <a:moveTo>
                    <a:pt x="3581400" y="0"/>
                  </a:moveTo>
                  <a:lnTo>
                    <a:pt x="3581400" y="760729"/>
                  </a:lnTo>
                </a:path>
              </a:pathLst>
            </a:custGeom>
            <a:ln w="9344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36850" y="1447800"/>
              <a:ext cx="1612900" cy="0"/>
            </a:xfrm>
            <a:custGeom>
              <a:avLst/>
              <a:gdLst/>
              <a:ahLst/>
              <a:cxnLst/>
              <a:rect l="l" t="t" r="r" b="b"/>
              <a:pathLst>
                <a:path w="1612900">
                  <a:moveTo>
                    <a:pt x="0" y="0"/>
                  </a:moveTo>
                  <a:lnTo>
                    <a:pt x="161290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67000" y="1409699"/>
              <a:ext cx="1752600" cy="76200"/>
            </a:xfrm>
            <a:custGeom>
              <a:avLst/>
              <a:gdLst/>
              <a:ahLst/>
              <a:cxnLst/>
              <a:rect l="l" t="t" r="r" b="b"/>
              <a:pathLst>
                <a:path w="1752600" h="76200">
                  <a:moveTo>
                    <a:pt x="74930" y="0"/>
                  </a:moveTo>
                  <a:lnTo>
                    <a:pt x="0" y="38100"/>
                  </a:lnTo>
                  <a:lnTo>
                    <a:pt x="74930" y="76200"/>
                  </a:lnTo>
                  <a:lnTo>
                    <a:pt x="74930" y="0"/>
                  </a:lnTo>
                  <a:close/>
                </a:path>
                <a:path w="1752600" h="76200">
                  <a:moveTo>
                    <a:pt x="1752600" y="38100"/>
                  </a:moveTo>
                  <a:lnTo>
                    <a:pt x="1677670" y="0"/>
                  </a:lnTo>
                  <a:lnTo>
                    <a:pt x="1677670" y="76200"/>
                  </a:lnTo>
                  <a:lnTo>
                    <a:pt x="17526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32629" y="1442720"/>
              <a:ext cx="1611630" cy="0"/>
            </a:xfrm>
            <a:custGeom>
              <a:avLst/>
              <a:gdLst/>
              <a:ahLst/>
              <a:cxnLst/>
              <a:rect l="l" t="t" r="r" b="b"/>
              <a:pathLst>
                <a:path w="1611629">
                  <a:moveTo>
                    <a:pt x="0" y="0"/>
                  </a:moveTo>
                  <a:lnTo>
                    <a:pt x="161163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62780" y="1404619"/>
              <a:ext cx="1752600" cy="76200"/>
            </a:xfrm>
            <a:custGeom>
              <a:avLst/>
              <a:gdLst/>
              <a:ahLst/>
              <a:cxnLst/>
              <a:rect l="l" t="t" r="r" b="b"/>
              <a:pathLst>
                <a:path w="1752600" h="76200">
                  <a:moveTo>
                    <a:pt x="74930" y="0"/>
                  </a:moveTo>
                  <a:lnTo>
                    <a:pt x="0" y="38100"/>
                  </a:lnTo>
                  <a:lnTo>
                    <a:pt x="74930" y="76200"/>
                  </a:lnTo>
                  <a:lnTo>
                    <a:pt x="74930" y="0"/>
                  </a:lnTo>
                  <a:close/>
                </a:path>
                <a:path w="1752600" h="76200">
                  <a:moveTo>
                    <a:pt x="1752600" y="38100"/>
                  </a:moveTo>
                  <a:lnTo>
                    <a:pt x="1676400" y="0"/>
                  </a:lnTo>
                  <a:lnTo>
                    <a:pt x="1676400" y="76200"/>
                  </a:lnTo>
                  <a:lnTo>
                    <a:pt x="17526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157729" y="2038350"/>
            <a:ext cx="336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29789" y="2625090"/>
            <a:ext cx="342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B</a:t>
            </a:r>
            <a:r>
              <a:rPr sz="1800" b="1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29789" y="3186429"/>
            <a:ext cx="342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24710" y="3719829"/>
            <a:ext cx="34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DX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72869" y="4606290"/>
            <a:ext cx="812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Po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spc="-5" dirty="0">
                <a:latin typeface="Arial"/>
                <a:cs typeface="Arial"/>
              </a:rPr>
              <a:t>nter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49069" y="5596890"/>
            <a:ext cx="622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In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52139" y="1099820"/>
            <a:ext cx="57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F0000"/>
                </a:solidFill>
                <a:latin typeface="Arial"/>
                <a:cs typeface="Arial"/>
              </a:rPr>
              <a:t>8</a:t>
            </a:r>
            <a:r>
              <a:rPr sz="1800" spc="-8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F0000"/>
                </a:solidFill>
                <a:latin typeface="Arial"/>
                <a:cs typeface="Arial"/>
              </a:rPr>
              <a:t>bits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904740" y="1115059"/>
            <a:ext cx="57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F0000"/>
                </a:solidFill>
                <a:latin typeface="Arial"/>
                <a:cs typeface="Arial"/>
              </a:rPr>
              <a:t>8</a:t>
            </a:r>
            <a:r>
              <a:rPr sz="1800" spc="-80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F0000"/>
                </a:solidFill>
                <a:latin typeface="Arial"/>
                <a:cs typeface="Arial"/>
              </a:rPr>
              <a:t>bits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667000" y="952500"/>
            <a:ext cx="3581400" cy="76200"/>
            <a:chOff x="2667000" y="952500"/>
            <a:chExt cx="3581400" cy="76200"/>
          </a:xfrm>
        </p:grpSpPr>
        <p:sp>
          <p:nvSpPr>
            <p:cNvPr id="41" name="object 41"/>
            <p:cNvSpPr/>
            <p:nvPr/>
          </p:nvSpPr>
          <p:spPr>
            <a:xfrm>
              <a:off x="2736850" y="990600"/>
              <a:ext cx="3441700" cy="0"/>
            </a:xfrm>
            <a:custGeom>
              <a:avLst/>
              <a:gdLst/>
              <a:ahLst/>
              <a:cxnLst/>
              <a:rect l="l" t="t" r="r" b="b"/>
              <a:pathLst>
                <a:path w="3441700">
                  <a:moveTo>
                    <a:pt x="0" y="0"/>
                  </a:moveTo>
                  <a:lnTo>
                    <a:pt x="344170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667000" y="952499"/>
              <a:ext cx="3581400" cy="76200"/>
            </a:xfrm>
            <a:custGeom>
              <a:avLst/>
              <a:gdLst/>
              <a:ahLst/>
              <a:cxnLst/>
              <a:rect l="l" t="t" r="r" b="b"/>
              <a:pathLst>
                <a:path w="3581400" h="76200">
                  <a:moveTo>
                    <a:pt x="74930" y="0"/>
                  </a:moveTo>
                  <a:lnTo>
                    <a:pt x="0" y="38100"/>
                  </a:lnTo>
                  <a:lnTo>
                    <a:pt x="74930" y="76200"/>
                  </a:lnTo>
                  <a:lnTo>
                    <a:pt x="74930" y="0"/>
                  </a:lnTo>
                  <a:close/>
                </a:path>
                <a:path w="3581400" h="76200">
                  <a:moveTo>
                    <a:pt x="3581400" y="38100"/>
                  </a:moveTo>
                  <a:lnTo>
                    <a:pt x="3506470" y="0"/>
                  </a:lnTo>
                  <a:lnTo>
                    <a:pt x="3506470" y="76200"/>
                  </a:lnTo>
                  <a:lnTo>
                    <a:pt x="35814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066540" y="567690"/>
            <a:ext cx="697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7F0000"/>
                </a:solidFill>
                <a:latin typeface="Arial"/>
                <a:cs typeface="Arial"/>
              </a:rPr>
              <a:t>16</a:t>
            </a:r>
            <a:r>
              <a:rPr sz="1800" spc="-7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7F0000"/>
                </a:solidFill>
                <a:latin typeface="Arial"/>
                <a:cs typeface="Arial"/>
              </a:rPr>
              <a:t>bits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459469" y="6295722"/>
            <a:ext cx="1752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402070" y="1939290"/>
            <a:ext cx="1414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Accumulator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402070" y="2548890"/>
            <a:ext cx="570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B</a:t>
            </a:r>
            <a:r>
              <a:rPr sz="1800" b="1" spc="-5" dirty="0">
                <a:latin typeface="Arial"/>
                <a:cs typeface="Arial"/>
              </a:rPr>
              <a:t>ase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402070" y="3157220"/>
            <a:ext cx="687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C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spc="-5" dirty="0">
                <a:latin typeface="Arial"/>
                <a:cs typeface="Arial"/>
              </a:rPr>
              <a:t>u</a:t>
            </a:r>
            <a:r>
              <a:rPr sz="1800" b="1" spc="5" dirty="0">
                <a:latin typeface="Arial"/>
                <a:cs typeface="Arial"/>
              </a:rPr>
              <a:t>n</a:t>
            </a:r>
            <a:r>
              <a:rPr sz="1800" b="1" dirty="0"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402070" y="3768090"/>
            <a:ext cx="520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</a:t>
            </a:r>
            <a:r>
              <a:rPr sz="1800" b="1" spc="-5" dirty="0">
                <a:latin typeface="Arial"/>
                <a:cs typeface="Arial"/>
              </a:rPr>
              <a:t>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02070" y="4300220"/>
            <a:ext cx="1483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Stack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Pointer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402070" y="4834890"/>
            <a:ext cx="142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Base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Pointer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402070" y="5443220"/>
            <a:ext cx="1457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Source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Index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402070" y="5977890"/>
            <a:ext cx="193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Destination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Index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78739" y="-12306"/>
            <a:ext cx="85559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51329"/>
                </a:solidFill>
                <a:latin typeface="Arial"/>
                <a:cs typeface="Arial"/>
              </a:rPr>
              <a:t>EXECUTION </a:t>
            </a:r>
            <a:r>
              <a:rPr sz="2800" b="1" spc="-5" dirty="0">
                <a:solidFill>
                  <a:srgbClr val="F51329"/>
                </a:solidFill>
                <a:latin typeface="Arial"/>
                <a:cs typeface="Arial"/>
              </a:rPr>
              <a:t>UNIT </a:t>
            </a:r>
            <a:r>
              <a:rPr sz="2800" b="1" dirty="0">
                <a:solidFill>
                  <a:srgbClr val="F51329"/>
                </a:solidFill>
                <a:latin typeface="Arial"/>
                <a:cs typeface="Arial"/>
              </a:rPr>
              <a:t>– </a:t>
            </a:r>
            <a:r>
              <a:rPr sz="2800" b="1" spc="-10" dirty="0">
                <a:solidFill>
                  <a:srgbClr val="F51329"/>
                </a:solidFill>
                <a:latin typeface="Arial"/>
                <a:cs typeface="Arial"/>
              </a:rPr>
              <a:t>General </a:t>
            </a:r>
            <a:r>
              <a:rPr sz="2800" b="1" spc="-5" dirty="0">
                <a:solidFill>
                  <a:srgbClr val="F51329"/>
                </a:solidFill>
                <a:latin typeface="Arial"/>
                <a:cs typeface="Arial"/>
              </a:rPr>
              <a:t>Purpose Registers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7569" y="6308422"/>
            <a:ext cx="9906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5"/>
              </a:lnSpc>
            </a:pPr>
            <a:r>
              <a:rPr sz="1400" dirty="0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7960" y="44845"/>
            <a:ext cx="860869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51329"/>
                </a:solidFill>
                <a:latin typeface="Arial"/>
                <a:cs typeface="Arial"/>
              </a:rPr>
              <a:t>EXECUTION </a:t>
            </a:r>
            <a:r>
              <a:rPr sz="2800" b="1" spc="-5" dirty="0">
                <a:solidFill>
                  <a:srgbClr val="F51329"/>
                </a:solidFill>
                <a:latin typeface="Arial"/>
                <a:cs typeface="Arial"/>
              </a:rPr>
              <a:t>UNIT </a:t>
            </a:r>
            <a:r>
              <a:rPr sz="2800" b="1" dirty="0">
                <a:solidFill>
                  <a:srgbClr val="F51329"/>
                </a:solidFill>
                <a:latin typeface="Arial"/>
                <a:cs typeface="Arial"/>
              </a:rPr>
              <a:t>– </a:t>
            </a:r>
            <a:r>
              <a:rPr sz="2800" b="1" spc="-5" dirty="0">
                <a:solidFill>
                  <a:srgbClr val="F51329"/>
                </a:solidFill>
                <a:latin typeface="Arial"/>
                <a:cs typeface="Arial"/>
              </a:rPr>
              <a:t>General Purpose</a:t>
            </a:r>
            <a:r>
              <a:rPr sz="2800" b="1" spc="-45" dirty="0">
                <a:solidFill>
                  <a:srgbClr val="F5132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51329"/>
                </a:solidFill>
                <a:latin typeface="Arial"/>
                <a:cs typeface="Arial"/>
              </a:rPr>
              <a:t>Registers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52400" y="666750"/>
            <a:ext cx="8839200" cy="915669"/>
            <a:chOff x="152400" y="666750"/>
            <a:chExt cx="8839200" cy="915669"/>
          </a:xfrm>
        </p:grpSpPr>
        <p:sp>
          <p:nvSpPr>
            <p:cNvPr id="5" name="object 5"/>
            <p:cNvSpPr/>
            <p:nvPr/>
          </p:nvSpPr>
          <p:spPr>
            <a:xfrm>
              <a:off x="152400" y="666749"/>
              <a:ext cx="8839200" cy="518159"/>
            </a:xfrm>
            <a:custGeom>
              <a:avLst/>
              <a:gdLst/>
              <a:ahLst/>
              <a:cxnLst/>
              <a:rect l="l" t="t" r="r" b="b"/>
              <a:pathLst>
                <a:path w="8839200" h="518159">
                  <a:moveTo>
                    <a:pt x="8839200" y="0"/>
                  </a:moveTo>
                  <a:lnTo>
                    <a:pt x="1911350" y="0"/>
                  </a:lnTo>
                  <a:lnTo>
                    <a:pt x="0" y="0"/>
                  </a:lnTo>
                  <a:lnTo>
                    <a:pt x="0" y="518160"/>
                  </a:lnTo>
                  <a:lnTo>
                    <a:pt x="1911350" y="518160"/>
                  </a:lnTo>
                  <a:lnTo>
                    <a:pt x="8839200" y="518160"/>
                  </a:lnTo>
                  <a:lnTo>
                    <a:pt x="8839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" y="1184909"/>
              <a:ext cx="8839200" cy="397510"/>
            </a:xfrm>
            <a:custGeom>
              <a:avLst/>
              <a:gdLst/>
              <a:ahLst/>
              <a:cxnLst/>
              <a:rect l="l" t="t" r="r" b="b"/>
              <a:pathLst>
                <a:path w="8839200" h="397509">
                  <a:moveTo>
                    <a:pt x="8839200" y="0"/>
                  </a:moveTo>
                  <a:lnTo>
                    <a:pt x="1911350" y="0"/>
                  </a:lnTo>
                  <a:lnTo>
                    <a:pt x="0" y="0"/>
                  </a:lnTo>
                  <a:lnTo>
                    <a:pt x="0" y="397510"/>
                  </a:lnTo>
                  <a:lnTo>
                    <a:pt x="1911350" y="397510"/>
                  </a:lnTo>
                  <a:lnTo>
                    <a:pt x="8839200" y="397510"/>
                  </a:lnTo>
                  <a:lnTo>
                    <a:pt x="8839200" y="0"/>
                  </a:lnTo>
                  <a:close/>
                </a:path>
              </a:pathLst>
            </a:custGeom>
            <a:solidFill>
              <a:srgbClr val="B8E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9870" y="545084"/>
            <a:ext cx="8035925" cy="138811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1175"/>
              </a:spcBef>
              <a:tabLst>
                <a:tab pos="4604385" algn="l"/>
              </a:tabLst>
            </a:pPr>
            <a:r>
              <a:rPr sz="2800" b="1" spc="-30" dirty="0">
                <a:solidFill>
                  <a:srgbClr val="F9F9D1"/>
                </a:solidFill>
                <a:latin typeface="Arial"/>
                <a:cs typeface="Arial"/>
              </a:rPr>
              <a:t>Register	</a:t>
            </a:r>
            <a:r>
              <a:rPr sz="2800" b="1" spc="-45" dirty="0">
                <a:solidFill>
                  <a:srgbClr val="F9F9D1"/>
                </a:solidFill>
                <a:latin typeface="Arial"/>
                <a:cs typeface="Arial"/>
              </a:rPr>
              <a:t>Purpose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1923414" algn="l"/>
              </a:tabLst>
            </a:pPr>
            <a:r>
              <a:rPr sz="2000" spc="-55" dirty="0">
                <a:latin typeface="Georgia"/>
                <a:cs typeface="Georgia"/>
              </a:rPr>
              <a:t>AX	</a:t>
            </a:r>
            <a:r>
              <a:rPr sz="2000" dirty="0">
                <a:latin typeface="Georgia"/>
                <a:cs typeface="Georgia"/>
              </a:rPr>
              <a:t>Word </a:t>
            </a:r>
            <a:r>
              <a:rPr sz="2000" spc="-20" dirty="0">
                <a:latin typeface="Georgia"/>
                <a:cs typeface="Georgia"/>
              </a:rPr>
              <a:t>multiply, </a:t>
            </a:r>
            <a:r>
              <a:rPr sz="2000" spc="-25" dirty="0">
                <a:latin typeface="Georgia"/>
                <a:cs typeface="Georgia"/>
              </a:rPr>
              <a:t>word </a:t>
            </a:r>
            <a:r>
              <a:rPr sz="2000" spc="-20" dirty="0">
                <a:latin typeface="Georgia"/>
                <a:cs typeface="Georgia"/>
              </a:rPr>
              <a:t>divide, word </a:t>
            </a:r>
            <a:r>
              <a:rPr sz="2000" spc="-100" dirty="0">
                <a:latin typeface="Georgia"/>
                <a:cs typeface="Georgia"/>
              </a:rPr>
              <a:t>I</a:t>
            </a:r>
            <a:r>
              <a:rPr sz="2000" spc="200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/O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1923414" algn="l"/>
              </a:tabLst>
            </a:pPr>
            <a:r>
              <a:rPr sz="2000" spc="-50" dirty="0">
                <a:latin typeface="Georgia"/>
                <a:cs typeface="Georgia"/>
              </a:rPr>
              <a:t>AL	</a:t>
            </a:r>
            <a:r>
              <a:rPr sz="2000" spc="-35" dirty="0">
                <a:latin typeface="Georgia"/>
                <a:cs typeface="Georgia"/>
              </a:rPr>
              <a:t>Byte </a:t>
            </a:r>
            <a:r>
              <a:rPr sz="2000" spc="-20" dirty="0">
                <a:latin typeface="Georgia"/>
                <a:cs typeface="Georgia"/>
              </a:rPr>
              <a:t>multiply, </a:t>
            </a:r>
            <a:r>
              <a:rPr sz="2000" spc="-10" dirty="0">
                <a:latin typeface="Georgia"/>
                <a:cs typeface="Georgia"/>
              </a:rPr>
              <a:t>byte </a:t>
            </a:r>
            <a:r>
              <a:rPr sz="2000" spc="-20" dirty="0">
                <a:latin typeface="Georgia"/>
                <a:cs typeface="Georgia"/>
              </a:rPr>
              <a:t>divide, </a:t>
            </a:r>
            <a:r>
              <a:rPr sz="2000" spc="-10" dirty="0">
                <a:latin typeface="Georgia"/>
                <a:cs typeface="Georgia"/>
              </a:rPr>
              <a:t>byte </a:t>
            </a:r>
            <a:r>
              <a:rPr sz="2000" spc="-40" dirty="0">
                <a:latin typeface="Georgia"/>
                <a:cs typeface="Georgia"/>
              </a:rPr>
              <a:t>I/O, </a:t>
            </a:r>
            <a:r>
              <a:rPr sz="2000" spc="-20" dirty="0">
                <a:latin typeface="Georgia"/>
                <a:cs typeface="Georgia"/>
              </a:rPr>
              <a:t>decimal</a:t>
            </a:r>
            <a:r>
              <a:rPr sz="2000" spc="295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arithmetic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400" y="2346960"/>
            <a:ext cx="8839200" cy="764540"/>
          </a:xfrm>
          <a:prstGeom prst="rect">
            <a:avLst/>
          </a:prstGeom>
          <a:solidFill>
            <a:srgbClr val="B8EAEC"/>
          </a:solidFill>
        </p:spPr>
        <p:txBody>
          <a:bodyPr vert="horz" wrap="square" lIns="0" tIns="342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70"/>
              </a:spcBef>
              <a:tabLst>
                <a:tab pos="2000885" algn="l"/>
              </a:tabLst>
            </a:pPr>
            <a:r>
              <a:rPr sz="2000" spc="-25" dirty="0">
                <a:latin typeface="Georgia"/>
                <a:cs typeface="Georgia"/>
              </a:rPr>
              <a:t>AH	</a:t>
            </a:r>
            <a:r>
              <a:rPr sz="2000" spc="-35" dirty="0">
                <a:latin typeface="Georgia"/>
                <a:cs typeface="Georgia"/>
              </a:rPr>
              <a:t>Byte </a:t>
            </a:r>
            <a:r>
              <a:rPr sz="2000" spc="-20" dirty="0">
                <a:latin typeface="Georgia"/>
                <a:cs typeface="Georgia"/>
              </a:rPr>
              <a:t>multiply, </a:t>
            </a:r>
            <a:r>
              <a:rPr sz="2000" spc="-10" dirty="0">
                <a:latin typeface="Georgia"/>
                <a:cs typeface="Georgia"/>
              </a:rPr>
              <a:t>byte</a:t>
            </a:r>
            <a:r>
              <a:rPr sz="2000" spc="110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divide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9870" y="3133090"/>
            <a:ext cx="47980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23414" algn="l"/>
              </a:tabLst>
            </a:pPr>
            <a:r>
              <a:rPr sz="2000" spc="-110" dirty="0">
                <a:latin typeface="Georgia"/>
                <a:cs typeface="Georgia"/>
              </a:rPr>
              <a:t>BX	</a:t>
            </a:r>
            <a:r>
              <a:rPr sz="2000" spc="-35" dirty="0">
                <a:latin typeface="Georgia"/>
                <a:cs typeface="Georgia"/>
              </a:rPr>
              <a:t>Store </a:t>
            </a:r>
            <a:r>
              <a:rPr sz="2000" spc="-40" dirty="0">
                <a:latin typeface="Georgia"/>
                <a:cs typeface="Georgia"/>
              </a:rPr>
              <a:t>address</a:t>
            </a:r>
            <a:r>
              <a:rPr sz="2000" spc="60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information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400" y="3877309"/>
            <a:ext cx="8839200" cy="764540"/>
          </a:xfrm>
          <a:prstGeom prst="rect">
            <a:avLst/>
          </a:prstGeom>
          <a:solidFill>
            <a:srgbClr val="B8EAEC"/>
          </a:solidFill>
        </p:spPr>
        <p:txBody>
          <a:bodyPr vert="horz" wrap="square" lIns="0" tIns="33019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59"/>
              </a:spcBef>
              <a:tabLst>
                <a:tab pos="2000885" algn="l"/>
              </a:tabLst>
            </a:pPr>
            <a:r>
              <a:rPr sz="2000" spc="-50" dirty="0">
                <a:latin typeface="Georgia"/>
                <a:cs typeface="Georgia"/>
              </a:rPr>
              <a:t>CX	</a:t>
            </a:r>
            <a:r>
              <a:rPr sz="2000" spc="-35" dirty="0">
                <a:latin typeface="Georgia"/>
                <a:cs typeface="Georgia"/>
              </a:rPr>
              <a:t>String </a:t>
            </a:r>
            <a:r>
              <a:rPr sz="2000" spc="-25" dirty="0">
                <a:latin typeface="Georgia"/>
                <a:cs typeface="Georgia"/>
              </a:rPr>
              <a:t>operation,</a:t>
            </a:r>
            <a:r>
              <a:rPr sz="2000" spc="75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loops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9870" y="4663440"/>
            <a:ext cx="4607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23414" algn="l"/>
              </a:tabLst>
            </a:pPr>
            <a:r>
              <a:rPr sz="2000" spc="-45" dirty="0">
                <a:latin typeface="Georgia"/>
                <a:cs typeface="Georgia"/>
              </a:rPr>
              <a:t>CL	</a:t>
            </a:r>
            <a:r>
              <a:rPr sz="2000" spc="-25" dirty="0">
                <a:latin typeface="Georgia"/>
                <a:cs typeface="Georgia"/>
              </a:rPr>
              <a:t>Variable </a:t>
            </a:r>
            <a:r>
              <a:rPr sz="2000" spc="-20" dirty="0">
                <a:latin typeface="Georgia"/>
                <a:cs typeface="Georgia"/>
              </a:rPr>
              <a:t>shift </a:t>
            </a:r>
            <a:r>
              <a:rPr sz="2000" spc="-35" dirty="0">
                <a:latin typeface="Georgia"/>
                <a:cs typeface="Georgia"/>
              </a:rPr>
              <a:t>and</a:t>
            </a:r>
            <a:r>
              <a:rPr sz="2000" spc="40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rotate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2400" y="5406390"/>
            <a:ext cx="1911350" cy="1178560"/>
          </a:xfrm>
          <a:custGeom>
            <a:avLst/>
            <a:gdLst/>
            <a:ahLst/>
            <a:cxnLst/>
            <a:rect l="l" t="t" r="r" b="b"/>
            <a:pathLst>
              <a:path w="1911350" h="1178559">
                <a:moveTo>
                  <a:pt x="1911350" y="0"/>
                </a:moveTo>
                <a:lnTo>
                  <a:pt x="0" y="0"/>
                </a:lnTo>
                <a:lnTo>
                  <a:pt x="0" y="1178560"/>
                </a:lnTo>
                <a:lnTo>
                  <a:pt x="1911350" y="1178560"/>
                </a:lnTo>
                <a:lnTo>
                  <a:pt x="1911350" y="0"/>
                </a:lnTo>
                <a:close/>
              </a:path>
            </a:pathLst>
          </a:custGeom>
          <a:solidFill>
            <a:srgbClr val="B8E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2570" y="5415279"/>
            <a:ext cx="3663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DX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63750" y="5406390"/>
            <a:ext cx="6927850" cy="1178560"/>
          </a:xfrm>
          <a:custGeom>
            <a:avLst/>
            <a:gdLst/>
            <a:ahLst/>
            <a:cxnLst/>
            <a:rect l="l" t="t" r="r" b="b"/>
            <a:pathLst>
              <a:path w="6927850" h="1178559">
                <a:moveTo>
                  <a:pt x="6927850" y="0"/>
                </a:moveTo>
                <a:lnTo>
                  <a:pt x="0" y="0"/>
                </a:lnTo>
                <a:lnTo>
                  <a:pt x="0" y="1178560"/>
                </a:lnTo>
                <a:lnTo>
                  <a:pt x="6927850" y="1178560"/>
                </a:lnTo>
                <a:lnTo>
                  <a:pt x="6927850" y="0"/>
                </a:lnTo>
                <a:close/>
              </a:path>
            </a:pathLst>
          </a:custGeom>
          <a:solidFill>
            <a:srgbClr val="B8E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153920" y="5374004"/>
            <a:ext cx="6642734" cy="11004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425"/>
              </a:spcBef>
            </a:pPr>
            <a:r>
              <a:rPr sz="2000" spc="-5" dirty="0">
                <a:latin typeface="Arial"/>
                <a:cs typeface="Arial"/>
              </a:rPr>
              <a:t>Word multiply, word divide, </a:t>
            </a:r>
            <a:r>
              <a:rPr sz="2000" dirty="0">
                <a:latin typeface="Arial"/>
                <a:cs typeface="Arial"/>
              </a:rPr>
              <a:t>indirect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I/O</a:t>
            </a:r>
            <a:endParaRPr sz="2000">
              <a:latin typeface="Arial"/>
              <a:cs typeface="Arial"/>
            </a:endParaRPr>
          </a:p>
          <a:p>
            <a:pPr marR="5080" algn="just">
              <a:lnSpc>
                <a:spcPts val="1780"/>
              </a:lnSpc>
              <a:spcBef>
                <a:spcPts val="434"/>
              </a:spcBef>
            </a:pPr>
            <a:r>
              <a:rPr sz="1600" spc="-5" dirty="0">
                <a:latin typeface="Arial"/>
                <a:cs typeface="Arial"/>
              </a:rPr>
              <a:t>(Used </a:t>
            </a:r>
            <a:r>
              <a:rPr sz="1600" dirty="0">
                <a:latin typeface="Arial"/>
                <a:cs typeface="Arial"/>
              </a:rPr>
              <a:t>to </a:t>
            </a:r>
            <a:r>
              <a:rPr sz="1600" spc="-5" dirty="0">
                <a:latin typeface="Arial"/>
                <a:cs typeface="Arial"/>
              </a:rPr>
              <a:t>hold I/O address during I/O instructions. If the result </a:t>
            </a:r>
            <a:r>
              <a:rPr sz="1600" dirty="0">
                <a:latin typeface="Arial"/>
                <a:cs typeface="Arial"/>
              </a:rPr>
              <a:t>is </a:t>
            </a:r>
            <a:r>
              <a:rPr sz="1600" spc="-5" dirty="0">
                <a:latin typeface="Arial"/>
                <a:cs typeface="Arial"/>
              </a:rPr>
              <a:t>more than  16-bits, the </a:t>
            </a:r>
            <a:r>
              <a:rPr sz="1600" spc="-10" dirty="0">
                <a:latin typeface="Arial"/>
                <a:cs typeface="Arial"/>
              </a:rPr>
              <a:t>lower </a:t>
            </a:r>
            <a:r>
              <a:rPr sz="1600" spc="-5" dirty="0">
                <a:latin typeface="Arial"/>
                <a:cs typeface="Arial"/>
              </a:rPr>
              <a:t>order 16-bits </a:t>
            </a:r>
            <a:r>
              <a:rPr sz="1600" spc="-10" dirty="0">
                <a:latin typeface="Arial"/>
                <a:cs typeface="Arial"/>
              </a:rPr>
              <a:t>are </a:t>
            </a:r>
            <a:r>
              <a:rPr sz="1600" spc="-5" dirty="0">
                <a:latin typeface="Arial"/>
                <a:cs typeface="Arial"/>
              </a:rPr>
              <a:t>stored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accumulator and higher order  16-bits are stored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DX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register)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1D189CD363FC4C94CE6ECDB357DB00" ma:contentTypeVersion="2" ma:contentTypeDescription="Create a new document." ma:contentTypeScope="" ma:versionID="58555b364bb380602b0fbf6b78c1d35d">
  <xsd:schema xmlns:xsd="http://www.w3.org/2001/XMLSchema" xmlns:xs="http://www.w3.org/2001/XMLSchema" xmlns:p="http://schemas.microsoft.com/office/2006/metadata/properties" xmlns:ns2="1bf2cc87-484f-42ae-834e-65bb33accfef" targetNamespace="http://schemas.microsoft.com/office/2006/metadata/properties" ma:root="true" ma:fieldsID="a3dd07f95fd045741fc89f302e172e98" ns2:_="">
    <xsd:import namespace="1bf2cc87-484f-42ae-834e-65bb33accf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f2cc87-484f-42ae-834e-65bb33accf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69F7F6-F9E3-4C37-A845-686743840358}"/>
</file>

<file path=customXml/itemProps2.xml><?xml version="1.0" encoding="utf-8"?>
<ds:datastoreItem xmlns:ds="http://schemas.openxmlformats.org/officeDocument/2006/customXml" ds:itemID="{2E702BF1-3250-465B-8225-95E45D41C9F0}"/>
</file>

<file path=customXml/itemProps3.xml><?xml version="1.0" encoding="utf-8"?>
<ds:datastoreItem xmlns:ds="http://schemas.openxmlformats.org/officeDocument/2006/customXml" ds:itemID="{1C83E9A3-2249-45FF-806C-4683648BBB1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1553</Words>
  <Application>Microsoft Office PowerPoint</Application>
  <PresentationFormat>On-screen Show (4:3)</PresentationFormat>
  <Paragraphs>342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Georgia</vt:lpstr>
      <vt:lpstr>OpenSymbol</vt:lpstr>
      <vt:lpstr>Times New Roman</vt:lpstr>
      <vt:lpstr>Office Theme</vt:lpstr>
      <vt:lpstr>MICROPROCESSOR  ARCHITECTURE 8086</vt:lpstr>
      <vt:lpstr>Features</vt:lpstr>
      <vt:lpstr>8086 is designed to operate in two modes,  Minimum and Maximum.</vt:lpstr>
      <vt:lpstr>Intel 8086 Internal Architecture</vt:lpstr>
      <vt:lpstr>Internal architecture of 8086</vt:lpstr>
      <vt:lpstr>PowerPoint Presentation</vt:lpstr>
      <vt:lpstr>EXECUTION UNIT</vt:lpstr>
      <vt:lpstr>EXECUTION UNIT – General Purpose Registers</vt:lpstr>
      <vt:lpstr>EXECUTION UNIT – General Purpose Registers</vt:lpstr>
      <vt:lpstr>Pointer And Index Registers</vt:lpstr>
      <vt:lpstr>SI: Source Index register – is required for some string operations</vt:lpstr>
      <vt:lpstr>EXECUTION UNIT – Flag Register</vt:lpstr>
      <vt:lpstr>EXECUTION UNIT – Flag Register  Flag Purpose</vt:lpstr>
      <vt:lpstr>Flag</vt:lpstr>
      <vt:lpstr>Execution unit – Flag Register</vt:lpstr>
      <vt:lpstr>BUS INTERFACE UNIT (BIU)</vt:lpstr>
      <vt:lpstr>THE QUEUE (Q)</vt:lpstr>
      <vt:lpstr>Segmented Memory</vt:lpstr>
      <vt:lpstr>The size of each segment is 64 KB</vt:lpstr>
      <vt:lpstr>PowerPoint Presentation</vt:lpstr>
      <vt:lpstr>Segment registers</vt:lpstr>
      <vt:lpstr>Memory Address Generation</vt:lpstr>
      <vt:lpstr>PowerPoint Presentation</vt:lpstr>
      <vt:lpstr>The following examples shows the CS:IP scheme of  address formation:</vt:lpstr>
      <vt:lpstr>PowerPoint Presentation</vt:lpstr>
      <vt:lpstr>Summary of Registers &amp; Pipeline of 8086 µP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  ARCHITECTURE 8086</dc:title>
  <cp:lastModifiedBy>Bishwa Karn</cp:lastModifiedBy>
  <cp:revision>7</cp:revision>
  <dcterms:created xsi:type="dcterms:W3CDTF">2020-09-11T04:47:14Z</dcterms:created>
  <dcterms:modified xsi:type="dcterms:W3CDTF">2020-09-14T06:29:35Z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2013-08-21T00:00:00Z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2020-09-11T00:00:00Z</vt:filetime>
  </property>
  <property fmtid="{D5CDD505-2E9C-101B-9397-08002B2CF9AE}" pid="5" name="ContentTypeId">
    <vt:lpwstr>0x010100C01D189CD363FC4C94CE6ECDB357DB00</vt:lpwstr>
  </property>
</Properties>
</file>