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E670E1-F40C-48A2-9059-BC1A6BD0FB6A}"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88952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670E1-F40C-48A2-9059-BC1A6BD0FB6A}"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41208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670E1-F40C-48A2-9059-BC1A6BD0FB6A}"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78402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670E1-F40C-48A2-9059-BC1A6BD0FB6A}"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77843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E670E1-F40C-48A2-9059-BC1A6BD0FB6A}"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25703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E670E1-F40C-48A2-9059-BC1A6BD0FB6A}"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96675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E670E1-F40C-48A2-9059-BC1A6BD0FB6A}"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305252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670E1-F40C-48A2-9059-BC1A6BD0FB6A}"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43362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670E1-F40C-48A2-9059-BC1A6BD0FB6A}"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280808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E670E1-F40C-48A2-9059-BC1A6BD0FB6A}"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209814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E670E1-F40C-48A2-9059-BC1A6BD0FB6A}"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73F-8AE6-4904-B26A-632907FC9935}" type="slidenum">
              <a:rPr lang="en-US" smtClean="0"/>
              <a:t>‹#›</a:t>
            </a:fld>
            <a:endParaRPr lang="en-US"/>
          </a:p>
        </p:txBody>
      </p:sp>
    </p:spTree>
    <p:extLst>
      <p:ext uri="{BB962C8B-B14F-4D97-AF65-F5344CB8AC3E}">
        <p14:creationId xmlns:p14="http://schemas.microsoft.com/office/powerpoint/2010/main" val="193259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670E1-F40C-48A2-9059-BC1A6BD0FB6A}" type="datetimeFigureOut">
              <a:rPr lang="en-US" smtClean="0"/>
              <a:t>9/24/2020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A73F-8AE6-4904-B26A-632907FC9935}" type="slidenum">
              <a:rPr lang="en-US" smtClean="0"/>
              <a:t>‹#›</a:t>
            </a:fld>
            <a:endParaRPr lang="en-US"/>
          </a:p>
        </p:txBody>
      </p:sp>
    </p:spTree>
    <p:extLst>
      <p:ext uri="{BB962C8B-B14F-4D97-AF65-F5344CB8AC3E}">
        <p14:creationId xmlns:p14="http://schemas.microsoft.com/office/powerpoint/2010/main" val="422641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Instruction cycle in 8085 M</a:t>
            </a:r>
            <a:r>
              <a:rPr lang="en-US" dirty="0" smtClean="0">
                <a:latin typeface="Times New Roman" panose="02020603050405020304" pitchFamily="18" charset="0"/>
                <a:cs typeface="Times New Roman" panose="02020603050405020304" pitchFamily="18" charset="0"/>
              </a:rPr>
              <a:t>icroprocessor</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By Bishwa Karn</a:t>
            </a:r>
            <a:endParaRPr lang="en-US" dirty="0"/>
          </a:p>
        </p:txBody>
      </p:sp>
    </p:spTree>
    <p:extLst>
      <p:ext uri="{BB962C8B-B14F-4D97-AF65-F5344CB8AC3E}">
        <p14:creationId xmlns:p14="http://schemas.microsoft.com/office/powerpoint/2010/main" val="263289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77500" lnSpcReduction="20000"/>
          </a:bodyPr>
          <a:lstStyle/>
          <a:p>
            <a:pPr algn="just" fontAlgn="base">
              <a:lnSpc>
                <a:spcPct val="150000"/>
              </a:lnSpc>
            </a:pPr>
            <a:r>
              <a:rPr lang="en-US" dirty="0">
                <a:latin typeface="Times New Roman" panose="02020603050405020304" pitchFamily="18" charset="0"/>
                <a:cs typeface="Times New Roman" panose="02020603050405020304" pitchFamily="18" charset="0"/>
              </a:rPr>
              <a:t>Time required to execute and fetch an entire instruction is called </a:t>
            </a:r>
            <a:r>
              <a:rPr lang="en-US" b="1" i="1" dirty="0">
                <a:latin typeface="Times New Roman" panose="02020603050405020304" pitchFamily="18" charset="0"/>
                <a:cs typeface="Times New Roman" panose="02020603050405020304" pitchFamily="18" charset="0"/>
              </a:rPr>
              <a:t>instruction cycle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a:t>
            </a:r>
          </a:p>
          <a:p>
            <a:pPr algn="just" fontAlgn="base">
              <a:lnSpc>
                <a:spcPct val="150000"/>
              </a:lnSpc>
            </a:pPr>
            <a:r>
              <a:rPr lang="en-US" b="1" dirty="0">
                <a:latin typeface="Times New Roman" panose="02020603050405020304" pitchFamily="18" charset="0"/>
                <a:cs typeface="Times New Roman" panose="02020603050405020304" pitchFamily="18" charset="0"/>
              </a:rPr>
              <a:t>Fetch cycle –</a:t>
            </a:r>
            <a:r>
              <a:rPr lang="en-US" dirty="0">
                <a:latin typeface="Times New Roman" panose="02020603050405020304" pitchFamily="18" charset="0"/>
                <a:cs typeface="Times New Roman" panose="02020603050405020304" pitchFamily="18" charset="0"/>
              </a:rPr>
              <a:t> The next instruction is fetched by the address stored in program counter (PC) and then stored in the instruction register.</a:t>
            </a:r>
          </a:p>
          <a:p>
            <a:pPr algn="just" fontAlgn="base">
              <a:lnSpc>
                <a:spcPct val="150000"/>
              </a:lnSpc>
            </a:pPr>
            <a:r>
              <a:rPr lang="en-US" b="1" dirty="0">
                <a:latin typeface="Times New Roman" panose="02020603050405020304" pitchFamily="18" charset="0"/>
                <a:cs typeface="Times New Roman" panose="02020603050405020304" pitchFamily="18" charset="0"/>
              </a:rPr>
              <a:t>Decode instruction –</a:t>
            </a:r>
            <a:r>
              <a:rPr lang="en-US" dirty="0">
                <a:latin typeface="Times New Roman" panose="02020603050405020304" pitchFamily="18" charset="0"/>
                <a:cs typeface="Times New Roman" panose="02020603050405020304" pitchFamily="18" charset="0"/>
              </a:rPr>
              <a:t> Decoder interprets the encoded instruction from instruction register.</a:t>
            </a:r>
          </a:p>
          <a:p>
            <a:pPr algn="just" fontAlgn="base">
              <a:lnSpc>
                <a:spcPct val="150000"/>
              </a:lnSpc>
            </a:pPr>
            <a:r>
              <a:rPr lang="en-US" b="1" dirty="0">
                <a:latin typeface="Times New Roman" panose="02020603050405020304" pitchFamily="18" charset="0"/>
                <a:cs typeface="Times New Roman" panose="02020603050405020304" pitchFamily="18" charset="0"/>
              </a:rPr>
              <a:t>Reading effective address –</a:t>
            </a:r>
            <a:r>
              <a:rPr lang="en-US" dirty="0">
                <a:latin typeface="Times New Roman" panose="02020603050405020304" pitchFamily="18" charset="0"/>
                <a:cs typeface="Times New Roman" panose="02020603050405020304" pitchFamily="18" charset="0"/>
              </a:rPr>
              <a:t> The address given in instruction is read from main memory and required data is fetched. The effective address depends on direct addressing mode or indirect addressing mode.</a:t>
            </a:r>
          </a:p>
          <a:p>
            <a:pPr algn="just" fontAlgn="base">
              <a:lnSpc>
                <a:spcPct val="150000"/>
              </a:lnSpc>
            </a:pPr>
            <a:r>
              <a:rPr lang="en-US" b="1" dirty="0">
                <a:latin typeface="Times New Roman" panose="02020603050405020304" pitchFamily="18" charset="0"/>
                <a:cs typeface="Times New Roman" panose="02020603050405020304" pitchFamily="18" charset="0"/>
              </a:rPr>
              <a:t>Execution cycle –</a:t>
            </a:r>
            <a:r>
              <a:rPr lang="en-US" dirty="0">
                <a:latin typeface="Times New Roman" panose="02020603050405020304" pitchFamily="18" charset="0"/>
                <a:cs typeface="Times New Roman" panose="02020603050405020304" pitchFamily="18" charset="0"/>
              </a:rPr>
              <a:t> consists memory read (MR), memory write (MW), input output read (IOR) and input output write (IOW)</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76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748554" cy="557607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time required by the microprocessor to complete an operation of accessing memory or input/output devices is called </a:t>
            </a:r>
            <a:r>
              <a:rPr lang="en-US" b="1" i="1" dirty="0">
                <a:latin typeface="Times New Roman" panose="02020603050405020304" pitchFamily="18" charset="0"/>
                <a:cs typeface="Times New Roman" panose="02020603050405020304" pitchFamily="18" charset="0"/>
              </a:rPr>
              <a:t>machine cycle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time period of frequency of microprocessor is called </a:t>
            </a:r>
            <a:r>
              <a:rPr lang="en-US" b="1" i="1" dirty="0">
                <a:latin typeface="Times New Roman" panose="02020603050405020304" pitchFamily="18" charset="0"/>
                <a:cs typeface="Times New Roman" panose="02020603050405020304" pitchFamily="18" charset="0"/>
              </a:rPr>
              <a:t>t-state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t-state is measured from the falling edge of one clock pulse to the falling edge of the next clock pulse</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Fetch </a:t>
            </a:r>
            <a:r>
              <a:rPr lang="en-US" dirty="0">
                <a:latin typeface="Times New Roman" panose="02020603050405020304" pitchFamily="18" charset="0"/>
                <a:cs typeface="Times New Roman" panose="02020603050405020304" pitchFamily="18" charset="0"/>
              </a:rPr>
              <a:t>cycle takes four t-states and execution cycle takes three t-states.</a:t>
            </a:r>
          </a:p>
        </p:txBody>
      </p:sp>
    </p:spTree>
    <p:extLst>
      <p:ext uri="{BB962C8B-B14F-4D97-AF65-F5344CB8AC3E}">
        <p14:creationId xmlns:p14="http://schemas.microsoft.com/office/powerpoint/2010/main" val="385457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061" y="622662"/>
            <a:ext cx="11903909" cy="5595257"/>
          </a:xfrm>
          <a:prstGeom prst="rect">
            <a:avLst/>
          </a:prstGeom>
        </p:spPr>
      </p:pic>
    </p:spTree>
    <p:extLst>
      <p:ext uri="{BB962C8B-B14F-4D97-AF65-F5344CB8AC3E}">
        <p14:creationId xmlns:p14="http://schemas.microsoft.com/office/powerpoint/2010/main" val="308276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56121"/>
            <a:ext cx="10515600" cy="470898"/>
          </a:xfrm>
        </p:spPr>
        <p:txBody>
          <a:bodyPr>
            <a:normAutofit fontScale="90000"/>
          </a:bodyPr>
          <a:lstStyle/>
          <a:p>
            <a:r>
              <a:rPr lang="en-US" sz="2800" b="1" dirty="0">
                <a:latin typeface="Times New Roman" panose="02020603050405020304" pitchFamily="18" charset="0"/>
                <a:cs typeface="Times New Roman" panose="02020603050405020304" pitchFamily="18" charset="0"/>
              </a:rPr>
              <a:t>Timing diagram for fetch cycle or opcode fetch:</a:t>
            </a:r>
          </a:p>
        </p:txBody>
      </p:sp>
      <p:pic>
        <p:nvPicPr>
          <p:cNvPr id="4" name="Picture 3"/>
          <p:cNvPicPr>
            <a:picLocks noChangeAspect="1"/>
          </p:cNvPicPr>
          <p:nvPr/>
        </p:nvPicPr>
        <p:blipFill>
          <a:blip r:embed="rId2"/>
          <a:stretch>
            <a:fillRect/>
          </a:stretch>
        </p:blipFill>
        <p:spPr>
          <a:xfrm>
            <a:off x="2116183" y="836024"/>
            <a:ext cx="9470571" cy="6021976"/>
          </a:xfrm>
          <a:prstGeom prst="rect">
            <a:avLst/>
          </a:prstGeom>
        </p:spPr>
      </p:pic>
    </p:spTree>
    <p:extLst>
      <p:ext uri="{BB962C8B-B14F-4D97-AF65-F5344CB8AC3E}">
        <p14:creationId xmlns:p14="http://schemas.microsoft.com/office/powerpoint/2010/main" val="201013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2" y="13063"/>
            <a:ext cx="10961914" cy="6858000"/>
          </a:xfrm>
        </p:spPr>
        <p:txBody>
          <a:bodyPr>
            <a:normAutofit fontScale="70000" lnSpcReduction="20000"/>
          </a:bodyPr>
          <a:lstStyle/>
          <a:p>
            <a:pPr marL="0" indent="0" algn="just" fontAlgn="base">
              <a:lnSpc>
                <a:spcPct val="160000"/>
              </a:lnSpc>
              <a:buNone/>
            </a:pPr>
            <a:r>
              <a:rPr lang="en-US" b="1" dirty="0">
                <a:latin typeface="Times New Roman" panose="02020603050405020304" pitchFamily="18" charset="0"/>
                <a:cs typeface="Times New Roman" panose="02020603050405020304" pitchFamily="18" charset="0"/>
              </a:rPr>
              <a:t>Above diagram represents:</a:t>
            </a:r>
          </a:p>
          <a:p>
            <a:pPr algn="just" fontAlgn="base">
              <a:lnSpc>
                <a:spcPct val="160000"/>
              </a:lnSpc>
            </a:pPr>
            <a:r>
              <a:rPr lang="en-US" b="1" dirty="0">
                <a:latin typeface="Times New Roman" panose="02020603050405020304" pitchFamily="18" charset="0"/>
                <a:cs typeface="Times New Roman" panose="02020603050405020304" pitchFamily="18" charset="0"/>
              </a:rPr>
              <a:t>05 –</a:t>
            </a:r>
            <a:r>
              <a:rPr lang="en-US" dirty="0">
                <a:latin typeface="Times New Roman" panose="02020603050405020304" pitchFamily="18" charset="0"/>
                <a:cs typeface="Times New Roman" panose="02020603050405020304" pitchFamily="18" charset="0"/>
              </a:rPr>
              <a:t> lower bit of address where opcode is stored. Multiplexed address and data bus AD0-AD7 are used.</a:t>
            </a:r>
          </a:p>
          <a:p>
            <a:pPr algn="just" fontAlgn="base">
              <a:lnSpc>
                <a:spcPct val="160000"/>
              </a:lnSpc>
            </a:pPr>
            <a:r>
              <a:rPr lang="en-US" b="1" dirty="0">
                <a:latin typeface="Times New Roman" panose="02020603050405020304" pitchFamily="18" charset="0"/>
                <a:cs typeface="Times New Roman" panose="02020603050405020304" pitchFamily="18" charset="0"/>
              </a:rPr>
              <a:t>20 –</a:t>
            </a:r>
            <a:r>
              <a:rPr lang="en-US" dirty="0">
                <a:latin typeface="Times New Roman" panose="02020603050405020304" pitchFamily="18" charset="0"/>
                <a:cs typeface="Times New Roman" panose="02020603050405020304" pitchFamily="18" charset="0"/>
              </a:rPr>
              <a:t> higher bit of address where opcode is stored. Multiplexed address and data bus AD8-AD15 are used.</a:t>
            </a:r>
          </a:p>
          <a:p>
            <a:pPr algn="just" fontAlgn="base">
              <a:lnSpc>
                <a:spcPct val="160000"/>
              </a:lnSpc>
            </a:pPr>
            <a:r>
              <a:rPr lang="en-US" b="1" dirty="0">
                <a:latin typeface="Times New Roman" panose="02020603050405020304" pitchFamily="18" charset="0"/>
                <a:cs typeface="Times New Roman" panose="02020603050405020304" pitchFamily="18" charset="0"/>
              </a:rPr>
              <a:t>ALE –</a:t>
            </a:r>
            <a:r>
              <a:rPr lang="en-US" dirty="0">
                <a:latin typeface="Times New Roman" panose="02020603050405020304" pitchFamily="18" charset="0"/>
                <a:cs typeface="Times New Roman" panose="02020603050405020304" pitchFamily="18" charset="0"/>
              </a:rPr>
              <a:t> Provides signal for multiplexed address and data bus. If signal is high or 1, multiplexed address and data bus will be used as address bus. To fetch lower bit of address, signal is 1 so that multiplexed bus can act as address bus. If signal is low or 0, multiplexed bus will be used as data bus. When lower bit of address is fetched then it will act as data bus as the signal is low.</a:t>
            </a:r>
          </a:p>
          <a:p>
            <a:pPr algn="just" fontAlgn="base">
              <a:lnSpc>
                <a:spcPct val="160000"/>
              </a:lnSpc>
            </a:pPr>
            <a:r>
              <a:rPr lang="en-US" b="1" dirty="0">
                <a:latin typeface="Times New Roman" panose="02020603050405020304" pitchFamily="18" charset="0"/>
                <a:cs typeface="Times New Roman" panose="02020603050405020304" pitchFamily="18" charset="0"/>
              </a:rPr>
              <a:t>RD (low active) –</a:t>
            </a:r>
            <a:r>
              <a:rPr lang="en-US" dirty="0">
                <a:latin typeface="Times New Roman" panose="02020603050405020304" pitchFamily="18" charset="0"/>
                <a:cs typeface="Times New Roman" panose="02020603050405020304" pitchFamily="18" charset="0"/>
              </a:rPr>
              <a:t> If signal is high or 1, no data is read by microprocessor. If signal is low or 0, data is read by microprocessor.</a:t>
            </a:r>
          </a:p>
          <a:p>
            <a:pPr algn="just" fontAlgn="base">
              <a:lnSpc>
                <a:spcPct val="160000"/>
              </a:lnSpc>
            </a:pPr>
            <a:r>
              <a:rPr lang="en-US" b="1" dirty="0">
                <a:latin typeface="Times New Roman" panose="02020603050405020304" pitchFamily="18" charset="0"/>
                <a:cs typeface="Times New Roman" panose="02020603050405020304" pitchFamily="18" charset="0"/>
              </a:rPr>
              <a:t>WR (low active) –</a:t>
            </a:r>
            <a:r>
              <a:rPr lang="en-US" dirty="0">
                <a:latin typeface="Times New Roman" panose="02020603050405020304" pitchFamily="18" charset="0"/>
                <a:cs typeface="Times New Roman" panose="02020603050405020304" pitchFamily="18" charset="0"/>
              </a:rPr>
              <a:t> If signal is high or 1, no data is written by microprocessor. If signal is low or 0, data is written by microprocessor.</a:t>
            </a:r>
          </a:p>
          <a:p>
            <a:pPr algn="just" fontAlgn="base">
              <a:lnSpc>
                <a:spcPct val="160000"/>
              </a:lnSpc>
            </a:pPr>
            <a:r>
              <a:rPr lang="en-US" b="1" dirty="0">
                <a:latin typeface="Times New Roman" panose="02020603050405020304" pitchFamily="18" charset="0"/>
                <a:cs typeface="Times New Roman" panose="02020603050405020304" pitchFamily="18" charset="0"/>
              </a:rPr>
              <a:t>IO/M (low active) and S1, S0 –</a:t>
            </a:r>
            <a:r>
              <a:rPr lang="en-US" dirty="0">
                <a:latin typeface="Times New Roman" panose="02020603050405020304" pitchFamily="18" charset="0"/>
                <a:cs typeface="Times New Roman" panose="02020603050405020304" pitchFamily="18" charset="0"/>
              </a:rPr>
              <a:t> If signal is high or 1, operation is performing on input output. If signal is low or 0, operation is performing on memory.</a:t>
            </a:r>
          </a:p>
          <a:p>
            <a:pPr algn="just">
              <a:lnSpc>
                <a:spcPct val="16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39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2805" y="108197"/>
            <a:ext cx="8791983" cy="6749803"/>
          </a:xfrm>
          <a:prstGeom prst="rect">
            <a:avLst/>
          </a:prstGeom>
        </p:spPr>
      </p:pic>
    </p:spTree>
    <p:extLst>
      <p:ext uri="{BB962C8B-B14F-4D97-AF65-F5344CB8AC3E}">
        <p14:creationId xmlns:p14="http://schemas.microsoft.com/office/powerpoint/2010/main" val="2788714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D189CD363FC4C94CE6ECDB357DB00" ma:contentTypeVersion="2" ma:contentTypeDescription="Create a new document." ma:contentTypeScope="" ma:versionID="58555b364bb380602b0fbf6b78c1d35d">
  <xsd:schema xmlns:xsd="http://www.w3.org/2001/XMLSchema" xmlns:xs="http://www.w3.org/2001/XMLSchema" xmlns:p="http://schemas.microsoft.com/office/2006/metadata/properties" xmlns:ns2="1bf2cc87-484f-42ae-834e-65bb33accfef" targetNamespace="http://schemas.microsoft.com/office/2006/metadata/properties" ma:root="true" ma:fieldsID="a3dd07f95fd045741fc89f302e172e98" ns2:_="">
    <xsd:import namespace="1bf2cc87-484f-42ae-834e-65bb33accf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f2cc87-484f-42ae-834e-65bb33acc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5A53C6-DF4F-4BD3-8539-9306E3067862}"/>
</file>

<file path=customXml/itemProps2.xml><?xml version="1.0" encoding="utf-8"?>
<ds:datastoreItem xmlns:ds="http://schemas.openxmlformats.org/officeDocument/2006/customXml" ds:itemID="{F8AFD65D-86A3-43A6-99BF-90B4A91D44E9}"/>
</file>

<file path=customXml/itemProps3.xml><?xml version="1.0" encoding="utf-8"?>
<ds:datastoreItem xmlns:ds="http://schemas.openxmlformats.org/officeDocument/2006/customXml" ds:itemID="{5702B542-D14E-4806-AA48-D1B7FCBB3751}"/>
</file>

<file path=docProps/app.xml><?xml version="1.0" encoding="utf-8"?>
<Properties xmlns="http://schemas.openxmlformats.org/officeDocument/2006/extended-properties" xmlns:vt="http://schemas.openxmlformats.org/officeDocument/2006/docPropsVTypes">
  <TotalTime>5</TotalTime>
  <Words>52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Instruction cycle in 8085 Microprocessor</vt:lpstr>
      <vt:lpstr>PowerPoint Presentation</vt:lpstr>
      <vt:lpstr>PowerPoint Presentation</vt:lpstr>
      <vt:lpstr>PowerPoint Presentation</vt:lpstr>
      <vt:lpstr>Timing diagram for fetch cycle or opcode fetch: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cycle in 8085 microprocessor</dc:title>
  <dc:creator>Bishwa Karn</dc:creator>
  <cp:lastModifiedBy>Bishwa Karn</cp:lastModifiedBy>
  <cp:revision>8</cp:revision>
  <dcterms:created xsi:type="dcterms:W3CDTF">2020-09-24T02:35:58Z</dcterms:created>
  <dcterms:modified xsi:type="dcterms:W3CDTF">2020-09-24T02:41:06Z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0x010100C01D189CD363FC4C94CE6ECDB357DB00</vt:lpwstr>
  </property>
</Properties>
</file>