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>
            <a:fillRect/>
          </a:stretch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Interface in Java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Bishwa </a:t>
            </a:r>
            <a:r>
              <a:rPr lang="en-US" dirty="0" err="1"/>
              <a:t>karn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 </a:t>
            </a:r>
            <a:r>
              <a:rPr lang="en-US" b="1" dirty="0"/>
              <a:t>interface in java</a:t>
            </a:r>
            <a:r>
              <a:rPr lang="en-US" dirty="0"/>
              <a:t> is a blueprint of a class. </a:t>
            </a:r>
            <a:endParaRPr lang="en-US" dirty="0"/>
          </a:p>
          <a:p>
            <a:r>
              <a:rPr lang="en-US" dirty="0"/>
              <a:t>It has static constants and abstract methods.</a:t>
            </a:r>
            <a:endParaRPr lang="en-US" dirty="0"/>
          </a:p>
          <a:p>
            <a:r>
              <a:rPr lang="en-US" dirty="0"/>
              <a:t>The interface in Java is </a:t>
            </a:r>
            <a:r>
              <a:rPr lang="en-US" i="1" dirty="0"/>
              <a:t>a mechanism to achieve </a:t>
            </a:r>
            <a:r>
              <a:rPr lang="en-US" b="1" i="1" dirty="0"/>
              <a:t>abstraction</a:t>
            </a:r>
            <a:r>
              <a:rPr lang="en-US" dirty="0"/>
              <a:t>. There can be only </a:t>
            </a:r>
            <a:r>
              <a:rPr lang="en-US" b="1" dirty="0"/>
              <a:t>abstract methods </a:t>
            </a:r>
            <a:r>
              <a:rPr lang="en-US" dirty="0"/>
              <a:t>in the Java interface, </a:t>
            </a:r>
            <a:r>
              <a:rPr lang="en-US" b="1" dirty="0"/>
              <a:t>not method body</a:t>
            </a:r>
            <a:r>
              <a:rPr lang="en-US" dirty="0"/>
              <a:t>. It is used to achieve </a:t>
            </a:r>
            <a:r>
              <a:rPr lang="en-US" b="1" dirty="0"/>
              <a:t>abstraction</a:t>
            </a:r>
            <a:r>
              <a:rPr lang="en-US" dirty="0"/>
              <a:t> and multiple </a:t>
            </a:r>
            <a:r>
              <a:rPr lang="en-US" b="1" dirty="0"/>
              <a:t>inheritance</a:t>
            </a:r>
            <a:r>
              <a:rPr lang="en-US" dirty="0"/>
              <a:t> in Java.</a:t>
            </a:r>
            <a:endParaRPr lang="en-US" dirty="0"/>
          </a:p>
          <a:p>
            <a:r>
              <a:rPr lang="en-US" dirty="0"/>
              <a:t>It cannot be instantiated just like the </a:t>
            </a:r>
            <a:r>
              <a:rPr lang="en-US" b="1" dirty="0"/>
              <a:t>abstract</a:t>
            </a:r>
            <a:r>
              <a:rPr lang="en-US" dirty="0"/>
              <a:t> class.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91654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Why use Java interface?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mainly three reasons to use interface. They are given below.</a:t>
            </a:r>
            <a:endParaRPr lang="en-US" dirty="0"/>
          </a:p>
          <a:p>
            <a:r>
              <a:rPr lang="en-US" dirty="0"/>
              <a:t>It is used to achieve abstraction.</a:t>
            </a:r>
            <a:endParaRPr lang="en-US" dirty="0"/>
          </a:p>
          <a:p>
            <a:r>
              <a:rPr lang="en-US" dirty="0"/>
              <a:t>By interface, we can support the functionality of multiple inheritance.</a:t>
            </a:r>
            <a:endParaRPr lang="en-US" dirty="0"/>
          </a:p>
          <a:p>
            <a:r>
              <a:rPr lang="en-US" dirty="0"/>
              <a:t>It can be used to achieve loose coupling, loose coupling means they are mostly independent.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139165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Declaring an interface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interface is declared by using the </a:t>
            </a:r>
            <a:r>
              <a:rPr lang="en-US" b="1" dirty="0"/>
              <a:t>interface</a:t>
            </a:r>
            <a:r>
              <a:rPr lang="en-US" dirty="0"/>
              <a:t> keyword. </a:t>
            </a:r>
            <a:endParaRPr lang="en-US" dirty="0"/>
          </a:p>
          <a:p>
            <a:r>
              <a:rPr lang="en-US" dirty="0"/>
              <a:t>It provides total abstraction; means all the methods in an interface are declared with the </a:t>
            </a:r>
            <a:r>
              <a:rPr lang="en-US" b="1" dirty="0"/>
              <a:t>empty body</a:t>
            </a:r>
            <a:r>
              <a:rPr lang="en-US" dirty="0"/>
              <a:t>, and all the fields are </a:t>
            </a:r>
            <a:r>
              <a:rPr lang="en-US" b="1" dirty="0"/>
              <a:t>public</a:t>
            </a:r>
            <a:r>
              <a:rPr lang="en-US" dirty="0"/>
              <a:t>, </a:t>
            </a:r>
            <a:r>
              <a:rPr lang="en-US" b="1" dirty="0"/>
              <a:t>static</a:t>
            </a:r>
            <a:r>
              <a:rPr lang="en-US" dirty="0"/>
              <a:t> and </a:t>
            </a:r>
            <a:r>
              <a:rPr lang="en-US" b="1" dirty="0"/>
              <a:t>final</a:t>
            </a:r>
            <a:r>
              <a:rPr lang="en-US" dirty="0"/>
              <a:t> by default. </a:t>
            </a:r>
            <a:endParaRPr lang="en-US" dirty="0"/>
          </a:p>
          <a:p>
            <a:r>
              <a:rPr lang="en-US" dirty="0"/>
              <a:t>A class that </a:t>
            </a:r>
            <a:r>
              <a:rPr lang="en-US" b="1" dirty="0"/>
              <a:t>implements</a:t>
            </a:r>
            <a:r>
              <a:rPr lang="en-US" dirty="0"/>
              <a:t> an interface </a:t>
            </a:r>
            <a:r>
              <a:rPr lang="en-US" b="1" dirty="0"/>
              <a:t>must implement all the methods </a:t>
            </a:r>
            <a:r>
              <a:rPr lang="en-US" dirty="0"/>
              <a:t>declared in the interface.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8" y="0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8" y="462099"/>
            <a:ext cx="9603275" cy="6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interface</a:t>
            </a:r>
            <a:r>
              <a:rPr lang="en-US" dirty="0"/>
              <a:t> </a:t>
            </a:r>
            <a:r>
              <a:rPr lang="en-US" dirty="0" err="1"/>
              <a:t>stdInfo</a:t>
            </a:r>
            <a:r>
              <a:rPr lang="en-US" dirty="0"/>
              <a:t>{ 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	void</a:t>
            </a:r>
            <a:r>
              <a:rPr lang="en-US" dirty="0"/>
              <a:t> print(); 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}  </a:t>
            </a:r>
            <a:endParaRPr lang="en-US" dirty="0"/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Student </a:t>
            </a:r>
            <a:r>
              <a:rPr lang="en-US" b="1" dirty="0"/>
              <a:t>implements</a:t>
            </a:r>
            <a:r>
              <a:rPr lang="en-US" dirty="0"/>
              <a:t> </a:t>
            </a:r>
            <a:r>
              <a:rPr lang="en-US" dirty="0" err="1"/>
              <a:t>stdInfo</a:t>
            </a:r>
            <a:r>
              <a:rPr lang="en-US" dirty="0"/>
              <a:t>{  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print(){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(“I am a student !!!");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}  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  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Student obj = </a:t>
            </a:r>
            <a:r>
              <a:rPr lang="en-US" sz="2000" b="1" dirty="0"/>
              <a:t>new</a:t>
            </a:r>
            <a:r>
              <a:rPr lang="en-US" sz="2000" dirty="0"/>
              <a:t> Student();  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 err="1"/>
              <a:t>obj.print</a:t>
            </a:r>
            <a:r>
              <a:rPr lang="en-US" sz="2000" dirty="0"/>
              <a:t>();  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 }  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} 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108545"/>
            <a:ext cx="9603275" cy="46209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70644"/>
            <a:ext cx="6096000" cy="55783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interface</a:t>
            </a:r>
            <a:r>
              <a:rPr lang="en-US" sz="2400" dirty="0"/>
              <a:t> Drawable{  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    void</a:t>
            </a:r>
            <a:r>
              <a:rPr lang="en-US" sz="2400" dirty="0"/>
              <a:t> draw();  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  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class</a:t>
            </a:r>
            <a:r>
              <a:rPr lang="en-US" sz="2400" dirty="0"/>
              <a:t> Rectangle </a:t>
            </a:r>
            <a:r>
              <a:rPr lang="en-US" sz="2400" b="1" dirty="0"/>
              <a:t>implements</a:t>
            </a:r>
            <a:r>
              <a:rPr lang="en-US" sz="2400" dirty="0"/>
              <a:t> Drawable{  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draw(){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("drawing rectangle");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}  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  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410433" y="570644"/>
            <a:ext cx="5781565" cy="55783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class</a:t>
            </a:r>
            <a:r>
              <a:rPr lang="en-US" sz="2400" dirty="0"/>
              <a:t> Circle </a:t>
            </a:r>
            <a:r>
              <a:rPr lang="en-US" sz="2400" b="1" dirty="0"/>
              <a:t>implements</a:t>
            </a:r>
            <a:r>
              <a:rPr lang="en-US" sz="2400" dirty="0"/>
              <a:t> Drawable{  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     public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draw(){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System.out.println</a:t>
            </a:r>
            <a:r>
              <a:rPr lang="en-US" sz="2400" dirty="0"/>
              <a:t>("drawing circle");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    }  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  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class</a:t>
            </a:r>
            <a:r>
              <a:rPr lang="en-US" sz="2400" dirty="0"/>
              <a:t> </a:t>
            </a:r>
            <a:r>
              <a:rPr lang="en-US" sz="2400" dirty="0" err="1"/>
              <a:t>TestInterface</a:t>
            </a:r>
            <a:r>
              <a:rPr lang="en-US" sz="2400" dirty="0"/>
              <a:t>{  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Drawable d=</a:t>
            </a:r>
            <a:r>
              <a:rPr lang="en-US" sz="2400" b="1" dirty="0"/>
              <a:t>new</a:t>
            </a:r>
            <a:r>
              <a:rPr lang="en-US" sz="2400" dirty="0"/>
              <a:t> Circle();  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 err="1"/>
              <a:t>d.draw</a:t>
            </a:r>
            <a:r>
              <a:rPr lang="en-US" sz="2400" dirty="0"/>
              <a:t>();  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  </a:t>
            </a:r>
            <a:endParaRPr lang="en-US" sz="2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579" y="38553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3</a:t>
            </a:r>
            <a:br>
              <a:rPr lang="en-US" dirty="0"/>
            </a:br>
            <a:r>
              <a:rPr lang="en-US" dirty="0"/>
              <a:t>	</a:t>
            </a:r>
            <a:r>
              <a:rPr lang="en-US" sz="1600" dirty="0"/>
              <a:t>Since Java 8, we can have method body in interface. </a:t>
            </a:r>
            <a:br>
              <a:rPr lang="en-US" sz="1600" dirty="0"/>
            </a:br>
            <a:r>
              <a:rPr lang="en-US" sz="1600" dirty="0"/>
              <a:t>	But we need to make it </a:t>
            </a:r>
            <a:r>
              <a:rPr lang="en-US" sz="1600" b="1" dirty="0"/>
              <a:t>default</a:t>
            </a:r>
            <a:r>
              <a:rPr lang="en-US" sz="1600" dirty="0"/>
              <a:t> method.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27" y="1415845"/>
            <a:ext cx="5327374" cy="54036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interface</a:t>
            </a:r>
            <a:r>
              <a:rPr lang="en-US" dirty="0"/>
              <a:t> Drawable{  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/>
              <a:t>void</a:t>
            </a:r>
            <a:r>
              <a:rPr lang="en-US" sz="2000" dirty="0"/>
              <a:t> draw();  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/>
              <a:t>default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msg(){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("default method");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}  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}  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Rectangle </a:t>
            </a:r>
            <a:r>
              <a:rPr lang="en-US" b="1" dirty="0"/>
              <a:t>implements</a:t>
            </a:r>
            <a:r>
              <a:rPr lang="en-US" dirty="0"/>
              <a:t> Drawable{  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draw(){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 err="1"/>
              <a:t>System.out.println</a:t>
            </a:r>
            <a:r>
              <a:rPr lang="en-US" sz="2000" dirty="0"/>
              <a:t>("drawing rectangle");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}  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}  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  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410433" y="1415846"/>
            <a:ext cx="4644421" cy="5403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class</a:t>
            </a:r>
            <a:r>
              <a:rPr lang="en-US" dirty="0"/>
              <a:t> </a:t>
            </a:r>
            <a:r>
              <a:rPr lang="en-US" dirty="0" err="1"/>
              <a:t>TestInterfaceDefault</a:t>
            </a:r>
            <a:r>
              <a:rPr lang="en-US" dirty="0"/>
              <a:t>{  </a:t>
            </a:r>
            <a:endParaRPr lang="en-US" dirty="0"/>
          </a:p>
          <a:p>
            <a:pPr marL="457200" lvl="1" indent="0">
              <a:buNone/>
            </a:pPr>
            <a:r>
              <a:rPr lang="en-US" sz="2000" b="1" dirty="0"/>
              <a:t>public</a:t>
            </a:r>
            <a:r>
              <a:rPr lang="en-US" sz="2000" dirty="0"/>
              <a:t> </a:t>
            </a:r>
            <a:r>
              <a:rPr lang="en-US" sz="2000" b="1" dirty="0"/>
              <a:t>static</a:t>
            </a:r>
            <a:r>
              <a:rPr lang="en-US" sz="2000" dirty="0"/>
              <a:t> </a:t>
            </a:r>
            <a:r>
              <a:rPr lang="en-US" sz="2000" b="1" dirty="0"/>
              <a:t>void</a:t>
            </a:r>
            <a:r>
              <a:rPr lang="en-US" sz="2000" dirty="0"/>
              <a:t> main(String </a:t>
            </a:r>
            <a:r>
              <a:rPr lang="en-US" sz="2000" dirty="0" err="1"/>
              <a:t>args</a:t>
            </a:r>
            <a:r>
              <a:rPr lang="en-US" sz="2000" dirty="0"/>
              <a:t>[]){  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Drawable d=</a:t>
            </a:r>
            <a:r>
              <a:rPr lang="en-US" sz="2000" b="1" dirty="0"/>
              <a:t>new</a:t>
            </a:r>
            <a:r>
              <a:rPr lang="en-US" sz="2000" dirty="0"/>
              <a:t> Rectangle();  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 err="1"/>
              <a:t>d.draw</a:t>
            </a:r>
            <a:r>
              <a:rPr lang="en-US" sz="2000" dirty="0"/>
              <a:t>();  </a:t>
            </a:r>
            <a:endParaRPr lang="en-US" sz="2000" dirty="0"/>
          </a:p>
          <a:p>
            <a:pPr marL="914400" lvl="2" indent="0">
              <a:buNone/>
            </a:pPr>
            <a:r>
              <a:rPr lang="en-US" sz="2000" dirty="0"/>
              <a:t>d.msg();  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}</a:t>
            </a:r>
            <a:endParaRPr lang="en-US" sz="2000" dirty="0"/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362" y="0"/>
            <a:ext cx="9603275" cy="806832"/>
          </a:xfrm>
        </p:spPr>
        <p:txBody>
          <a:bodyPr>
            <a:normAutofit/>
          </a:bodyPr>
          <a:lstStyle/>
          <a:p>
            <a:r>
              <a:rPr lang="en-US" dirty="0"/>
              <a:t>Example</a:t>
            </a:r>
            <a:br>
              <a:rPr lang="en-US" sz="1600" dirty="0"/>
            </a:br>
            <a:r>
              <a:rPr lang="en-US" sz="1600" dirty="0"/>
              <a:t>	Since Java 8, we can have static method in interface.</a:t>
            </a:r>
            <a:endParaRPr lang="en-US" sz="1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3812"/>
            <a:ext cx="6096000" cy="5874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/>
              <a:t>interface</a:t>
            </a:r>
            <a:r>
              <a:rPr lang="en-US" sz="2600" dirty="0"/>
              <a:t> Drawable{  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b="1" dirty="0"/>
              <a:t>void</a:t>
            </a:r>
            <a:r>
              <a:rPr lang="en-US" sz="2600" dirty="0"/>
              <a:t> draw();  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b="1" dirty="0"/>
              <a:t>static</a:t>
            </a:r>
            <a:r>
              <a:rPr lang="en-US" sz="2600" dirty="0"/>
              <a:t> </a:t>
            </a:r>
            <a:r>
              <a:rPr lang="en-US" sz="2600" b="1" dirty="0"/>
              <a:t>int</a:t>
            </a:r>
            <a:r>
              <a:rPr lang="en-US" sz="2600" dirty="0"/>
              <a:t> cube(</a:t>
            </a:r>
            <a:r>
              <a:rPr lang="en-US" sz="2600" b="1" dirty="0"/>
              <a:t>int</a:t>
            </a:r>
            <a:r>
              <a:rPr lang="en-US" sz="2600" dirty="0"/>
              <a:t> x){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b="1" dirty="0"/>
              <a:t>	return</a:t>
            </a:r>
            <a:r>
              <a:rPr lang="en-US" sz="2600" dirty="0"/>
              <a:t> x*x*x;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}  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}  </a:t>
            </a:r>
            <a:endParaRPr lang="en-US" sz="2600" dirty="0"/>
          </a:p>
          <a:p>
            <a:pPr marL="0" indent="0">
              <a:buNone/>
            </a:pPr>
            <a:r>
              <a:rPr lang="en-US" sz="2600" b="1" dirty="0"/>
              <a:t>class</a:t>
            </a:r>
            <a:r>
              <a:rPr lang="en-US" sz="2600" dirty="0"/>
              <a:t> Rectangle </a:t>
            </a:r>
            <a:r>
              <a:rPr lang="en-US" sz="2600" b="1" dirty="0"/>
              <a:t>implements</a:t>
            </a:r>
            <a:r>
              <a:rPr lang="en-US" sz="2600" dirty="0"/>
              <a:t> Drawable{  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b="1" dirty="0"/>
              <a:t>public</a:t>
            </a:r>
            <a:r>
              <a:rPr lang="en-US" sz="2600" dirty="0"/>
              <a:t> </a:t>
            </a:r>
            <a:r>
              <a:rPr lang="en-US" sz="2600" b="1" dirty="0"/>
              <a:t>void</a:t>
            </a:r>
            <a:r>
              <a:rPr lang="en-US" sz="2600" dirty="0"/>
              <a:t> draw(){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	</a:t>
            </a:r>
            <a:r>
              <a:rPr lang="en-US" sz="2600" dirty="0" err="1"/>
              <a:t>System.out.println</a:t>
            </a:r>
            <a:r>
              <a:rPr lang="en-US" sz="2600" dirty="0"/>
              <a:t>("drawing rectangle");</a:t>
            </a:r>
            <a:endParaRPr lang="en-US" sz="2600" dirty="0"/>
          </a:p>
          <a:p>
            <a:pPr marL="457200" lvl="1" indent="0">
              <a:buNone/>
            </a:pPr>
            <a:r>
              <a:rPr lang="en-US" sz="2600" dirty="0"/>
              <a:t>}  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}  </a:t>
            </a:r>
            <a:endParaRPr lang="en-US" sz="2600" dirty="0"/>
          </a:p>
          <a:p>
            <a:pPr marL="0" indent="0">
              <a:buNone/>
            </a:pPr>
            <a:r>
              <a:rPr lang="en-US" dirty="0"/>
              <a:t>  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6253317" y="983812"/>
            <a:ext cx="5938684" cy="51121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class</a:t>
            </a:r>
            <a:r>
              <a:rPr lang="en-US" sz="2400" dirty="0"/>
              <a:t> </a:t>
            </a:r>
            <a:r>
              <a:rPr lang="en-US" sz="2400" dirty="0" err="1"/>
              <a:t>TestInterfaceStatic</a:t>
            </a:r>
            <a:r>
              <a:rPr lang="en-US" sz="2400" dirty="0"/>
              <a:t>{  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b="1" dirty="0"/>
              <a:t>public</a:t>
            </a:r>
            <a:r>
              <a:rPr lang="en-US" sz="2400" dirty="0"/>
              <a:t> </a:t>
            </a:r>
            <a:r>
              <a:rPr lang="en-US" sz="2400" b="1" dirty="0"/>
              <a:t>static</a:t>
            </a:r>
            <a:r>
              <a:rPr lang="en-US" sz="2400" dirty="0"/>
              <a:t> </a:t>
            </a:r>
            <a:r>
              <a:rPr lang="en-US" sz="2400" b="1" dirty="0"/>
              <a:t>void</a:t>
            </a:r>
            <a:r>
              <a:rPr lang="en-US" sz="2400" dirty="0"/>
              <a:t> main(String </a:t>
            </a:r>
            <a:r>
              <a:rPr lang="en-US" sz="2400" dirty="0" err="1"/>
              <a:t>args</a:t>
            </a:r>
            <a:r>
              <a:rPr lang="en-US" sz="2400" dirty="0"/>
              <a:t>[]){  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/>
              <a:t>Drawable d=</a:t>
            </a:r>
            <a:r>
              <a:rPr lang="en-US" sz="2400" b="1" dirty="0"/>
              <a:t>new</a:t>
            </a:r>
            <a:r>
              <a:rPr lang="en-US" sz="2400" dirty="0"/>
              <a:t> Rectangle();  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 err="1"/>
              <a:t>d.draw</a:t>
            </a:r>
            <a:r>
              <a:rPr lang="en-US" sz="2400" dirty="0"/>
              <a:t>();  </a:t>
            </a:r>
            <a:endParaRPr lang="en-US" sz="2400" dirty="0"/>
          </a:p>
          <a:p>
            <a:pPr marL="914400" lvl="2" indent="0">
              <a:buNone/>
            </a:pPr>
            <a:r>
              <a:rPr lang="en-US" sz="2400" dirty="0" err="1"/>
              <a:t>System.out.println</a:t>
            </a:r>
            <a:r>
              <a:rPr lang="en-US" sz="2400" dirty="0"/>
              <a:t>(</a:t>
            </a:r>
            <a:r>
              <a:rPr lang="en-US" sz="2400" dirty="0" err="1"/>
              <a:t>Drawable.cube</a:t>
            </a:r>
            <a:r>
              <a:rPr lang="en-US" sz="2400" dirty="0"/>
              <a:t>(3));  </a:t>
            </a:r>
            <a:endParaRPr lang="en-US" sz="2400" dirty="0"/>
          </a:p>
          <a:p>
            <a:pPr marL="457200" lvl="1" indent="0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2444</Words>
  <Application>WPS Presentation</Application>
  <PresentationFormat>Widescreen</PresentationFormat>
  <Paragraphs>116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Gallery</vt:lpstr>
      <vt:lpstr>Interface in Java</vt:lpstr>
      <vt:lpstr>PowerPoint 演示文稿</vt:lpstr>
      <vt:lpstr>Why use Java interface? </vt:lpstr>
      <vt:lpstr>Declaring an interface </vt:lpstr>
      <vt:lpstr>Example</vt:lpstr>
      <vt:lpstr>Example 2</vt:lpstr>
      <vt:lpstr>Example 3 	Since Java 8, we can have method body in interface.  	But we need to make it default method.</vt:lpstr>
      <vt:lpstr>Example 	Since Java 8, we can have static method in interface.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Interface in Java</dc:title>
  <dc:creator>Bishwa Karn</dc:creator>
  <cp:lastModifiedBy>atish</cp:lastModifiedBy>
  <cp:revision>18</cp:revision>
  <dcterms:created xsi:type="dcterms:W3CDTF">2019-02-24T15:33:00Z</dcterms:created>
  <dcterms:modified xsi:type="dcterms:W3CDTF">2020-03-07T04:33:21Z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1033-11.2.0.9150</vt:lpwstr>
  </property>
</Properties>
</file>