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Open Sans" panose="020B060402020202020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1799913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ublic.tableau.com/profile/linson.igoche.abah#!/vizhome/properloansanalysis/Loans"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public.tableau.com/profile/linson.igoche.abah#!/vizhome/properloansanalysis2_0/Loans?publish=y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www.thebalance.com/what-is-average-income-in-usa-family-household-history-3306189"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s3.amazonaws.com/udacity-hosted-downloads/ud651/prosperLoanData.cs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Shape 55"/>
          <p:cNvSpPr/>
          <p:nvPr/>
        </p:nvSpPr>
        <p:spPr>
          <a:xfrm>
            <a:off x="956929" y="1049451"/>
            <a:ext cx="7368363" cy="3426856"/>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lgn="just"/>
            <a:r>
              <a:rPr lang="en-US" dirty="0"/>
              <a:t>This visualization seeks to investigate the borrowers with the highest median income based on their occupation. And to find what category, homeowners or non homeowners, defaulted the most in paying back their loans.</a:t>
            </a:r>
          </a:p>
          <a:p>
            <a:pPr algn="just"/>
            <a:endParaRPr lang="en-US" dirty="0"/>
          </a:p>
          <a:p>
            <a:pPr algn="just"/>
            <a:endParaRPr lang="en-US" dirty="0"/>
          </a:p>
          <a:p>
            <a:pPr algn="just"/>
            <a:r>
              <a:rPr lang="en-US" dirty="0"/>
              <a:t>Here is the link to the </a:t>
            </a:r>
            <a:r>
              <a:rPr lang="en-US" dirty="0">
                <a:hlinkClick r:id="rId3"/>
              </a:rPr>
              <a:t>Initial visualization</a:t>
            </a:r>
            <a:r>
              <a:rPr lang="en-US" dirty="0"/>
              <a:t>.</a:t>
            </a:r>
          </a:p>
          <a:p>
            <a:pPr algn="just"/>
            <a:endParaRPr lang="en-US" dirty="0"/>
          </a:p>
          <a:p>
            <a:pPr algn="just"/>
            <a:r>
              <a:rPr lang="en-US" dirty="0"/>
              <a:t>You will find the final visualization </a:t>
            </a:r>
            <a:r>
              <a:rPr lang="en-US" dirty="0">
                <a:hlinkClick r:id="rId4"/>
              </a:rPr>
              <a:t>here</a:t>
            </a:r>
            <a:r>
              <a:rPr lang="en-US" dirty="0"/>
              <a:t>.</a:t>
            </a:r>
            <a:endParaRPr dirty="0"/>
          </a:p>
        </p:txBody>
      </p:sp>
      <p:sp>
        <p:nvSpPr>
          <p:cNvPr id="56" name="Shape 56"/>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US" dirty="0">
                <a:solidFill>
                  <a:srgbClr val="FFFFFF"/>
                </a:solidFill>
                <a:latin typeface="Open Sans"/>
                <a:ea typeface="Open Sans"/>
                <a:cs typeface="Open Sans"/>
                <a:sym typeface="Open Sans"/>
              </a:rPr>
              <a:t>SUMMARY</a:t>
            </a:r>
            <a:endParaRPr dirty="0">
              <a:solidFill>
                <a:srgbClr val="FFFFFF"/>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1637413" y="765544"/>
            <a:ext cx="5816009" cy="4061637"/>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spcAft>
                <a:spcPts val="1600"/>
              </a:spcAft>
              <a:buNone/>
            </a:pPr>
            <a:r>
              <a:rPr lang="en-US" dirty="0">
                <a:latin typeface="Open Sans"/>
                <a:ea typeface="Open Sans"/>
                <a:cs typeface="Open Sans"/>
                <a:sym typeface="Open Sans"/>
              </a:rPr>
              <a:t>Initially, I used a column chart for all the visualization but after collecting feedback from reviewers, I made changes as suggested and added one more chart. I also changed some of the charts to line plot to best reflect or show the change in number of loans over a given period of time.</a:t>
            </a:r>
          </a:p>
          <a:p>
            <a:pPr marL="0" lvl="0" indent="0">
              <a:spcAft>
                <a:spcPts val="1600"/>
              </a:spcAft>
              <a:buNone/>
            </a:pPr>
            <a:r>
              <a:rPr lang="en-US" dirty="0">
                <a:latin typeface="Open Sans"/>
                <a:ea typeface="Open Sans"/>
                <a:cs typeface="Open Sans"/>
                <a:sym typeface="Open Sans"/>
              </a:rPr>
              <a:t>Categorical variables such as the status of a loan were encoded using colors and added to the plot as highlighters and/or filters.</a:t>
            </a:r>
          </a:p>
        </p:txBody>
      </p:sp>
      <p:sp>
        <p:nvSpPr>
          <p:cNvPr id="63" name="Shape 63"/>
          <p:cNvSpPr txBox="1">
            <a:spLocks noGrp="1"/>
          </p:cNvSpPr>
          <p:nvPr>
            <p:ph type="title"/>
          </p:nvPr>
        </p:nvSpPr>
        <p:spPr>
          <a:xfrm>
            <a:off x="0" y="0"/>
            <a:ext cx="9144000" cy="653143"/>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US" dirty="0">
                <a:solidFill>
                  <a:srgbClr val="FFFFFF"/>
                </a:solidFill>
                <a:latin typeface="Open Sans"/>
                <a:ea typeface="Open Sans"/>
                <a:cs typeface="Open Sans"/>
                <a:sym typeface="Open Sans"/>
              </a:rPr>
              <a:t>Design</a:t>
            </a:r>
            <a:endParaRPr dirty="0">
              <a:solidFill>
                <a:srgbClr val="FFFFFF"/>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Shape 70"/>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US" sz="2400" dirty="0">
                <a:solidFill>
                  <a:srgbClr val="FFFFFF"/>
                </a:solidFill>
                <a:latin typeface="Open Sans"/>
                <a:ea typeface="Open Sans"/>
                <a:cs typeface="Open Sans"/>
                <a:sym typeface="Open Sans"/>
              </a:rPr>
              <a:t>Feedbacks</a:t>
            </a:r>
            <a:endParaRPr sz="2400" dirty="0">
              <a:solidFill>
                <a:srgbClr val="FFFFFF"/>
              </a:solidFill>
              <a:latin typeface="Open Sans"/>
              <a:ea typeface="Open Sans"/>
              <a:cs typeface="Open Sans"/>
              <a:sym typeface="Open Sans"/>
            </a:endParaRPr>
          </a:p>
        </p:txBody>
      </p:sp>
      <p:pic>
        <p:nvPicPr>
          <p:cNvPr id="2" name="Picture 1">
            <a:extLst>
              <a:ext uri="{FF2B5EF4-FFF2-40B4-BE49-F238E27FC236}">
                <a16:creationId xmlns:a16="http://schemas.microsoft.com/office/drawing/2014/main" id="{9AADD0A3-5380-4D5B-8A9C-9672A3A0D50B}"/>
              </a:ext>
            </a:extLst>
          </p:cNvPr>
          <p:cNvPicPr>
            <a:picLocks noChangeAspect="1"/>
          </p:cNvPicPr>
          <p:nvPr/>
        </p:nvPicPr>
        <p:blipFill>
          <a:blip r:embed="rId3"/>
          <a:stretch>
            <a:fillRect/>
          </a:stretch>
        </p:blipFill>
        <p:spPr>
          <a:xfrm>
            <a:off x="85060" y="898434"/>
            <a:ext cx="4572000" cy="1399414"/>
          </a:xfrm>
          <a:prstGeom prst="rect">
            <a:avLst/>
          </a:prstGeom>
        </p:spPr>
      </p:pic>
      <p:pic>
        <p:nvPicPr>
          <p:cNvPr id="3" name="Picture 2">
            <a:extLst>
              <a:ext uri="{FF2B5EF4-FFF2-40B4-BE49-F238E27FC236}">
                <a16:creationId xmlns:a16="http://schemas.microsoft.com/office/drawing/2014/main" id="{5F3DB7BB-8CE3-4793-BE08-E7E72729C365}"/>
              </a:ext>
            </a:extLst>
          </p:cNvPr>
          <p:cNvPicPr>
            <a:picLocks noChangeAspect="1"/>
          </p:cNvPicPr>
          <p:nvPr/>
        </p:nvPicPr>
        <p:blipFill>
          <a:blip r:embed="rId4"/>
          <a:stretch>
            <a:fillRect/>
          </a:stretch>
        </p:blipFill>
        <p:spPr>
          <a:xfrm>
            <a:off x="5114482" y="929230"/>
            <a:ext cx="3848765" cy="1368618"/>
          </a:xfrm>
          <a:prstGeom prst="rect">
            <a:avLst/>
          </a:prstGeom>
        </p:spPr>
      </p:pic>
      <p:pic>
        <p:nvPicPr>
          <p:cNvPr id="4" name="Picture 3">
            <a:extLst>
              <a:ext uri="{FF2B5EF4-FFF2-40B4-BE49-F238E27FC236}">
                <a16:creationId xmlns:a16="http://schemas.microsoft.com/office/drawing/2014/main" id="{6C5179D5-4978-4CA3-B205-FE9D4FCE4DB6}"/>
              </a:ext>
            </a:extLst>
          </p:cNvPr>
          <p:cNvPicPr>
            <a:picLocks noChangeAspect="1"/>
          </p:cNvPicPr>
          <p:nvPr/>
        </p:nvPicPr>
        <p:blipFill>
          <a:blip r:embed="rId5"/>
          <a:stretch>
            <a:fillRect/>
          </a:stretch>
        </p:blipFill>
        <p:spPr>
          <a:xfrm>
            <a:off x="85061" y="2996610"/>
            <a:ext cx="4572000" cy="1509374"/>
          </a:xfrm>
          <a:prstGeom prst="rect">
            <a:avLst/>
          </a:prstGeom>
        </p:spPr>
      </p:pic>
      <p:pic>
        <p:nvPicPr>
          <p:cNvPr id="5" name="Picture 4">
            <a:extLst>
              <a:ext uri="{FF2B5EF4-FFF2-40B4-BE49-F238E27FC236}">
                <a16:creationId xmlns:a16="http://schemas.microsoft.com/office/drawing/2014/main" id="{00655AC3-9C8B-446A-85DA-634E78E0D18B}"/>
              </a:ext>
            </a:extLst>
          </p:cNvPr>
          <p:cNvPicPr>
            <a:picLocks noChangeAspect="1"/>
          </p:cNvPicPr>
          <p:nvPr/>
        </p:nvPicPr>
        <p:blipFill>
          <a:blip r:embed="rId6"/>
          <a:stretch>
            <a:fillRect/>
          </a:stretch>
        </p:blipFill>
        <p:spPr>
          <a:xfrm>
            <a:off x="5361134" y="3206381"/>
            <a:ext cx="3057525" cy="8572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70" name="Shape 70"/>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US" sz="2400" dirty="0">
                <a:solidFill>
                  <a:srgbClr val="FFFFFF"/>
                </a:solidFill>
                <a:latin typeface="Open Sans"/>
                <a:ea typeface="Open Sans"/>
                <a:cs typeface="Open Sans"/>
                <a:sym typeface="Open Sans"/>
              </a:rPr>
              <a:t>Resources</a:t>
            </a:r>
            <a:endParaRPr sz="2400" dirty="0">
              <a:solidFill>
                <a:srgbClr val="FFFFFF"/>
              </a:solidFill>
              <a:latin typeface="Open Sans"/>
              <a:ea typeface="Open Sans"/>
              <a:cs typeface="Open Sans"/>
              <a:sym typeface="Open Sans"/>
            </a:endParaRPr>
          </a:p>
        </p:txBody>
      </p:sp>
      <p:sp>
        <p:nvSpPr>
          <p:cNvPr id="7" name="Shape 61">
            <a:extLst>
              <a:ext uri="{FF2B5EF4-FFF2-40B4-BE49-F238E27FC236}">
                <a16:creationId xmlns:a16="http://schemas.microsoft.com/office/drawing/2014/main" id="{C11104B7-56C7-41D3-A431-74949FA06939}"/>
              </a:ext>
            </a:extLst>
          </p:cNvPr>
          <p:cNvSpPr txBox="1">
            <a:spLocks noGrp="1"/>
          </p:cNvSpPr>
          <p:nvPr>
            <p:ph type="body" idx="1"/>
          </p:nvPr>
        </p:nvSpPr>
        <p:spPr>
          <a:xfrm>
            <a:off x="1531088" y="914400"/>
            <a:ext cx="5816009" cy="4061637"/>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spcAft>
                <a:spcPts val="1600"/>
              </a:spcAft>
              <a:buNone/>
            </a:pPr>
            <a:r>
              <a:rPr lang="en-US" dirty="0">
                <a:latin typeface="Open Sans"/>
                <a:ea typeface="Open Sans"/>
                <a:cs typeface="Open Sans"/>
                <a:sym typeface="Open Sans"/>
                <a:hlinkClick r:id="rId3"/>
              </a:rPr>
              <a:t>Average Income in the USA by Family and Household</a:t>
            </a:r>
            <a:r>
              <a:rPr lang="en-US" dirty="0">
                <a:latin typeface="Open Sans"/>
                <a:ea typeface="Open Sans"/>
                <a:cs typeface="Open Sans"/>
                <a:sym typeface="Open Sans"/>
              </a:rPr>
              <a:t> – The Balance (Date accessed: 3/16/2019)</a:t>
            </a:r>
          </a:p>
          <a:p>
            <a:pPr marL="0" lvl="0" indent="0">
              <a:spcAft>
                <a:spcPts val="1600"/>
              </a:spcAft>
              <a:buNone/>
            </a:pPr>
            <a:r>
              <a:rPr lang="en-US" dirty="0">
                <a:latin typeface="Open Sans"/>
                <a:ea typeface="Open Sans"/>
                <a:cs typeface="Open Sans"/>
                <a:sym typeface="Open Sans"/>
              </a:rPr>
              <a:t>Link to data: </a:t>
            </a:r>
            <a:r>
              <a:rPr lang="en-US" dirty="0">
                <a:latin typeface="Open Sans"/>
                <a:ea typeface="Open Sans"/>
                <a:cs typeface="Open Sans"/>
                <a:sym typeface="Open Sans"/>
                <a:hlinkClick r:id="rId4"/>
              </a:rPr>
              <a:t>https://s3.amazonaws.com/udacity-hosted-downloads/ud651/prosperLoanData.csv</a:t>
            </a:r>
            <a:endParaRPr lang="en-US" dirty="0">
              <a:latin typeface="Open Sans"/>
              <a:ea typeface="Open Sans"/>
              <a:cs typeface="Open Sans"/>
              <a:sym typeface="Open Sans"/>
            </a:endParaRPr>
          </a:p>
          <a:p>
            <a:pPr marL="0" lvl="0" indent="0">
              <a:spcAft>
                <a:spcPts val="1600"/>
              </a:spcAft>
              <a:buNone/>
            </a:pPr>
            <a:endParaRPr lang="en-US" dirty="0">
              <a:latin typeface="Open Sans"/>
              <a:ea typeface="Open Sans"/>
              <a:cs typeface="Open Sans"/>
              <a:sym typeface="Open Sans"/>
            </a:endParaRPr>
          </a:p>
        </p:txBody>
      </p:sp>
    </p:spTree>
    <p:extLst>
      <p:ext uri="{BB962C8B-B14F-4D97-AF65-F5344CB8AC3E}">
        <p14:creationId xmlns:p14="http://schemas.microsoft.com/office/powerpoint/2010/main" val="331883794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TotalTime>
  <Words>177</Words>
  <Application>Microsoft Office PowerPoint</Application>
  <PresentationFormat>On-screen Show (16:9)</PresentationFormat>
  <Paragraphs>14</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Open Sans</vt:lpstr>
      <vt:lpstr>Simple Light</vt:lpstr>
      <vt:lpstr>SUMMARY</vt:lpstr>
      <vt:lpstr>Design</vt:lpstr>
      <vt:lpstr>Feedbacks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 Performing Sales R</dc:title>
  <dc:creator>USER</dc:creator>
  <cp:lastModifiedBy>USER</cp:lastModifiedBy>
  <cp:revision>40</cp:revision>
  <dcterms:modified xsi:type="dcterms:W3CDTF">2019-03-16T03:24:38Z</dcterms:modified>
</cp:coreProperties>
</file>