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3244850" cx="5765800"/>
  <p:notesSz cx="5765800" cy="3244850"/>
  <p:embeddedFontLst>
    <p:embeddedFont>
      <p:font typeface="Tahoma"/>
      <p:regular r:id="rId31"/>
      <p:bold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gD+/sOIIxuuSl5a3GCJO3TdStH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83a50b7c1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583a50b7c1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d046b6c19_0_3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1d046b6c19_0_3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046b6c19_0_10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1d046b6c19_0_10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3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d046b6c19_0_6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1d046b6c19_0_6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046b6c19_0_7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31d046b6c19_0_7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046b6c19_0_5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31d046b6c19_0_5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046b6c19_0_1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31d046b6c19_0_1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046b6c19_0_10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31d046b6c19_0_10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046b6c19_0_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31d046b6c19_0_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d046b6c19_0_8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1d046b6c19_0_8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d046b6c19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31d046b6c19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dcfbc4525_0_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31dcfbc4525_0_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d046b6c19_0_4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1d046b6c19_0_4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046b6c19_0_2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d046b6c19_0_2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8" y="708659"/>
            <a:ext cx="1981200" cy="81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9"/>
          <p:cNvSpPr txBox="1"/>
          <p:nvPr>
            <p:ph type="ctrTitle"/>
          </p:nvPr>
        </p:nvSpPr>
        <p:spPr>
          <a:xfrm>
            <a:off x="1957832" y="60197"/>
            <a:ext cx="1736725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slide" Target="/ppt/slides/slide3.xml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2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hyperlink" Target="https://www.geeksforgeeks.org/binary-search-tree-set-1-search-and-insertio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.xm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3.xml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slide" Target="/ppt/slides/slide3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3.xml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slide" Target="/ppt/slides/slide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slide" Target="/ppt/slides/slide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slide" Target="/ppt/slides/slide3.xml"/><Relationship Id="rId5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3.xml"/><Relationship Id="rId4" Type="http://schemas.openxmlformats.org/officeDocument/2006/relationships/image" Target="../media/image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image" Target="../media/image8.png"/><Relationship Id="rId5" Type="http://schemas.openxmlformats.org/officeDocument/2006/relationships/image" Target="../media/image16.jp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16.jp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Relationship Id="rId4" Type="http://schemas.openxmlformats.org/officeDocument/2006/relationships/image" Target="../media/image16.jpg"/><Relationship Id="rId5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title"/>
          </p:nvPr>
        </p:nvSpPr>
        <p:spPr>
          <a:xfrm>
            <a:off x="423025" y="1133525"/>
            <a:ext cx="4476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394663"/>
                </a:solidFill>
              </a:rPr>
              <a:t>Binary Search Tree (BST)</a:t>
            </a:r>
            <a:br>
              <a:rPr lang="en-US" sz="2050">
                <a:solidFill>
                  <a:srgbClr val="394663"/>
                </a:solidFill>
              </a:rPr>
            </a:br>
            <a:r>
              <a:rPr lang="en-US" sz="1250">
                <a:solidFill>
                  <a:srgbClr val="394663"/>
                </a:solidFill>
              </a:rPr>
              <a:t>(Properties, </a:t>
            </a:r>
            <a:r>
              <a:rPr b="1" lang="en-US" sz="1250">
                <a:solidFill>
                  <a:srgbClr val="394663"/>
                </a:solidFill>
              </a:rPr>
              <a:t>insertion,</a:t>
            </a:r>
            <a:r>
              <a:rPr lang="en-US" sz="1250">
                <a:solidFill>
                  <a:srgbClr val="394663"/>
                </a:solidFill>
              </a:rPr>
              <a:t> sorting, traversals, min, max, search)</a:t>
            </a:r>
            <a:endParaRPr sz="1250"/>
          </a:p>
          <a:p>
            <a:pPr indent="0" lvl="0" marL="0" marR="1270" rtl="0" algn="ctr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583a50b7c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488626"/>
            <a:ext cx="2198550" cy="12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583a50b7c1_0_0"/>
          <p:cNvSpPr txBox="1"/>
          <p:nvPr>
            <p:ph type="title"/>
          </p:nvPr>
        </p:nvSpPr>
        <p:spPr>
          <a:xfrm>
            <a:off x="1043800" y="0"/>
            <a:ext cx="360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 (code explanation)</a:t>
            </a:r>
            <a:endParaRPr/>
          </a:p>
        </p:txBody>
      </p:sp>
      <p:sp>
        <p:nvSpPr>
          <p:cNvPr id="125" name="Google Shape;125;g3583a50b7c1_0_0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g3583a50b7c1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27" name="Google Shape;127;g3583a50b7c1_0_0" title="Screenshot 2025-05-14 18021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25" y="281575"/>
            <a:ext cx="3337474" cy="282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d046b6c19_0_38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33" name="Google Shape;133;g31d046b6c19_0_38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31d046b6c19_0_38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35" name="Google Shape;135;g31d046b6c19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87230"/>
            <a:ext cx="5765799" cy="251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046b6c19_0_101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41" name="Google Shape;141;g31d046b6c19_0_101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31d046b6c19_0_101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43" name="Google Shape;143;g31d046b6c19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825" y="542975"/>
            <a:ext cx="3769762" cy="240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2235821" y="94225"/>
            <a:ext cx="1166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Sort</a:t>
            </a:r>
            <a:endParaRPr/>
          </a:p>
        </p:txBody>
      </p:sp>
      <p:sp>
        <p:nvSpPr>
          <p:cNvPr id="149" name="Google Shape;149;p33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36/24</a:t>
            </a:r>
            <a:endParaRPr/>
          </a:p>
        </p:txBody>
      </p:sp>
      <p:sp>
        <p:nvSpPr>
          <p:cNvPr id="151" name="Google Shape;151;p33"/>
          <p:cNvSpPr txBox="1"/>
          <p:nvPr/>
        </p:nvSpPr>
        <p:spPr>
          <a:xfrm>
            <a:off x="288300" y="485025"/>
            <a:ext cx="52215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Tree sort is a sorting algorithm that is based on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Binary Search Tree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data structure.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It first creates a binary search tree from the elements of the input list or array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Then performs an </a:t>
            </a:r>
            <a:r>
              <a:rPr b="1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inorder traversal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on the created binary search tree to get the elements in </a:t>
            </a:r>
            <a:r>
              <a:rPr b="1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sorted order.</a:t>
            </a:r>
            <a:endParaRPr b="1" i="0" sz="11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Take the elements input in an 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b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Create a 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search tree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inserting 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items from the array into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binary search tree.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Perform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in-order traversal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tree to get the elements in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 order. </a:t>
            </a:r>
            <a:b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Asce</a:t>
            </a:r>
            <a:r>
              <a:rPr b="1" lang="en-US" sz="1100"/>
              <a:t>nding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046b6c19_0_69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57" name="Google Shape;157;g31d046b6c19_0_6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g31d046b6c19_0_6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sp>
        <p:nvSpPr>
          <p:cNvPr id="159" name="Google Shape;159;g31d046b6c19_0_69"/>
          <p:cNvSpPr txBox="1"/>
          <p:nvPr/>
        </p:nvSpPr>
        <p:spPr>
          <a:xfrm>
            <a:off x="382575" y="1119400"/>
            <a:ext cx="470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111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Step01: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 the elements input in an array.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(70, 50, 40, 90, 20, 95, 99, 80, 85, 75)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0     1   2     3    4    5   6    7     8   9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046b6c19_0_79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65" name="Google Shape;165;g31d046b6c19_0_7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g31d046b6c19_0_7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sp>
        <p:nvSpPr>
          <p:cNvPr id="167" name="Google Shape;167;g31d046b6c19_0_79"/>
          <p:cNvSpPr txBox="1"/>
          <p:nvPr/>
        </p:nvSpPr>
        <p:spPr>
          <a:xfrm>
            <a:off x="210375" y="439275"/>
            <a:ext cx="52074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Step02: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tree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inserting data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 from the array into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binary search tree.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31d046b6c19_0_79"/>
          <p:cNvPicPr preferRelativeResize="0"/>
          <p:nvPr/>
        </p:nvPicPr>
        <p:blipFill rotWithShape="1">
          <a:blip r:embed="rId4">
            <a:alphaModFix/>
          </a:blip>
          <a:srcRect b="0" l="0" r="0" t="13992"/>
          <a:stretch/>
        </p:blipFill>
        <p:spPr>
          <a:xfrm>
            <a:off x="130850" y="966200"/>
            <a:ext cx="5568649" cy="2085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d046b6c19_0_59"/>
          <p:cNvSpPr txBox="1"/>
          <p:nvPr>
            <p:ph type="title"/>
          </p:nvPr>
        </p:nvSpPr>
        <p:spPr>
          <a:xfrm>
            <a:off x="2070100" y="161525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Sort</a:t>
            </a:r>
            <a:endParaRPr/>
          </a:p>
        </p:txBody>
      </p:sp>
      <p:sp>
        <p:nvSpPr>
          <p:cNvPr id="174" name="Google Shape;174;g31d046b6c19_0_5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g31d046b6c19_0_5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76" name="Google Shape;176;g31d046b6c19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7613" y="1391650"/>
            <a:ext cx="2223824" cy="15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1d046b6c19_0_59"/>
          <p:cNvSpPr txBox="1"/>
          <p:nvPr/>
        </p:nvSpPr>
        <p:spPr>
          <a:xfrm>
            <a:off x="403850" y="478225"/>
            <a:ext cx="4911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Perform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traversal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(Left, root, right)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tree to get the elements in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order.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9900FF"/>
                </a:solidFill>
                <a:latin typeface="Tahoma"/>
                <a:ea typeface="Tahoma"/>
                <a:cs typeface="Tahoma"/>
                <a:sym typeface="Tahoma"/>
              </a:rPr>
              <a:t>20 40 50 70 | 75 80 85 | 90 | 95 99 </a:t>
            </a:r>
            <a:br>
              <a:rPr b="1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046b6c19_0_16"/>
          <p:cNvSpPr txBox="1"/>
          <p:nvPr>
            <p:ph type="title"/>
          </p:nvPr>
        </p:nvSpPr>
        <p:spPr>
          <a:xfrm>
            <a:off x="2235821" y="94225"/>
            <a:ext cx="1166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Sort</a:t>
            </a:r>
            <a:endParaRPr/>
          </a:p>
        </p:txBody>
      </p:sp>
      <p:sp>
        <p:nvSpPr>
          <p:cNvPr id="183" name="Google Shape;183;g31d046b6c19_0_1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g31d046b6c19_0_1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36/24</a:t>
            </a:r>
            <a:endParaRPr/>
          </a:p>
        </p:txBody>
      </p:sp>
      <p:pic>
        <p:nvPicPr>
          <p:cNvPr id="185" name="Google Shape;185;g31d046b6c19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4311" y="2052150"/>
            <a:ext cx="2825489" cy="11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1d046b6c19_0_16"/>
          <p:cNvSpPr txBox="1"/>
          <p:nvPr/>
        </p:nvSpPr>
        <p:spPr>
          <a:xfrm>
            <a:off x="375475" y="552650"/>
            <a:ext cx="52215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complexity: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of </a:t>
            </a: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element insertion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tree is balanced is O(logn)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Hence, the complexity of </a:t>
            </a: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element insertion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O(nlogn)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</a:rPr>
              <a:t>Complexity of </a:t>
            </a:r>
            <a:r>
              <a:rPr lang="en-US" sz="1000" u="sng">
                <a:solidFill>
                  <a:schemeClr val="dk1"/>
                </a:solidFill>
              </a:rPr>
              <a:t>each element insertion</a:t>
            </a:r>
            <a:r>
              <a:rPr lang="en-US" sz="1000">
                <a:solidFill>
                  <a:schemeClr val="dk1"/>
                </a:solidFill>
              </a:rPr>
              <a:t> when tree is unbalanced (skewed) is O(n)</a:t>
            </a:r>
            <a:endParaRPr sz="1000">
              <a:solidFill>
                <a:schemeClr val="dk1"/>
              </a:solidFill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Hence, the complexity of </a:t>
            </a:r>
            <a:r>
              <a:rPr lang="en-US" sz="1000" u="sng">
                <a:solidFill>
                  <a:schemeClr val="dk1"/>
                </a:solidFill>
              </a:rPr>
              <a:t>n element insertion</a:t>
            </a:r>
            <a:r>
              <a:rPr lang="en-US" sz="1000">
                <a:solidFill>
                  <a:schemeClr val="dk1"/>
                </a:solidFill>
              </a:rPr>
              <a:t> will be O(n^2)</a:t>
            </a:r>
            <a:br>
              <a:rPr lang="en-US" sz="1000">
                <a:solidFill>
                  <a:schemeClr val="dk1"/>
                </a:solidFill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&amp; average case: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O(n*logn)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case: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O(n^2), if its is a skewed tree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d046b6c19_0_109"/>
          <p:cNvSpPr txBox="1"/>
          <p:nvPr>
            <p:ph type="title"/>
          </p:nvPr>
        </p:nvSpPr>
        <p:spPr>
          <a:xfrm>
            <a:off x="2038576" y="166000"/>
            <a:ext cx="1999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Inorder tree walk</a:t>
            </a:r>
            <a:endParaRPr/>
          </a:p>
        </p:txBody>
      </p:sp>
      <p:sp>
        <p:nvSpPr>
          <p:cNvPr id="192" name="Google Shape;192;g31d046b6c19_0_109"/>
          <p:cNvSpPr txBox="1"/>
          <p:nvPr/>
        </p:nvSpPr>
        <p:spPr>
          <a:xfrm>
            <a:off x="167850" y="545425"/>
            <a:ext cx="50847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38430" lvl="0" marL="15748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Walk through tree in a way that outputs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node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between its left and right subtree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(Left, Root, Right)</a:t>
            </a:r>
            <a:endParaRPr b="0" i="0" sz="11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065" lvl="0" marL="158115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For binary search tree, this will output nodes in </a:t>
            </a:r>
            <a:r>
              <a:rPr b="0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increasing order of keys</a:t>
            </a:r>
            <a:endParaRPr b="0" i="0" sz="11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065" lvl="0" marL="15811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Start at root node or any node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endParaRPr b="0" i="1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visit </a:t>
            </a:r>
            <a:r>
              <a:rPr b="1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node exactly once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perform a single operation, thus time complexity will b</a:t>
            </a:r>
            <a:r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r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1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g31d046b6c19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876" y="1819825"/>
            <a:ext cx="2200675" cy="11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1d046b6c19_0_10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31d046b6c19_0_10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177551" y="206650"/>
            <a:ext cx="203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walk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130850" y="581150"/>
            <a:ext cx="54660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0020" lvl="0" marL="16002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33466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Pre- and post-order walks</a:t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1765" lvl="1" marL="43434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334669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Pre-order: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each node before visiting left, then right subtree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(Root, Left, Right)</a:t>
            </a:r>
            <a:b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1765" lvl="1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Post-order:</a:t>
            </a: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visit left, then right subtree, then output node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(Left, Right, Root)</a:t>
            </a:r>
            <a:endParaRPr b="0" i="0" sz="11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8115" lvl="1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visit </a:t>
            </a:r>
            <a:r>
              <a:rPr b="1" i="0" lang="en-US" sz="1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node exactly once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perform a single operation, thus time complexity will b</a:t>
            </a: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2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2476625" y="157725"/>
            <a:ext cx="119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125375" y="1251050"/>
            <a:ext cx="2649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-216534" lvl="0" marL="229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4" lvl="0" marL="229234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Trees Ch 10.4, 12.1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d046b6c19_0_7"/>
          <p:cNvSpPr txBox="1"/>
          <p:nvPr>
            <p:ph type="title"/>
          </p:nvPr>
        </p:nvSpPr>
        <p:spPr>
          <a:xfrm>
            <a:off x="1652122" y="157725"/>
            <a:ext cx="227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 and Max of BST</a:t>
            </a:r>
            <a:endParaRPr/>
          </a:p>
        </p:txBody>
      </p:sp>
      <p:sp>
        <p:nvSpPr>
          <p:cNvPr id="209" name="Google Shape;209;g31d046b6c19_0_7"/>
          <p:cNvSpPr txBox="1"/>
          <p:nvPr/>
        </p:nvSpPr>
        <p:spPr>
          <a:xfrm>
            <a:off x="332075" y="561700"/>
            <a:ext cx="5171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Time complexity is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where h is height of tree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320" lvl="0" marL="29083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Minimum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leftmost leaf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is </a:t>
            </a: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1000">
                <a:solidFill>
                  <a:schemeClr val="dk1"/>
                </a:solidFill>
              </a:rPr>
              <a:t>O(logn) [when balanced]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29083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Maximum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rightmost leaf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is </a:t>
            </a: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1000">
                <a:solidFill>
                  <a:schemeClr val="dk1"/>
                </a:solidFill>
              </a:rPr>
              <a:t>O(logn)  [when balanced]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g31d046b6c19_0_7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g31d046b6c19_0_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11/24</a:t>
            </a:r>
            <a:endParaRPr/>
          </a:p>
        </p:txBody>
      </p:sp>
      <p:pic>
        <p:nvPicPr>
          <p:cNvPr id="212" name="Google Shape;212;g31d046b6c19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388" y="1561475"/>
            <a:ext cx="2223824" cy="15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2048874" y="157725"/>
            <a:ext cx="1584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of BST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547155" y="667175"/>
            <a:ext cx="2994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solution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499"/>
              </a:lnSpc>
              <a:spcBef>
                <a:spcPts val="8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19517" y="1013033"/>
            <a:ext cx="3625728" cy="1265055"/>
            <a:chOff x="1257300" y="1427987"/>
            <a:chExt cx="3147060" cy="830579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7300" y="1427987"/>
              <a:ext cx="3147060" cy="830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6560" y="2133599"/>
              <a:ext cx="304800" cy="7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1"/>
          <p:cNvSpPr txBox="1"/>
          <p:nvPr/>
        </p:nvSpPr>
        <p:spPr>
          <a:xfrm>
            <a:off x="382149" y="2425604"/>
            <a:ext cx="53472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This algorithm is an example of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tail recursion. 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Since </a:t>
            </a:r>
            <a:r>
              <a:rPr b="0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function call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comes with an</a:t>
            </a:r>
            <a:r>
              <a:rPr b="0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overhead,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it is often more efficient to</a:t>
            </a:r>
            <a:r>
              <a:rPr b="1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eliminate tail recursion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and replace it by a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12/24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/>
        </p:nvSpPr>
        <p:spPr>
          <a:xfrm>
            <a:off x="2117725" y="210875"/>
            <a:ext cx="1941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Minimum of BST</a:t>
            </a:r>
            <a:endParaRPr b="0" i="0" sz="17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519300" y="810025"/>
            <a:ext cx="16827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solution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04" y="1209804"/>
            <a:ext cx="4727176" cy="13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13/24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2473356" y="107100"/>
            <a:ext cx="144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2200"/>
          </a:p>
        </p:txBody>
      </p:sp>
      <p:sp>
        <p:nvSpPr>
          <p:cNvPr id="239" name="Google Shape;239;p10"/>
          <p:cNvSpPr txBox="1"/>
          <p:nvPr/>
        </p:nvSpPr>
        <p:spPr>
          <a:xfrm>
            <a:off x="391025" y="530250"/>
            <a:ext cx="33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51" y="1077501"/>
            <a:ext cx="2713426" cy="1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0"/>
          <p:cNvSpPr txBox="1"/>
          <p:nvPr/>
        </p:nvSpPr>
        <p:spPr>
          <a:xfrm>
            <a:off x="162500" y="2430700"/>
            <a:ext cx="3826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Time complexity is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, where h is height of tree 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11/24</a:t>
            </a:r>
            <a:endParaRPr/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8602" y="1077512"/>
            <a:ext cx="1918249" cy="15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3768610" y="960450"/>
            <a:ext cx="788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Key=5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d046b6c19_0_89"/>
          <p:cNvSpPr txBox="1"/>
          <p:nvPr>
            <p:ph type="title"/>
          </p:nvPr>
        </p:nvSpPr>
        <p:spPr>
          <a:xfrm>
            <a:off x="2482356" y="157725"/>
            <a:ext cx="14481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  <p:sp>
        <p:nvSpPr>
          <p:cNvPr id="251" name="Google Shape;251;g31d046b6c19_0_89"/>
          <p:cNvSpPr txBox="1"/>
          <p:nvPr/>
        </p:nvSpPr>
        <p:spPr>
          <a:xfrm>
            <a:off x="391025" y="530250"/>
            <a:ext cx="33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1d046b6c19_0_8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g31d046b6c19_0_8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11/24</a:t>
            </a:r>
            <a:endParaRPr/>
          </a:p>
        </p:txBody>
      </p:sp>
      <p:pic>
        <p:nvPicPr>
          <p:cNvPr id="254" name="Google Shape;254;g31d046b6c1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450" y="439200"/>
            <a:ext cx="3178600" cy="26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2243704" y="1130900"/>
            <a:ext cx="14703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50">
                <a:solidFill>
                  <a:srgbClr val="000000"/>
                </a:solidFill>
              </a:rPr>
              <a:t>The End</a:t>
            </a:r>
            <a:endParaRPr sz="2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1267300" y="94225"/>
            <a:ext cx="274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Binary-search-tree (BST)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130860" y="3109223"/>
            <a:ext cx="788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5347970" y="3109223"/>
            <a:ext cx="2490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397001" y="844625"/>
            <a:ext cx="45885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Left-child, right-sibling representation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29083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Powerful data structures for dynamic-set operations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29083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E.g., dictionaries or priority queues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685" lvl="0" marL="290195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Basic operations (insert, delete, search)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take time proportional to </a:t>
            </a:r>
            <a:r>
              <a:rPr b="1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height of tree</a:t>
            </a:r>
            <a:endParaRPr b="1" i="0" sz="1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3510" lvl="1" marL="563880" marR="0" rtl="0" algn="l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 binary tree with n nodes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worst case θ(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3510" lvl="1" marL="56388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chain of n nodes/ skewed tree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worst case θ(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d046b6c19_0_0"/>
          <p:cNvSpPr txBox="1"/>
          <p:nvPr>
            <p:ph type="title"/>
          </p:nvPr>
        </p:nvSpPr>
        <p:spPr>
          <a:xfrm>
            <a:off x="1751202" y="94233"/>
            <a:ext cx="226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Binary-search-tree</a:t>
            </a:r>
            <a:endParaRPr/>
          </a:p>
        </p:txBody>
      </p:sp>
      <p:sp>
        <p:nvSpPr>
          <p:cNvPr id="68" name="Google Shape;68;g31d046b6c19_0_0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g31d046b6c19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70" name="Google Shape;70;g31d046b6c19_0_0"/>
          <p:cNvSpPr txBox="1"/>
          <p:nvPr/>
        </p:nvSpPr>
        <p:spPr>
          <a:xfrm>
            <a:off x="341425" y="419550"/>
            <a:ext cx="51534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0970" lvl="0" marL="29083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 will focus on basic binary trees for this course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335" lvl="0" marL="29019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 practice, more </a:t>
            </a:r>
            <a:r>
              <a:rPr b="0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advanced binary trees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required to keep trees </a:t>
            </a:r>
            <a:r>
              <a:rPr b="1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balanced over time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(not skewed),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 B-trees, red-black-trees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970" lvl="0" marL="29083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For BST, nodes will have have (style2)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4460" lvl="1" marL="56388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or value</a:t>
            </a: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4460" lvl="1" marL="563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900"/>
              <a:buFont typeface="Arial"/>
              <a:buChar char="•"/>
            </a:pPr>
            <a:r>
              <a:rPr b="1" i="0" lang="en-US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</a:t>
            </a:r>
            <a:endParaRPr b="1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4460" lvl="1" marL="5638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4669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child</a:t>
            </a: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4460" lvl="1" marL="563880" marR="0" rtl="0" algn="l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child</a:t>
            </a:r>
            <a:br>
              <a:rPr b="0" i="0" lang="en-US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0970" lvl="0" marL="290830" marR="0" rtl="0" algn="l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Root has no parent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335" lvl="0" marL="290195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Leaves have no children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855077" y="90425"/>
            <a:ext cx="3234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Binary-search-tree property (BSTP)</a:t>
            </a:r>
            <a:endParaRPr sz="1500"/>
          </a:p>
        </p:txBody>
      </p:sp>
      <p:sp>
        <p:nvSpPr>
          <p:cNvPr id="76" name="Google Shape;76;p5"/>
          <p:cNvSpPr txBox="1"/>
          <p:nvPr/>
        </p:nvSpPr>
        <p:spPr>
          <a:xfrm>
            <a:off x="30200" y="414788"/>
            <a:ext cx="53571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Binary tree with the following property is called BST: 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for any two elements x and y the following holds: -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1" marL="9144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Property1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If y is in the left subtree of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then: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2" marL="13716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1" marL="9144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Property2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y is in the right subtree of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then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2" marL="13716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3425" y="291400"/>
            <a:ext cx="1782375" cy="10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450" y="1847650"/>
            <a:ext cx="2215651" cy="1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0600" y="1847650"/>
            <a:ext cx="2726701" cy="13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dcfbc4525_0_3"/>
          <p:cNvSpPr txBox="1"/>
          <p:nvPr>
            <p:ph type="title"/>
          </p:nvPr>
        </p:nvSpPr>
        <p:spPr>
          <a:xfrm>
            <a:off x="855077" y="90425"/>
            <a:ext cx="3234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Binary-search-tree property (BSTP)</a:t>
            </a:r>
            <a:endParaRPr sz="1500"/>
          </a:p>
        </p:txBody>
      </p:sp>
      <p:sp>
        <p:nvSpPr>
          <p:cNvPr id="87" name="Google Shape;87;g31dcfbc4525_0_3"/>
          <p:cNvSpPr txBox="1"/>
          <p:nvPr/>
        </p:nvSpPr>
        <p:spPr>
          <a:xfrm>
            <a:off x="189700" y="400875"/>
            <a:ext cx="53571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Binary tree with the following property is called BST: 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en-US" sz="1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3</a:t>
            </a: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left and right subtree each must also be a binary search tree.</a:t>
            </a:r>
            <a:endParaRPr b="0" i="0" sz="1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en-US" sz="1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4</a:t>
            </a: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must have a distinct key, which means no duplicate values are allowed.</a:t>
            </a:r>
            <a:b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using BST data structure is to search any element within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O(log(n))</a:t>
            </a: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complexity.</a:t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g31dcfbc4525_0_3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g31dcfbc4525_0_3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90" name="Google Shape;90;g31dcfbc4525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522" y="1852225"/>
            <a:ext cx="2282478" cy="12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31dcfbc4525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0600" y="1852225"/>
            <a:ext cx="2717277" cy="1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52700" y="179025"/>
            <a:ext cx="5344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new node z with z.key = v to insert into tree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insert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a </a:t>
            </a:r>
            <a:r>
              <a:rPr b="1" i="0" lang="en-US" sz="1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leaf</a:t>
            </a:r>
            <a:endParaRPr b="1" i="0" sz="12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maintain binary-search-tree property (BSTP)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to the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all nodes with </a:t>
            </a:r>
            <a:r>
              <a:rPr b="1"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larger key</a:t>
            </a:r>
            <a:endParaRPr b="1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to the</a:t>
            </a:r>
            <a:r>
              <a:rPr b="1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left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all nodes with </a:t>
            </a:r>
            <a:r>
              <a:rPr b="1"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key</a:t>
            </a:r>
            <a:endParaRPr b="0" i="1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782" y="1421984"/>
            <a:ext cx="2620546" cy="14432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1751152" y="8"/>
            <a:ext cx="226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Insertion</a:t>
            </a:r>
            <a:endParaRPr b="1"/>
          </a:p>
        </p:txBody>
      </p:sp>
      <p:sp>
        <p:nvSpPr>
          <p:cNvPr id="99" name="Google Shape;99;p15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d046b6c19_0_48"/>
          <p:cNvSpPr txBox="1"/>
          <p:nvPr>
            <p:ph type="title"/>
          </p:nvPr>
        </p:nvSpPr>
        <p:spPr>
          <a:xfrm>
            <a:off x="1751202" y="94233"/>
            <a:ext cx="226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06" name="Google Shape;106;g31d046b6c19_0_48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31d046b6c19_0_48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08" name="Google Shape;108;g31d046b6c19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835" y="493383"/>
            <a:ext cx="2549816" cy="257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d046b6c19_0_27"/>
          <p:cNvSpPr txBox="1"/>
          <p:nvPr/>
        </p:nvSpPr>
        <p:spPr>
          <a:xfrm>
            <a:off x="191200" y="157775"/>
            <a:ext cx="5469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970" lvl="0" marL="29083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1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is parent of node we currently inspect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970" lvl="0" marL="29083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While loop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descends through tree moving into correct subtree at each step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335" lvl="0" marL="29019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Last part links node and parent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4" name="Google Shape;114;g31d046b6c19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50" y="1202787"/>
            <a:ext cx="2106827" cy="18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1d046b6c19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32" y="1275284"/>
            <a:ext cx="2620546" cy="144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1d046b6c19_0_27"/>
          <p:cNvSpPr txBox="1"/>
          <p:nvPr>
            <p:ph type="title"/>
          </p:nvPr>
        </p:nvSpPr>
        <p:spPr>
          <a:xfrm>
            <a:off x="1043800" y="0"/>
            <a:ext cx="360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 (code explanation)</a:t>
            </a:r>
            <a:endParaRPr/>
          </a:p>
        </p:txBody>
      </p:sp>
      <p:sp>
        <p:nvSpPr>
          <p:cNvPr id="117" name="Google Shape;117;g31d046b6c19_0_27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g31d046b6c19_0_2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2024-12-06T08:18:28Z</dcterms:created>
  <dc:creator>Fadi Al Machot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2024-12-06T00:00:00Z</vt:filetime>
  </property>
  <property fmtid="{D5CDD505-2E9C-101B-9397-08002B2CF9AE}" pid="5" name="Producer">
    <vt:lpwstr>Microsoft® PowerPoint® for Microsoft 365</vt:lpwstr>
  </property>
</Properties>
</file>