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</p:sldIdLst>
  <p:sldSz cy="3244850" cx="5765800"/>
  <p:notesSz cx="5765800" cy="3244850"/>
  <p:embeddedFontLst>
    <p:embeddedFont>
      <p:font typeface="Roboto"/>
      <p:regular r:id="rId35"/>
      <p:bold r:id="rId36"/>
      <p:italic r:id="rId37"/>
      <p:boldItalic r:id="rId38"/>
    </p:embeddedFont>
    <p:embeddedFont>
      <p:font typeface="Helvetica Neue"/>
      <p:regular r:id="rId39"/>
      <p:bold r:id="rId40"/>
      <p:italic r:id="rId41"/>
      <p:boldItalic r:id="rId42"/>
    </p:embeddedFont>
    <p:embeddedFont>
      <p:font typeface="Roboto Mono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47" roundtripDataSignature="AMtx7mggcJxRI0va3Wak2XBbMe0rMHcl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.fntdata"/><Relationship Id="rId20" Type="http://schemas.openxmlformats.org/officeDocument/2006/relationships/slide" Target="slides/slide15.xml"/><Relationship Id="rId42" Type="http://schemas.openxmlformats.org/officeDocument/2006/relationships/font" Target="fonts/HelveticaNeue-boldItalic.fntdata"/><Relationship Id="rId41" Type="http://schemas.openxmlformats.org/officeDocument/2006/relationships/font" Target="fonts/HelveticaNeue-italic.fntdata"/><Relationship Id="rId22" Type="http://schemas.openxmlformats.org/officeDocument/2006/relationships/slide" Target="slides/slide17.xml"/><Relationship Id="rId44" Type="http://schemas.openxmlformats.org/officeDocument/2006/relationships/font" Target="fonts/RobotoMono-bold.fntdata"/><Relationship Id="rId21" Type="http://schemas.openxmlformats.org/officeDocument/2006/relationships/slide" Target="slides/slide16.xml"/><Relationship Id="rId43" Type="http://schemas.openxmlformats.org/officeDocument/2006/relationships/font" Target="fonts/RobotoMono-regular.fntdata"/><Relationship Id="rId24" Type="http://schemas.openxmlformats.org/officeDocument/2006/relationships/slide" Target="slides/slide19.xml"/><Relationship Id="rId46" Type="http://schemas.openxmlformats.org/officeDocument/2006/relationships/font" Target="fonts/RobotoMono-boldItalic.fntdata"/><Relationship Id="rId23" Type="http://schemas.openxmlformats.org/officeDocument/2006/relationships/slide" Target="slides/slide18.xml"/><Relationship Id="rId45" Type="http://schemas.openxmlformats.org/officeDocument/2006/relationships/font" Target="fonts/RobotoMon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customschemas.google.com/relationships/presentationmetadata" Target="metadata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regular.fntdata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Roboto-italic.fntdata"/><Relationship Id="rId14" Type="http://schemas.openxmlformats.org/officeDocument/2006/relationships/slide" Target="slides/slide9.xml"/><Relationship Id="rId36" Type="http://schemas.openxmlformats.org/officeDocument/2006/relationships/font" Target="fonts/Roboto-bold.fntdata"/><Relationship Id="rId17" Type="http://schemas.openxmlformats.org/officeDocument/2006/relationships/slide" Target="slides/slide12.xml"/><Relationship Id="rId39" Type="http://schemas.openxmlformats.org/officeDocument/2006/relationships/font" Target="fonts/HelveticaNeue-regular.fntdata"/><Relationship Id="rId16" Type="http://schemas.openxmlformats.org/officeDocument/2006/relationships/slide" Target="slides/slide11.xml"/><Relationship Id="rId38" Type="http://schemas.openxmlformats.org/officeDocument/2006/relationships/font" Target="fonts/Robot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" name="Google Shape;44;p2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e9353764e_1_2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1" name="Google Shape;111;g31e9353764e_1_2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1e7e9de2c2_0_1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9" name="Google Shape;119;g31e7e9de2c2_0_1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e9353764e_1_1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9" name="Google Shape;129;g31e9353764e_1_1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1e9353764e_1_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31e9353764e_1_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1e7e9de2c2_0_3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31e7e9de2c2_0_3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e9353764e_1_3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31e9353764e_1_3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1e9353764e_1_5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8" name="Google Shape;168;g31e9353764e_1_5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e9353764e_1_68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8" name="Google Shape;178;g31e9353764e_1_68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f2ff74c1b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34f2ff74c1b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7e9de2c2_0_123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g31e7e9de2c2_0_123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31e7e9de2c2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" name="Google Shape;51;g31e7e9de2c2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572374979f_0_0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7" name="Google Shape;207;g3572374979f_0_0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1e7e9de2c2_0_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6" name="Google Shape;216;g31e7e9de2c2_0_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7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7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1e7e9de2c2_0_9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2" name="Google Shape;232;g31e7e9de2c2_0_9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8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9" name="Google Shape;239;p18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1e7e9de2c2_0_10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7" name="Google Shape;247;g31e7e9de2c2_0_10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9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2" name="Google Shape;262;p20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31e7e9de2c2_0_115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g31e7e9de2c2_0_115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5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7" name="Google Shape;277;p35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1e7e9de2c2_0_5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8" name="Google Shape;58;g31e7e9de2c2_0_5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1e7e9de2c2_0_67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6" name="Google Shape;66;g31e7e9de2c2_0_67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e7e9de2c2_0_82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3" name="Google Shape;73;g31e7e9de2c2_0_82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e7e9de2c2_0_74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0" name="Google Shape;80;g31e7e9de2c2_0_74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1e7e9de2c2_0_89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g31e7e9de2c2_0_89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3:notes"/>
          <p:cNvSpPr txBox="1"/>
          <p:nvPr>
            <p:ph idx="1" type="body"/>
          </p:nvPr>
        </p:nvSpPr>
        <p:spPr>
          <a:xfrm>
            <a:off x="576575" y="1541300"/>
            <a:ext cx="4612625" cy="14601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13:notes"/>
          <p:cNvSpPr/>
          <p:nvPr>
            <p:ph idx="2" type="sldImg"/>
          </p:nvPr>
        </p:nvSpPr>
        <p:spPr>
          <a:xfrm>
            <a:off x="961150" y="243350"/>
            <a:ext cx="384405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1e7e9de2c2_0_46:notes"/>
          <p:cNvSpPr txBox="1"/>
          <p:nvPr>
            <p:ph idx="1" type="body"/>
          </p:nvPr>
        </p:nvSpPr>
        <p:spPr>
          <a:xfrm>
            <a:off x="576575" y="1541300"/>
            <a:ext cx="4612500" cy="146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3" name="Google Shape;103;g31e7e9de2c2_0_46:notes"/>
          <p:cNvSpPr/>
          <p:nvPr>
            <p:ph idx="2" type="sldImg"/>
          </p:nvPr>
        </p:nvSpPr>
        <p:spPr>
          <a:xfrm>
            <a:off x="961150" y="243350"/>
            <a:ext cx="3844200" cy="121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8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38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8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7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" type="body"/>
          </p:nvPr>
        </p:nvSpPr>
        <p:spPr>
          <a:xfrm>
            <a:off x="0" y="624839"/>
            <a:ext cx="2654935" cy="1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7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7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7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0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40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0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0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solidFill>
          <a:schemeClr val="lt1"/>
        </a:solidFill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760719" cy="7193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208" y="708659"/>
            <a:ext cx="1981200" cy="816863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9"/>
          <p:cNvSpPr txBox="1"/>
          <p:nvPr>
            <p:ph type="ctrTitle"/>
          </p:nvPr>
        </p:nvSpPr>
        <p:spPr>
          <a:xfrm>
            <a:off x="1957832" y="60197"/>
            <a:ext cx="1736725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9"/>
          <p:cNvSpPr txBox="1"/>
          <p:nvPr>
            <p:ph idx="1" type="subTitle"/>
          </p:nvPr>
        </p:nvSpPr>
        <p:spPr>
          <a:xfrm>
            <a:off x="864870" y="1817116"/>
            <a:ext cx="4036060" cy="81121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7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9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9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9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1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700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1"/>
          <p:cNvSpPr txBox="1"/>
          <p:nvPr>
            <p:ph idx="1" type="body"/>
          </p:nvPr>
        </p:nvSpPr>
        <p:spPr>
          <a:xfrm>
            <a:off x="288290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1"/>
          <p:cNvSpPr txBox="1"/>
          <p:nvPr>
            <p:ph idx="2" type="body"/>
          </p:nvPr>
        </p:nvSpPr>
        <p:spPr>
          <a:xfrm>
            <a:off x="2969387" y="746315"/>
            <a:ext cx="2508123" cy="21416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1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1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36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5760719" cy="71932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36"/>
          <p:cNvSpPr txBox="1"/>
          <p:nvPr>
            <p:ph type="title"/>
          </p:nvPr>
        </p:nvSpPr>
        <p:spPr>
          <a:xfrm>
            <a:off x="1751202" y="94233"/>
            <a:ext cx="2263394" cy="2851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6"/>
          <p:cNvSpPr txBox="1"/>
          <p:nvPr>
            <p:ph idx="1" type="body"/>
          </p:nvPr>
        </p:nvSpPr>
        <p:spPr>
          <a:xfrm>
            <a:off x="0" y="624839"/>
            <a:ext cx="2654935" cy="1584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700" u="none" cap="none" strike="noStrike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36"/>
          <p:cNvSpPr txBox="1"/>
          <p:nvPr>
            <p:ph idx="11" type="ftr"/>
          </p:nvPr>
        </p:nvSpPr>
        <p:spPr>
          <a:xfrm>
            <a:off x="1960372" y="3017710"/>
            <a:ext cx="1845056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36"/>
          <p:cNvSpPr txBox="1"/>
          <p:nvPr>
            <p:ph idx="10" type="dt"/>
          </p:nvPr>
        </p:nvSpPr>
        <p:spPr>
          <a:xfrm>
            <a:off x="288290" y="3017710"/>
            <a:ext cx="1326134" cy="1622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5778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3A466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577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jpg"/><Relationship Id="rId4" Type="http://schemas.openxmlformats.org/officeDocument/2006/relationships/hyperlink" Target="http://www.guru99.com/binary-search-tree-data-structure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1.gif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jpg"/><Relationship Id="rId4" Type="http://schemas.openxmlformats.org/officeDocument/2006/relationships/hyperlink" Target="http://www.guru99.com/binary-search-tree-data-structure.html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0.gif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7.jpg"/><Relationship Id="rId4" Type="http://schemas.openxmlformats.org/officeDocument/2006/relationships/hyperlink" Target="http://www.guru99.com/binary-search-tree-data-structure.html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8.jpg"/><Relationship Id="rId4" Type="http://schemas.openxmlformats.org/officeDocument/2006/relationships/hyperlink" Target="http://www.guru99.com/binary-search-tree-data-structure.html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5.gif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"/>
          <p:cNvSpPr txBox="1"/>
          <p:nvPr/>
        </p:nvSpPr>
        <p:spPr>
          <a:xfrm>
            <a:off x="764275" y="1117900"/>
            <a:ext cx="46272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2050" u="none" cap="none" strike="noStrike">
                <a:solidFill>
                  <a:srgbClr val="394663"/>
                </a:solidFill>
                <a:latin typeface="Trebuchet MS"/>
                <a:ea typeface="Trebuchet MS"/>
                <a:cs typeface="Trebuchet MS"/>
                <a:sym typeface="Trebuchet MS"/>
              </a:rPr>
              <a:t>Binary Search Tree (BST)</a:t>
            </a:r>
            <a:b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0" i="0" lang="en-US" sz="16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(Balancing, </a:t>
            </a:r>
            <a:r>
              <a:rPr b="1" i="0" lang="en-US" sz="16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Successor, predecessor, Deletion</a:t>
            </a:r>
            <a:r>
              <a:rPr b="0" i="0" lang="en-US" sz="16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b="0" i="0" sz="16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7" name="Google Shape;47;p2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48" name="Google Shape;48;p2"/>
          <p:cNvSpPr txBox="1"/>
          <p:nvPr/>
        </p:nvSpPr>
        <p:spPr>
          <a:xfrm>
            <a:off x="258400" y="342825"/>
            <a:ext cx="4219200" cy="2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1e9353764e_1_25"/>
          <p:cNvSpPr txBox="1"/>
          <p:nvPr>
            <p:ph type="title"/>
          </p:nvPr>
        </p:nvSpPr>
        <p:spPr>
          <a:xfrm>
            <a:off x="1751202" y="94233"/>
            <a:ext cx="2263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972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Successor</a:t>
            </a:r>
            <a:endParaRPr/>
          </a:p>
        </p:txBody>
      </p:sp>
      <p:sp>
        <p:nvSpPr>
          <p:cNvPr id="114" name="Google Shape;114;g31e9353764e_1_25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g31e9353764e_1_25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15/24</a:t>
            </a:r>
            <a:endParaRPr/>
          </a:p>
        </p:txBody>
      </p:sp>
      <p:pic>
        <p:nvPicPr>
          <p:cNvPr id="116" name="Google Shape;116;g31e9353764e_1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3035" y="445933"/>
            <a:ext cx="4019718" cy="25713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1e7e9de2c2_0_16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</a:t>
            </a:r>
            <a:endParaRPr/>
          </a:p>
        </p:txBody>
      </p:sp>
      <p:sp>
        <p:nvSpPr>
          <p:cNvPr id="122" name="Google Shape;122;g31e7e9de2c2_0_16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3" name="Google Shape;123;g31e7e9de2c2_0_16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Google Shape;124;g31e7e9de2c2_0_1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25" name="Google Shape;125;g31e7e9de2c2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50075" y="892075"/>
            <a:ext cx="2746900" cy="208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g31e7e9de2c2_0_16"/>
          <p:cNvSpPr txBox="1"/>
          <p:nvPr/>
        </p:nvSpPr>
        <p:spPr>
          <a:xfrm>
            <a:off x="577875" y="1700725"/>
            <a:ext cx="2139300" cy="10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successor(17)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successor(23)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successor(19)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successor(76)</a:t>
            </a:r>
            <a:endParaRPr b="0" i="0" sz="1000" u="none" cap="none" strike="noStrike">
              <a:solidFill>
                <a:srgbClr val="C62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e9353764e_1_15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</a:t>
            </a:r>
            <a:endParaRPr/>
          </a:p>
        </p:txBody>
      </p:sp>
      <p:sp>
        <p:nvSpPr>
          <p:cNvPr id="132" name="Google Shape;132;g31e9353764e_1_15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33" name="Google Shape;133;g31e9353764e_1_15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g31e9353764e_1_15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35" name="Google Shape;135;g31e9353764e_1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50" y="1089875"/>
            <a:ext cx="2044549" cy="154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31e9353764e_1_15"/>
          <p:cNvSpPr txBox="1"/>
          <p:nvPr/>
        </p:nvSpPr>
        <p:spPr>
          <a:xfrm>
            <a:off x="2305875" y="319150"/>
            <a:ext cx="3349200" cy="29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successor(17): </a:t>
            </a:r>
            <a:r>
              <a:rPr b="1" i="0" lang="en-US" sz="9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[Case01]</a:t>
            </a:r>
            <a:endParaRPr b="1" i="0" sz="900" u="none" cap="none" strike="noStrike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sub-tree exists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get the leftmost node (min value) of the right subtree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ans:18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successor(23): </a:t>
            </a:r>
            <a:r>
              <a:rPr b="1" i="0" lang="en-US" sz="9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[Case02]</a:t>
            </a:r>
            <a:endParaRPr b="1" i="0" sz="900" u="none" cap="none" strike="noStrike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sub-tree does not exist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Loop: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child--Then, start going to the parent as long as </a:t>
            </a: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it's</a:t>
            </a:r>
            <a:r>
              <a:rPr lang="en-US" sz="9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the left child of its parents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or y becomes Null.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x = current node, y=successor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Step01:  x(current)=23, y(successor)=17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Step02:  x(current)=17, y(successor)=50 (end of loop left branching--loop exits)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ans:50</a:t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1e9353764e_1_4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</a:t>
            </a:r>
            <a:endParaRPr/>
          </a:p>
        </p:txBody>
      </p:sp>
      <p:sp>
        <p:nvSpPr>
          <p:cNvPr id="142" name="Google Shape;142;g31e9353764e_1_4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3" name="Google Shape;143;g31e9353764e_1_4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4" name="Google Shape;144;g31e9353764e_1_4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45" name="Google Shape;145;g31e9353764e_1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850" y="1492700"/>
            <a:ext cx="2166300" cy="1641424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1e9353764e_1_4"/>
          <p:cNvSpPr txBox="1"/>
          <p:nvPr/>
        </p:nvSpPr>
        <p:spPr>
          <a:xfrm>
            <a:off x="2538025" y="267025"/>
            <a:ext cx="3177300" cy="28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successor(19): </a:t>
            </a:r>
            <a:r>
              <a:rPr b="1" i="0" lang="en-US" sz="9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[Case03]</a:t>
            </a:r>
            <a:endParaRPr b="1" i="0" sz="900" u="none" cap="none" strike="noStrike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sub-tree does not exist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x is left child of parent</a:t>
            </a:r>
            <a:b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--Then, the successor is the parent of 19 which is 23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ans:23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successor(76): </a:t>
            </a:r>
            <a:r>
              <a:rPr b="1" i="0" lang="en-US" sz="900" u="none" cap="none" strike="noStrike">
                <a:solidFill>
                  <a:srgbClr val="A31515"/>
                </a:solidFill>
                <a:latin typeface="Courier New"/>
                <a:ea typeface="Courier New"/>
                <a:cs typeface="Courier New"/>
                <a:sym typeface="Courier New"/>
              </a:rPr>
              <a:t>[Case02]</a:t>
            </a:r>
            <a:endParaRPr b="1" i="0" sz="900" u="none" cap="none" strike="noStrike">
              <a:solidFill>
                <a:srgbClr val="A3151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sub-tree does not exist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right child--Then, start going to the parent as long as left branching exists or y becomes Null.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Here, x = current node, y=successor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Step01:  x(current)=76, y(successor)=72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Step02:  x(current)=72, y(successor)=50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Step03:  x(current)=50, y(successor)=None (y==None, loop will end)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-US" sz="800" u="none" cap="none" strike="noStrike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- </a:t>
            </a:r>
            <a:r>
              <a:rPr b="0" i="0" lang="en-US" sz="8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ans:None</a:t>
            </a:r>
            <a:endParaRPr b="0" i="0" sz="800" u="none" cap="none" strike="noStrik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e7e9de2c2_0_36"/>
          <p:cNvSpPr txBox="1"/>
          <p:nvPr>
            <p:ph type="title"/>
          </p:nvPr>
        </p:nvSpPr>
        <p:spPr>
          <a:xfrm>
            <a:off x="2071251" y="689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Predecessor</a:t>
            </a:r>
            <a:endParaRPr/>
          </a:p>
        </p:txBody>
      </p:sp>
      <p:sp>
        <p:nvSpPr>
          <p:cNvPr id="152" name="Google Shape;152;g31e7e9de2c2_0_36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g31e7e9de2c2_0_36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4" name="Google Shape;154;g31e7e9de2c2_0_3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55" name="Google Shape;155;g31e7e9de2c2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9525" y="343400"/>
            <a:ext cx="4311783" cy="2667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1e9353764e_1_36"/>
          <p:cNvSpPr txBox="1"/>
          <p:nvPr>
            <p:ph type="title"/>
          </p:nvPr>
        </p:nvSpPr>
        <p:spPr>
          <a:xfrm>
            <a:off x="2019201" y="184575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Predecessor</a:t>
            </a:r>
            <a:endParaRPr/>
          </a:p>
        </p:txBody>
      </p:sp>
      <p:sp>
        <p:nvSpPr>
          <p:cNvPr id="161" name="Google Shape;161;g31e9353764e_1_36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2" name="Google Shape;162;g31e9353764e_1_36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g31e9353764e_1_3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64" name="Google Shape;164;g31e9353764e_1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525" y="1108350"/>
            <a:ext cx="2640700" cy="200087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31e9353764e_1_36"/>
          <p:cNvSpPr txBox="1"/>
          <p:nvPr/>
        </p:nvSpPr>
        <p:spPr>
          <a:xfrm>
            <a:off x="3123250" y="1427250"/>
            <a:ext cx="2139300" cy="130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predecessor(17)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predecessor(23)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predecessor(19)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predecessor(76)</a:t>
            </a:r>
            <a:br>
              <a:rPr b="0" i="0" lang="en-US" sz="12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find predecessor(9)</a:t>
            </a:r>
            <a:endParaRPr b="0" i="0" sz="1000" u="none" cap="none" strike="noStrike">
              <a:solidFill>
                <a:srgbClr val="C62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1e9353764e_1_52"/>
          <p:cNvSpPr txBox="1"/>
          <p:nvPr>
            <p:ph type="title"/>
          </p:nvPr>
        </p:nvSpPr>
        <p:spPr>
          <a:xfrm>
            <a:off x="1920876" y="16145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Predecessor</a:t>
            </a:r>
            <a:endParaRPr/>
          </a:p>
        </p:txBody>
      </p:sp>
      <p:sp>
        <p:nvSpPr>
          <p:cNvPr id="171" name="Google Shape;171;g31e9353764e_1_52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g31e9353764e_1_52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g31e9353764e_1_52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74" name="Google Shape;174;g31e9353764e_1_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300" y="1031250"/>
            <a:ext cx="2322700" cy="17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g31e9353764e_1_52"/>
          <p:cNvSpPr txBox="1"/>
          <p:nvPr/>
        </p:nvSpPr>
        <p:spPr>
          <a:xfrm>
            <a:off x="2505275" y="672525"/>
            <a:ext cx="3125400" cy="17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find predecessor(17): [Case01]</a:t>
            </a:r>
            <a:endParaRPr b="1" i="0" sz="95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sub-tree exists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Get the rightmost node (max value) of the left subtree.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1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14</a:t>
            </a:r>
            <a:b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find predecessor(23): [Case01]</a:t>
            </a:r>
            <a:endParaRPr b="1" i="0" sz="95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sub-tree exists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Get the rightmost node (max value) of the left subtree.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1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19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e9353764e_1_68"/>
          <p:cNvSpPr txBox="1"/>
          <p:nvPr>
            <p:ph type="title"/>
          </p:nvPr>
        </p:nvSpPr>
        <p:spPr>
          <a:xfrm>
            <a:off x="1920876" y="16145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Predecessor</a:t>
            </a:r>
            <a:endParaRPr/>
          </a:p>
        </p:txBody>
      </p:sp>
      <p:sp>
        <p:nvSpPr>
          <p:cNvPr id="181" name="Google Shape;181;g31e9353764e_1_68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g31e9353764e_1_68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g31e9353764e_1_68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84" name="Google Shape;184;g31e9353764e_1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50" y="1075450"/>
            <a:ext cx="2322700" cy="17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1e9353764e_1_68"/>
          <p:cNvSpPr txBox="1"/>
          <p:nvPr/>
        </p:nvSpPr>
        <p:spPr>
          <a:xfrm>
            <a:off x="2596975" y="597325"/>
            <a:ext cx="3000000" cy="20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find predecessor(19): [Case01]</a:t>
            </a:r>
            <a:endParaRPr b="1" i="0" sz="95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sub-tree exists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Get the rightmost node (max value) of the left subtree.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1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18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i="0" lang="en-US" sz="95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find predecessor(76): [Case03]</a:t>
            </a:r>
            <a:endParaRPr b="1" i="0" sz="95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sub-tree does not exist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right child of parent--Then, predecessor is the parent which is 72.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1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72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4f2ff74c1b_0_0"/>
          <p:cNvSpPr txBox="1"/>
          <p:nvPr>
            <p:ph type="title"/>
          </p:nvPr>
        </p:nvSpPr>
        <p:spPr>
          <a:xfrm>
            <a:off x="1920876" y="16145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Predecessor</a:t>
            </a:r>
            <a:endParaRPr/>
          </a:p>
        </p:txBody>
      </p:sp>
      <p:sp>
        <p:nvSpPr>
          <p:cNvPr id="191" name="Google Shape;191;g34f2ff74c1b_0_0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2" name="Google Shape;192;g34f2ff74c1b_0_0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g34f2ff74c1b_0_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194" name="Google Shape;194;g34f2ff74c1b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350" y="1075450"/>
            <a:ext cx="2322700" cy="175992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4f2ff74c1b_0_0"/>
          <p:cNvSpPr txBox="1"/>
          <p:nvPr/>
        </p:nvSpPr>
        <p:spPr>
          <a:xfrm>
            <a:off x="2494050" y="597325"/>
            <a:ext cx="3102900" cy="218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950"/>
              <a:buFont typeface="Arial"/>
              <a:buNone/>
            </a:pPr>
            <a:r>
              <a:rPr b="1" lang="en-US" sz="9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find predecessor(9)</a:t>
            </a:r>
            <a:r>
              <a:rPr b="1" i="0" lang="en-US" sz="95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: [Case0</a:t>
            </a:r>
            <a:r>
              <a:rPr b="1" lang="en-US" sz="95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r>
              <a:rPr b="1" i="0" lang="en-US" sz="95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]</a:t>
            </a:r>
            <a:endParaRPr b="1" i="0" sz="95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sub-tree does not exist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LOOP: left child of its parent--Then, start going to the parent as long as its the left </a:t>
            </a: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child</a:t>
            </a: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 or y becomes Null.</a:t>
            </a:r>
            <a:endParaRPr sz="8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Here, x = current node, y=predecessor</a:t>
            </a:r>
            <a:endParaRPr sz="8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  - Step01:  x(current)=9, y(</a:t>
            </a: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predecessor</a:t>
            </a: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)=12</a:t>
            </a:r>
            <a:endParaRPr sz="8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  - Step02:  x(current)=12, y(</a:t>
            </a: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predecessor</a:t>
            </a: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)=17</a:t>
            </a:r>
            <a:endParaRPr sz="8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  - Step03:  x(current)=17, y(</a:t>
            </a: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predecessor</a:t>
            </a: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)=50</a:t>
            </a:r>
            <a:endParaRPr sz="8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- Step04:  x(current)=50, y(predecessor)=None </a:t>
            </a:r>
            <a:b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(y==None, loop will end)</a:t>
            </a:r>
            <a:endParaRPr sz="800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79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800"/>
              <a:buFont typeface="Roboto"/>
              <a:buChar char="●"/>
            </a:pPr>
            <a:r>
              <a:rPr b="1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Answer:</a:t>
            </a:r>
            <a:r>
              <a:rPr b="0" i="0" lang="en-US" sz="8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800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None</a:t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1e7e9de2c2_0_123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 and Predecessor</a:t>
            </a:r>
            <a:endParaRPr/>
          </a:p>
        </p:txBody>
      </p:sp>
      <p:sp>
        <p:nvSpPr>
          <p:cNvPr id="201" name="Google Shape;201;g31e7e9de2c2_0_123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g31e7e9de2c2_0_123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pic>
        <p:nvPicPr>
          <p:cNvPr id="203" name="Google Shape;203;g31e7e9de2c2_0_123"/>
          <p:cNvPicPr preferRelativeResize="0"/>
          <p:nvPr/>
        </p:nvPicPr>
        <p:blipFill rotWithShape="1">
          <a:blip r:embed="rId3">
            <a:alphaModFix/>
          </a:blip>
          <a:srcRect b="5970" l="0" r="0" t="0"/>
          <a:stretch/>
        </p:blipFill>
        <p:spPr>
          <a:xfrm>
            <a:off x="1598325" y="464850"/>
            <a:ext cx="2328125" cy="245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g31e7e9de2c2_0_123"/>
          <p:cNvSpPr txBox="1"/>
          <p:nvPr/>
        </p:nvSpPr>
        <p:spPr>
          <a:xfrm>
            <a:off x="3" y="3037675"/>
            <a:ext cx="3014400" cy="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https://www.javatpoint.com/inorder-predecessor-and-successor-in-a-binary-search-tree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e7e9de2c2_0_0"/>
          <p:cNvSpPr txBox="1"/>
          <p:nvPr/>
        </p:nvSpPr>
        <p:spPr>
          <a:xfrm>
            <a:off x="2476625" y="157725"/>
            <a:ext cx="11982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Overview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4" name="Google Shape;54;g31e7e9de2c2_0_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55" name="Google Shape;55;g31e7e9de2c2_0_0"/>
          <p:cNvSpPr txBox="1"/>
          <p:nvPr/>
        </p:nvSpPr>
        <p:spPr>
          <a:xfrm>
            <a:off x="125375" y="1251050"/>
            <a:ext cx="2649600" cy="4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750">
            <a:spAutoFit/>
          </a:bodyPr>
          <a:lstStyle/>
          <a:p>
            <a:pPr indent="-216533" lvl="0" marL="22923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Binary trees Ch 12.2–3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216533" lvl="0" marL="229233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rgbClr val="334669"/>
              </a:buClr>
              <a:buSzPts val="1400"/>
              <a:buFont typeface="tahoma"/>
              <a:buAutoNum type="arabicPeriod"/>
            </a:pPr>
            <a:r>
              <a:rPr b="0" i="0" lang="en-US" sz="1400" u="sng" cap="none" strike="noStrike">
                <a:solidFill>
                  <a:srgbClr val="0000FF"/>
                </a:solidFill>
                <a:latin typeface="tahoma"/>
                <a:ea typeface="tahoma"/>
                <a:cs typeface="tahoma"/>
                <a:sym typeface="tahoma"/>
              </a:rPr>
              <a:t>Trees Ch 10.4, 12.1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572374979f_0_0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 and Predecessor</a:t>
            </a:r>
            <a:endParaRPr/>
          </a:p>
        </p:txBody>
      </p:sp>
      <p:sp>
        <p:nvSpPr>
          <p:cNvPr id="210" name="Google Shape;210;g3572374979f_0_0"/>
          <p:cNvSpPr txBox="1"/>
          <p:nvPr/>
        </p:nvSpPr>
        <p:spPr>
          <a:xfrm>
            <a:off x="20575" y="515800"/>
            <a:ext cx="5610000" cy="1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72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1" name="Google Shape;211;g3572374979f_0_0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  <p:sp>
        <p:nvSpPr>
          <p:cNvPr id="212" name="Google Shape;212;g3572374979f_0_0"/>
          <p:cNvSpPr txBox="1"/>
          <p:nvPr/>
        </p:nvSpPr>
        <p:spPr>
          <a:xfrm>
            <a:off x="3" y="3037675"/>
            <a:ext cx="3014400" cy="8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https://www.javatpoint.com/inorder-predecessor-and-successor-in-a-binary-search-tree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g3572374979f_0_0"/>
          <p:cNvSpPr txBox="1"/>
          <p:nvPr/>
        </p:nvSpPr>
        <p:spPr>
          <a:xfrm>
            <a:off x="943575" y="1062450"/>
            <a:ext cx="4360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Largest </a:t>
            </a:r>
            <a: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element</a:t>
            </a:r>
            <a: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 in BST does not have successor (None)</a:t>
            </a:r>
            <a:b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Small</a:t>
            </a:r>
            <a:r>
              <a:rPr lang="en-US" sz="1200">
                <a:solidFill>
                  <a:srgbClr val="C6244E"/>
                </a:solidFill>
                <a:latin typeface="Calibri"/>
                <a:ea typeface="Calibri"/>
                <a:cs typeface="Calibri"/>
                <a:sym typeface="Calibri"/>
              </a:rPr>
              <a:t>est element in BST does not have predecessor (None)</a:t>
            </a:r>
            <a:endParaRPr sz="1200">
              <a:solidFill>
                <a:srgbClr val="C624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1e7e9de2c2_0_7"/>
          <p:cNvSpPr txBox="1"/>
          <p:nvPr/>
        </p:nvSpPr>
        <p:spPr>
          <a:xfrm>
            <a:off x="185875" y="603125"/>
            <a:ext cx="5379300" cy="19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46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7320" lvl="0" marL="290830" marR="0" rtl="0" algn="l">
              <a:lnSpc>
                <a:spcPct val="100000"/>
              </a:lnSpc>
              <a:spcBef>
                <a:spcPts val="29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Let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z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be the node to delete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46685" lvl="0" marL="290195" marR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Trebuchet MS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Three basic cases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0808" lvl="1" marL="565150" marR="0" rtl="0" algn="l">
              <a:lnSpc>
                <a:spcPct val="100000"/>
              </a:lnSpc>
              <a:spcBef>
                <a:spcPts val="175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Case1: </a:t>
            </a:r>
            <a:r>
              <a:rPr b="0" i="1" lang="en-US" sz="10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z </a:t>
            </a:r>
            <a:r>
              <a:rPr b="0" i="0" lang="en-US" sz="10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has no children: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delete </a:t>
            </a:r>
            <a:r>
              <a:rPr b="0" i="1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z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, set corresponding child pointer in z.p to </a:t>
            </a:r>
            <a:r>
              <a:rPr b="0" i="1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NIL</a:t>
            </a:r>
            <a:br>
              <a:rPr b="0" i="1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0808" lvl="1" marL="565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Case2:</a:t>
            </a:r>
            <a:r>
              <a:rPr b="0" i="0" lang="en-US" sz="10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1" lang="en-US" sz="10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z </a:t>
            </a:r>
            <a:r>
              <a:rPr b="0" i="0" lang="en-US" sz="1000" u="sng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has one child y: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Ensure the deleted </a:t>
            </a:r>
            <a:r>
              <a:rPr b="1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node's child </a:t>
            </a:r>
            <a: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is connected to the deleted</a:t>
            </a:r>
            <a:r>
              <a:rPr b="1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node's parent. </a:t>
            </a:r>
            <a:br>
              <a:rPr b="0" i="0" lang="en-US" sz="10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b="0" i="0" sz="10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130808" lvl="1" marL="5651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•"/>
            </a:pPr>
            <a:r>
              <a:rPr b="1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Case3:</a:t>
            </a:r>
            <a:r>
              <a:rPr b="0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1" lang="en-US" sz="1000" u="sng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z </a:t>
            </a:r>
            <a:r>
              <a:rPr b="0" i="0" lang="en-US" sz="1000" u="sng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has two children:</a:t>
            </a:r>
            <a:r>
              <a:rPr b="0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 replace </a:t>
            </a:r>
            <a:r>
              <a:rPr b="0" i="1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z </a:t>
            </a:r>
            <a:r>
              <a:rPr b="0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by either its</a:t>
            </a:r>
            <a:endParaRPr b="0" i="0" sz="1000" u="none" cap="none" strike="noStrike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■"/>
            </a:pPr>
            <a:r>
              <a:rPr b="0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i="0" lang="en-US" sz="11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norder successor </a:t>
            </a:r>
            <a:endParaRPr b="0" i="0" sz="1000" u="none" cap="none" strike="noStrike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921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1000"/>
              <a:buFont typeface="Arial"/>
              <a:buChar char="■"/>
            </a:pPr>
            <a:r>
              <a:rPr b="0" i="0" lang="en-US" sz="10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I</a:t>
            </a:r>
            <a:r>
              <a:rPr b="0" i="0" lang="en-US" sz="1100" u="none" cap="none" strike="noStrike">
                <a:solidFill>
                  <a:srgbClr val="CC0000"/>
                </a:solidFill>
                <a:latin typeface="Trebuchet MS"/>
                <a:ea typeface="Trebuchet MS"/>
                <a:cs typeface="Trebuchet MS"/>
                <a:sym typeface="Trebuchet MS"/>
              </a:rPr>
              <a:t>norder predecessor </a:t>
            </a:r>
            <a:endParaRPr b="0" i="0" sz="1200" u="none" cap="none" strike="noStrike">
              <a:solidFill>
                <a:srgbClr val="CC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9" name="Google Shape;219;g31e7e9de2c2_0_7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0" name="Google Shape;220;g31e7e9de2c2_0_7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18/24</a:t>
            </a:r>
            <a:endParaRPr/>
          </a:p>
        </p:txBody>
      </p:sp>
      <p:sp>
        <p:nvSpPr>
          <p:cNvPr id="221" name="Google Shape;221;g31e7e9de2c2_0_7"/>
          <p:cNvSpPr txBox="1"/>
          <p:nvPr>
            <p:ph type="title"/>
          </p:nvPr>
        </p:nvSpPr>
        <p:spPr>
          <a:xfrm>
            <a:off x="1751202" y="94233"/>
            <a:ext cx="22635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712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Deletion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55276" y="462388"/>
            <a:ext cx="3855237" cy="254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7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19/24</a:t>
            </a:r>
            <a:endParaRPr/>
          </a:p>
        </p:txBody>
      </p:sp>
      <p:sp>
        <p:nvSpPr>
          <p:cNvPr id="228" name="Google Shape;228;p17"/>
          <p:cNvSpPr txBox="1"/>
          <p:nvPr/>
        </p:nvSpPr>
        <p:spPr>
          <a:xfrm>
            <a:off x="-7" y="3037681"/>
            <a:ext cx="2159700" cy="1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</a:t>
            </a:r>
            <a:r>
              <a:rPr b="0" i="0" lang="en-US" sz="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www.guru99.com/binary-search-tree-data-structure.html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9" name="Google Shape;229;p17"/>
          <p:cNvSpPr txBox="1"/>
          <p:nvPr/>
        </p:nvSpPr>
        <p:spPr>
          <a:xfrm>
            <a:off x="480850" y="152425"/>
            <a:ext cx="4488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(Case01:If No Children (Leaf Node))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e7e9de2c2_0_97"/>
          <p:cNvSpPr txBox="1"/>
          <p:nvPr/>
        </p:nvSpPr>
        <p:spPr>
          <a:xfrm>
            <a:off x="480850" y="152425"/>
            <a:ext cx="4488300" cy="27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7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(Case01:If No Children (Leaf Node))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g31e7e9de2c2_0_97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19/24</a:t>
            </a:r>
            <a:endParaRPr/>
          </a:p>
        </p:txBody>
      </p:sp>
      <p:pic>
        <p:nvPicPr>
          <p:cNvPr id="236" name="Google Shape;236;g31e7e9de2c2_0_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72075" y="579925"/>
            <a:ext cx="3204942" cy="24037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1" name="Google Shape;24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4426" y="519138"/>
            <a:ext cx="4093949" cy="248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8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20/24</a:t>
            </a:r>
            <a:endParaRPr/>
          </a:p>
        </p:txBody>
      </p:sp>
      <p:sp>
        <p:nvSpPr>
          <p:cNvPr id="243" name="Google Shape;243;p18"/>
          <p:cNvSpPr txBox="1"/>
          <p:nvPr/>
        </p:nvSpPr>
        <p:spPr>
          <a:xfrm>
            <a:off x="-507" y="3136031"/>
            <a:ext cx="2159635" cy="9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</a:t>
            </a:r>
            <a:r>
              <a:rPr b="0" i="0" lang="en-US" sz="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www.guru99.com/binary-search-tree-data-structure.html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719725" y="135050"/>
            <a:ext cx="4488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(Case02: If Only One Children exists)</a:t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1e7e9de2c2_0_106"/>
          <p:cNvSpPr txBox="1"/>
          <p:nvPr/>
        </p:nvSpPr>
        <p:spPr>
          <a:xfrm>
            <a:off x="777575" y="192900"/>
            <a:ext cx="4488300" cy="4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(Case02: If Only One Children exists)</a:t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0" name="Google Shape;250;g31e7e9de2c2_0_10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19/24</a:t>
            </a:r>
            <a:endParaRPr/>
          </a:p>
        </p:txBody>
      </p:sp>
      <p:pic>
        <p:nvPicPr>
          <p:cNvPr id="251" name="Google Shape;251;g31e7e9de2c2_0_10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7600" y="516275"/>
            <a:ext cx="3385475" cy="253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" name="Google Shape;25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5825" y="507235"/>
            <a:ext cx="4047147" cy="2412662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9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21/24</a:t>
            </a:r>
            <a:endParaRPr/>
          </a:p>
        </p:txBody>
      </p:sp>
      <p:sp>
        <p:nvSpPr>
          <p:cNvPr id="258" name="Google Shape;258;p19"/>
          <p:cNvSpPr txBox="1"/>
          <p:nvPr/>
        </p:nvSpPr>
        <p:spPr>
          <a:xfrm>
            <a:off x="-507" y="3136031"/>
            <a:ext cx="2159635" cy="9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</a:t>
            </a:r>
            <a:r>
              <a:rPr b="0" i="0" lang="en-US" sz="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www.guru99.com/binary-search-tree-data-structure.html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9" name="Google Shape;259;p19"/>
          <p:cNvSpPr txBox="1"/>
          <p:nvPr/>
        </p:nvSpPr>
        <p:spPr>
          <a:xfrm>
            <a:off x="985800" y="163975"/>
            <a:ext cx="4488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(Case03: If both Children exists)</a:t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7425" y="480300"/>
            <a:ext cx="4020351" cy="26067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p20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22/24</a:t>
            </a:r>
            <a:endParaRPr/>
          </a:p>
        </p:txBody>
      </p:sp>
      <p:sp>
        <p:nvSpPr>
          <p:cNvPr id="266" name="Google Shape;266;p20"/>
          <p:cNvSpPr txBox="1"/>
          <p:nvPr/>
        </p:nvSpPr>
        <p:spPr>
          <a:xfrm>
            <a:off x="-507" y="3136031"/>
            <a:ext cx="2159635" cy="984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2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en-US" sz="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Image Source: https://</a:t>
            </a:r>
            <a:r>
              <a:rPr b="0" i="0" lang="en-US" sz="5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www.guru99.com/binary-search-tree-data-structure.html</a:t>
            </a:r>
            <a:endParaRPr b="0" i="0" sz="5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956875" y="187125"/>
            <a:ext cx="4488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(Case03: If both Children exists)</a:t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1e7e9de2c2_0_115"/>
          <p:cNvSpPr txBox="1"/>
          <p:nvPr/>
        </p:nvSpPr>
        <p:spPr>
          <a:xfrm>
            <a:off x="956875" y="187125"/>
            <a:ext cx="4488300" cy="2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0" i="0" lang="en-US" sz="1500" u="none" cap="none" strike="noStrike">
                <a:solidFill>
                  <a:srgbClr val="334669"/>
                </a:solidFill>
                <a:latin typeface="Trebuchet MS"/>
                <a:ea typeface="Trebuchet MS"/>
                <a:cs typeface="Trebuchet MS"/>
                <a:sym typeface="Trebuchet MS"/>
              </a:rPr>
              <a:t>Deletion (Case03: If both Children exists)</a:t>
            </a:r>
            <a:endParaRPr b="0" i="0" sz="1500" u="none" cap="none" strike="noStrike">
              <a:solidFill>
                <a:srgbClr val="33466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73" name="Google Shape;273;g31e7e9de2c2_0_115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19/24</a:t>
            </a:r>
            <a:endParaRPr/>
          </a:p>
        </p:txBody>
      </p:sp>
      <p:pic>
        <p:nvPicPr>
          <p:cNvPr id="274" name="Google Shape;274;g31e7e9de2c2_0_1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6175" y="744300"/>
            <a:ext cx="3259385" cy="244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5"/>
          <p:cNvSpPr txBox="1"/>
          <p:nvPr>
            <p:ph type="title"/>
          </p:nvPr>
        </p:nvSpPr>
        <p:spPr>
          <a:xfrm>
            <a:off x="2243704" y="1130900"/>
            <a:ext cx="1470300" cy="3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2450">
                <a:solidFill>
                  <a:srgbClr val="000000"/>
                </a:solidFill>
              </a:rPr>
              <a:t>The End</a:t>
            </a:r>
            <a:endParaRPr sz="245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1e7e9de2c2_0_56"/>
          <p:cNvSpPr txBox="1"/>
          <p:nvPr/>
        </p:nvSpPr>
        <p:spPr>
          <a:xfrm>
            <a:off x="1539325" y="128800"/>
            <a:ext cx="29616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Balanced vs Unbalanced BST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1" name="Google Shape;61;g31e7e9de2c2_0_5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62" name="Google Shape;62;g31e7e9de2c2_0_56"/>
          <p:cNvSpPr txBox="1"/>
          <p:nvPr/>
        </p:nvSpPr>
        <p:spPr>
          <a:xfrm>
            <a:off x="65200" y="271475"/>
            <a:ext cx="5700600" cy="1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●"/>
            </a:pP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If the height difference between the left and right subtrees of any node in the BST is more than one, it is considered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unbalanced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. Otherwise, it is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balanced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9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●"/>
            </a:pP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In a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balanced BST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, searching operations have a time complexity of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O(log(n))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9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●"/>
            </a:pP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In an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unbalanced BST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b="0" i="0" lang="en-US" sz="9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when it starts to become skewed),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searching may take up to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O(n)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b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rendering the BST inefficient.</a:t>
            </a:r>
            <a:endParaRPr b="0" i="0" sz="1200" u="none" cap="none" strike="noStrike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63" name="Google Shape;63;g31e7e9de2c2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1300" y="1667375"/>
            <a:ext cx="4127349" cy="157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1e7e9de2c2_0_67"/>
          <p:cNvSpPr txBox="1"/>
          <p:nvPr/>
        </p:nvSpPr>
        <p:spPr>
          <a:xfrm>
            <a:off x="1458350" y="157725"/>
            <a:ext cx="29616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Balanced vs Unbalanced BST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9" name="Google Shape;69;g31e7e9de2c2_0_67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70" name="Google Shape;70;g31e7e9de2c2_0_67"/>
          <p:cNvSpPr txBox="1"/>
          <p:nvPr/>
        </p:nvSpPr>
        <p:spPr>
          <a:xfrm>
            <a:off x="241300" y="458525"/>
            <a:ext cx="5524500" cy="194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Maintaining Efficiency in BSTs (Importance of Balanced BST )</a:t>
            </a:r>
            <a:endParaRPr b="0" i="0" sz="14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70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Always work with </a:t>
            </a:r>
            <a:r>
              <a:rPr b="1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balanced BSTs</a:t>
            </a:r>
            <a: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to ensure optimal performance.</a:t>
            </a:r>
            <a:b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1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After any operation (</a:t>
            </a:r>
            <a:r>
              <a:rPr b="1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insert</a:t>
            </a:r>
            <a: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or </a:t>
            </a:r>
            <a:r>
              <a:rPr b="1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delete</a:t>
            </a:r>
            <a: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), </a:t>
            </a:r>
            <a:b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check if the BST has become </a:t>
            </a:r>
            <a:r>
              <a:rPr b="1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unbalanced</a:t>
            </a:r>
            <a: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11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100"/>
              <a:buFont typeface="Roboto"/>
              <a:buChar char="●"/>
            </a:pPr>
            <a: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If unbalanced, </a:t>
            </a:r>
            <a:r>
              <a:rPr b="1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rebalance</a:t>
            </a:r>
            <a:r>
              <a:rPr b="0" i="0" lang="en-US" sz="11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the BST to restore efficiency.</a:t>
            </a:r>
            <a:endParaRPr b="0" i="0" sz="11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1e7e9de2c2_0_82"/>
          <p:cNvSpPr txBox="1"/>
          <p:nvPr/>
        </p:nvSpPr>
        <p:spPr>
          <a:xfrm>
            <a:off x="598250" y="59400"/>
            <a:ext cx="45693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13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Converting an Unbalanced BST into a Balanced BST</a:t>
            </a:r>
            <a:endParaRPr b="1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76" name="Google Shape;76;g31e7e9de2c2_0_82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pic>
        <p:nvPicPr>
          <p:cNvPr id="77" name="Google Shape;77;g31e7e9de2c2_0_82"/>
          <p:cNvPicPr preferRelativeResize="0"/>
          <p:nvPr/>
        </p:nvPicPr>
        <p:blipFill rotWithShape="1">
          <a:blip r:embed="rId3">
            <a:alphaModFix/>
          </a:blip>
          <a:srcRect b="2286" l="0" r="0" t="0"/>
          <a:stretch/>
        </p:blipFill>
        <p:spPr>
          <a:xfrm>
            <a:off x="383750" y="303300"/>
            <a:ext cx="5085701" cy="29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1e7e9de2c2_0_74"/>
          <p:cNvSpPr txBox="1"/>
          <p:nvPr/>
        </p:nvSpPr>
        <p:spPr>
          <a:xfrm>
            <a:off x="602325" y="157725"/>
            <a:ext cx="4569300" cy="2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5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Converting an Unbalanced BST into a Balanced BST</a:t>
            </a:r>
            <a:endParaRPr b="0" i="0" sz="17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83" name="Google Shape;83;g31e7e9de2c2_0_74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sp>
        <p:nvSpPr>
          <p:cNvPr id="84" name="Google Shape;84;g31e7e9de2c2_0_74"/>
          <p:cNvSpPr txBox="1"/>
          <p:nvPr/>
        </p:nvSpPr>
        <p:spPr>
          <a:xfrm>
            <a:off x="0" y="511625"/>
            <a:ext cx="5709600" cy="256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AutoNum type="arabicPeriod"/>
            </a:pP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Traverse and Store Data</a:t>
            </a:r>
            <a:endParaRPr b="1" i="0" sz="9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○"/>
            </a:pP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Perform </a:t>
            </a:r>
            <a:r>
              <a:rPr b="0" i="0" lang="en-US" sz="900" u="sng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inorder traversal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to store BST elements in an array in </a:t>
            </a:r>
            <a:r>
              <a:rPr b="0" i="0" lang="en-US" sz="900" u="sng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ascending order.</a:t>
            </a:r>
            <a:b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9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AutoNum type="arabicPeriod"/>
            </a:pP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Reconstruct the BST</a:t>
            </a:r>
            <a:endParaRPr b="1" i="0" sz="9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○"/>
            </a:pP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Choose the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middle element o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f the array (at index 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 Mono"/>
                <a:ea typeface="Roboto Mono"/>
                <a:cs typeface="Roboto Mono"/>
                <a:sym typeface="Roboto Mono"/>
              </a:rPr>
              <a:t>size // 2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) and make it the </a:t>
            </a:r>
            <a:r>
              <a:rPr b="1" i="0" lang="en-US" sz="9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root</a:t>
            </a:r>
            <a:r>
              <a:rPr b="0" i="0" lang="en-US" sz="9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9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○"/>
            </a:pP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left subtree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will consist of elements from index </a:t>
            </a:r>
            <a:r>
              <a:rPr b="0" i="0" lang="en-US" sz="9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0</a:t>
            </a:r>
            <a:r>
              <a:rPr b="0" i="0" lang="en-US" sz="9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to (</a:t>
            </a:r>
            <a:r>
              <a:rPr b="0" i="0" lang="en-US" sz="9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(size // 2) - 1)</a:t>
            </a:r>
            <a:r>
              <a:rPr b="0" i="0" lang="en-US" sz="9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900" u="none" cap="none" strike="noStrike">
              <a:solidFill>
                <a:srgbClr val="0000F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○"/>
            </a:pP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right subtree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will consist of elements from index </a:t>
            </a:r>
            <a:r>
              <a:rPr b="0" i="0" lang="en-US" sz="9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((size // 2) + 1)</a:t>
            </a:r>
            <a:r>
              <a:rPr b="0" i="0" lang="en-US" sz="9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 to </a:t>
            </a:r>
            <a:r>
              <a:rPr b="0" i="0" lang="en-US" sz="900" u="none" cap="none" strike="noStrike">
                <a:solidFill>
                  <a:srgbClr val="0000FF"/>
                </a:solidFill>
                <a:latin typeface="Roboto Mono"/>
                <a:ea typeface="Roboto Mono"/>
                <a:cs typeface="Roboto Mono"/>
                <a:sym typeface="Roboto Mono"/>
              </a:rPr>
              <a:t>size - 1</a:t>
            </a:r>
            <a:r>
              <a:rPr b="0" i="0" lang="en-US" sz="900" u="none" cap="none" strike="noStrike">
                <a:solidFill>
                  <a:srgbClr val="0000FF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9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AutoNum type="arabicPeriod"/>
            </a:pP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Recursive Subtree Construction</a:t>
            </a:r>
            <a:endParaRPr b="1" i="0" sz="9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○"/>
            </a:pPr>
            <a:r>
              <a:rPr b="0" i="0" lang="en-US" sz="900" u="sng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Recursively select</a:t>
            </a: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the middle elements of the left and right subarrays and connect them to their respective roots.</a:t>
            </a:r>
            <a:endParaRPr b="0" i="0" sz="9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857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900"/>
              <a:buFont typeface="Roboto"/>
              <a:buChar char="○"/>
            </a:pPr>
            <a:r>
              <a:rPr b="0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Repeat the process until all elements of the array are used.</a:t>
            </a:r>
            <a:endParaRPr b="0" i="0" sz="900" u="none" cap="none" strike="noStrike">
              <a:solidFill>
                <a:srgbClr val="1F1F1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700"/>
              </a:spcBef>
              <a:spcAft>
                <a:spcPts val="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9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               This process ensures the BST becomes balanced with optimal height.</a:t>
            </a:r>
            <a:endParaRPr b="0" i="0" sz="900" u="none" cap="none" strike="noStrike">
              <a:solidFill>
                <a:srgbClr val="1F1F1F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e7e9de2c2_0_89"/>
          <p:cNvSpPr txBox="1"/>
          <p:nvPr/>
        </p:nvSpPr>
        <p:spPr>
          <a:xfrm>
            <a:off x="1280750" y="267650"/>
            <a:ext cx="4569300" cy="213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300" u="none" cap="none" strike="noStrike">
                <a:solidFill>
                  <a:srgbClr val="1F1F1F"/>
                </a:solidFill>
                <a:latin typeface="Roboto"/>
                <a:ea typeface="Roboto"/>
                <a:cs typeface="Roboto"/>
                <a:sym typeface="Roboto"/>
              </a:rPr>
              <a:t>Sorted Array to Binary Search Tree</a:t>
            </a:r>
            <a:endParaRPr b="0" i="0" sz="15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90" name="Google Shape;90;g31e7e9de2c2_0_89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5778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/24</a:t>
            </a:r>
            <a:endParaRPr/>
          </a:p>
        </p:txBody>
      </p:sp>
      <p:pic>
        <p:nvPicPr>
          <p:cNvPr id="91" name="Google Shape;91;g31e7e9de2c2_0_8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5200" y="598350"/>
            <a:ext cx="3630895" cy="23237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>
            <p:ph type="title"/>
          </p:nvPr>
        </p:nvSpPr>
        <p:spPr>
          <a:xfrm>
            <a:off x="1388726" y="144100"/>
            <a:ext cx="28737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Successor and predecessor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20575" y="515800"/>
            <a:ext cx="5610000" cy="84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145415" lvl="0" marL="158115" marR="0" rtl="0" algn="l">
              <a:lnSpc>
                <a:spcPct val="118333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Defined in terms of order of </a:t>
            </a: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in-order tree walk</a:t>
            </a:r>
            <a:endParaRPr b="0" i="0" sz="1200" u="sng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145415" lvl="0" marL="158115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Assume unique keys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04800" lvl="1" marL="9144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○"/>
            </a:pP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Successor of x: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node with the </a:t>
            </a: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smallest key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greater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than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1" lang="en-US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1" marL="914400" marR="0" rtl="0" algn="l">
              <a:lnSpc>
                <a:spcPct val="115416"/>
              </a:lnSpc>
              <a:spcBef>
                <a:spcPts val="0"/>
              </a:spcBef>
              <a:spcAft>
                <a:spcPts val="0"/>
              </a:spcAft>
              <a:buClr>
                <a:srgbClr val="334669"/>
              </a:buClr>
              <a:buSzPts val="1200"/>
              <a:buFont typeface="Arial"/>
              <a:buChar char="○"/>
            </a:pP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Predecessor of x: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node with the</a:t>
            </a: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largest key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smaller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than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x</a:t>
            </a:r>
            <a:r>
              <a:rPr b="0" i="1" lang="en-US" sz="12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.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key</a:t>
            </a:r>
            <a:endParaRPr b="0" i="0" sz="12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98" name="Google Shape;9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9974" y="1671899"/>
            <a:ext cx="2591225" cy="100182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3"/>
          <p:cNvSpPr txBox="1"/>
          <p:nvPr/>
        </p:nvSpPr>
        <p:spPr>
          <a:xfrm>
            <a:off x="130860" y="3109223"/>
            <a:ext cx="78867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5347970" y="3109223"/>
            <a:ext cx="248920" cy="1117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14/24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e7e9de2c2_0_46"/>
          <p:cNvSpPr txBox="1"/>
          <p:nvPr>
            <p:ph type="title"/>
          </p:nvPr>
        </p:nvSpPr>
        <p:spPr>
          <a:xfrm>
            <a:off x="1751202" y="94233"/>
            <a:ext cx="2263500" cy="2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9720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Tree Successor</a:t>
            </a:r>
            <a:endParaRPr/>
          </a:p>
        </p:txBody>
      </p:sp>
      <p:sp>
        <p:nvSpPr>
          <p:cNvPr id="106" name="Google Shape;106;g31e7e9de2c2_0_46"/>
          <p:cNvSpPr txBox="1"/>
          <p:nvPr/>
        </p:nvSpPr>
        <p:spPr>
          <a:xfrm>
            <a:off x="130860" y="3109223"/>
            <a:ext cx="7887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en-US" sz="600" u="sng" cap="none" strike="noStrike">
                <a:solidFill>
                  <a:srgbClr val="0000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Binary trees Ch 12.2–3</a:t>
            </a:r>
            <a:endParaRPr b="0" i="0" sz="6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g31e7e9de2c2_0_46"/>
          <p:cNvSpPr txBox="1"/>
          <p:nvPr>
            <p:ph idx="12" type="sldNum"/>
          </p:nvPr>
        </p:nvSpPr>
        <p:spPr>
          <a:xfrm>
            <a:off x="5347970" y="3109223"/>
            <a:ext cx="249000" cy="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3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</a:pPr>
            <a:r>
              <a:rPr lang="en-US"/>
              <a:t>15/24</a:t>
            </a:r>
            <a:endParaRPr/>
          </a:p>
        </p:txBody>
      </p:sp>
      <p:pic>
        <p:nvPicPr>
          <p:cNvPr id="108" name="Google Shape;108;g31e7e9de2c2_0_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766350"/>
            <a:ext cx="5460998" cy="16199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2024-12-06T08:18:28Z</dcterms:created>
  <dc:creator>Fadi Al Machot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2023-03-22T00:00:00Z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2024-12-06T00:00:00Z</vt:filetime>
  </property>
  <property fmtid="{D5CDD505-2E9C-101B-9397-08002B2CF9AE}" pid="5" name="Producer">
    <vt:lpwstr>Microsoft® PowerPoint® for Microsoft 365</vt:lpwstr>
  </property>
</Properties>
</file>