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3244850" cx="5765800"/>
  <p:notesSz cx="5765800" cy="3244850"/>
  <p:embeddedFontLst>
    <p:embeddedFont>
      <p:font typeface="Tahoma"/>
      <p:regular r:id="rId53"/>
      <p:bold r:id="rId54"/>
    </p:embeddedFont>
    <p:embeddedFont>
      <p:font typeface="Josefin Sans"/>
      <p:regular r:id="rId55"/>
      <p:bold r:id="rId56"/>
      <p:italic r:id="rId57"/>
      <p:boldItalic r:id="rId58"/>
    </p:embeddedFont>
    <p:embeddedFont>
      <p:font typeface="Helvetica Neue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67" roundtripDataSignature="AMtx7milQQa6SKIOj/Iqdh6us/mCZ5Ll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7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font" Target="fonts/HelveticaNeue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JosefinSans-regular.fntdata"/><Relationship Id="rId10" Type="http://schemas.openxmlformats.org/officeDocument/2006/relationships/slide" Target="slides/slide5.xml"/><Relationship Id="rId54" Type="http://schemas.openxmlformats.org/officeDocument/2006/relationships/font" Target="fonts/Tahoma-bold.fntdata"/><Relationship Id="rId13" Type="http://schemas.openxmlformats.org/officeDocument/2006/relationships/slide" Target="slides/slide8.xml"/><Relationship Id="rId57" Type="http://schemas.openxmlformats.org/officeDocument/2006/relationships/font" Target="fonts/JosefinSans-italic.fntdata"/><Relationship Id="rId12" Type="http://schemas.openxmlformats.org/officeDocument/2006/relationships/slide" Target="slides/slide7.xml"/><Relationship Id="rId56" Type="http://schemas.openxmlformats.org/officeDocument/2006/relationships/font" Target="fonts/JosefinSans-bold.fntdata"/><Relationship Id="rId15" Type="http://schemas.openxmlformats.org/officeDocument/2006/relationships/slide" Target="slides/slide10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58" Type="http://schemas.openxmlformats.org/officeDocument/2006/relationships/font" Target="fonts/Josefi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ee19ddd9a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g31ee19ddd9a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3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p3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6" name="Google Shape;386;p4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ee19ddd9a_0_966:notes"/>
          <p:cNvSpPr/>
          <p:nvPr>
            <p:ph idx="2" type="sldImg"/>
          </p:nvPr>
        </p:nvSpPr>
        <p:spPr>
          <a:xfrm>
            <a:off x="321828" y="243364"/>
            <a:ext cx="51225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31ee19ddd9a_0_966:notes"/>
          <p:cNvSpPr txBox="1"/>
          <p:nvPr>
            <p:ph idx="1" type="body"/>
          </p:nvPr>
        </p:nvSpPr>
        <p:spPr>
          <a:xfrm>
            <a:off x="576580" y="1541304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2050" lIns="62050" spcFirstLastPara="1" rIns="62050" wrap="square" tIns="62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4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ee19ddd9a_0_148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g31ee19ddd9a_0_148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bec4ec794_0_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g31bec4ec794_0_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ee19ddd9a_0_147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g31ee19ddd9a_0_147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4" name="Google Shape;474;p3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p3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4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34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3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p4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1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" type="body"/>
          </p:nvPr>
        </p:nvSpPr>
        <p:spPr>
          <a:xfrm>
            <a:off x="145084" y="662549"/>
            <a:ext cx="2526665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3"/>
          <p:cNvSpPr txBox="1"/>
          <p:nvPr>
            <p:ph type="ctrTitle"/>
          </p:nvPr>
        </p:nvSpPr>
        <p:spPr>
          <a:xfrm>
            <a:off x="2250185" y="157733"/>
            <a:ext cx="1265428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3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3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ee19ddd9a_0_1433"/>
          <p:cNvSpPr txBox="1"/>
          <p:nvPr>
            <p:ph type="title"/>
          </p:nvPr>
        </p:nvSpPr>
        <p:spPr>
          <a:xfrm>
            <a:off x="340500" y="229177"/>
            <a:ext cx="5084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30" name="Google Shape;30;g31ee19ddd9a_0_1433"/>
          <p:cNvSpPr/>
          <p:nvPr/>
        </p:nvSpPr>
        <p:spPr>
          <a:xfrm>
            <a:off x="3835087" y="-74625"/>
            <a:ext cx="2020587" cy="104167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31ee19ddd9a_0_1433"/>
          <p:cNvSpPr/>
          <p:nvPr/>
        </p:nvSpPr>
        <p:spPr>
          <a:xfrm rot="10800000">
            <a:off x="4392193" y="-45855"/>
            <a:ext cx="1526326" cy="65246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31ee19ddd9a_0_1433"/>
          <p:cNvSpPr/>
          <p:nvPr/>
        </p:nvSpPr>
        <p:spPr>
          <a:xfrm flipH="1" rot="10484865">
            <a:off x="5044049" y="-259810"/>
            <a:ext cx="1162391" cy="54842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31ee19ddd9a_0_1433"/>
          <p:cNvSpPr/>
          <p:nvPr/>
        </p:nvSpPr>
        <p:spPr>
          <a:xfrm rot="10800000">
            <a:off x="4553855" y="289037"/>
            <a:ext cx="103200" cy="10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31ee19ddd9a_0_1433"/>
          <p:cNvSpPr/>
          <p:nvPr/>
        </p:nvSpPr>
        <p:spPr>
          <a:xfrm rot="10800000">
            <a:off x="5156094" y="439679"/>
            <a:ext cx="62100" cy="6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31ee19ddd9a_0_1433"/>
          <p:cNvSpPr/>
          <p:nvPr/>
        </p:nvSpPr>
        <p:spPr>
          <a:xfrm rot="10800000">
            <a:off x="5642110" y="997852"/>
            <a:ext cx="62100" cy="62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4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4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5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5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5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0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" type="body"/>
          </p:nvPr>
        </p:nvSpPr>
        <p:spPr>
          <a:xfrm>
            <a:off x="145084" y="662549"/>
            <a:ext cx="2526665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0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0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3.xml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3.xm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3.xml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.xml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3.xml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3.xml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3.xml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3.xml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3.xm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3.xml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3.xml"/><Relationship Id="rId4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3.xml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3.xml"/><Relationship Id="rId4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3.xml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3.xml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3.xml"/><Relationship Id="rId4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slide" Target="/ppt/slides/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.xml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slide" Target="/ppt/slides/slide3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2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32.xml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Relationship Id="rId4" Type="http://schemas.openxmlformats.org/officeDocument/2006/relationships/slide" Target="/ppt/slides/slide32.xml"/><Relationship Id="rId5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43.jpg"/><Relationship Id="rId5" Type="http://schemas.openxmlformats.org/officeDocument/2006/relationships/hyperlink" Target="http://www.enjoyalgorithms.com/blog/recursion-explained-how-recursion-works-in-programming" TargetMode="External"/><Relationship Id="rId6" Type="http://schemas.openxmlformats.org/officeDocument/2006/relationships/slide" Target="/ppt/slides/slide32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Relationship Id="rId4" Type="http://schemas.openxmlformats.org/officeDocument/2006/relationships/image" Target="../media/image40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9" Type="http://schemas.openxmlformats.org/officeDocument/2006/relationships/image" Target="../media/image39.png"/><Relationship Id="rId5" Type="http://schemas.openxmlformats.org/officeDocument/2006/relationships/image" Target="../media/image29.png"/><Relationship Id="rId6" Type="http://schemas.openxmlformats.org/officeDocument/2006/relationships/image" Target="../media/image54.png"/><Relationship Id="rId7" Type="http://schemas.openxmlformats.org/officeDocument/2006/relationships/image" Target="../media/image52.png"/><Relationship Id="rId8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/ppt/slides/slide32.xml"/><Relationship Id="rId4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/ppt/slides/slide32.xml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slide" Target="/ppt/slides/slide3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/ppt/slides/slide32.xml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/ppt/slides/slide32.xml"/><Relationship Id="rId4" Type="http://schemas.openxmlformats.org/officeDocument/2006/relationships/hyperlink" Target="http://www.idc-online.com/technical_references/pdfs/information_technology/Tree_Recursion_in_Python.pdf" TargetMode="External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/ppt/slides/slide3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slide" Target="/ppt/slides/slide32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7.jpg"/><Relationship Id="rId4" Type="http://schemas.openxmlformats.org/officeDocument/2006/relationships/slide" Target="/ppt/slides/slide32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7.jpg"/><Relationship Id="rId4" Type="http://schemas.openxmlformats.org/officeDocument/2006/relationships/slide" Target="/ppt/slides/slide32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7.jpg"/><Relationship Id="rId4" Type="http://schemas.openxmlformats.org/officeDocument/2006/relationships/image" Target="../media/image53.png"/><Relationship Id="rId5" Type="http://schemas.openxmlformats.org/officeDocument/2006/relationships/slide" Target="/ppt/slides/slide32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slide" Target="/ppt/slides/slide2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slide" Target="/ppt/slides/slide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/>
        </p:nvSpPr>
        <p:spPr>
          <a:xfrm>
            <a:off x="2279677" y="157725"/>
            <a:ext cx="1028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1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5374" y="1176019"/>
            <a:ext cx="2998470" cy="65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17170" lvl="0" marL="2298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ED4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548ED4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4" lvl="0" marL="229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ED4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548ED4"/>
                </a:solidFill>
                <a:latin typeface="Tahoma"/>
                <a:ea typeface="Tahoma"/>
                <a:cs typeface="Tahoma"/>
                <a:sym typeface="Tahom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 using recursion</a:t>
            </a:r>
            <a:endParaRPr b="0" i="0" sz="1400" u="sng" cap="none" strike="noStrike">
              <a:solidFill>
                <a:srgbClr val="548ED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4" lvl="0" marL="229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3333FF"/>
                </a:solidFill>
                <a:latin typeface="Tahoma"/>
                <a:ea typeface="Tahoma"/>
                <a:cs typeface="Tahoma"/>
                <a:sym typeface="Tahoma"/>
              </a:rPr>
              <a:t>Examples of recursion</a:t>
            </a:r>
            <a:endParaRPr b="0" i="0" sz="1400" u="none" cap="none" strike="noStrike">
              <a:solidFill>
                <a:srgbClr val="3333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2250172" y="140600"/>
            <a:ext cx="1683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105449" y="413200"/>
            <a:ext cx="2869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3170301" y="2440635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105449" y="413200"/>
            <a:ext cx="2805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0" name="Google Shape;1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6507"/>
            <a:ext cx="1367027" cy="136702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1"/>
          <p:cNvSpPr txBox="1"/>
          <p:nvPr/>
        </p:nvSpPr>
        <p:spPr>
          <a:xfrm>
            <a:off x="3170301" y="2445816"/>
            <a:ext cx="2063750" cy="1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2250174" y="140600"/>
            <a:ext cx="1436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05449" y="413200"/>
            <a:ext cx="29415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9555"/>
            <a:ext cx="1360932" cy="136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105449" y="413200"/>
            <a:ext cx="2861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2603"/>
            <a:ext cx="1357884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13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13/44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2250173" y="140600"/>
            <a:ext cx="150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105449" y="413200"/>
            <a:ext cx="28137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1079"/>
            <a:ext cx="1359408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145399" y="415100"/>
            <a:ext cx="2773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2603"/>
            <a:ext cx="1360932" cy="136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2250174" y="140600"/>
            <a:ext cx="1444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105449" y="413200"/>
            <a:ext cx="2781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1079"/>
            <a:ext cx="1360932" cy="1360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2250173" y="140600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105448" y="413200"/>
            <a:ext cx="30054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2250173" y="140600"/>
            <a:ext cx="150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105449" y="413200"/>
            <a:ext cx="2869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4127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type="title"/>
          </p:nvPr>
        </p:nvSpPr>
        <p:spPr>
          <a:xfrm>
            <a:off x="2250174" y="140600"/>
            <a:ext cx="1444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105449" y="413200"/>
            <a:ext cx="2805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8031"/>
            <a:ext cx="1363980" cy="136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9"/>
          <p:cNvSpPr txBox="1"/>
          <p:nvPr/>
        </p:nvSpPr>
        <p:spPr>
          <a:xfrm>
            <a:off x="3170301" y="2447645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ee19ddd9a_0_0"/>
          <p:cNvSpPr txBox="1"/>
          <p:nvPr>
            <p:ph type="title"/>
          </p:nvPr>
        </p:nvSpPr>
        <p:spPr>
          <a:xfrm>
            <a:off x="1358646" y="138175"/>
            <a:ext cx="2746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Recursion</a:t>
            </a:r>
            <a:endParaRPr/>
          </a:p>
        </p:txBody>
      </p:sp>
      <p:sp>
        <p:nvSpPr>
          <p:cNvPr id="60" name="Google Shape;60;g31ee19ddd9a_0_0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g31ee19ddd9a_0_0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g31ee19ddd9a_0_0"/>
          <p:cNvSpPr txBox="1"/>
          <p:nvPr/>
        </p:nvSpPr>
        <p:spPr>
          <a:xfrm>
            <a:off x="409475" y="474050"/>
            <a:ext cx="5213100" cy="21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-144780" lvl="0" marL="157480" marR="180340" rtl="0" algn="l">
              <a:lnSpc>
                <a:spcPct val="1175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Sometimes, the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best way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 solve a problem is by solving a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smaller version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of the exact same problem first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157480" marR="114935" rtl="0" algn="l">
              <a:lnSpc>
                <a:spcPct val="116666"/>
              </a:lnSpc>
              <a:spcBef>
                <a:spcPts val="28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Recursion is a technique that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solves a problem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by solving a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smaller problem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of the </a:t>
            </a:r>
            <a:r>
              <a:rPr b="1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same type</a:t>
            </a:r>
            <a:endParaRPr b="1" i="0" sz="1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158115" marR="0" rtl="0" algn="l">
              <a:lnSpc>
                <a:spcPct val="117916"/>
              </a:lnSpc>
              <a:spcBef>
                <a:spcPts val="229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 mathematics and computer science, recursion is a method of defining functions in</a:t>
            </a:r>
            <a:r>
              <a:rPr lang="en-US" sz="12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which the function being defined is applied within its own definition</a:t>
            </a:r>
            <a:endParaRPr b="0" i="0" sz="1000" u="sng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7309" lvl="1" marL="432433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3509" lvl="0" marL="432433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Recursion is much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more readable</a:t>
            </a: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, but consumes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more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3509" lvl="0" marL="432433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is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not readable</a:t>
            </a: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, but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does not </a:t>
            </a:r>
            <a:r>
              <a:rPr b="0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consume </a:t>
            </a:r>
            <a:r>
              <a:rPr b="1" i="0" lang="en-US" sz="1200" u="none" cap="none" strike="noStrike">
                <a:solidFill>
                  <a:srgbClr val="538CD5"/>
                </a:solidFill>
                <a:latin typeface="Trebuchet MS"/>
                <a:ea typeface="Trebuchet MS"/>
                <a:cs typeface="Trebuchet MS"/>
                <a:sym typeface="Trebuchet MS"/>
              </a:rPr>
              <a:t>more memory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type="title"/>
          </p:nvPr>
        </p:nvSpPr>
        <p:spPr>
          <a:xfrm>
            <a:off x="2250173" y="140600"/>
            <a:ext cx="1476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30" name="Google Shape;230;p20"/>
          <p:cNvSpPr txBox="1"/>
          <p:nvPr/>
        </p:nvSpPr>
        <p:spPr>
          <a:xfrm>
            <a:off x="105449" y="413200"/>
            <a:ext cx="2885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1079"/>
            <a:ext cx="1357884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2250173" y="140600"/>
            <a:ext cx="150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39" name="Google Shape;239;p21"/>
          <p:cNvSpPr txBox="1"/>
          <p:nvPr/>
        </p:nvSpPr>
        <p:spPr>
          <a:xfrm>
            <a:off x="105449" y="413200"/>
            <a:ext cx="2869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4127"/>
            <a:ext cx="1357884" cy="13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21/44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2250173" y="140600"/>
            <a:ext cx="1492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105449" y="413200"/>
            <a:ext cx="2909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9" name="Google Shape;24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2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2250173" y="140600"/>
            <a:ext cx="146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57" name="Google Shape;257;p23"/>
          <p:cNvSpPr txBox="1"/>
          <p:nvPr/>
        </p:nvSpPr>
        <p:spPr>
          <a:xfrm>
            <a:off x="105448" y="413200"/>
            <a:ext cx="30648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2603"/>
            <a:ext cx="1356360" cy="135635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3"/>
          <p:cNvSpPr txBox="1"/>
          <p:nvPr/>
        </p:nvSpPr>
        <p:spPr>
          <a:xfrm>
            <a:off x="3170301" y="2445816"/>
            <a:ext cx="2063750" cy="1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2250173" y="140600"/>
            <a:ext cx="150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105449" y="413200"/>
            <a:ext cx="2845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5651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2250173" y="140600"/>
            <a:ext cx="1476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105449" y="413200"/>
            <a:ext cx="29175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4127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5"/>
          <p:cNvSpPr txBox="1"/>
          <p:nvPr/>
        </p:nvSpPr>
        <p:spPr>
          <a:xfrm>
            <a:off x="3170301" y="2440635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25/44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2250174" y="140600"/>
            <a:ext cx="1444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84" name="Google Shape;284;p26"/>
          <p:cNvSpPr txBox="1"/>
          <p:nvPr/>
        </p:nvSpPr>
        <p:spPr>
          <a:xfrm>
            <a:off x="105449" y="413200"/>
            <a:ext cx="29256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25651"/>
            <a:ext cx="1354836" cy="13548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2250173" y="140600"/>
            <a:ext cx="146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293" name="Google Shape;293;p27"/>
          <p:cNvSpPr txBox="1"/>
          <p:nvPr/>
        </p:nvSpPr>
        <p:spPr>
          <a:xfrm>
            <a:off x="105448" y="413200"/>
            <a:ext cx="29973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22603"/>
            <a:ext cx="1359408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7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2250173" y="140600"/>
            <a:ext cx="1548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105449" y="413200"/>
            <a:ext cx="2861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4127"/>
            <a:ext cx="1357884" cy="1357884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28/44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2250172" y="140600"/>
            <a:ext cx="1716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11" name="Google Shape;311;p29"/>
          <p:cNvSpPr txBox="1"/>
          <p:nvPr/>
        </p:nvSpPr>
        <p:spPr>
          <a:xfrm>
            <a:off x="105449" y="413200"/>
            <a:ext cx="28377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35" y="1021079"/>
            <a:ext cx="1357884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3170301" y="2444902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29/44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ctrTitle"/>
          </p:nvPr>
        </p:nvSpPr>
        <p:spPr>
          <a:xfrm>
            <a:off x="1561673" y="355075"/>
            <a:ext cx="240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170484" y="1402460"/>
            <a:ext cx="2460625" cy="567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5080" rtl="0" algn="just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Tromino cover: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 right tromino is an L-shaped tile formed by three adjacent squares.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3285" y="933299"/>
            <a:ext cx="859100" cy="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/>
        </p:nvSpPr>
        <p:spPr>
          <a:xfrm>
            <a:off x="3172788" y="2764892"/>
            <a:ext cx="206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30860" y="3109223"/>
            <a:ext cx="74485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412710" y="933299"/>
            <a:ext cx="859100" cy="8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3253285" y="1907024"/>
            <a:ext cx="859100" cy="8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4332785" y="1907024"/>
            <a:ext cx="859100" cy="8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235" y="2054974"/>
            <a:ext cx="859100" cy="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2250172" y="140600"/>
            <a:ext cx="164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105449" y="413200"/>
            <a:ext cx="2909400" cy="28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3488" y="1016507"/>
            <a:ext cx="1367027" cy="136702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/>
        </p:nvSpPr>
        <p:spPr>
          <a:xfrm>
            <a:off x="3170301" y="2449169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5372861" y="3100222"/>
            <a:ext cx="22352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2250173" y="140600"/>
            <a:ext cx="1516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329" name="Google Shape;329;p31"/>
          <p:cNvSpPr txBox="1"/>
          <p:nvPr/>
        </p:nvSpPr>
        <p:spPr>
          <a:xfrm>
            <a:off x="146299" y="413200"/>
            <a:ext cx="3024000" cy="25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1369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369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13690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1024127"/>
            <a:ext cx="1354836" cy="135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1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5372861" y="3106175"/>
            <a:ext cx="2235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1"/>
          <p:cNvSpPr txBox="1"/>
          <p:nvPr/>
        </p:nvSpPr>
        <p:spPr>
          <a:xfrm>
            <a:off x="130860" y="3114709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Recursion</a:t>
            </a:r>
            <a:endParaRPr/>
          </a:p>
        </p:txBody>
      </p:sp>
      <p:sp>
        <p:nvSpPr>
          <p:cNvPr id="339" name="Google Shape;339;p2"/>
          <p:cNvSpPr txBox="1"/>
          <p:nvPr/>
        </p:nvSpPr>
        <p:spPr>
          <a:xfrm>
            <a:off x="156997" y="2997475"/>
            <a:ext cx="4455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0" name="Google Shape;340;p2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1" name="Google Shape;341;p2"/>
          <p:cNvSpPr txBox="1"/>
          <p:nvPr/>
        </p:nvSpPr>
        <p:spPr>
          <a:xfrm>
            <a:off x="254500" y="474050"/>
            <a:ext cx="51582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575">
            <a:spAutoFit/>
          </a:bodyPr>
          <a:lstStyle/>
          <a:p>
            <a:pPr indent="0" lvl="0" marL="15748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8115" lvl="0" marL="1581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Every recursive definition has 2 parts: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3509" lvl="1" marL="433069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BASE CASE(S): case(s) so simple that they can be solved directly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3510" lvl="1" marL="432434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RECURSIVE CASE(S): make use of recursion to solve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smaller subproblems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into a solution to the larger problem</a:t>
            </a:r>
            <a:endParaRPr b="0" i="0" sz="1200" u="sng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67310" lvl="1" marL="432434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38CD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114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38CD5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Base Case: </a:t>
            </a: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One or more conditions based on which the </a:t>
            </a: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function will stop the recursive call. (Stopping condition)</a:t>
            </a:r>
            <a:endParaRPr b="1" i="0" sz="1100" u="none" cap="none" strike="noStrike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Recursive Case: </a:t>
            </a: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The function calling itself within its </a:t>
            </a:r>
            <a:r>
              <a:rPr b="1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definition</a:t>
            </a:r>
            <a:r>
              <a:rPr b="0" i="0" lang="en-US" sz="1100" u="none" cap="none" strike="noStrike">
                <a:solidFill>
                  <a:srgbClr val="1A4568"/>
                </a:solidFill>
                <a:latin typeface="Josefin Sans"/>
                <a:ea typeface="Josefin Sans"/>
                <a:cs typeface="Josefin Sans"/>
                <a:sym typeface="Josefin Sans"/>
              </a:rPr>
              <a:t>.</a:t>
            </a:r>
            <a:endParaRPr b="0" i="0" sz="1100" u="none" cap="none" strike="noStrike">
              <a:solidFill>
                <a:srgbClr val="1A456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/>
        </p:nvSpPr>
        <p:spPr>
          <a:xfrm>
            <a:off x="2498228" y="157725"/>
            <a:ext cx="1044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Factorial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37"/>
          <p:cNvSpPr txBox="1"/>
          <p:nvPr/>
        </p:nvSpPr>
        <p:spPr>
          <a:xfrm>
            <a:off x="1824354" y="837056"/>
            <a:ext cx="304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8" name="Google Shape;348;p37"/>
          <p:cNvSpPr txBox="1"/>
          <p:nvPr/>
        </p:nvSpPr>
        <p:spPr>
          <a:xfrm>
            <a:off x="2273300" y="711300"/>
            <a:ext cx="7419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(n-1)! * n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37"/>
          <p:cNvSpPr txBox="1"/>
          <p:nvPr/>
        </p:nvSpPr>
        <p:spPr>
          <a:xfrm>
            <a:off x="3101085" y="711298"/>
            <a:ext cx="595630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2164079" y="839723"/>
            <a:ext cx="47625" cy="312420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7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353" name="Google Shape;353;p37"/>
          <p:cNvSpPr txBox="1"/>
          <p:nvPr/>
        </p:nvSpPr>
        <p:spPr>
          <a:xfrm>
            <a:off x="913000" y="1430425"/>
            <a:ext cx="11109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5! = 5*4! 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4! = 4*3!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3! = 3*2!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2! = 2*1!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1! = 1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0! = 1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2498225" y="1430425"/>
            <a:ext cx="1625400" cy="16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5! = 5*4*3*2*1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4! = 4*3*2*1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3! = 3*2*1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2! = 2*1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1! = 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0! = 1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/>
        </p:nvSpPr>
        <p:spPr>
          <a:xfrm>
            <a:off x="2498227" y="157725"/>
            <a:ext cx="930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Factorial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1824354" y="837056"/>
            <a:ext cx="304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2273300" y="711300"/>
            <a:ext cx="7458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(n-1)! * n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3101085" y="711298"/>
            <a:ext cx="595630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2164079" y="839723"/>
            <a:ext cx="47625" cy="312420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417076" y="1335725"/>
            <a:ext cx="871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8"/>
          <p:cNvSpPr txBox="1"/>
          <p:nvPr/>
        </p:nvSpPr>
        <p:spPr>
          <a:xfrm>
            <a:off x="4339851" y="1335725"/>
            <a:ext cx="1028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8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38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368" name="Google Shape;36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300" y="1654537"/>
            <a:ext cx="1478975" cy="1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/>
        </p:nvSpPr>
        <p:spPr>
          <a:xfrm>
            <a:off x="2498227" y="157725"/>
            <a:ext cx="930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Factorial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1824354" y="837056"/>
            <a:ext cx="30416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2273300" y="711300"/>
            <a:ext cx="774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(n-1)! * n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39"/>
          <p:cNvSpPr txBox="1"/>
          <p:nvPr/>
        </p:nvSpPr>
        <p:spPr>
          <a:xfrm>
            <a:off x="3101085" y="711298"/>
            <a:ext cx="595630" cy="44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2164079" y="839723"/>
            <a:ext cx="47625" cy="312420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9"/>
          <p:cNvSpPr txBox="1"/>
          <p:nvPr/>
        </p:nvSpPr>
        <p:spPr>
          <a:xfrm>
            <a:off x="417077" y="1335725"/>
            <a:ext cx="1007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4141878" y="1335725"/>
            <a:ext cx="1069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4327" y="1623048"/>
            <a:ext cx="1995150" cy="8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9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9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383" name="Google Shape;383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300" y="1654537"/>
            <a:ext cx="1478975" cy="14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type="title"/>
          </p:nvPr>
        </p:nvSpPr>
        <p:spPr>
          <a:xfrm>
            <a:off x="1358646" y="138175"/>
            <a:ext cx="2746375" cy="318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518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Factorial</a:t>
            </a:r>
            <a:endParaRPr/>
          </a:p>
        </p:txBody>
      </p:sp>
      <p:sp>
        <p:nvSpPr>
          <p:cNvPr id="389" name="Google Shape;389;p40"/>
          <p:cNvSpPr txBox="1"/>
          <p:nvPr/>
        </p:nvSpPr>
        <p:spPr>
          <a:xfrm>
            <a:off x="1798179" y="685281"/>
            <a:ext cx="3042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! =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0" name="Google Shape;390;p40"/>
          <p:cNvSpPr txBox="1"/>
          <p:nvPr/>
        </p:nvSpPr>
        <p:spPr>
          <a:xfrm>
            <a:off x="2247125" y="559525"/>
            <a:ext cx="8460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(n-1)! * n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1" name="Google Shape;391;p40"/>
          <p:cNvSpPr txBox="1"/>
          <p:nvPr/>
        </p:nvSpPr>
        <p:spPr>
          <a:xfrm>
            <a:off x="3242385" y="569386"/>
            <a:ext cx="5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&gt;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2137904" y="687948"/>
            <a:ext cx="47625" cy="312419"/>
          </a:xfrm>
          <a:custGeom>
            <a:rect b="b" l="l" r="r" t="t"/>
            <a:pathLst>
              <a:path extrusionOk="0" h="312419" w="47625">
                <a:moveTo>
                  <a:pt x="47243" y="312420"/>
                </a:moveTo>
                <a:lnTo>
                  <a:pt x="34162" y="312420"/>
                </a:lnTo>
                <a:lnTo>
                  <a:pt x="23621" y="310642"/>
                </a:lnTo>
                <a:lnTo>
                  <a:pt x="23621" y="308483"/>
                </a:lnTo>
                <a:lnTo>
                  <a:pt x="23621" y="160147"/>
                </a:lnTo>
                <a:lnTo>
                  <a:pt x="23621" y="157988"/>
                </a:lnTo>
                <a:lnTo>
                  <a:pt x="13081" y="156210"/>
                </a:lnTo>
                <a:lnTo>
                  <a:pt x="0" y="156210"/>
                </a:lnTo>
                <a:lnTo>
                  <a:pt x="13081" y="156210"/>
                </a:lnTo>
                <a:lnTo>
                  <a:pt x="23621" y="154432"/>
                </a:lnTo>
                <a:lnTo>
                  <a:pt x="23621" y="152273"/>
                </a:lnTo>
                <a:lnTo>
                  <a:pt x="23621" y="3937"/>
                </a:lnTo>
                <a:lnTo>
                  <a:pt x="23621" y="1778"/>
                </a:lnTo>
                <a:lnTo>
                  <a:pt x="34162" y="0"/>
                </a:lnTo>
                <a:lnTo>
                  <a:pt x="47243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523443" y="1271777"/>
            <a:ext cx="87121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" y="1632203"/>
            <a:ext cx="1609344" cy="69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2622" y="1179675"/>
            <a:ext cx="3083179" cy="176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0"/>
          <p:cNvSpPr txBox="1"/>
          <p:nvPr/>
        </p:nvSpPr>
        <p:spPr>
          <a:xfrm>
            <a:off x="2429001" y="2882900"/>
            <a:ext cx="335407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Sourse; https://</a:t>
            </a:r>
            <a:r>
              <a:rPr b="0" i="0" lang="en-US" sz="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www.enjoyalgorithms.com/blog/recursion-explained-how-recursion-works-in-programming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0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40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ee19ddd9a_0_966"/>
          <p:cNvSpPr txBox="1"/>
          <p:nvPr>
            <p:ph type="title"/>
          </p:nvPr>
        </p:nvSpPr>
        <p:spPr>
          <a:xfrm>
            <a:off x="1609991" y="60827"/>
            <a:ext cx="25458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/>
              <a:t>The Call Stack</a:t>
            </a:r>
            <a:endParaRPr/>
          </a:p>
        </p:txBody>
      </p:sp>
      <p:pic>
        <p:nvPicPr>
          <p:cNvPr id="404" name="Google Shape;404;g31ee19ddd9a_0_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4652" y="921456"/>
            <a:ext cx="2493122" cy="1763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1ee19ddd9a_0_9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804" y="582540"/>
            <a:ext cx="1939952" cy="2537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1ee19ddd9a_0_9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797" y="2321241"/>
            <a:ext cx="1939952" cy="79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31ee19ddd9a_0_9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9797" y="1713120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1ee19ddd9a_0_96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797" y="1103153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1ee19ddd9a_0_96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9797" y="500772"/>
            <a:ext cx="1939952" cy="81081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31ee19ddd9a_0_966"/>
          <p:cNvSpPr/>
          <p:nvPr/>
        </p:nvSpPr>
        <p:spPr>
          <a:xfrm flipH="1">
            <a:off x="4504755" y="2447690"/>
            <a:ext cx="3678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31ee19ddd9a_0_966"/>
          <p:cNvSpPr/>
          <p:nvPr/>
        </p:nvSpPr>
        <p:spPr>
          <a:xfrm>
            <a:off x="3318929" y="2058873"/>
            <a:ext cx="271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31ee19ddd9a_0_966"/>
          <p:cNvSpPr/>
          <p:nvPr/>
        </p:nvSpPr>
        <p:spPr>
          <a:xfrm>
            <a:off x="3318929" y="1511156"/>
            <a:ext cx="2715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31ee19ddd9a_0_966"/>
          <p:cNvSpPr/>
          <p:nvPr/>
        </p:nvSpPr>
        <p:spPr>
          <a:xfrm rot="5400000">
            <a:off x="4662810" y="1879755"/>
            <a:ext cx="179400" cy="17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650" lIns="57650" spcFirstLastPara="1" rIns="57650" wrap="square" tIns="57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g31ee19ddd9a_0_9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9797" y="1103161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31ee19ddd9a_0_96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9797" y="1713120"/>
            <a:ext cx="1939952" cy="81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31ee19ddd9a_0_96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9797" y="2321241"/>
            <a:ext cx="1939952" cy="79880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31ee19ddd9a_0_966"/>
          <p:cNvSpPr txBox="1"/>
          <p:nvPr/>
        </p:nvSpPr>
        <p:spPr>
          <a:xfrm>
            <a:off x="3084930" y="2795170"/>
            <a:ext cx="23187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Output:</a:t>
            </a:r>
            <a:r>
              <a:rPr b="0" i="0" lang="en-US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6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1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/>
        </p:nvSpPr>
        <p:spPr>
          <a:xfrm>
            <a:off x="2468599" y="133775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41"/>
          <p:cNvSpPr txBox="1"/>
          <p:nvPr/>
        </p:nvSpPr>
        <p:spPr>
          <a:xfrm>
            <a:off x="1413850" y="517650"/>
            <a:ext cx="1394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6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2731923" y="561150"/>
            <a:ext cx="109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5" name="Google Shape;425;p41"/>
          <p:cNvSpPr txBox="1"/>
          <p:nvPr/>
        </p:nvSpPr>
        <p:spPr>
          <a:xfrm>
            <a:off x="2218204" y="1110678"/>
            <a:ext cx="2014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2023865" y="561150"/>
            <a:ext cx="76351" cy="734568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1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8" name="Google Shape;428;p41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429" name="Google Shape;42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9738" y="1489525"/>
            <a:ext cx="3085000" cy="17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ee19ddd9a_0_1488"/>
          <p:cNvSpPr txBox="1"/>
          <p:nvPr/>
        </p:nvSpPr>
        <p:spPr>
          <a:xfrm>
            <a:off x="2532224" y="3800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g31ee19ddd9a_0_1488"/>
          <p:cNvSpPr txBox="1"/>
          <p:nvPr/>
        </p:nvSpPr>
        <p:spPr>
          <a:xfrm>
            <a:off x="1542225" y="278300"/>
            <a:ext cx="1394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6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g31ee19ddd9a_0_1488"/>
          <p:cNvSpPr txBox="1"/>
          <p:nvPr/>
        </p:nvSpPr>
        <p:spPr>
          <a:xfrm>
            <a:off x="2860298" y="321800"/>
            <a:ext cx="109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g31ee19ddd9a_0_1488"/>
          <p:cNvSpPr txBox="1"/>
          <p:nvPr/>
        </p:nvSpPr>
        <p:spPr>
          <a:xfrm>
            <a:off x="2346579" y="871328"/>
            <a:ext cx="2014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8" name="Google Shape;438;g31ee19ddd9a_0_1488"/>
          <p:cNvSpPr/>
          <p:nvPr/>
        </p:nvSpPr>
        <p:spPr>
          <a:xfrm>
            <a:off x="2056766" y="304100"/>
            <a:ext cx="107897" cy="734568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31ee19ddd9a_0_1488"/>
          <p:cNvSpPr txBox="1"/>
          <p:nvPr/>
        </p:nvSpPr>
        <p:spPr>
          <a:xfrm>
            <a:off x="562575" y="897200"/>
            <a:ext cx="1095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31ee19ddd9a_0_1488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g31ee19ddd9a_0_1488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442" name="Google Shape;442;g31ee19ddd9a_0_14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050" y="1187000"/>
            <a:ext cx="1781046" cy="202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2250173" y="157725"/>
            <a:ext cx="1572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82" name="Google Shape;82;p4"/>
          <p:cNvSpPr txBox="1"/>
          <p:nvPr/>
        </p:nvSpPr>
        <p:spPr>
          <a:xfrm>
            <a:off x="145074" y="1126625"/>
            <a:ext cx="2790000" cy="13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Puzzle: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are given a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with one missing square.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5595" marR="30480" rtl="0" algn="l">
              <a:lnSpc>
                <a:spcPct val="116666"/>
              </a:lnSpc>
              <a:spcBef>
                <a:spcPts val="33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you must cover all squares except the missing one exactly using right number of trominoes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31623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trominoes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must not overlap</a:t>
            </a:r>
            <a:endParaRPr b="0" i="0" sz="1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970787"/>
            <a:ext cx="1354836" cy="135331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170301" y="2404111"/>
            <a:ext cx="2063750" cy="140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bec4ec794_0_1"/>
          <p:cNvSpPr txBox="1"/>
          <p:nvPr/>
        </p:nvSpPr>
        <p:spPr>
          <a:xfrm>
            <a:off x="2532224" y="3800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g31bec4ec794_0_1"/>
          <p:cNvSpPr txBox="1"/>
          <p:nvPr/>
        </p:nvSpPr>
        <p:spPr>
          <a:xfrm>
            <a:off x="1542225" y="278300"/>
            <a:ext cx="1394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6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9" name="Google Shape;449;g31bec4ec794_0_1"/>
          <p:cNvSpPr txBox="1"/>
          <p:nvPr/>
        </p:nvSpPr>
        <p:spPr>
          <a:xfrm>
            <a:off x="2860298" y="321800"/>
            <a:ext cx="109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g31bec4ec794_0_1"/>
          <p:cNvSpPr txBox="1"/>
          <p:nvPr/>
        </p:nvSpPr>
        <p:spPr>
          <a:xfrm>
            <a:off x="2346579" y="871328"/>
            <a:ext cx="2014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1" name="Google Shape;451;g31bec4ec794_0_1"/>
          <p:cNvSpPr/>
          <p:nvPr/>
        </p:nvSpPr>
        <p:spPr>
          <a:xfrm>
            <a:off x="2056766" y="304100"/>
            <a:ext cx="107897" cy="734568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31bec4ec794_0_1"/>
          <p:cNvSpPr txBox="1"/>
          <p:nvPr/>
        </p:nvSpPr>
        <p:spPr>
          <a:xfrm>
            <a:off x="562575" y="897200"/>
            <a:ext cx="1095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1bec4ec794_0_1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4" name="Google Shape;454;g31bec4ec794_0_1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pic>
        <p:nvPicPr>
          <p:cNvPr id="455" name="Google Shape;455;g31bec4ec79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050" y="1187000"/>
            <a:ext cx="1781046" cy="20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1bec4ec794_0_1"/>
          <p:cNvSpPr txBox="1"/>
          <p:nvPr/>
        </p:nvSpPr>
        <p:spPr>
          <a:xfrm>
            <a:off x="3588989" y="1232013"/>
            <a:ext cx="1080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31bec4ec794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5104" y="1631150"/>
            <a:ext cx="3128672" cy="130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ee19ddd9a_0_1472"/>
          <p:cNvSpPr txBox="1"/>
          <p:nvPr/>
        </p:nvSpPr>
        <p:spPr>
          <a:xfrm>
            <a:off x="1091674" y="0"/>
            <a:ext cx="1011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Fibonacci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g31ee19ddd9a_0_1472"/>
          <p:cNvSpPr txBox="1"/>
          <p:nvPr/>
        </p:nvSpPr>
        <p:spPr>
          <a:xfrm>
            <a:off x="44900" y="343925"/>
            <a:ext cx="13944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0" marR="63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    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baseline="3000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=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g31ee19ddd9a_0_1472"/>
          <p:cNvSpPr txBox="1"/>
          <p:nvPr/>
        </p:nvSpPr>
        <p:spPr>
          <a:xfrm>
            <a:off x="1362973" y="387425"/>
            <a:ext cx="1095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0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if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 = 1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g31ee19ddd9a_0_1472"/>
          <p:cNvSpPr txBox="1"/>
          <p:nvPr/>
        </p:nvSpPr>
        <p:spPr>
          <a:xfrm>
            <a:off x="849254" y="936953"/>
            <a:ext cx="20142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Fib(n–1) + Fib(n–2)   </a:t>
            </a:r>
            <a:r>
              <a:rPr b="1" i="1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 &gt; 1  </a:t>
            </a:r>
            <a:endParaRPr b="1" baseline="30000" i="0" sz="1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6" name="Google Shape;466;g31ee19ddd9a_0_1472"/>
          <p:cNvSpPr/>
          <p:nvPr/>
        </p:nvSpPr>
        <p:spPr>
          <a:xfrm>
            <a:off x="629350" y="387425"/>
            <a:ext cx="225509" cy="633984"/>
          </a:xfrm>
          <a:custGeom>
            <a:rect b="b" l="l" r="r" t="t"/>
            <a:pathLst>
              <a:path extrusionOk="0" h="609600" w="45719">
                <a:moveTo>
                  <a:pt x="45719" y="609600"/>
                </a:moveTo>
                <a:lnTo>
                  <a:pt x="33146" y="609600"/>
                </a:lnTo>
                <a:lnTo>
                  <a:pt x="22859" y="607949"/>
                </a:lnTo>
                <a:lnTo>
                  <a:pt x="22859" y="605789"/>
                </a:lnTo>
                <a:lnTo>
                  <a:pt x="22859" y="308609"/>
                </a:lnTo>
                <a:lnTo>
                  <a:pt x="22859" y="306450"/>
                </a:lnTo>
                <a:lnTo>
                  <a:pt x="12572" y="304800"/>
                </a:lnTo>
                <a:lnTo>
                  <a:pt x="0" y="304800"/>
                </a:lnTo>
                <a:lnTo>
                  <a:pt x="12572" y="304800"/>
                </a:lnTo>
                <a:lnTo>
                  <a:pt x="22859" y="303149"/>
                </a:lnTo>
                <a:lnTo>
                  <a:pt x="22859" y="300989"/>
                </a:lnTo>
                <a:lnTo>
                  <a:pt x="22859" y="3809"/>
                </a:lnTo>
                <a:lnTo>
                  <a:pt x="22859" y="1650"/>
                </a:lnTo>
                <a:lnTo>
                  <a:pt x="33146" y="0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49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31ee19ddd9a_0_1472"/>
          <p:cNvSpPr txBox="1"/>
          <p:nvPr/>
        </p:nvSpPr>
        <p:spPr>
          <a:xfrm>
            <a:off x="130860" y="3109223"/>
            <a:ext cx="3453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8" name="Google Shape;468;g31ee19ddd9a_0_1472"/>
          <p:cNvSpPr txBox="1"/>
          <p:nvPr>
            <p:ph idx="12" type="sldNum"/>
          </p:nvPr>
        </p:nvSpPr>
        <p:spPr>
          <a:xfrm>
            <a:off x="5368163" y="3109223"/>
            <a:ext cx="254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469" name="Google Shape;469;g31ee19ddd9a_0_1472"/>
          <p:cNvSpPr txBox="1"/>
          <p:nvPr/>
        </p:nvSpPr>
        <p:spPr>
          <a:xfrm>
            <a:off x="2057795" y="2933572"/>
            <a:ext cx="3138900" cy="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www.idc-online.com/technical_references/pdfs/information_technology/Tree_Recursion_in_Python.pdf</a:t>
            </a:r>
            <a:endParaRPr b="0"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g31ee19ddd9a_0_14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00" y="1415750"/>
            <a:ext cx="3765013" cy="16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31ee19ddd9a_0_14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65875" y="0"/>
            <a:ext cx="2499925" cy="14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/>
        </p:nvSpPr>
        <p:spPr>
          <a:xfrm>
            <a:off x="257948" y="171450"/>
            <a:ext cx="43554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13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vs recursive solutions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5415" lvl="0" marL="15811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8" name="Google Shape;478;p32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/>
          <p:nvPr>
            <p:ph type="title"/>
          </p:nvPr>
        </p:nvSpPr>
        <p:spPr>
          <a:xfrm>
            <a:off x="1358651" y="138175"/>
            <a:ext cx="3142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vs recursive solutions</a:t>
            </a:r>
            <a:endParaRPr/>
          </a:p>
        </p:txBody>
      </p:sp>
      <p:sp>
        <p:nvSpPr>
          <p:cNvPr id="484" name="Google Shape;484;p33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5" name="Google Shape;485;p33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486" name="Google Shape;486;p33"/>
          <p:cNvSpPr txBox="1"/>
          <p:nvPr/>
        </p:nvSpPr>
        <p:spPr>
          <a:xfrm>
            <a:off x="257962" y="832866"/>
            <a:ext cx="3256279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Iterative??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2475"/>
            <a:ext cx="3187200" cy="12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4"/>
          <p:cNvSpPr txBox="1"/>
          <p:nvPr/>
        </p:nvSpPr>
        <p:spPr>
          <a:xfrm>
            <a:off x="257948" y="171450"/>
            <a:ext cx="44193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131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Iterative vs recursive solutions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5415" lvl="0" marL="158115" marR="0" rtl="0" algn="l">
              <a:lnSpc>
                <a:spcPct val="114583"/>
              </a:lnSpc>
              <a:spcBef>
                <a:spcPts val="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4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34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/>
          <p:nvPr>
            <p:ph type="title"/>
          </p:nvPr>
        </p:nvSpPr>
        <p:spPr>
          <a:xfrm>
            <a:off x="1358650" y="138175"/>
            <a:ext cx="3063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vs recursive solutions</a:t>
            </a:r>
            <a:endParaRPr/>
          </a:p>
        </p:txBody>
      </p:sp>
      <p:pic>
        <p:nvPicPr>
          <p:cNvPr id="500" name="Google Shape;5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0" y="1675250"/>
            <a:ext cx="2834775" cy="1108967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5"/>
          <p:cNvSpPr txBox="1"/>
          <p:nvPr/>
        </p:nvSpPr>
        <p:spPr>
          <a:xfrm>
            <a:off x="257962" y="832866"/>
            <a:ext cx="3256279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5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3" name="Google Shape;503;p35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  <p:sp>
        <p:nvSpPr>
          <p:cNvPr id="504" name="Google Shape;504;p35"/>
          <p:cNvSpPr txBox="1"/>
          <p:nvPr/>
        </p:nvSpPr>
        <p:spPr>
          <a:xfrm>
            <a:off x="4064974" y="1298950"/>
            <a:ext cx="1303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 ??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6"/>
          <p:cNvSpPr txBox="1"/>
          <p:nvPr>
            <p:ph type="title"/>
          </p:nvPr>
        </p:nvSpPr>
        <p:spPr>
          <a:xfrm>
            <a:off x="1358650" y="138175"/>
            <a:ext cx="3039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Iterative vs recursive solutions</a:t>
            </a:r>
            <a:endParaRPr/>
          </a:p>
        </p:txBody>
      </p:sp>
      <p:pic>
        <p:nvPicPr>
          <p:cNvPr id="510" name="Google Shape;51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5" y="1573487"/>
            <a:ext cx="2862500" cy="11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36"/>
          <p:cNvSpPr txBox="1"/>
          <p:nvPr/>
        </p:nvSpPr>
        <p:spPr>
          <a:xfrm>
            <a:off x="257962" y="832866"/>
            <a:ext cx="3256279" cy="46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Find the tallest person in a group of N &gt; 0 students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876300" marR="0" rtl="0" algn="l">
              <a:lnSpc>
                <a:spcPct val="116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834362" y="1214750"/>
            <a:ext cx="1086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7489" y="1573476"/>
            <a:ext cx="2845311" cy="10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6"/>
          <p:cNvSpPr txBox="1"/>
          <p:nvPr/>
        </p:nvSpPr>
        <p:spPr>
          <a:xfrm>
            <a:off x="130860" y="3109223"/>
            <a:ext cx="34544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Recursion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5" name="Google Shape;515;p36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"/>
          <p:cNvSpPr txBox="1"/>
          <p:nvPr/>
        </p:nvSpPr>
        <p:spPr>
          <a:xfrm>
            <a:off x="125374" y="1412875"/>
            <a:ext cx="53601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Brad Miller and David Ranum, Problem Solving with Algorithms and Data Structures, Release 3, 2013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130860" y="3104757"/>
            <a:ext cx="1035050" cy="11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Object Oriented Programming</a:t>
            </a:r>
            <a:endParaRPr b="0" i="0" sz="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49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7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p49"/>
          <p:cNvSpPr txBox="1"/>
          <p:nvPr>
            <p:ph type="ctrTitle"/>
          </p:nvPr>
        </p:nvSpPr>
        <p:spPr>
          <a:xfrm>
            <a:off x="2250185" y="157733"/>
            <a:ext cx="1265428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65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/>
        </p:nvSpPr>
        <p:spPr>
          <a:xfrm>
            <a:off x="2250173" y="157725"/>
            <a:ext cx="15399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Tromino cover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145701" y="1370650"/>
            <a:ext cx="27174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683" lvl="0" marL="314960" marR="30480" rtl="0" algn="l">
              <a:lnSpc>
                <a:spcPct val="116666"/>
              </a:lnSpc>
              <a:spcBef>
                <a:spcPts val="34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3488" y="967739"/>
            <a:ext cx="1359408" cy="13594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3170301" y="2404111"/>
            <a:ext cx="2063750" cy="140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5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2250173" y="157725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145084" y="662549"/>
            <a:ext cx="2526665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Steps:</a:t>
            </a:r>
            <a:endParaRPr/>
          </a:p>
          <a:p>
            <a:pPr indent="-145415" lvl="0" marL="145415" marR="273685" rtl="0" algn="r">
              <a:lnSpc>
                <a:spcPct val="118750"/>
              </a:lnSpc>
              <a:spcBef>
                <a:spcPts val="26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lang="en-US"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board into 4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314960" rtl="0" algn="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>
                <a:latin typeface="Tahoma"/>
                <a:ea typeface="Tahoma"/>
                <a:cs typeface="Tahoma"/>
                <a:sym typeface="Tahoma"/>
              </a:rPr>
              <a:t>disjoint 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lang="en-US" sz="1200"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lang="en-US" sz="1200"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lang="en-US" sz="1200"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lang="en-US" sz="1200"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lang="en-US" sz="1200">
                <a:latin typeface="Tahoma"/>
                <a:ea typeface="Tahoma"/>
                <a:cs typeface="Tahoma"/>
                <a:sym typeface="Tahoma"/>
              </a:rPr>
              <a:t>subboards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  <a:p>
            <a:pPr indent="-146050" lvl="0" marL="314960" marR="30480" rtl="0" algn="l">
              <a:lnSpc>
                <a:spcPct val="98100"/>
              </a:lnSpc>
              <a:spcBef>
                <a:spcPts val="24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lang="en-US">
                <a:solidFill>
                  <a:srgbClr val="334669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b="0" lang="en-US"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987551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/>
        </p:nvSpPr>
        <p:spPr>
          <a:xfrm>
            <a:off x="3170301" y="2404973"/>
            <a:ext cx="2063750" cy="1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2250173" y="140600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12" name="Google Shape;112;p7"/>
          <p:cNvSpPr txBox="1"/>
          <p:nvPr/>
        </p:nvSpPr>
        <p:spPr>
          <a:xfrm>
            <a:off x="146300" y="413200"/>
            <a:ext cx="302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1369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369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13055" marR="319405" rtl="0" algn="l">
              <a:lnSpc>
                <a:spcPct val="97200"/>
              </a:lnSpc>
              <a:spcBef>
                <a:spcPts val="28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8059" y="1024127"/>
            <a:ext cx="135636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 txBox="1"/>
          <p:nvPr/>
        </p:nvSpPr>
        <p:spPr>
          <a:xfrm>
            <a:off x="3170301" y="2441854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130860" y="3109223"/>
            <a:ext cx="74612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7"/>
          <p:cNvSpPr txBox="1"/>
          <p:nvPr>
            <p:ph idx="12" type="sldNum"/>
          </p:nvPr>
        </p:nvSpPr>
        <p:spPr>
          <a:xfrm>
            <a:off x="5368163" y="3109223"/>
            <a:ext cx="254635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/44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2250173" y="140600"/>
            <a:ext cx="1484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22" name="Google Shape;122;p8"/>
          <p:cNvSpPr txBox="1"/>
          <p:nvPr/>
        </p:nvSpPr>
        <p:spPr>
          <a:xfrm>
            <a:off x="105448" y="413200"/>
            <a:ext cx="29736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1108" y="1024127"/>
            <a:ext cx="1351788" cy="13517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5392928" y="3100222"/>
            <a:ext cx="1841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2250173" y="140600"/>
            <a:ext cx="1580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Tromino cover</a:t>
            </a:r>
            <a:endParaRPr/>
          </a:p>
        </p:txBody>
      </p:sp>
      <p:sp>
        <p:nvSpPr>
          <p:cNvPr id="131" name="Google Shape;131;p9"/>
          <p:cNvSpPr txBox="1"/>
          <p:nvPr/>
        </p:nvSpPr>
        <p:spPr>
          <a:xfrm>
            <a:off x="105450" y="413200"/>
            <a:ext cx="30648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50">
            <a:spAutoFit/>
          </a:bodyPr>
          <a:lstStyle/>
          <a:p>
            <a:pPr indent="0" lvl="0" marL="787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4780" lvl="0" marL="354330" marR="274320" rtl="0" algn="l">
              <a:lnSpc>
                <a:spcPct val="116666"/>
              </a:lnSpc>
              <a:spcBef>
                <a:spcPts val="35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Divide the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board into 4 disjoint 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baseline="3000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−</a:t>
            </a:r>
            <a:r>
              <a:rPr b="0" baseline="30000" i="0" lang="en-US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subboards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4780" lvl="0" marL="354330" marR="30480" rtl="0" algn="l">
              <a:lnSpc>
                <a:spcPct val="97300"/>
              </a:lnSpc>
              <a:spcBef>
                <a:spcPts val="27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Place a tromino at the center so that it fully covers one square from each of the three ( 3 ) subboards with no missing square, and misses the fourth subboard completely. </a:t>
            </a:r>
            <a:r>
              <a:rPr b="0" i="0" lang="en-US" sz="1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This reduces the original problem into 4 smaller instances of the same problem!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354965" marR="319405" rtl="0" algn="l">
              <a:lnSpc>
                <a:spcPct val="98900"/>
              </a:lnSpc>
              <a:spcBef>
                <a:spcPts val="21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Solve each smaller subproblem recursively using the same technique.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algorithmic puzzle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059" y="1019555"/>
            <a:ext cx="1362456" cy="1362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9"/>
          <p:cNvSpPr txBox="1"/>
          <p:nvPr/>
        </p:nvSpPr>
        <p:spPr>
          <a:xfrm>
            <a:off x="3170301" y="2443378"/>
            <a:ext cx="206375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466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Figure: </a:t>
            </a:r>
            <a:r>
              <a:rPr b="0" i="0" lang="en-US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Rezaul A. Chowdhury, CSE 373, 2014</a:t>
            </a:r>
            <a:endParaRPr b="0" i="0" sz="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5392928" y="3100222"/>
            <a:ext cx="184150" cy="1168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9/44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2024-12-03T18:09:58Z</dcterms:created>
  <dc:creator>Fadi Al Machot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2024-12-03T00:00:00Z</vt:filetime>
  </property>
  <property fmtid="{D5CDD505-2E9C-101B-9397-08002B2CF9AE}" pid="5" name="Producer">
    <vt:lpwstr>Microsoft® PowerPoint® for Microsoft 365</vt:lpwstr>
  </property>
</Properties>
</file>