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y="5143500" cx="9144000"/>
  <p:notesSz cx="6858000" cy="9144000"/>
  <p:embeddedFontLst>
    <p:embeddedFont>
      <p:font typeface="Tahoma"/>
      <p:regular r:id="rId72"/>
      <p:bold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Tahoma-bold.fntdata"/><Relationship Id="rId72" Type="http://schemas.openxmlformats.org/officeDocument/2006/relationships/font" Target="fonts/Tahoma-regular.fnt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0467c0f5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0467c0f5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0467c0f5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0467c0f5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f9bfe4b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f9bfe4b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0467c0f5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0467c0f5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0467c0f5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0467c0f5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0467c0f5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0467c0f5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0467c0f5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0467c0f5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0467c0f5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0467c0f5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0467c0f57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0467c0f57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0467c0f5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30467c0f5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0467c0f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0467c0f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0467c0f57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30467c0f57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0467c0f5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30467c0f5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0467c0f57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30467c0f57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0467c0f5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30467c0f5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0467c0f57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30467c0f57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0467c0f57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30467c0f57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2f7abaef3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2f7abaef3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406f6f92b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406f6f92b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30467c0f57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30467c0f57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30467c0f5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30467c0f5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0467c0f5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0467c0f5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30467c0f57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30467c0f5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0467c0f57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30467c0f57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30467c0f57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30467c0f57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30467c0f5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30467c0f5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30467c0f57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30467c0f57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0467c0f57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30467c0f5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30467c0f57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30467c0f57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30467c0f57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30467c0f57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30467c0f57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30467c0f5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30467c0f5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30467c0f5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0467c0f5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0467c0f5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30467c0f57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30467c0f57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30467c0f57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30467c0f57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2f9bfe4b7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2f9bfe4b7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30467c0f57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30467c0f57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30467c0f57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30467c0f57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2f9bfe4b7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2f9bfe4b7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30467c0f57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30467c0f57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30467c0f57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30467c0f57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2f9bfe4b7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2f9bfe4b7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2f9bfe4b7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2f9bfe4b7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0467c0f57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0467c0f57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2f9bfe4b7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2f9bfe4b7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2f9bfe4b7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2f9bfe4b7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d983445d5a_1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d983445d5a_1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d983445d5a_1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d983445d5a_1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d983445d5a_1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d983445d5a_1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d983445d5a_1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2d983445d5a_1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d983445d5a_1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d983445d5a_1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d983445d5a_1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d983445d5a_1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d983445d5a_1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d983445d5a_1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d983445d5a_1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2d983445d5a_1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0467c0f57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0467c0f57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534eef93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534eef93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534eef932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534eef932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30467c0f5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30467c0f5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30467c0f57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30467c0f57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30467c0f5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30467c0f5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30467c0f57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30467c0f57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30467c0f57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30467c0f57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0467c0f5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0467c0f5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0467c0f5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0467c0f5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0467c0f5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0467c0f5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Introduction to complexity theory</a:t>
            </a:r>
            <a:endParaRPr sz="3800"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Search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19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675" y="1152475"/>
            <a:ext cx="4365326" cy="17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1225" y="2850300"/>
            <a:ext cx="5491030" cy="17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[data sorted in ascending]</a:t>
            </a:r>
            <a:endParaRPr/>
          </a:p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8203525" cy="334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[data sorted in ascending]</a:t>
            </a:r>
            <a:endParaRPr/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2330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900" y="1815550"/>
            <a:ext cx="6804374" cy="305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25" y="79875"/>
            <a:ext cx="2631425" cy="19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Linear Search vs. Binary Search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Linear Search: O(N)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Directly checks </a:t>
            </a:r>
            <a:r>
              <a:rPr lang="en" sz="1300" u="sng">
                <a:solidFill>
                  <a:schemeClr val="dk1"/>
                </a:solidFill>
              </a:rPr>
              <a:t>each element.</a:t>
            </a:r>
            <a:endParaRPr sz="1300" u="sng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Example:</a:t>
            </a:r>
            <a:r>
              <a:rPr lang="en" sz="1300">
                <a:solidFill>
                  <a:schemeClr val="dk1"/>
                </a:solidFill>
              </a:rPr>
              <a:t> If N=1024, it takes </a:t>
            </a:r>
            <a:r>
              <a:rPr b="1" lang="en" sz="1300">
                <a:solidFill>
                  <a:schemeClr val="dk1"/>
                </a:solidFill>
              </a:rPr>
              <a:t>1024 comparisons</a:t>
            </a:r>
            <a:r>
              <a:rPr lang="en" sz="1300">
                <a:solidFill>
                  <a:schemeClr val="dk1"/>
                </a:solidFill>
              </a:rPr>
              <a:t>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Binary Search: O(log⁡</a:t>
            </a:r>
            <a:r>
              <a:rPr b="1" baseline="-25000" lang="en" sz="1300">
                <a:solidFill>
                  <a:schemeClr val="dk1"/>
                </a:solidFill>
              </a:rPr>
              <a:t>2</a:t>
            </a:r>
            <a:r>
              <a:rPr b="1" lang="en" sz="1300">
                <a:solidFill>
                  <a:schemeClr val="dk1"/>
                </a:solidFill>
              </a:rPr>
              <a:t>N)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Cuts the </a:t>
            </a:r>
            <a:r>
              <a:rPr lang="en" sz="1300" u="sng">
                <a:solidFill>
                  <a:schemeClr val="dk1"/>
                </a:solidFill>
              </a:rPr>
              <a:t>search space in half</a:t>
            </a:r>
            <a:r>
              <a:rPr lang="en" sz="1300">
                <a:solidFill>
                  <a:schemeClr val="dk1"/>
                </a:solidFill>
              </a:rPr>
              <a:t> each step.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Example:</a:t>
            </a:r>
            <a:r>
              <a:rPr lang="en" sz="1300">
                <a:solidFill>
                  <a:schemeClr val="dk1"/>
                </a:solidFill>
              </a:rPr>
              <a:t> If N=1024, it only takes </a:t>
            </a:r>
            <a:r>
              <a:rPr b="1" lang="en" sz="1300">
                <a:solidFill>
                  <a:schemeClr val="dk1"/>
                </a:solidFill>
              </a:rPr>
              <a:t>10 comparisons</a:t>
            </a:r>
            <a:r>
              <a:rPr lang="en" sz="1300">
                <a:solidFill>
                  <a:schemeClr val="dk1"/>
                </a:solidFill>
              </a:rPr>
              <a:t> (log⁡</a:t>
            </a:r>
            <a:r>
              <a:rPr baseline="-25000" lang="en" sz="1300">
                <a:solidFill>
                  <a:schemeClr val="dk1"/>
                </a:solidFill>
              </a:rPr>
              <a:t>2</a:t>
            </a:r>
            <a:r>
              <a:rPr lang="en" sz="1300">
                <a:solidFill>
                  <a:schemeClr val="dk1"/>
                </a:solidFill>
              </a:rPr>
              <a:t>1024 = </a:t>
            </a:r>
            <a:r>
              <a:rPr lang="en" sz="1300">
                <a:solidFill>
                  <a:schemeClr val="dk1"/>
                </a:solidFill>
              </a:rPr>
              <a:t>log⁡</a:t>
            </a:r>
            <a:r>
              <a:rPr baseline="-25000" lang="en" sz="1300">
                <a:solidFill>
                  <a:schemeClr val="dk1"/>
                </a:solidFill>
              </a:rPr>
              <a:t>2</a:t>
            </a:r>
            <a:r>
              <a:rPr lang="en" sz="1300">
                <a:solidFill>
                  <a:schemeClr val="dk1"/>
                </a:solidFill>
              </a:rPr>
              <a:t>2</a:t>
            </a:r>
            <a:r>
              <a:rPr baseline="30000" lang="en" sz="1300">
                <a:solidFill>
                  <a:schemeClr val="dk1"/>
                </a:solidFill>
              </a:rPr>
              <a:t>10 </a:t>
            </a:r>
            <a:r>
              <a:rPr lang="en" sz="1300">
                <a:solidFill>
                  <a:schemeClr val="dk1"/>
                </a:solidFill>
              </a:rPr>
              <a:t>= </a:t>
            </a:r>
            <a:r>
              <a:rPr lang="en" sz="1300">
                <a:solidFill>
                  <a:schemeClr val="dk1"/>
                </a:solidFill>
              </a:rPr>
              <a:t>10).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Key Takeaway: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Binary search is exponentially faster</a:t>
            </a:r>
            <a:r>
              <a:rPr lang="en" sz="1300">
                <a:solidFill>
                  <a:schemeClr val="dk1"/>
                </a:solidFill>
              </a:rPr>
              <a:t> than linear search for </a:t>
            </a:r>
            <a:r>
              <a:rPr b="1" lang="en" sz="1300">
                <a:solidFill>
                  <a:srgbClr val="0000FF"/>
                </a:solidFill>
              </a:rPr>
              <a:t>large inputs.</a:t>
            </a:r>
            <a:endParaRPr b="1" sz="1300">
              <a:solidFill>
                <a:srgbClr val="0000FF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Choosing the right algorithm </a:t>
            </a:r>
            <a:r>
              <a:rPr b="1" lang="en" sz="1300">
                <a:solidFill>
                  <a:schemeClr val="dk1"/>
                </a:solidFill>
              </a:rPr>
              <a:t>can drastically improve performance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2000"/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Asymptotic Complexity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Asymptotic complexity</a:t>
            </a:r>
            <a:r>
              <a:rPr lang="en" sz="1400">
                <a:solidFill>
                  <a:schemeClr val="dk1"/>
                </a:solidFill>
              </a:rPr>
              <a:t> describes how a program’s </a:t>
            </a:r>
            <a:r>
              <a:rPr b="1" lang="en" sz="1400" u="sng">
                <a:solidFill>
                  <a:schemeClr val="dk1"/>
                </a:solidFill>
              </a:rPr>
              <a:t>resource usage grows</a:t>
            </a:r>
            <a:r>
              <a:rPr lang="en" sz="1400">
                <a:solidFill>
                  <a:schemeClr val="dk1"/>
                </a:solidFill>
              </a:rPr>
              <a:t> with </a:t>
            </a:r>
            <a:r>
              <a:rPr b="1" lang="en" sz="1400" u="sng">
                <a:solidFill>
                  <a:schemeClr val="dk1"/>
                </a:solidFill>
              </a:rPr>
              <a:t>input size N.</a:t>
            </a:r>
            <a:br>
              <a:rPr b="1" lang="en" sz="1400" u="sng">
                <a:solidFill>
                  <a:schemeClr val="dk1"/>
                </a:solidFill>
              </a:rPr>
            </a:br>
            <a:endParaRPr b="1" sz="1400" u="sng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Example:</a:t>
            </a:r>
            <a:r>
              <a:rPr lang="en" sz="1400">
                <a:solidFill>
                  <a:schemeClr val="dk1"/>
                </a:solidFill>
              </a:rPr>
              <a:t> If complexity is O(N^2), the actual time/space usage is </a:t>
            </a:r>
            <a:r>
              <a:rPr b="1" lang="en" sz="1400">
                <a:solidFill>
                  <a:schemeClr val="dk1"/>
                </a:solidFill>
              </a:rPr>
              <a:t>C⋅N^2 </a:t>
            </a:r>
            <a:r>
              <a:rPr lang="en" sz="1400">
                <a:solidFill>
                  <a:schemeClr val="dk1"/>
                </a:solidFill>
              </a:rPr>
              <a:t>for some constant C.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The constant C depends on:</a:t>
            </a:r>
            <a:endParaRPr sz="1400"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Code implementation details.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CPU architecture and operation costs.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Data size and structure.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Key takeaway:</a:t>
            </a:r>
            <a:r>
              <a:rPr lang="en" sz="1400">
                <a:solidFill>
                  <a:schemeClr val="dk1"/>
                </a:solidFill>
              </a:rPr>
              <a:t> We focus on </a:t>
            </a:r>
            <a:r>
              <a:rPr lang="en" sz="1400" u="sng">
                <a:solidFill>
                  <a:schemeClr val="dk1"/>
                </a:solidFill>
              </a:rPr>
              <a:t>how complexity </a:t>
            </a:r>
            <a:r>
              <a:rPr b="1" lang="en" sz="1400" u="sng">
                <a:solidFill>
                  <a:schemeClr val="dk1"/>
                </a:solidFill>
              </a:rPr>
              <a:t>scales</a:t>
            </a:r>
            <a:r>
              <a:rPr lang="en" sz="1400" u="sng">
                <a:solidFill>
                  <a:schemeClr val="dk1"/>
                </a:solidFill>
              </a:rPr>
              <a:t> rather than </a:t>
            </a:r>
            <a:r>
              <a:rPr b="1" lang="en" sz="1400" u="sng">
                <a:solidFill>
                  <a:schemeClr val="dk1"/>
                </a:solidFill>
              </a:rPr>
              <a:t>exact execution time</a:t>
            </a:r>
            <a:r>
              <a:rPr lang="en" sz="1400" u="sng">
                <a:solidFill>
                  <a:schemeClr val="dk1"/>
                </a:solidFill>
              </a:rPr>
              <a:t>.</a:t>
            </a:r>
            <a:endParaRPr u="sng"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110000" y="390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– Linear Search Complexity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Operations in worst-case for input size N:</a:t>
            </a:r>
            <a:br>
              <a:rPr b="1" lang="en" sz="1400">
                <a:solidFill>
                  <a:schemeClr val="dk1"/>
                </a:solidFill>
              </a:rPr>
            </a:br>
            <a:endParaRPr b="1" sz="1400">
              <a:solidFill>
                <a:schemeClr val="dk1"/>
              </a:solidFill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 sz="1400">
                <a:solidFill>
                  <a:schemeClr val="dk1"/>
                </a:solidFill>
              </a:rPr>
              <a:t>Compute length → </a:t>
            </a:r>
            <a:r>
              <a:rPr b="1" lang="en" sz="1400">
                <a:solidFill>
                  <a:schemeClr val="dk1"/>
                </a:solidFill>
              </a:rPr>
              <a:t>1 operation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 sz="1400">
                <a:solidFill>
                  <a:schemeClr val="dk1"/>
                </a:solidFill>
              </a:rPr>
              <a:t>Increment loop index → </a:t>
            </a:r>
            <a:r>
              <a:rPr b="1" lang="en" sz="1400">
                <a:solidFill>
                  <a:schemeClr val="dk1"/>
                </a:solidFill>
              </a:rPr>
              <a:t>N additions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 sz="1400">
                <a:solidFill>
                  <a:schemeClr val="dk1"/>
                </a:solidFill>
              </a:rPr>
              <a:t>Compare index with length → </a:t>
            </a:r>
            <a:r>
              <a:rPr b="1" lang="en" sz="1400">
                <a:solidFill>
                  <a:schemeClr val="dk1"/>
                </a:solidFill>
              </a:rPr>
              <a:t>N comparisons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 sz="1400">
                <a:solidFill>
                  <a:schemeClr val="dk1"/>
                </a:solidFill>
              </a:rPr>
              <a:t>Load and compare elements → N+ N = </a:t>
            </a:r>
            <a:r>
              <a:rPr b="1" lang="en" sz="1400">
                <a:solidFill>
                  <a:schemeClr val="dk1"/>
                </a:solidFill>
              </a:rPr>
              <a:t>2N operations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 sz="1400">
                <a:solidFill>
                  <a:schemeClr val="dk1"/>
                </a:solidFill>
              </a:rPr>
              <a:t>Return statement → </a:t>
            </a:r>
            <a:r>
              <a:rPr b="1" lang="en" sz="1400">
                <a:solidFill>
                  <a:schemeClr val="dk1"/>
                </a:solidFill>
              </a:rPr>
              <a:t>1 operation</a:t>
            </a:r>
            <a:r>
              <a:rPr lang="en" sz="1400">
                <a:solidFill>
                  <a:schemeClr val="dk1"/>
                </a:solidFill>
              </a:rPr>
              <a:t>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Total:</a:t>
            </a:r>
            <a:r>
              <a:rPr lang="en" sz="1400">
                <a:solidFill>
                  <a:schemeClr val="dk1"/>
                </a:solidFill>
              </a:rPr>
              <a:t> 1+ N + N + 2N+ 1 = 4N+2 operations.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If another implementation takes </a:t>
            </a:r>
            <a:r>
              <a:rPr b="1" lang="en" sz="1400">
                <a:solidFill>
                  <a:schemeClr val="dk1"/>
                </a:solidFill>
              </a:rPr>
              <a:t>3N+2</a:t>
            </a:r>
            <a:r>
              <a:rPr lang="en" sz="1400">
                <a:solidFill>
                  <a:schemeClr val="dk1"/>
                </a:solidFill>
              </a:rPr>
              <a:t>,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 sz="1400">
                <a:solidFill>
                  <a:schemeClr val="dk1"/>
                </a:solidFill>
              </a:rPr>
              <a:t>t’s </a:t>
            </a:r>
            <a:r>
              <a:rPr b="1" lang="en" sz="1400">
                <a:solidFill>
                  <a:schemeClr val="dk1"/>
                </a:solidFill>
              </a:rPr>
              <a:t>better</a:t>
            </a:r>
            <a:r>
              <a:rPr lang="en" sz="1400">
                <a:solidFill>
                  <a:schemeClr val="dk1"/>
                </a:solidFill>
              </a:rPr>
              <a:t>, but constant differences </a:t>
            </a:r>
            <a:r>
              <a:rPr b="1" lang="en" sz="1400">
                <a:solidFill>
                  <a:schemeClr val="dk1"/>
                </a:solidFill>
              </a:rPr>
              <a:t>don’t matter</a:t>
            </a:r>
            <a:r>
              <a:rPr lang="en" sz="1400">
                <a:solidFill>
                  <a:schemeClr val="dk1"/>
                </a:solidFill>
              </a:rPr>
              <a:t> much.</a:t>
            </a:r>
            <a:endParaRPr sz="1400"/>
          </a:p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1750" y="45850"/>
            <a:ext cx="3632249" cy="1444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Ignore Constant Factors in Complexity?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0000FF"/>
                </a:solidFill>
              </a:rPr>
              <a:t>Compilers </a:t>
            </a:r>
            <a:r>
              <a:rPr lang="en" sz="1400" u="sng">
                <a:solidFill>
                  <a:schemeClr val="dk1"/>
                </a:solidFill>
              </a:rPr>
              <a:t>optimize execution</a:t>
            </a:r>
            <a:r>
              <a:rPr lang="en" sz="1400">
                <a:solidFill>
                  <a:schemeClr val="dk1"/>
                </a:solidFill>
              </a:rPr>
              <a:t>, making </a:t>
            </a:r>
            <a:r>
              <a:rPr lang="en" sz="1400" u="sng">
                <a:solidFill>
                  <a:srgbClr val="0000FF"/>
                </a:solidFill>
              </a:rPr>
              <a:t>small differences </a:t>
            </a:r>
            <a:r>
              <a:rPr b="1" lang="en" sz="1400" u="sng">
                <a:solidFill>
                  <a:srgbClr val="0000FF"/>
                </a:solidFill>
              </a:rPr>
              <a:t>negligible</a:t>
            </a:r>
            <a:r>
              <a:rPr b="1" lang="en" sz="1400">
                <a:solidFill>
                  <a:srgbClr val="0000FF"/>
                </a:solidFill>
              </a:rPr>
              <a:t>.</a:t>
            </a:r>
            <a:endParaRPr b="1" sz="1400">
              <a:solidFill>
                <a:srgbClr val="0000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u="sng">
                <a:solidFill>
                  <a:srgbClr val="0000FF"/>
                </a:solidFill>
              </a:rPr>
              <a:t>Different CPU operations</a:t>
            </a:r>
            <a:r>
              <a:rPr lang="en" sz="1400">
                <a:solidFill>
                  <a:schemeClr val="dk1"/>
                </a:solidFill>
              </a:rPr>
              <a:t> have </a:t>
            </a:r>
            <a:r>
              <a:rPr lang="en" sz="1400" u="sng">
                <a:solidFill>
                  <a:schemeClr val="dk1"/>
                </a:solidFill>
              </a:rPr>
              <a:t>varying execution costs</a:t>
            </a:r>
            <a:r>
              <a:rPr lang="en" sz="1400">
                <a:solidFill>
                  <a:schemeClr val="dk1"/>
                </a:solidFill>
              </a:rPr>
              <a:t>, making </a:t>
            </a:r>
            <a:r>
              <a:rPr lang="en" sz="1400" u="sng">
                <a:solidFill>
                  <a:schemeClr val="dk1"/>
                </a:solidFill>
              </a:rPr>
              <a:t>exact timing unpredictable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Hardware improvements</a:t>
            </a:r>
            <a:r>
              <a:rPr lang="en" sz="1400">
                <a:solidFill>
                  <a:schemeClr val="dk1"/>
                </a:solidFill>
              </a:rPr>
              <a:t> make constant factor differences </a:t>
            </a:r>
            <a:r>
              <a:rPr lang="en" sz="1400" u="sng">
                <a:solidFill>
                  <a:schemeClr val="dk1"/>
                </a:solidFill>
              </a:rPr>
              <a:t>irrelevant over time.</a:t>
            </a:r>
            <a:br>
              <a:rPr lang="en" sz="1400" u="sng">
                <a:solidFill>
                  <a:schemeClr val="dk1"/>
                </a:solidFill>
              </a:rPr>
            </a:br>
            <a:br>
              <a:rPr lang="en" sz="1400" u="sng">
                <a:solidFill>
                  <a:schemeClr val="dk1"/>
                </a:solidFill>
              </a:rPr>
            </a:br>
            <a:endParaRPr sz="1400" u="sng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Key takeaway: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 u="sng">
                <a:solidFill>
                  <a:schemeClr val="dk1"/>
                </a:solidFill>
              </a:rPr>
              <a:t>What matters is </a:t>
            </a:r>
            <a:r>
              <a:rPr b="1" lang="en" sz="1400" u="sng">
                <a:solidFill>
                  <a:schemeClr val="dk1"/>
                </a:solidFill>
              </a:rPr>
              <a:t>how complexity grows with input size</a:t>
            </a:r>
            <a:r>
              <a:rPr lang="en" sz="1400" u="sng">
                <a:solidFill>
                  <a:schemeClr val="dk1"/>
                </a:solidFill>
              </a:rPr>
              <a:t> </a:t>
            </a:r>
            <a:br>
              <a:rPr lang="en" sz="1400" u="sng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                          </a:t>
            </a:r>
            <a:r>
              <a:rPr lang="en" sz="1400" u="sng">
                <a:solidFill>
                  <a:schemeClr val="dk1"/>
                </a:solidFill>
              </a:rPr>
              <a:t>rather than small efficiency differences.</a:t>
            </a:r>
            <a:endParaRPr sz="1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16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Comparing Sorting Algorithm Efficiency</a:t>
            </a:r>
            <a:endParaRPr sz="2120"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256675" y="684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Selection Sort:</a:t>
            </a:r>
            <a:r>
              <a:rPr lang="en" sz="1400">
                <a:solidFill>
                  <a:schemeClr val="dk1"/>
                </a:solidFill>
              </a:rPr>
              <a:t> O(n^2), runs in (n(n+1))/2 time.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Bubble Sort:</a:t>
            </a:r>
            <a:r>
              <a:rPr lang="en" sz="1400">
                <a:solidFill>
                  <a:schemeClr val="dk1"/>
                </a:solidFill>
              </a:rPr>
              <a:t> O(n^2), similar growth as selection sort.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Merge Sort:</a:t>
            </a:r>
            <a:r>
              <a:rPr lang="en" sz="1400">
                <a:solidFill>
                  <a:schemeClr val="dk1"/>
                </a:solidFill>
              </a:rPr>
              <a:t> O(nlog⁡n) significantly faster for large inputs.</a:t>
            </a:r>
            <a:endParaRPr sz="2100" u="sng">
              <a:solidFill>
                <a:srgbClr val="0000FF"/>
              </a:solidFill>
            </a:endParaRPr>
          </a:p>
        </p:txBody>
      </p:sp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950" y="1785100"/>
            <a:ext cx="5843350" cy="30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311700" y="16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Comparing Sorting Algorithm Efficiency</a:t>
            </a:r>
            <a:endParaRPr sz="2120"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256675" y="684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Selection Sort:</a:t>
            </a:r>
            <a:r>
              <a:rPr lang="en" sz="1000">
                <a:solidFill>
                  <a:schemeClr val="dk1"/>
                </a:solidFill>
              </a:rPr>
              <a:t> O(n^2), runs in (n(n+1))/2 time.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Bubble Sort:</a:t>
            </a:r>
            <a:r>
              <a:rPr lang="en" sz="1000">
                <a:solidFill>
                  <a:schemeClr val="dk1"/>
                </a:solidFill>
              </a:rPr>
              <a:t> O(n^2), similar growth as selection sort.</a:t>
            </a:r>
            <a:endParaRPr sz="10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000">
                <a:solidFill>
                  <a:schemeClr val="dk1"/>
                </a:solidFill>
              </a:rPr>
              <a:t>Merge Sort:</a:t>
            </a:r>
            <a:r>
              <a:rPr lang="en" sz="1000">
                <a:solidFill>
                  <a:schemeClr val="dk1"/>
                </a:solidFill>
              </a:rPr>
              <a:t> O(nlog⁡n) significantly faster for large inputs.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Key Takeaways: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✅ For small inputs, all three perform similarly.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✅ As </a:t>
            </a:r>
            <a:r>
              <a:rPr b="1" lang="en" sz="1300">
                <a:solidFill>
                  <a:schemeClr val="dk1"/>
                </a:solidFill>
              </a:rPr>
              <a:t>N</a:t>
            </a:r>
            <a:r>
              <a:rPr lang="en" sz="1300">
                <a:solidFill>
                  <a:schemeClr val="dk1"/>
                </a:solidFill>
              </a:rPr>
              <a:t> grows, merge sort outperforms both selection and bubble sort.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✅ </a:t>
            </a:r>
            <a:r>
              <a:rPr lang="en" sz="1300" u="sng">
                <a:solidFill>
                  <a:srgbClr val="0000FF"/>
                </a:solidFill>
              </a:rPr>
              <a:t>Constant factors are negligible; the dominant term determines efficiency.</a:t>
            </a:r>
            <a:endParaRPr sz="1600" u="sng">
              <a:solidFill>
                <a:srgbClr val="0000FF"/>
              </a:solidFill>
            </a:endParaRPr>
          </a:p>
        </p:txBody>
      </p:sp>
      <p:sp>
        <p:nvSpPr>
          <p:cNvPr id="189" name="Google Shape;18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7350" y="2571750"/>
            <a:ext cx="4559925" cy="237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675" y="2701074"/>
            <a:ext cx="3181475" cy="22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423000" y="1062275"/>
            <a:ext cx="8471700" cy="23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Computers execute tasks extremely fast, but </a:t>
            </a:r>
            <a:r>
              <a:rPr lang="en" sz="1500" u="sng">
                <a:solidFill>
                  <a:schemeClr val="dk1"/>
                </a:solidFill>
              </a:rPr>
              <a:t>real-world problems</a:t>
            </a:r>
            <a:r>
              <a:rPr lang="en" sz="1500">
                <a:solidFill>
                  <a:schemeClr val="dk1"/>
                </a:solidFill>
              </a:rPr>
              <a:t> can be </a:t>
            </a:r>
            <a:r>
              <a:rPr lang="en" sz="1500" u="sng">
                <a:solidFill>
                  <a:schemeClr val="dk1"/>
                </a:solidFill>
              </a:rPr>
              <a:t>too large to handle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As computers advance, we </a:t>
            </a:r>
            <a:r>
              <a:rPr lang="en" sz="1500" u="sng">
                <a:solidFill>
                  <a:schemeClr val="dk1"/>
                </a:solidFill>
              </a:rPr>
              <a:t>attempt to solve bigger problems</a:t>
            </a:r>
            <a:r>
              <a:rPr lang="en" sz="1500">
                <a:solidFill>
                  <a:schemeClr val="dk1"/>
                </a:solidFill>
              </a:rPr>
              <a:t>, keeping us </a:t>
            </a:r>
            <a:r>
              <a:rPr lang="en" sz="1500" u="sng">
                <a:solidFill>
                  <a:schemeClr val="dk1"/>
                </a:solidFill>
              </a:rPr>
              <a:t>limited by capacity.</a:t>
            </a:r>
            <a:endParaRPr sz="1500" u="sng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Early computers were large, but had far less computational power than modern smartphones.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Despite advancements, </a:t>
            </a:r>
            <a:r>
              <a:rPr lang="en" sz="1500" u="sng">
                <a:solidFill>
                  <a:schemeClr val="dk1"/>
                </a:solidFill>
              </a:rPr>
              <a:t>computational and memory constraints remain.</a:t>
            </a:r>
            <a:br>
              <a:rPr lang="en" sz="1500" u="sng">
                <a:solidFill>
                  <a:schemeClr val="dk1"/>
                </a:solidFill>
              </a:rPr>
            </a:br>
            <a:br>
              <a:rPr lang="en" sz="1500" u="sng">
                <a:solidFill>
                  <a:schemeClr val="dk1"/>
                </a:solidFill>
              </a:rPr>
            </a:br>
            <a:r>
              <a:rPr lang="en" sz="1600" u="sng">
                <a:solidFill>
                  <a:schemeClr val="dk1"/>
                </a:solidFill>
              </a:rPr>
              <a:t>Hence</a:t>
            </a:r>
            <a:r>
              <a:rPr lang="en" sz="1600" u="sng">
                <a:solidFill>
                  <a:schemeClr val="dk1"/>
                </a:solidFill>
              </a:rPr>
              <a:t>, we need to analyze the </a:t>
            </a:r>
            <a:r>
              <a:rPr b="1" lang="en" sz="1600" u="sng">
                <a:solidFill>
                  <a:schemeClr val="dk1"/>
                </a:solidFill>
              </a:rPr>
              <a:t>efficiency of our program</a:t>
            </a:r>
            <a:r>
              <a:rPr lang="en" sz="1600" u="sng">
                <a:solidFill>
                  <a:schemeClr val="dk1"/>
                </a:solidFill>
              </a:rPr>
              <a:t> using “Complexity Theory”</a:t>
            </a:r>
            <a:endParaRPr sz="1600" u="sng"/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Computational Efficiency Still Matters?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/>
          <p:nvPr>
            <p:ph type="title"/>
          </p:nvPr>
        </p:nvSpPr>
        <p:spPr>
          <a:xfrm>
            <a:off x="311700" y="417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Complexity of Bubble, Selection, and Merge Sort</a:t>
            </a:r>
            <a:endParaRPr/>
          </a:p>
        </p:txBody>
      </p:sp>
      <p:sp>
        <p:nvSpPr>
          <p:cNvPr id="197" name="Google Shape;19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Bubble Sort</a:t>
            </a:r>
            <a:r>
              <a:rPr lang="en" sz="1400">
                <a:solidFill>
                  <a:schemeClr val="dk1"/>
                </a:solidFill>
              </a:rPr>
              <a:t> and </a:t>
            </a:r>
            <a:r>
              <a:rPr b="1" lang="en" sz="1400">
                <a:solidFill>
                  <a:schemeClr val="dk1"/>
                </a:solidFill>
              </a:rPr>
              <a:t>Selection Sort</a:t>
            </a:r>
            <a:r>
              <a:rPr lang="en" sz="1400">
                <a:solidFill>
                  <a:schemeClr val="dk1"/>
                </a:solidFill>
              </a:rPr>
              <a:t> are in-place sorting algorithms.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They only require </a:t>
            </a:r>
            <a:r>
              <a:rPr lang="en" u="sng">
                <a:solidFill>
                  <a:schemeClr val="dk1"/>
                </a:solidFill>
              </a:rPr>
              <a:t>a small, constant amount of extra</a:t>
            </a:r>
            <a:r>
              <a:rPr lang="en">
                <a:solidFill>
                  <a:schemeClr val="dk1"/>
                </a:solidFill>
              </a:rPr>
              <a:t> memory for </a:t>
            </a:r>
            <a:r>
              <a:rPr b="1" lang="en">
                <a:solidFill>
                  <a:schemeClr val="dk1"/>
                </a:solidFill>
              </a:rPr>
              <a:t>swaps.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Therefore, their </a:t>
            </a:r>
            <a:r>
              <a:rPr b="1" lang="en">
                <a:solidFill>
                  <a:schemeClr val="dk1"/>
                </a:solidFill>
              </a:rPr>
              <a:t>space complexity</a:t>
            </a:r>
            <a:r>
              <a:rPr lang="en">
                <a:solidFill>
                  <a:schemeClr val="dk1"/>
                </a:solidFill>
              </a:rPr>
              <a:t> is </a:t>
            </a:r>
            <a:r>
              <a:rPr b="1" lang="en">
                <a:solidFill>
                  <a:schemeClr val="dk1"/>
                </a:solidFill>
              </a:rPr>
              <a:t>O(n)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Merge Sort</a:t>
            </a:r>
            <a:r>
              <a:rPr lang="en" sz="1400">
                <a:solidFill>
                  <a:schemeClr val="dk1"/>
                </a:solidFill>
              </a:rPr>
              <a:t>, though also an in-place algorithm, requires </a:t>
            </a:r>
            <a:r>
              <a:rPr b="1" lang="en" sz="1400">
                <a:solidFill>
                  <a:schemeClr val="dk1"/>
                </a:solidFill>
              </a:rPr>
              <a:t>extra memory</a:t>
            </a:r>
            <a:r>
              <a:rPr lang="en" sz="1400">
                <a:solidFill>
                  <a:schemeClr val="dk1"/>
                </a:solidFill>
              </a:rPr>
              <a:t> for </a:t>
            </a:r>
            <a:r>
              <a:rPr lang="en" sz="1400" u="sng">
                <a:solidFill>
                  <a:schemeClr val="dk1"/>
                </a:solidFill>
              </a:rPr>
              <a:t>temporary subarrays during the merging process.</a:t>
            </a:r>
            <a:endParaRPr sz="1400" u="sng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space needed for the </a:t>
            </a:r>
            <a:r>
              <a:rPr b="1" lang="en">
                <a:solidFill>
                  <a:schemeClr val="dk1"/>
                </a:solidFill>
              </a:rPr>
              <a:t>subarrays</a:t>
            </a:r>
            <a:r>
              <a:rPr lang="en">
                <a:solidFill>
                  <a:schemeClr val="dk1"/>
                </a:solidFill>
              </a:rPr>
              <a:t> is proportional to the </a:t>
            </a:r>
            <a:r>
              <a:rPr b="1" lang="en">
                <a:solidFill>
                  <a:schemeClr val="dk1"/>
                </a:solidFill>
              </a:rPr>
              <a:t>input size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Thus, the </a:t>
            </a:r>
            <a:r>
              <a:rPr b="1" lang="en">
                <a:solidFill>
                  <a:schemeClr val="dk1"/>
                </a:solidFill>
              </a:rPr>
              <a:t>space complexity</a:t>
            </a:r>
            <a:r>
              <a:rPr lang="en">
                <a:solidFill>
                  <a:schemeClr val="dk1"/>
                </a:solidFill>
              </a:rPr>
              <a:t> of </a:t>
            </a:r>
            <a:r>
              <a:rPr b="1" lang="en">
                <a:solidFill>
                  <a:schemeClr val="dk1"/>
                </a:solidFill>
              </a:rPr>
              <a:t>Merge Sort</a:t>
            </a:r>
            <a:r>
              <a:rPr lang="en">
                <a:solidFill>
                  <a:schemeClr val="dk1"/>
                </a:solidFill>
              </a:rPr>
              <a:t> is also </a:t>
            </a:r>
            <a:r>
              <a:rPr b="1" lang="en">
                <a:solidFill>
                  <a:schemeClr val="dk1"/>
                </a:solidFill>
              </a:rPr>
              <a:t>O(n)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All three sorting algorithms have </a:t>
            </a:r>
            <a:r>
              <a:rPr b="1" lang="en" sz="1400">
                <a:solidFill>
                  <a:schemeClr val="dk1"/>
                </a:solidFill>
              </a:rPr>
              <a:t>O(n)</a:t>
            </a:r>
            <a:r>
              <a:rPr lang="en" sz="1400">
                <a:solidFill>
                  <a:schemeClr val="dk1"/>
                </a:solidFill>
              </a:rPr>
              <a:t> space complexity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Despite the different mechanisms used in the algorithms,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The additional memory used is proportional to the input size,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Big-O Notation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175450" y="1152475"/>
            <a:ext cx="8656800" cy="3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What is Big-O Notation?</a:t>
            </a:r>
            <a:endParaRPr b="1"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It describes the </a:t>
            </a:r>
            <a:r>
              <a:rPr b="1" lang="en">
                <a:solidFill>
                  <a:schemeClr val="dk1"/>
                </a:solidFill>
              </a:rPr>
              <a:t>worst-case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u="sng">
                <a:solidFill>
                  <a:schemeClr val="dk1"/>
                </a:solidFill>
              </a:rPr>
              <a:t>time or space complexity </a:t>
            </a:r>
            <a:r>
              <a:rPr lang="en">
                <a:solidFill>
                  <a:schemeClr val="dk1"/>
                </a:solidFill>
              </a:rPr>
              <a:t>of an algorithm as </a:t>
            </a:r>
            <a:r>
              <a:rPr lang="en" u="sng">
                <a:solidFill>
                  <a:schemeClr val="dk1"/>
                </a:solidFill>
              </a:rPr>
              <a:t>input size </a:t>
            </a:r>
            <a:r>
              <a:rPr b="1" lang="en" u="sng">
                <a:solidFill>
                  <a:schemeClr val="dk1"/>
                </a:solidFill>
              </a:rPr>
              <a:t>N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grows to </a:t>
            </a:r>
            <a:r>
              <a:rPr b="1" lang="en">
                <a:solidFill>
                  <a:srgbClr val="0000FF"/>
                </a:solidFill>
              </a:rPr>
              <a:t>infinity.</a:t>
            </a:r>
            <a:endParaRPr b="1">
              <a:solidFill>
                <a:srgbClr val="0000FF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It helps </a:t>
            </a:r>
            <a:r>
              <a:rPr lang="en" u="sng">
                <a:solidFill>
                  <a:schemeClr val="dk1"/>
                </a:solidFill>
              </a:rPr>
              <a:t>compare algorithms</a:t>
            </a:r>
            <a:r>
              <a:rPr lang="en">
                <a:solidFill>
                  <a:schemeClr val="dk1"/>
                </a:solidFill>
              </a:rPr>
              <a:t> by focusing on their </a:t>
            </a:r>
            <a:r>
              <a:rPr b="1" lang="en">
                <a:solidFill>
                  <a:schemeClr val="dk1"/>
                </a:solidFill>
              </a:rPr>
              <a:t>growth rate</a:t>
            </a:r>
            <a:r>
              <a:rPr lang="en">
                <a:solidFill>
                  <a:schemeClr val="dk1"/>
                </a:solidFill>
              </a:rPr>
              <a:t>, ignoring </a:t>
            </a:r>
            <a:endParaRPr>
              <a:solidFill>
                <a:schemeClr val="dk1"/>
              </a:solidFill>
            </a:endParaRPr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1) constant factors (</a:t>
            </a:r>
            <a:r>
              <a:rPr lang="en" sz="1800">
                <a:solidFill>
                  <a:schemeClr val="dk1"/>
                </a:solidFill>
              </a:rPr>
              <a:t>Multiplicative &amp; Additive</a:t>
            </a:r>
            <a:r>
              <a:rPr lang="en" sz="1800">
                <a:solidFill>
                  <a:schemeClr val="dk1"/>
                </a:solidFill>
              </a:rPr>
              <a:t>) </a:t>
            </a:r>
            <a:endParaRPr sz="1800">
              <a:solidFill>
                <a:schemeClr val="dk1"/>
              </a:solidFill>
            </a:endParaRPr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2) lower-order terms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Example1 (constant factors):  </a:t>
            </a:r>
            <a:r>
              <a:rPr b="1" lang="en">
                <a:solidFill>
                  <a:schemeClr val="dk1"/>
                </a:solidFill>
              </a:rPr>
              <a:t>O(N)</a:t>
            </a:r>
            <a:endParaRPr>
              <a:solidFill>
                <a:schemeClr val="dk1"/>
              </a:solidFill>
            </a:endParaRPr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L</a:t>
            </a:r>
            <a:r>
              <a:rPr lang="en" sz="1800">
                <a:solidFill>
                  <a:schemeClr val="dk1"/>
                </a:solidFill>
              </a:rPr>
              <a:t>inear search algorithm takes T(N) = 4N + 2 operations in the worst case.</a:t>
            </a:r>
            <a:endParaRPr sz="1800">
              <a:solidFill>
                <a:schemeClr val="dk1"/>
              </a:solidFill>
            </a:endParaRPr>
          </a:p>
          <a:p>
            <a:pPr indent="-31718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800">
                <a:solidFill>
                  <a:schemeClr val="dk1"/>
                </a:solidFill>
              </a:rPr>
              <a:t>Mult</a:t>
            </a:r>
            <a:r>
              <a:rPr lang="en" sz="1800">
                <a:solidFill>
                  <a:schemeClr val="dk1"/>
                </a:solidFill>
              </a:rPr>
              <a:t>iplicative constants (4) are ignored because they don’t affect growth rate.</a:t>
            </a:r>
            <a:endParaRPr sz="1800">
              <a:solidFill>
                <a:schemeClr val="dk1"/>
              </a:solidFill>
            </a:endParaRPr>
          </a:p>
          <a:p>
            <a:pPr indent="-31718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800">
                <a:solidFill>
                  <a:schemeClr val="dk1"/>
                </a:solidFill>
              </a:rPr>
              <a:t>Additive constants (+2) are insignificant for large N.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Example2 (lower-order terms): </a:t>
            </a:r>
            <a:endParaRPr>
              <a:solidFill>
                <a:schemeClr val="dk1"/>
              </a:solidFill>
            </a:endParaRPr>
          </a:p>
          <a:p>
            <a:pPr indent="-31718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If time complexity is an^3 + bn^2 + cn + d, </a:t>
            </a:r>
            <a:endParaRPr sz="1800">
              <a:solidFill>
                <a:schemeClr val="dk1"/>
              </a:solidFill>
            </a:endParaRPr>
          </a:p>
          <a:p>
            <a:pPr indent="-31718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800">
                <a:solidFill>
                  <a:schemeClr val="dk1"/>
                </a:solidFill>
              </a:rPr>
              <a:t>we write </a:t>
            </a:r>
            <a:r>
              <a:rPr b="1" lang="en" sz="1800">
                <a:solidFill>
                  <a:schemeClr val="dk1"/>
                </a:solidFill>
              </a:rPr>
              <a:t>O(N^3)</a:t>
            </a:r>
            <a:r>
              <a:rPr lang="en" sz="1800">
                <a:solidFill>
                  <a:schemeClr val="dk1"/>
                </a:solidFill>
              </a:rPr>
              <a:t> because N^3 dominates for large N.</a:t>
            </a:r>
            <a:br>
              <a:rPr lang="en" sz="1800">
                <a:solidFill>
                  <a:schemeClr val="dk1"/>
                </a:solidFill>
              </a:rPr>
            </a:br>
            <a:endParaRPr sz="1400"/>
          </a:p>
        </p:txBody>
      </p:sp>
      <p:sp>
        <p:nvSpPr>
          <p:cNvPr id="205" name="Google Shape;20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Big-O Notation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175450" y="1152475"/>
            <a:ext cx="8656800" cy="36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Ignores </a:t>
            </a:r>
            <a:r>
              <a:rPr lang="en" sz="1400">
                <a:solidFill>
                  <a:schemeClr val="dk1"/>
                </a:solidFill>
              </a:rPr>
              <a:t>lower-order terms: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3x^3+5x^2+10x+6 and 3x^3 have same time complexity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5x^2 is 2nd lowest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10x has the lowest</a:t>
            </a:r>
            <a:br>
              <a:rPr lang="en" sz="1400">
                <a:solidFill>
                  <a:schemeClr val="dk1"/>
                </a:solidFill>
              </a:rPr>
            </a:br>
            <a:endParaRPr sz="1400"/>
          </a:p>
        </p:txBody>
      </p:sp>
      <p:sp>
        <p:nvSpPr>
          <p:cNvPr id="212" name="Google Shape;21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575" y="1975825"/>
            <a:ext cx="5806700" cy="2568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Read Big-O Notation</a:t>
            </a:r>
            <a:endParaRPr/>
          </a:p>
        </p:txBody>
      </p:sp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96900" y="552600"/>
            <a:ext cx="56163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O(1)</a:t>
            </a:r>
            <a:r>
              <a:rPr lang="en" sz="1400">
                <a:solidFill>
                  <a:schemeClr val="dk1"/>
                </a:solidFill>
              </a:rPr>
              <a:t>→ "Order 1" (Constant time)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O(log⁡N)</a:t>
            </a:r>
            <a:r>
              <a:rPr lang="en" sz="1400">
                <a:solidFill>
                  <a:schemeClr val="dk1"/>
                </a:solidFill>
              </a:rPr>
              <a:t>→ "Order log N" (Logarithmic time)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O(N)</a:t>
            </a:r>
            <a:r>
              <a:rPr lang="en" sz="1400">
                <a:solidFill>
                  <a:schemeClr val="dk1"/>
                </a:solidFill>
              </a:rPr>
              <a:t> → "Order N" (Linear time)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O(Nlog⁡N)</a:t>
            </a:r>
            <a:r>
              <a:rPr lang="en" sz="1400">
                <a:solidFill>
                  <a:schemeClr val="dk1"/>
                </a:solidFill>
              </a:rPr>
              <a:t>→ "Order N log N" (Log-linear time)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O(N^2)</a:t>
            </a:r>
            <a:r>
              <a:rPr lang="en" sz="1400">
                <a:solidFill>
                  <a:schemeClr val="dk1"/>
                </a:solidFill>
              </a:rPr>
              <a:t> → "Order N squared" (Quadratic time)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O(N^3)</a:t>
            </a:r>
            <a:r>
              <a:rPr lang="en" sz="1400">
                <a:solidFill>
                  <a:schemeClr val="dk1"/>
                </a:solidFill>
              </a:rPr>
              <a:t> → "Order N cubed" (Cubic time)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O(2^N)</a:t>
            </a:r>
            <a:r>
              <a:rPr lang="en" sz="1400">
                <a:solidFill>
                  <a:schemeClr val="dk1"/>
                </a:solidFill>
              </a:rPr>
              <a:t>→ "Order 2 to the power of N" (Exponential time)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O(N!)</a:t>
            </a:r>
            <a:r>
              <a:rPr lang="en" sz="1400">
                <a:solidFill>
                  <a:schemeClr val="dk1"/>
                </a:solidFill>
              </a:rPr>
              <a:t>→ "Order N factorial" (Factorial time)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35"/>
          <p:cNvSpPr txBox="1"/>
          <p:nvPr/>
        </p:nvSpPr>
        <p:spPr>
          <a:xfrm>
            <a:off x="4502950" y="1081875"/>
            <a:ext cx="4723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Bubble/Selection Sort → </a:t>
            </a:r>
            <a:r>
              <a:rPr b="1" lang="en">
                <a:solidFill>
                  <a:schemeClr val="dk1"/>
                </a:solidFill>
              </a:rPr>
              <a:t>O(N^2)</a:t>
            </a:r>
            <a:r>
              <a:rPr lang="en">
                <a:solidFill>
                  <a:schemeClr val="dk1"/>
                </a:solidFill>
              </a:rPr>
              <a:t>(quadratic).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Merge Sort → </a:t>
            </a:r>
            <a:r>
              <a:rPr b="1" lang="en">
                <a:solidFill>
                  <a:schemeClr val="dk1"/>
                </a:solidFill>
              </a:rPr>
              <a:t>O(Nlog⁡N)</a:t>
            </a:r>
            <a:r>
              <a:rPr lang="en">
                <a:solidFill>
                  <a:schemeClr val="dk1"/>
                </a:solidFill>
              </a:rPr>
              <a:t> (log-linear).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/>
          <p:nvPr>
            <p:ph type="title"/>
          </p:nvPr>
        </p:nvSpPr>
        <p:spPr>
          <a:xfrm>
            <a:off x="311700" y="31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Running Time Functions</a:t>
            </a:r>
            <a:endParaRPr/>
          </a:p>
        </p:txBody>
      </p:sp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311700" y="996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1 (constant running time):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Instructions are executed </a:t>
            </a:r>
            <a:r>
              <a:rPr lang="en" sz="1500" u="sng">
                <a:solidFill>
                  <a:schemeClr val="dk1"/>
                </a:solidFill>
              </a:rPr>
              <a:t>once or a few times</a:t>
            </a:r>
            <a:endParaRPr sz="1500" u="sng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logN (logarithmic)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 big problem is solved by </a:t>
            </a:r>
            <a:r>
              <a:rPr lang="en" sz="1500" u="sng">
                <a:solidFill>
                  <a:schemeClr val="dk1"/>
                </a:solidFill>
              </a:rPr>
              <a:t>cutting the original problem in smaller sizes</a:t>
            </a:r>
            <a:r>
              <a:rPr lang="en" sz="1500">
                <a:solidFill>
                  <a:schemeClr val="dk1"/>
                </a:solidFill>
              </a:rPr>
              <a:t>, by a </a:t>
            </a:r>
            <a:r>
              <a:rPr lang="en" sz="1500" u="sng">
                <a:solidFill>
                  <a:srgbClr val="9900FF"/>
                </a:solidFill>
              </a:rPr>
              <a:t>constant fraction</a:t>
            </a:r>
            <a:r>
              <a:rPr lang="en" sz="1500" u="sng">
                <a:solidFill>
                  <a:schemeClr val="dk1"/>
                </a:solidFill>
              </a:rPr>
              <a:t> at each step</a:t>
            </a:r>
            <a:endParaRPr sz="1500" u="sng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Shortcut: the number that is used for division or multiplication will be the base of log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N (linear)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 small amount of processing is done on </a:t>
            </a:r>
            <a:r>
              <a:rPr lang="en" sz="1500" u="sng">
                <a:solidFill>
                  <a:schemeClr val="dk1"/>
                </a:solidFill>
              </a:rPr>
              <a:t>each input element</a:t>
            </a:r>
            <a:endParaRPr sz="1500" u="sng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N logN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 problem is solved by </a:t>
            </a:r>
            <a:r>
              <a:rPr lang="en" sz="1500" u="sng">
                <a:solidFill>
                  <a:srgbClr val="0000FF"/>
                </a:solidFill>
              </a:rPr>
              <a:t>dividing</a:t>
            </a:r>
            <a:r>
              <a:rPr lang="en" sz="1500" u="sng">
                <a:solidFill>
                  <a:schemeClr val="dk1"/>
                </a:solidFill>
              </a:rPr>
              <a:t> it into smaller problems,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 u="sng">
                <a:solidFill>
                  <a:schemeClr val="dk1"/>
                </a:solidFill>
              </a:rPr>
              <a:t>solving them independently</a:t>
            </a:r>
            <a:r>
              <a:rPr lang="en" sz="1500">
                <a:solidFill>
                  <a:schemeClr val="dk1"/>
                </a:solidFill>
              </a:rPr>
              <a:t> and </a:t>
            </a:r>
            <a:r>
              <a:rPr lang="en" sz="1500" u="sng">
                <a:solidFill>
                  <a:srgbClr val="9900FF"/>
                </a:solidFill>
              </a:rPr>
              <a:t>combining </a:t>
            </a:r>
            <a:r>
              <a:rPr lang="en" sz="1500" u="sng">
                <a:solidFill>
                  <a:schemeClr val="dk1"/>
                </a:solidFill>
              </a:rPr>
              <a:t>the solution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8" name="Google Shape;22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Running Time Functions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N</a:t>
            </a:r>
            <a:r>
              <a:rPr baseline="30000" lang="en" sz="1500">
                <a:solidFill>
                  <a:schemeClr val="dk1"/>
                </a:solidFill>
              </a:rPr>
              <a:t>2</a:t>
            </a:r>
            <a:r>
              <a:rPr lang="en" sz="1500">
                <a:solidFill>
                  <a:schemeClr val="dk1"/>
                </a:solidFill>
              </a:rPr>
              <a:t> (quadratic)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Typical for algorithms that process all pairs of data items (</a:t>
            </a:r>
            <a:r>
              <a:rPr b="1" lang="en" sz="1500">
                <a:solidFill>
                  <a:schemeClr val="dk1"/>
                </a:solidFill>
              </a:rPr>
              <a:t>double</a:t>
            </a:r>
            <a:r>
              <a:rPr b="1" lang="en" sz="1500">
                <a:solidFill>
                  <a:srgbClr val="E06666"/>
                </a:solidFill>
              </a:rPr>
              <a:t> nested l</a:t>
            </a:r>
            <a:r>
              <a:rPr b="1" lang="en" sz="1500">
                <a:solidFill>
                  <a:schemeClr val="dk1"/>
                </a:solidFill>
              </a:rPr>
              <a:t>oops</a:t>
            </a:r>
            <a:r>
              <a:rPr lang="en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N</a:t>
            </a:r>
            <a:r>
              <a:rPr baseline="30000" lang="en" sz="1500">
                <a:solidFill>
                  <a:schemeClr val="dk1"/>
                </a:solidFill>
              </a:rPr>
              <a:t>3</a:t>
            </a:r>
            <a:r>
              <a:rPr lang="en" sz="1500">
                <a:solidFill>
                  <a:schemeClr val="dk1"/>
                </a:solidFill>
              </a:rPr>
              <a:t> (cubic)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Processing of triples of data (</a:t>
            </a:r>
            <a:r>
              <a:rPr b="1" lang="en" sz="1500">
                <a:solidFill>
                  <a:schemeClr val="dk1"/>
                </a:solidFill>
              </a:rPr>
              <a:t>triple</a:t>
            </a:r>
            <a:r>
              <a:rPr b="1" lang="en" sz="1500">
                <a:solidFill>
                  <a:srgbClr val="CC0000"/>
                </a:solidFill>
              </a:rPr>
              <a:t> nested</a:t>
            </a:r>
            <a:r>
              <a:rPr b="1" lang="en" sz="1500">
                <a:solidFill>
                  <a:schemeClr val="dk1"/>
                </a:solidFill>
              </a:rPr>
              <a:t> loops</a:t>
            </a:r>
            <a:r>
              <a:rPr lang="en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N</a:t>
            </a:r>
            <a:r>
              <a:rPr baseline="30000" lang="en" sz="1500">
                <a:solidFill>
                  <a:schemeClr val="dk1"/>
                </a:solidFill>
              </a:rPr>
              <a:t>K</a:t>
            </a:r>
            <a:r>
              <a:rPr lang="en" sz="1500">
                <a:solidFill>
                  <a:schemeClr val="dk1"/>
                </a:solidFill>
              </a:rPr>
              <a:t> (polynomial), 2</a:t>
            </a:r>
            <a:r>
              <a:rPr baseline="30000" lang="en" sz="1500">
                <a:solidFill>
                  <a:schemeClr val="dk1"/>
                </a:solidFill>
              </a:rPr>
              <a:t>N</a:t>
            </a:r>
            <a:r>
              <a:rPr lang="en" sz="1500">
                <a:solidFill>
                  <a:schemeClr val="dk1"/>
                </a:solidFill>
              </a:rPr>
              <a:t> (exponential)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Few exponential algorithms are appropriate for practical use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35" name="Google Shape;23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Running Time Functions</a:t>
            </a:r>
            <a:endParaRPr/>
          </a:p>
        </p:txBody>
      </p:sp>
      <p:sp>
        <p:nvSpPr>
          <p:cNvPr id="241" name="Google Shape;24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2" name="Google Shape;24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650" y="1155475"/>
            <a:ext cx="679284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Running Time Functions</a:t>
            </a:r>
            <a:endParaRPr/>
          </a:p>
        </p:txBody>
      </p:sp>
      <p:sp>
        <p:nvSpPr>
          <p:cNvPr id="248" name="Google Shape;24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9" name="Google Shape;249;p39" title="Time_complexit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00" y="1092725"/>
            <a:ext cx="609796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5" name="Google Shape;25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825" y="48688"/>
            <a:ext cx="3804227" cy="504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Multi-Parameter Complexity [examples in analysis 11, 12]</a:t>
            </a:r>
            <a:endParaRPr/>
          </a:p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When input has multiple attributes, complexity depends on </a:t>
            </a:r>
            <a:r>
              <a:rPr b="1" lang="en" sz="1600">
                <a:solidFill>
                  <a:schemeClr val="dk1"/>
                </a:solidFill>
              </a:rPr>
              <a:t>all relevant factors</a:t>
            </a:r>
            <a:r>
              <a:rPr lang="en" sz="1600">
                <a:solidFill>
                  <a:schemeClr val="dk1"/>
                </a:solidFill>
              </a:rPr>
              <a:t>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Example:</a:t>
            </a:r>
            <a:r>
              <a:rPr lang="en" sz="1600">
                <a:solidFill>
                  <a:schemeClr val="dk1"/>
                </a:solidFill>
              </a:rPr>
              <a:t> Traversing a graph with N vertices and M edges → </a:t>
            </a:r>
            <a:r>
              <a:rPr b="1" lang="en" sz="1600">
                <a:solidFill>
                  <a:schemeClr val="dk1"/>
                </a:solidFill>
              </a:rPr>
              <a:t>O(N+M)</a:t>
            </a:r>
            <a:r>
              <a:rPr lang="en" sz="1600">
                <a:solidFill>
                  <a:schemeClr val="dk1"/>
                </a:solidFill>
              </a:rPr>
              <a:t>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Key takeaway:</a:t>
            </a:r>
            <a:r>
              <a:rPr lang="en" sz="1600">
                <a:solidFill>
                  <a:schemeClr val="dk1"/>
                </a:solidFill>
              </a:rPr>
              <a:t> Some problems require expressing complexity in terms of </a:t>
            </a:r>
            <a:r>
              <a:rPr b="1" lang="en" sz="1600">
                <a:solidFill>
                  <a:schemeClr val="dk1"/>
                </a:solidFill>
              </a:rPr>
              <a:t>multiple input sizes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 We will see details in the graph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11250" y="1245651"/>
            <a:ext cx="7921500" cy="31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Efficient programming is crucial due to limited computational resources.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In classroom settings, we almost never encounter this issue</a:t>
            </a:r>
            <a:r>
              <a:rPr lang="en" sz="1400">
                <a:solidFill>
                  <a:schemeClr val="dk1"/>
                </a:solidFill>
              </a:rPr>
              <a:t> because the inputs to our problems are </a:t>
            </a:r>
            <a:r>
              <a:rPr b="1" lang="en" sz="1400" u="sng">
                <a:solidFill>
                  <a:schemeClr val="dk1"/>
                </a:solidFill>
              </a:rPr>
              <a:t>quite small.</a:t>
            </a:r>
            <a:endParaRPr b="1" sz="1400" u="sng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As a result, even an i</a:t>
            </a:r>
            <a:r>
              <a:rPr b="1" lang="en" sz="1400">
                <a:solidFill>
                  <a:schemeClr val="dk1"/>
                </a:solidFill>
              </a:rPr>
              <a:t>nefficient program</a:t>
            </a:r>
            <a:r>
              <a:rPr lang="en" sz="1400">
                <a:solidFill>
                  <a:schemeClr val="dk1"/>
                </a:solidFill>
              </a:rPr>
              <a:t> can process them </a:t>
            </a:r>
            <a:r>
              <a:rPr b="1" lang="en" sz="1400">
                <a:solidFill>
                  <a:schemeClr val="dk1"/>
                </a:solidFill>
              </a:rPr>
              <a:t>very fast</a:t>
            </a:r>
            <a:r>
              <a:rPr lang="en" sz="1400">
                <a:solidFill>
                  <a:schemeClr val="dk1"/>
                </a:solidFill>
              </a:rPr>
              <a:t> (in computer terms).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However, real-world problems involve </a:t>
            </a:r>
            <a:r>
              <a:rPr b="1" lang="en" sz="1400" u="sng">
                <a:solidFill>
                  <a:schemeClr val="dk1"/>
                </a:solidFill>
              </a:rPr>
              <a:t>massive inputs,</a:t>
            </a:r>
            <a:r>
              <a:rPr lang="en" sz="1400">
                <a:solidFill>
                  <a:schemeClr val="dk1"/>
                </a:solidFill>
              </a:rPr>
              <a:t> making </a:t>
            </a:r>
            <a:r>
              <a:rPr b="1" lang="en" sz="1400" u="sng">
                <a:solidFill>
                  <a:schemeClr val="dk1"/>
                </a:solidFill>
              </a:rPr>
              <a:t>efficiency critical</a:t>
            </a:r>
            <a:r>
              <a:rPr lang="en" sz="1400">
                <a:solidFill>
                  <a:schemeClr val="dk1"/>
                </a:solidFill>
              </a:rPr>
              <a:t>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Poorly optimized programs</a:t>
            </a:r>
            <a:r>
              <a:rPr lang="en" sz="1400">
                <a:solidFill>
                  <a:schemeClr val="dk1"/>
                </a:solidFill>
              </a:rPr>
              <a:t> can lead to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</a:t>
            </a:r>
            <a:r>
              <a:rPr lang="en" sz="1400">
                <a:solidFill>
                  <a:schemeClr val="dk1"/>
                </a:solidFill>
              </a:rPr>
              <a:t>nacceptable execution times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</a:t>
            </a:r>
            <a:r>
              <a:rPr lang="en" sz="1400">
                <a:solidFill>
                  <a:schemeClr val="dk1"/>
                </a:solidFill>
              </a:rPr>
              <a:t>igh memory consumption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540900" y="379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Program Efficiency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Example01</a:t>
            </a:r>
            <a:endParaRPr/>
          </a:p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Code: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	a = b;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Time c</a:t>
            </a:r>
            <a:r>
              <a:rPr lang="en" sz="2100">
                <a:solidFill>
                  <a:schemeClr val="dk1"/>
                </a:solidFill>
              </a:rPr>
              <a:t>omplexity: ?</a:t>
            </a:r>
            <a:br>
              <a:rPr lang="en" sz="2100">
                <a:solidFill>
                  <a:schemeClr val="dk1"/>
                </a:solidFill>
              </a:rPr>
            </a:br>
            <a:r>
              <a:rPr lang="en" sz="2100">
                <a:solidFill>
                  <a:schemeClr val="dk1"/>
                </a:solidFill>
              </a:rPr>
              <a:t>Space</a:t>
            </a:r>
            <a:r>
              <a:rPr lang="en" sz="2100">
                <a:solidFill>
                  <a:schemeClr val="dk1"/>
                </a:solidFill>
              </a:rPr>
              <a:t> complexity: ?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69" name="Google Shape;26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Example01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Code: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	a = b;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Time complexity: </a:t>
            </a:r>
            <a:r>
              <a:rPr lang="en" sz="2100">
                <a:solidFill>
                  <a:srgbClr val="990000"/>
                </a:solidFill>
              </a:rPr>
              <a:t>O(1)</a:t>
            </a:r>
            <a:br>
              <a:rPr lang="en" sz="2100">
                <a:solidFill>
                  <a:srgbClr val="990000"/>
                </a:solidFill>
              </a:rPr>
            </a:br>
            <a:r>
              <a:rPr lang="en" sz="2100">
                <a:solidFill>
                  <a:schemeClr val="dk1"/>
                </a:solidFill>
              </a:rPr>
              <a:t>Space complexity: </a:t>
            </a:r>
            <a:r>
              <a:rPr lang="en" sz="2100">
                <a:solidFill>
                  <a:srgbClr val="990000"/>
                </a:solidFill>
              </a:rPr>
              <a:t>O(1) — Since it's a simple value assignment</a:t>
            </a:r>
            <a:endParaRPr sz="2100"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76" name="Google Shape;27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Example02</a:t>
            </a:r>
            <a:endParaRPr/>
          </a:p>
        </p:txBody>
      </p:sp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21025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 = 0;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(i=1; i &lt;=n; i++)</a:t>
            </a:r>
            <a:b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  sum += n;</a:t>
            </a:r>
            <a:b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rgbClr val="333399"/>
                </a:solidFill>
              </a:rPr>
              <a:t>Time c</a:t>
            </a:r>
            <a:r>
              <a:rPr lang="en" sz="2800">
                <a:solidFill>
                  <a:srgbClr val="333399"/>
                </a:solidFill>
              </a:rPr>
              <a:t>omplexity: ?</a:t>
            </a:r>
            <a:br>
              <a:rPr lang="en" sz="2800">
                <a:solidFill>
                  <a:srgbClr val="333399"/>
                </a:solidFill>
              </a:rPr>
            </a:br>
            <a:r>
              <a:rPr lang="en" sz="2800">
                <a:solidFill>
                  <a:srgbClr val="333399"/>
                </a:solidFill>
              </a:rPr>
              <a:t>Space complexity: ?</a:t>
            </a:r>
            <a:br>
              <a:rPr lang="en" sz="2800">
                <a:solidFill>
                  <a:srgbClr val="333399"/>
                </a:solidFill>
              </a:rPr>
            </a:b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3" name="Google Shape;28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Example02</a:t>
            </a:r>
            <a:endParaRPr/>
          </a:p>
        </p:txBody>
      </p:sp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99"/>
                </a:solidFill>
              </a:rPr>
              <a:t>Code:</a:t>
            </a:r>
            <a:endParaRPr>
              <a:solidFill>
                <a:srgbClr val="3333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 = 0; </a:t>
            </a:r>
            <a:r>
              <a:rPr lang="en">
                <a:solidFill>
                  <a:srgbClr val="990000"/>
                </a:solidFill>
              </a:rPr>
              <a:t>O (1)</a:t>
            </a:r>
            <a:endParaRPr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(i=1; i &lt;=n; i++) // </a:t>
            </a:r>
            <a:r>
              <a:rPr lang="en">
                <a:solidFill>
                  <a:srgbClr val="990000"/>
                </a:solidFill>
              </a:rPr>
              <a:t>O (n)</a:t>
            </a: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  sum += n; </a:t>
            </a:r>
            <a:r>
              <a:rPr lang="en">
                <a:solidFill>
                  <a:srgbClr val="990000"/>
                </a:solidFill>
              </a:rPr>
              <a:t>O (1)</a:t>
            </a: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Time complexity</a:t>
            </a:r>
            <a:r>
              <a:rPr lang="en">
                <a:solidFill>
                  <a:srgbClr val="333399"/>
                </a:solidFill>
              </a:rPr>
              <a:t>: </a:t>
            </a:r>
            <a:r>
              <a:rPr lang="en">
                <a:solidFill>
                  <a:srgbClr val="990000"/>
                </a:solidFill>
              </a:rPr>
              <a:t>O (1) + O (n) X O (1) = O (1) + </a:t>
            </a:r>
            <a:r>
              <a:rPr lang="en">
                <a:solidFill>
                  <a:srgbClr val="990000"/>
                </a:solidFill>
              </a:rPr>
              <a:t>O (n) = </a:t>
            </a:r>
            <a:r>
              <a:rPr lang="en">
                <a:solidFill>
                  <a:srgbClr val="990000"/>
                </a:solidFill>
              </a:rPr>
              <a:t>O (n)</a:t>
            </a:r>
            <a:br>
              <a:rPr lang="en">
                <a:solidFill>
                  <a:srgbClr val="990000"/>
                </a:solidFill>
              </a:rPr>
            </a:br>
            <a:r>
              <a:rPr lang="en">
                <a:solidFill>
                  <a:schemeClr val="dk1"/>
                </a:solidFill>
              </a:rPr>
              <a:t>Space complexity:</a:t>
            </a:r>
            <a:r>
              <a:rPr lang="en">
                <a:solidFill>
                  <a:srgbClr val="990000"/>
                </a:solidFill>
              </a:rPr>
              <a:t> O(1) — The loop runs O(n) times, but no extra space is used apart from a few variables, making it constant space.</a:t>
            </a:r>
            <a:endParaRPr>
              <a:solidFill>
                <a:srgbClr val="99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0" name="Google Shape;29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Example03</a:t>
            </a:r>
            <a:endParaRPr/>
          </a:p>
        </p:txBody>
      </p:sp>
      <p:sp>
        <p:nvSpPr>
          <p:cNvPr id="296" name="Google Shape;29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(i=1; i&lt;=n; i++)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for (j=1; j&lt;=n; j++)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sum1++;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 ?</a:t>
            </a:r>
            <a:b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complexity:??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7" name="Google Shape;297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Example03</a:t>
            </a:r>
            <a:endParaRPr/>
          </a:p>
        </p:txBody>
      </p:sp>
      <p:sp>
        <p:nvSpPr>
          <p:cNvPr id="303" name="Google Shape;303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r>
              <a:rPr lang="en" sz="1891">
                <a:solidFill>
                  <a:srgbClr val="FF0000"/>
                </a:solidFill>
              </a:rPr>
              <a:t>O(1)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(i=1; i&lt;=n; i++) </a:t>
            </a:r>
            <a:r>
              <a:rPr lang="en" sz="1891">
                <a:solidFill>
                  <a:srgbClr val="FF0000"/>
                </a:solidFill>
              </a:rPr>
              <a:t>O(n)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for (j=1; j&lt;=n; j++) </a:t>
            </a:r>
            <a:r>
              <a:rPr lang="en" sz="1891">
                <a:solidFill>
                  <a:srgbClr val="FF0000"/>
                </a:solidFill>
              </a:rPr>
              <a:t>O(n)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sum1++; </a:t>
            </a:r>
            <a:r>
              <a:rPr lang="en" sz="1891">
                <a:solidFill>
                  <a:srgbClr val="FF0000"/>
                </a:solidFill>
              </a:rPr>
              <a:t>O(1)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 </a:t>
            </a:r>
            <a:r>
              <a:rPr lang="en" sz="1891">
                <a:solidFill>
                  <a:srgbClr val="FF0000"/>
                </a:solidFill>
              </a:rPr>
              <a:t>O(1) +</a:t>
            </a: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91">
                <a:solidFill>
                  <a:srgbClr val="FF0000"/>
                </a:solidFill>
              </a:rPr>
              <a:t>O(n) x O(n) = O(n²)</a:t>
            </a:r>
            <a:br>
              <a:rPr lang="en" sz="1891">
                <a:solidFill>
                  <a:srgbClr val="FF0000"/>
                </a:solidFill>
              </a:rPr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 </a:t>
            </a:r>
            <a:r>
              <a:rPr b="1" lang="en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 — only a few integer variables are used, requiring constant space.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304" name="Google Shape;30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Example04</a:t>
            </a:r>
            <a:endParaRPr/>
          </a:p>
        </p:txBody>
      </p:sp>
      <p:sp>
        <p:nvSpPr>
          <p:cNvPr id="310" name="Google Shape;31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(i=1; i&lt;=n; i++) 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for (j=1; j&lt;=2*n; j++) 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sum1++; 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complexity:??</a:t>
            </a:r>
            <a:b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complexity:??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1" name="Google Shape;311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Example04</a:t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 = 0; </a:t>
            </a:r>
            <a:r>
              <a:rPr lang="en" sz="1891">
                <a:solidFill>
                  <a:srgbClr val="FF0000"/>
                </a:solidFill>
              </a:rPr>
              <a:t>O(1)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(i=1; i&lt;=n; i++) </a:t>
            </a:r>
            <a:r>
              <a:rPr lang="en" sz="1891">
                <a:solidFill>
                  <a:srgbClr val="FF0000"/>
                </a:solidFill>
              </a:rPr>
              <a:t>O(n)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for (j=1; j&lt;=2*n; j++) </a:t>
            </a:r>
            <a:r>
              <a:rPr lang="en" sz="1891">
                <a:solidFill>
                  <a:srgbClr val="FF0000"/>
                </a:solidFill>
              </a:rPr>
              <a:t>O(2n)= O(n)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sum1++; </a:t>
            </a:r>
            <a:r>
              <a:rPr lang="en" sz="1891">
                <a:solidFill>
                  <a:srgbClr val="FF0000"/>
                </a:solidFill>
              </a:rPr>
              <a:t>O(1)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 </a:t>
            </a:r>
            <a:r>
              <a:rPr lang="en" sz="1891">
                <a:solidFill>
                  <a:srgbClr val="FF0000"/>
                </a:solidFill>
              </a:rPr>
              <a:t>O(1) +</a:t>
            </a: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91">
                <a:solidFill>
                  <a:srgbClr val="FF0000"/>
                </a:solidFill>
              </a:rPr>
              <a:t>O(n) x O(n) = O(n²)</a:t>
            </a:r>
            <a:br>
              <a:rPr lang="en" sz="1891">
                <a:solidFill>
                  <a:srgbClr val="FF0000"/>
                </a:solidFill>
              </a:rPr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 </a:t>
            </a:r>
            <a:r>
              <a:rPr b="1" lang="en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8" name="Google Shape;31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Example05</a:t>
            </a:r>
            <a:endParaRPr/>
          </a:p>
        </p:txBody>
      </p:sp>
      <p:sp>
        <p:nvSpPr>
          <p:cNvPr id="324" name="Google Shape;324;p50"/>
          <p:cNvSpPr txBox="1"/>
          <p:nvPr>
            <p:ph idx="1" type="body"/>
          </p:nvPr>
        </p:nvSpPr>
        <p:spPr>
          <a:xfrm>
            <a:off x="36235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 = 0;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(j=1; j&lt;=n; j++) 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for (i=1; i&lt;=j; i++)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Sum++;</a:t>
            </a:r>
            <a:b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(k=0; k&lt;n; k++)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s = k;</a:t>
            </a:r>
            <a:b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33399"/>
                </a:solidFill>
              </a:rPr>
              <a:t>Time complexity: </a:t>
            </a:r>
            <a:r>
              <a:rPr lang="en" sz="2800">
                <a:solidFill>
                  <a:srgbClr val="FF0000"/>
                </a:solidFill>
              </a:rPr>
              <a:t>?</a:t>
            </a:r>
            <a:br>
              <a:rPr lang="en" sz="2800">
                <a:solidFill>
                  <a:srgbClr val="FF0000"/>
                </a:solidFill>
              </a:rPr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complexity:??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5" name="Google Shape;32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05</a:t>
            </a:r>
            <a:endParaRPr/>
          </a:p>
        </p:txBody>
      </p:sp>
      <p:sp>
        <p:nvSpPr>
          <p:cNvPr id="331" name="Google Shape;33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 = 0; </a:t>
            </a:r>
            <a:r>
              <a:rPr lang="en" sz="1891">
                <a:solidFill>
                  <a:srgbClr val="FF0000"/>
                </a:solidFill>
              </a:rPr>
              <a:t>O(1)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(j=1; j&lt;=n; j++)   </a:t>
            </a:r>
            <a:r>
              <a:rPr b="1" lang="en" sz="2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endParaRPr b="1" sz="20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for (i=1; i&lt;=j; i++)  </a:t>
            </a: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Sum++;  </a:t>
            </a:r>
            <a:r>
              <a:rPr b="1" lang="en" sz="2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br>
              <a:rPr b="1" lang="en" sz="2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(k=0; k&lt;n; k++) </a:t>
            </a:r>
            <a:r>
              <a:rPr b="1" lang="en" sz="2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s = k; </a:t>
            </a:r>
            <a:r>
              <a:rPr b="1" lang="en" sz="2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b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91">
                <a:solidFill>
                  <a:srgbClr val="333399"/>
                </a:solidFill>
              </a:rPr>
              <a:t>Time c</a:t>
            </a:r>
            <a:r>
              <a:rPr lang="en" sz="1891">
                <a:solidFill>
                  <a:srgbClr val="333399"/>
                </a:solidFill>
              </a:rPr>
              <a:t>omplexity: </a:t>
            </a:r>
            <a:r>
              <a:rPr lang="en" sz="1891">
                <a:solidFill>
                  <a:srgbClr val="FF0000"/>
                </a:solidFill>
              </a:rPr>
              <a:t>O(1) + </a:t>
            </a:r>
            <a:r>
              <a:rPr lang="en" sz="1891">
                <a:solidFill>
                  <a:srgbClr val="333399"/>
                </a:solidFill>
              </a:rPr>
              <a:t>O(</a:t>
            </a:r>
            <a:r>
              <a:rPr lang="en" sz="1891">
                <a:solidFill>
                  <a:srgbClr val="333399"/>
                </a:solidFill>
              </a:rPr>
              <a:t>n²</a:t>
            </a:r>
            <a:r>
              <a:rPr lang="en" sz="1891">
                <a:solidFill>
                  <a:srgbClr val="333399"/>
                </a:solidFill>
              </a:rPr>
              <a:t>) + </a:t>
            </a:r>
            <a:r>
              <a:rPr lang="en" sz="1891">
                <a:solidFill>
                  <a:srgbClr val="333399"/>
                </a:solidFill>
              </a:rPr>
              <a:t>O(n) = </a:t>
            </a:r>
            <a:r>
              <a:rPr b="1" lang="en" sz="2000">
                <a:solidFill>
                  <a:srgbClr val="990000"/>
                </a:solidFill>
              </a:rPr>
              <a:t>O(n²)</a:t>
            </a:r>
            <a:br>
              <a:rPr b="1" lang="en" sz="2000">
                <a:solidFill>
                  <a:srgbClr val="990000"/>
                </a:solidFill>
              </a:rPr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 </a:t>
            </a:r>
            <a:r>
              <a:rPr b="1" lang="en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b="1" sz="1000">
              <a:solidFill>
                <a:srgbClr val="990000"/>
              </a:solidFill>
            </a:endParaRPr>
          </a:p>
        </p:txBody>
      </p:sp>
      <p:sp>
        <p:nvSpPr>
          <p:cNvPr id="332" name="Google Shape;33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51"/>
          <p:cNvSpPr txBox="1"/>
          <p:nvPr/>
        </p:nvSpPr>
        <p:spPr>
          <a:xfrm>
            <a:off x="5493150" y="2047075"/>
            <a:ext cx="22647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O(n)* </a:t>
            </a:r>
            <a:r>
              <a:rPr lang="en" sz="1800">
                <a:solidFill>
                  <a:schemeClr val="dk2"/>
                </a:solidFill>
              </a:rPr>
              <a:t>O(n) = O(n^2)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34" name="Google Shape;334;p51"/>
          <p:cNvSpPr txBox="1"/>
          <p:nvPr/>
        </p:nvSpPr>
        <p:spPr>
          <a:xfrm>
            <a:off x="5622600" y="3278675"/>
            <a:ext cx="22647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O(n)* O(1) = O(n)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– Matrix Multiplication Complexity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037863"/>
            <a:ext cx="8520600" cy="21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9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Char char="●"/>
            </a:pPr>
            <a:r>
              <a:rPr lang="en" sz="1217">
                <a:solidFill>
                  <a:schemeClr val="dk1"/>
                </a:solidFill>
              </a:rPr>
              <a:t>Matrix multiplication: C = A × B, where C’s elements are computed using row-column multiplication.</a:t>
            </a:r>
            <a:br>
              <a:rPr lang="en" sz="1217">
                <a:solidFill>
                  <a:schemeClr val="dk1"/>
                </a:solidFill>
              </a:rPr>
            </a:br>
            <a:br>
              <a:rPr lang="en" sz="1217">
                <a:solidFill>
                  <a:schemeClr val="dk1"/>
                </a:solidFill>
              </a:rPr>
            </a:br>
            <a:br>
              <a:rPr lang="en" sz="1217">
                <a:solidFill>
                  <a:schemeClr val="dk1"/>
                </a:solidFill>
              </a:rPr>
            </a:br>
            <a:br>
              <a:rPr lang="en" sz="1217">
                <a:solidFill>
                  <a:schemeClr val="dk1"/>
                </a:solidFill>
              </a:rPr>
            </a:br>
            <a:br>
              <a:rPr lang="en" sz="1217">
                <a:solidFill>
                  <a:schemeClr val="dk1"/>
                </a:solidFill>
              </a:rPr>
            </a:br>
            <a:br>
              <a:rPr lang="en" sz="1217">
                <a:solidFill>
                  <a:schemeClr val="dk1"/>
                </a:solidFill>
              </a:rPr>
            </a:br>
            <a:endParaRPr sz="12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65" u="sng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075" y="1442975"/>
            <a:ext cx="4827300" cy="15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062" y="3179275"/>
            <a:ext cx="8931876" cy="15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Example06</a:t>
            </a:r>
            <a:endParaRPr/>
          </a:p>
        </p:txBody>
      </p:sp>
      <p:sp>
        <p:nvSpPr>
          <p:cNvPr id="340" name="Google Shape;340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b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= 100;</a:t>
            </a:r>
            <a:endParaRPr sz="17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(k=1; k&lt;=n; k*=2) 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 k = k*2</a:t>
            </a:r>
            <a:endParaRPr b="1" sz="17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for (j=1; j&lt;=n; j++)</a:t>
            </a:r>
            <a:endParaRPr b="1" sz="17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Sum1++;</a:t>
            </a:r>
            <a:b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7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??</a:t>
            </a:r>
            <a:b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complexity:??</a:t>
            </a:r>
            <a:endParaRPr sz="23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Example06</a:t>
            </a:r>
            <a:endParaRPr/>
          </a:p>
        </p:txBody>
      </p:sp>
      <p:sp>
        <p:nvSpPr>
          <p:cNvPr id="347" name="Google Shape;34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 = 0; 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b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 = 100; 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sz="17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(k=1; k&lt;=n; k*=2) 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//k starts at 1 and doubles each time </a:t>
            </a:r>
            <a:endParaRPr b="1" sz="17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//(runs for half of n time) = O(log</a:t>
            </a:r>
            <a:r>
              <a:rPr b="1" baseline="-25000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n)</a:t>
            </a:r>
            <a:endParaRPr b="1" sz="17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for (j=1; j&lt;=n; j++)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//j runs from 1 to n = 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endParaRPr b="1" sz="17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Sum1++; 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b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7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 + O(1) + 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O(log</a:t>
            </a:r>
            <a:r>
              <a:rPr b="1" baseline="-25000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n) 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x 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O(n) = O(n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baseline="-25000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 </a:t>
            </a:r>
            <a:r>
              <a:rPr b="1" lang="en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sz="23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Example06</a:t>
            </a:r>
            <a:endParaRPr/>
          </a:p>
        </p:txBody>
      </p:sp>
      <p:sp>
        <p:nvSpPr>
          <p:cNvPr id="354" name="Google Shape;354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b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 = 100;</a:t>
            </a:r>
            <a:endParaRPr sz="17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(k=1; k&lt;=n; k*=2) 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 k=1 2 4 8 16 32 64 = total 7 times</a:t>
            </a:r>
            <a:b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for (j=1; j&lt;=n; j++)</a:t>
            </a:r>
            <a:endParaRPr b="1" sz="17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sum1++;</a:t>
            </a:r>
            <a:b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7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O(log</a:t>
            </a:r>
            <a:r>
              <a:rPr b="1" baseline="-25000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n) x 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O(n) = O(n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baseline="-25000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3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6" name="Google Shape;356;p54"/>
          <p:cNvSpPr txBox="1"/>
          <p:nvPr/>
        </p:nvSpPr>
        <p:spPr>
          <a:xfrm>
            <a:off x="4172875" y="1423600"/>
            <a:ext cx="44466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baseline="-25000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(100)=6.67= approx 7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Example07</a:t>
            </a:r>
            <a:endParaRPr/>
          </a:p>
        </p:txBody>
      </p:sp>
      <p:sp>
        <p:nvSpPr>
          <p:cNvPr id="362" name="Google Shape;362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 = 100;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(i=n; i&gt;=1; i=i/2) 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for (j=1; j&lt;=n; j++)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Sum1= Sum1 + i ;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complexity:???</a:t>
            </a:r>
            <a:endParaRPr sz="22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 = 0; 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= 100; 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(i=n; i&gt;=1; i=i/2)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//i starts at n and is halved each time 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//= O(log</a:t>
            </a:r>
            <a:r>
              <a:rPr b="1" baseline="-25000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n)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for (j=1; j&lt;=n; j++)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//j runs from 1 to n = 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Sum1= Sum1 + i ; 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 + O(1) +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O(log</a:t>
            </a:r>
            <a:r>
              <a:rPr b="1" baseline="-25000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n)x 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O(n) = O(n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baseline="-25000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 </a:t>
            </a:r>
            <a:r>
              <a:rPr b="1" lang="en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sz="22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Example07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= 100;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(i=n; i&gt;=1; i=i/2) 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 i=100 50 25 12 6 3 1  = total 7 times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for (j=1; j&lt;=n; j++)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Sum1= Sum1 + i ; 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O(log</a:t>
            </a:r>
            <a:r>
              <a:rPr b="1" baseline="-25000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n)x 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O(n) = O(n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baseline="-25000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7" name="Google Shape;37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57"/>
          <p:cNvSpPr txBox="1"/>
          <p:nvPr/>
        </p:nvSpPr>
        <p:spPr>
          <a:xfrm>
            <a:off x="4163700" y="956000"/>
            <a:ext cx="44466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baseline="-25000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(100)=6.67= approx 7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Example08</a:t>
            </a:r>
            <a:endParaRPr/>
          </a:p>
        </p:txBody>
      </p:sp>
      <p:sp>
        <p:nvSpPr>
          <p:cNvPr id="384" name="Google Shape;384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99"/>
                </a:solidFill>
              </a:rPr>
              <a:t>Code:</a:t>
            </a:r>
            <a:endParaRPr sz="1700">
              <a:solidFill>
                <a:srgbClr val="3333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a=0 </a:t>
            </a: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N= 5</a:t>
            </a: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i=N</a:t>
            </a:r>
            <a:endParaRPr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while (i&gt;0): </a:t>
            </a: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a = a+ i;</a:t>
            </a: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i = i/2 </a:t>
            </a: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</a:t>
            </a: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omplexity:</a:t>
            </a: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??</a:t>
            </a:r>
            <a:b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complexity:??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5" name="Google Shape;385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Example08</a:t>
            </a:r>
            <a:endParaRPr/>
          </a:p>
        </p:txBody>
      </p:sp>
      <p:sp>
        <p:nvSpPr>
          <p:cNvPr id="391" name="Google Shape;391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333399"/>
                </a:solidFill>
              </a:rPr>
              <a:t>Code:</a:t>
            </a:r>
            <a:endParaRPr sz="3100">
              <a:solidFill>
                <a:srgbClr val="3333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a=0 </a:t>
            </a:r>
            <a:b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N= 5</a:t>
            </a:r>
            <a:b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i=N</a:t>
            </a:r>
            <a:endParaRPr sz="17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while (i&gt;0): 	</a:t>
            </a:r>
            <a:b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a = a+ i; 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b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i = i/2 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//i starts at N and is halved each time = O(log</a:t>
            </a:r>
            <a:r>
              <a:rPr b="1" baseline="-25000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n)</a:t>
            </a:r>
            <a:b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7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O(log</a:t>
            </a:r>
            <a:r>
              <a:rPr b="1" baseline="-25000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n)X O(1)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= O(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baseline="-25000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 </a:t>
            </a:r>
            <a:r>
              <a:rPr b="1" lang="en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b="1" sz="17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Google Shape;392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Example09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0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 = 100;</a:t>
            </a:r>
            <a:endParaRPr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(i=n; i&gt;=1; i=i/2) 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9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(k=1; k&lt;=n; k*=2)</a:t>
            </a:r>
            <a:endParaRPr b="1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Sum1= Sum1 + i ;</a:t>
            </a: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</a:t>
            </a: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??</a:t>
            </a:r>
            <a:b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</a:t>
            </a:r>
            <a:r>
              <a:rPr lang="en" sz="24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??</a:t>
            </a:r>
            <a:endParaRPr b="1" sz="14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Example09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 = 100;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(i=n; i&gt;=1; i=i/2)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O(log</a:t>
            </a:r>
            <a:r>
              <a:rPr b="1" baseline="-25000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n)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(k=1; k&lt;=n; k*=2)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O(log</a:t>
            </a:r>
            <a:r>
              <a:rPr b="1" baseline="-25000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n)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Sum1= Sum1 + i ; 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O(log</a:t>
            </a:r>
            <a:r>
              <a:rPr b="1" baseline="-25000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n)x O(log</a:t>
            </a:r>
            <a:r>
              <a:rPr b="1" baseline="-25000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n)x O(1)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= O((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baseline="-25000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n)</a:t>
            </a:r>
            <a:r>
              <a:rPr b="1" baseline="30000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 </a:t>
            </a:r>
            <a:r>
              <a:rPr b="1" lang="en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sz="22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Google Shape;406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– Matrix Multiplication Complexity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037863"/>
            <a:ext cx="8520600" cy="21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9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Char char="●"/>
            </a:pPr>
            <a:r>
              <a:rPr lang="en" sz="1217">
                <a:solidFill>
                  <a:schemeClr val="dk1"/>
                </a:solidFill>
              </a:rPr>
              <a:t>Matrix multiplication: C = A × B, where C’s elements are computed using row-column multiplication.</a:t>
            </a:r>
            <a:br>
              <a:rPr lang="en" sz="1217">
                <a:solidFill>
                  <a:schemeClr val="dk1"/>
                </a:solidFill>
              </a:rPr>
            </a:br>
            <a:br>
              <a:rPr lang="en" sz="1217">
                <a:solidFill>
                  <a:schemeClr val="dk1"/>
                </a:solidFill>
              </a:rPr>
            </a:br>
            <a:br>
              <a:rPr lang="en" sz="1217">
                <a:solidFill>
                  <a:schemeClr val="dk1"/>
                </a:solidFill>
              </a:rPr>
            </a:br>
            <a:br>
              <a:rPr lang="en" sz="1217">
                <a:solidFill>
                  <a:schemeClr val="dk1"/>
                </a:solidFill>
              </a:rPr>
            </a:br>
            <a:br>
              <a:rPr lang="en" sz="1217">
                <a:solidFill>
                  <a:schemeClr val="dk1"/>
                </a:solidFill>
              </a:rPr>
            </a:br>
            <a:br>
              <a:rPr lang="en" sz="1217">
                <a:solidFill>
                  <a:schemeClr val="dk1"/>
                </a:solidFill>
              </a:rPr>
            </a:br>
            <a:endParaRPr sz="1217">
              <a:solidFill>
                <a:schemeClr val="dk1"/>
              </a:solidFill>
            </a:endParaRPr>
          </a:p>
          <a:p>
            <a:pPr indent="-3059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Char char="●"/>
            </a:pPr>
            <a:r>
              <a:rPr lang="en" sz="1217">
                <a:solidFill>
                  <a:schemeClr val="dk1"/>
                </a:solidFill>
              </a:rPr>
              <a:t>If A and B are 3 × 3 matrices:</a:t>
            </a:r>
            <a:endParaRPr sz="1217">
              <a:solidFill>
                <a:schemeClr val="dk1"/>
              </a:solidFill>
            </a:endParaRPr>
          </a:p>
          <a:p>
            <a:pPr indent="-3059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Char char="○"/>
            </a:pPr>
            <a:r>
              <a:rPr lang="en" sz="1217">
                <a:solidFill>
                  <a:schemeClr val="dk1"/>
                </a:solidFill>
              </a:rPr>
              <a:t>Each C element requires 3 multiplications, C has 9 elements</a:t>
            </a:r>
            <a:endParaRPr sz="1217">
              <a:solidFill>
                <a:schemeClr val="dk1"/>
              </a:solidFill>
            </a:endParaRPr>
          </a:p>
          <a:p>
            <a:pPr indent="-3059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Char char="○"/>
            </a:pPr>
            <a:r>
              <a:rPr lang="en" sz="1217">
                <a:solidFill>
                  <a:schemeClr val="dk1"/>
                </a:solidFill>
              </a:rPr>
              <a:t>Total multiplications = 3 × 9 = 27</a:t>
            </a:r>
            <a:endParaRPr sz="1217">
              <a:solidFill>
                <a:schemeClr val="dk1"/>
              </a:solidFill>
            </a:endParaRPr>
          </a:p>
          <a:p>
            <a:pPr indent="-3059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Char char="○"/>
            </a:pPr>
            <a:r>
              <a:rPr lang="en" sz="1217">
                <a:solidFill>
                  <a:schemeClr val="dk1"/>
                </a:solidFill>
              </a:rPr>
              <a:t>At 2 GHz CPU speed (~1 operation per nanosecond), takes ~27 nanoseconds.</a:t>
            </a:r>
            <a:endParaRPr sz="1217">
              <a:solidFill>
                <a:schemeClr val="dk1"/>
              </a:solidFill>
            </a:endParaRPr>
          </a:p>
          <a:p>
            <a:pPr indent="-3059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Char char="○"/>
            </a:pPr>
            <a:r>
              <a:rPr lang="en" sz="1217">
                <a:solidFill>
                  <a:schemeClr val="dk1"/>
                </a:solidFill>
              </a:rPr>
              <a:t>27 × 10^(-9) seconds = 27 nanoseconds.</a:t>
            </a:r>
            <a:endParaRPr sz="12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17">
              <a:solidFill>
                <a:schemeClr val="dk1"/>
              </a:solidFill>
            </a:endParaRPr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701" y="1405425"/>
            <a:ext cx="7972601" cy="14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62"/>
          <p:cNvSpPr txBox="1"/>
          <p:nvPr>
            <p:ph idx="1" type="body"/>
          </p:nvPr>
        </p:nvSpPr>
        <p:spPr>
          <a:xfrm>
            <a:off x="311700" y="1152475"/>
            <a:ext cx="8520600" cy="3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 = 5;</a:t>
            </a:r>
            <a:endParaRPr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(i=0; i&lt;=n; i=i+1) 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for (k=0; k&lt;=i*n; k=k+1)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Sum1= Sum1 + i ;</a:t>
            </a: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(i=0; i&lt;=n+n; i=i+1) </a:t>
            </a:r>
            <a:b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Sum1= Sum1 + i</a:t>
            </a: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</a:t>
            </a: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???</a:t>
            </a:r>
            <a:br>
              <a:rPr lang="en"/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complexity:??</a:t>
            </a:r>
            <a:endParaRPr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3" name="Google Shape;413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6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 = 0; 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 = 5; 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(i=0; i&lt;=n; i=i+1) 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O(n)</a:t>
            </a:r>
            <a:endParaRPr b="1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for (k=0; k&lt;=i*n; k=k+1)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990000"/>
                </a:solidFill>
              </a:rPr>
              <a:t>O(n²), max value of i is n </a:t>
            </a:r>
            <a:endParaRPr b="1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Sum1= Sum1 + i ; </a:t>
            </a: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(i=0; i&lt;=n+n; i=i+1) 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O(2n)= O(n)</a:t>
            </a:r>
            <a:b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Sum1= Sum1 + i ; </a:t>
            </a: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</a:t>
            </a: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 + O(1) + </a:t>
            </a:r>
            <a:r>
              <a:rPr lang="en" sz="1700">
                <a:solidFill>
                  <a:srgbClr val="990000"/>
                </a:solidFill>
              </a:rPr>
              <a:t>O(n</a:t>
            </a:r>
            <a:r>
              <a:rPr baseline="30000" lang="en" sz="1700">
                <a:solidFill>
                  <a:srgbClr val="990000"/>
                </a:solidFill>
              </a:rPr>
              <a:t>3</a:t>
            </a:r>
            <a:r>
              <a:rPr lang="en" sz="1700">
                <a:solidFill>
                  <a:srgbClr val="990000"/>
                </a:solidFill>
              </a:rPr>
              <a:t>)</a:t>
            </a:r>
            <a:r>
              <a:rPr lang="en"/>
              <a:t> 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+ O(n)</a:t>
            </a: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= O(n</a:t>
            </a:r>
            <a:r>
              <a:rPr b="1" baseline="30000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 </a:t>
            </a:r>
            <a:r>
              <a:rPr b="1" lang="en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0" name="Google Shape;42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1" name="Google Shape;421;p63"/>
          <p:cNvSpPr txBox="1"/>
          <p:nvPr/>
        </p:nvSpPr>
        <p:spPr>
          <a:xfrm>
            <a:off x="6481350" y="1726350"/>
            <a:ext cx="2539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O(n)* O(n²) = O(n</a:t>
            </a:r>
            <a:r>
              <a:rPr b="1" baseline="30000" lang="en" sz="1800">
                <a:solidFill>
                  <a:schemeClr val="dk1"/>
                </a:solidFill>
              </a:rPr>
              <a:t>3</a:t>
            </a:r>
            <a:r>
              <a:rPr b="1" lang="en" sz="1800">
                <a:solidFill>
                  <a:schemeClr val="dk1"/>
                </a:solidFill>
              </a:rPr>
              <a:t>)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4"/>
          <p:cNvSpPr txBox="1"/>
          <p:nvPr>
            <p:ph type="title"/>
          </p:nvPr>
        </p:nvSpPr>
        <p:spPr>
          <a:xfrm>
            <a:off x="265850" y="2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64"/>
          <p:cNvSpPr txBox="1"/>
          <p:nvPr>
            <p:ph idx="1" type="body"/>
          </p:nvPr>
        </p:nvSpPr>
        <p:spPr>
          <a:xfrm>
            <a:off x="311700" y="82517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 = 100;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m = 10;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(i=n; i&gt;=1; i=i-1): 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(k=1; k&lt;=m; k=k+2):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Sum1= Sum1 + i + k ; 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(i=1; i&lt;=m; i=i+1):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print(i) ; 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??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complexity:???</a:t>
            </a:r>
            <a:endParaRPr b="1" sz="14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Google Shape;428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5"/>
          <p:cNvSpPr txBox="1"/>
          <p:nvPr>
            <p:ph type="title"/>
          </p:nvPr>
        </p:nvSpPr>
        <p:spPr>
          <a:xfrm>
            <a:off x="265850" y="2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65"/>
          <p:cNvSpPr txBox="1"/>
          <p:nvPr>
            <p:ph idx="1" type="body"/>
          </p:nvPr>
        </p:nvSpPr>
        <p:spPr>
          <a:xfrm>
            <a:off x="311700" y="82517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 = 100;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m = 10;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(i=n; i&gt;=1; i=i-1):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O(n) 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(k=1; k&lt;=m; k=k+2):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O(m/2)= O(m)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Sum1= Sum1 + i + k ;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(i=1; i&lt;=m; i=i+1):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O(m) 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print(i) ;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O(n)x O(m)x O(1) + O(m)x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= O(n x m) + O(m) 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= O(n x m) 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 </a:t>
            </a:r>
            <a:r>
              <a:rPr b="1" lang="en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b="1" sz="14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6"/>
          <p:cNvSpPr txBox="1"/>
          <p:nvPr>
            <p:ph type="title"/>
          </p:nvPr>
        </p:nvSpPr>
        <p:spPr>
          <a:xfrm>
            <a:off x="265850" y="2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66"/>
          <p:cNvSpPr txBox="1"/>
          <p:nvPr>
            <p:ph idx="1" type="body"/>
          </p:nvPr>
        </p:nvSpPr>
        <p:spPr>
          <a:xfrm>
            <a:off x="311700" y="82517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arr=[]; 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counter=0;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N=100, M=40; 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for (i=1; i&lt;=N; i=i+1): 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arr.append(i) 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(i=1; i&lt;=M; i=i+1)</a:t>
            </a: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counter+=1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???? 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complexity:???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2" name="Google Shape;442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7"/>
          <p:cNvSpPr txBox="1"/>
          <p:nvPr>
            <p:ph type="title"/>
          </p:nvPr>
        </p:nvSpPr>
        <p:spPr>
          <a:xfrm>
            <a:off x="265850" y="2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67"/>
          <p:cNvSpPr txBox="1"/>
          <p:nvPr>
            <p:ph idx="1" type="body"/>
          </p:nvPr>
        </p:nvSpPr>
        <p:spPr>
          <a:xfrm>
            <a:off x="311700" y="82517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arr=[];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counter=0;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N=100, M=40;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O(2)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for (i=1; i&lt;=N; i=i+1):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arr.append(i)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for (i=1; i&lt;=M; i=i+1):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O(M)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counter+=1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O(1)+O(1)+O(2) + O(N)xO(1)+ O(M)x O(1)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= O(4)+ O(N) + O(M)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= O(N) + O(M)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= O(N+M) 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9" name="Google Shape;449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8"/>
          <p:cNvSpPr txBox="1"/>
          <p:nvPr>
            <p:ph type="title"/>
          </p:nvPr>
        </p:nvSpPr>
        <p:spPr>
          <a:xfrm>
            <a:off x="265850" y="2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68"/>
          <p:cNvSpPr txBox="1"/>
          <p:nvPr>
            <p:ph idx="1" type="body"/>
          </p:nvPr>
        </p:nvSpPr>
        <p:spPr>
          <a:xfrm>
            <a:off x="311700" y="82517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arr=[]; 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counter=0;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N=100, M=100; 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for (i=1; i&lt;=N; i=i+1): 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arr.append(i) 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for (i=1; i&lt;=M; i=i+1): 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counter+=1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???? 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Google Shape;456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9"/>
          <p:cNvSpPr txBox="1"/>
          <p:nvPr>
            <p:ph type="title"/>
          </p:nvPr>
        </p:nvSpPr>
        <p:spPr>
          <a:xfrm>
            <a:off x="265850" y="2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Example12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69"/>
          <p:cNvSpPr txBox="1"/>
          <p:nvPr>
            <p:ph idx="1" type="body"/>
          </p:nvPr>
        </p:nvSpPr>
        <p:spPr>
          <a:xfrm>
            <a:off x="129600" y="825175"/>
            <a:ext cx="89484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arr=[]; 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counter=0;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N=100, M=100; 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for (i=1; i&lt;=N; i=i+1):  </a:t>
            </a:r>
            <a:br>
              <a:rPr b="1" lang="en" sz="1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arr.append(i) </a:t>
            </a:r>
            <a:r>
              <a:rPr b="1" lang="en" sz="1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O(N) because N number of elements are being inserted.</a:t>
            </a:r>
            <a:br>
              <a:rPr b="1" lang="en" sz="1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So, space requirement is N</a:t>
            </a:r>
            <a:endParaRPr sz="15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for (i=1; i&lt;=M; i=i+1): </a:t>
            </a:r>
            <a:r>
              <a:rPr b="1" lang="en" sz="1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O(1): Space needed for local variables only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counter+=1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 </a:t>
            </a:r>
            <a:r>
              <a:rPr b="1" lang="en" sz="1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3" name="Google Shape;463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0"/>
          <p:cNvSpPr txBox="1"/>
          <p:nvPr>
            <p:ph type="title"/>
          </p:nvPr>
        </p:nvSpPr>
        <p:spPr>
          <a:xfrm>
            <a:off x="265850" y="2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70"/>
          <p:cNvSpPr txBox="1"/>
          <p:nvPr>
            <p:ph idx="1" type="body"/>
          </p:nvPr>
        </p:nvSpPr>
        <p:spPr>
          <a:xfrm>
            <a:off x="311700" y="82517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int i, j, k = 0; </a:t>
            </a:r>
            <a:br>
              <a:rPr b="1" lang="en" sz="1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 = n / 2; i &lt;= n; i++) { 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for (j = 2; j &lt;= n; j = j * 2) { 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k = k + n / 2; 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 </a:t>
            </a:r>
            <a:r>
              <a:rPr b="1" lang="en" sz="1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0" name="Google Shape;470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1"/>
          <p:cNvSpPr txBox="1"/>
          <p:nvPr>
            <p:ph type="title"/>
          </p:nvPr>
        </p:nvSpPr>
        <p:spPr>
          <a:xfrm>
            <a:off x="265850" y="2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Example13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71"/>
          <p:cNvSpPr txBox="1"/>
          <p:nvPr>
            <p:ph idx="1" type="body"/>
          </p:nvPr>
        </p:nvSpPr>
        <p:spPr>
          <a:xfrm>
            <a:off x="311700" y="825175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int i, j, k = 0; </a:t>
            </a:r>
            <a:r>
              <a:rPr b="1" lang="en" sz="1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 = n / 2; i &lt;= n; i++) { </a:t>
            </a:r>
            <a:r>
              <a:rPr b="1" lang="en" sz="1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O(n/2)=</a:t>
            </a:r>
            <a:r>
              <a:rPr b="1" lang="en" sz="1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for (j = 2; j &lt;= n; j = j * 2) {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O(log</a:t>
            </a:r>
            <a:r>
              <a:rPr b="1" baseline="-25000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n)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k = k + n / 2; </a:t>
            </a:r>
            <a:r>
              <a:rPr b="1" lang="en" sz="1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 </a:t>
            </a:r>
            <a:r>
              <a:rPr b="1" lang="en" sz="1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O(n)x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O(log</a:t>
            </a:r>
            <a:r>
              <a:rPr b="1" baseline="-25000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n) x </a:t>
            </a:r>
            <a:r>
              <a:rPr b="1" lang="en" sz="1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= O(nlog</a:t>
            </a:r>
            <a:r>
              <a:rPr b="1" baseline="-25000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n)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7" name="Google Shape;477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– Matrix Multiplication Complexity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037863"/>
            <a:ext cx="8520600" cy="21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9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Char char="●"/>
            </a:pPr>
            <a:r>
              <a:rPr lang="en" sz="1217">
                <a:solidFill>
                  <a:schemeClr val="dk1"/>
                </a:solidFill>
              </a:rPr>
              <a:t>Matrix multiplication: C = A × B, where C’s elements are computed using row-column multiplication.</a:t>
            </a:r>
            <a:br>
              <a:rPr lang="en" sz="1217">
                <a:solidFill>
                  <a:schemeClr val="dk1"/>
                </a:solidFill>
              </a:rPr>
            </a:br>
            <a:br>
              <a:rPr lang="en" sz="1217">
                <a:solidFill>
                  <a:schemeClr val="dk1"/>
                </a:solidFill>
              </a:rPr>
            </a:br>
            <a:br>
              <a:rPr lang="en" sz="1217">
                <a:solidFill>
                  <a:schemeClr val="dk1"/>
                </a:solidFill>
              </a:rPr>
            </a:br>
            <a:br>
              <a:rPr lang="en" sz="1217">
                <a:solidFill>
                  <a:schemeClr val="dk1"/>
                </a:solidFill>
              </a:rPr>
            </a:br>
            <a:br>
              <a:rPr lang="en" sz="1217">
                <a:solidFill>
                  <a:schemeClr val="dk1"/>
                </a:solidFill>
              </a:rPr>
            </a:br>
            <a:br>
              <a:rPr lang="en" sz="1217">
                <a:solidFill>
                  <a:schemeClr val="dk1"/>
                </a:solidFill>
              </a:rPr>
            </a:br>
            <a:endParaRPr sz="1217">
              <a:solidFill>
                <a:schemeClr val="dk1"/>
              </a:solidFill>
            </a:endParaRPr>
          </a:p>
          <a:p>
            <a:pPr indent="-3059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Char char="●"/>
            </a:pPr>
            <a:r>
              <a:rPr lang="en" sz="1217">
                <a:solidFill>
                  <a:schemeClr val="dk1"/>
                </a:solidFill>
              </a:rPr>
              <a:t>If A and B are 10,000 × 10,000 matrices:</a:t>
            </a:r>
            <a:endParaRPr sz="1217">
              <a:solidFill>
                <a:schemeClr val="dk1"/>
              </a:solidFill>
            </a:endParaRPr>
          </a:p>
          <a:p>
            <a:pPr indent="-3059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Char char="○"/>
            </a:pPr>
            <a:r>
              <a:rPr lang="en" sz="1217">
                <a:solidFill>
                  <a:schemeClr val="dk1"/>
                </a:solidFill>
              </a:rPr>
              <a:t>Each C element requires 10,000 multiplications.</a:t>
            </a:r>
            <a:endParaRPr sz="1217">
              <a:solidFill>
                <a:schemeClr val="dk1"/>
              </a:solidFill>
            </a:endParaRPr>
          </a:p>
          <a:p>
            <a:pPr indent="-3059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Char char="○"/>
            </a:pPr>
            <a:r>
              <a:rPr lang="en" sz="1217">
                <a:solidFill>
                  <a:schemeClr val="dk1"/>
                </a:solidFill>
              </a:rPr>
              <a:t>Total multiplications = 10^4×10^4×10^4=10^12</a:t>
            </a:r>
            <a:endParaRPr sz="1217">
              <a:solidFill>
                <a:schemeClr val="dk1"/>
              </a:solidFill>
            </a:endParaRPr>
          </a:p>
          <a:p>
            <a:pPr indent="-305911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Char char="○"/>
            </a:pPr>
            <a:r>
              <a:rPr lang="en" sz="1217">
                <a:solidFill>
                  <a:schemeClr val="dk1"/>
                </a:solidFill>
              </a:rPr>
              <a:t>At 2 GHz CPU speed (~1 operation per nanosecond), takes </a:t>
            </a:r>
            <a:r>
              <a:rPr b="1" lang="en" sz="1217">
                <a:solidFill>
                  <a:schemeClr val="dk1"/>
                </a:solidFill>
              </a:rPr>
              <a:t>~16.67 minutes</a:t>
            </a:r>
            <a:r>
              <a:rPr lang="en" sz="1217">
                <a:solidFill>
                  <a:schemeClr val="dk1"/>
                </a:solidFill>
              </a:rPr>
              <a:t>.</a:t>
            </a:r>
            <a:endParaRPr sz="1217">
              <a:solidFill>
                <a:schemeClr val="dk1"/>
              </a:solidFill>
            </a:endParaRPr>
          </a:p>
          <a:p>
            <a:pPr indent="-305911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Char char="■"/>
            </a:pPr>
            <a:r>
              <a:rPr lang="en" sz="1217">
                <a:solidFill>
                  <a:schemeClr val="dk1"/>
                </a:solidFill>
              </a:rPr>
              <a:t>1012* 10^-9 seconds = 1000 seconds =16.67 minutes</a:t>
            </a:r>
            <a:endParaRPr sz="1217">
              <a:solidFill>
                <a:schemeClr val="dk1"/>
              </a:solidFill>
            </a:endParaRPr>
          </a:p>
          <a:p>
            <a:pPr indent="-3059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Char char="●"/>
            </a:pPr>
            <a:r>
              <a:rPr lang="en" sz="1217" u="sng">
                <a:solidFill>
                  <a:schemeClr val="dk1"/>
                </a:solidFill>
              </a:rPr>
              <a:t>Larger matrices drastically increase execution time.</a:t>
            </a:r>
            <a:endParaRPr sz="1865" u="sng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075" y="1442975"/>
            <a:ext cx="4827300" cy="15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2"/>
          <p:cNvSpPr txBox="1"/>
          <p:nvPr>
            <p:ph type="title"/>
          </p:nvPr>
        </p:nvSpPr>
        <p:spPr>
          <a:xfrm>
            <a:off x="265850" y="7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72"/>
          <p:cNvSpPr txBox="1"/>
          <p:nvPr>
            <p:ph idx="1" type="body"/>
          </p:nvPr>
        </p:nvSpPr>
        <p:spPr>
          <a:xfrm>
            <a:off x="311700" y="543750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Code:</a:t>
            </a:r>
            <a:endParaRPr b="1" sz="1300">
              <a:solidFill>
                <a:srgbClr val="3333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int i, j;                       </a:t>
            </a:r>
            <a:endParaRPr b="1" sz="1300">
              <a:solidFill>
                <a:srgbClr val="99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if (condition) {                // Suppose condition is true in some cases</a:t>
            </a:r>
            <a:endParaRPr sz="1300">
              <a:solidFill>
                <a:srgbClr val="3333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for (i = 0; i &lt; n; i++) {   </a:t>
            </a:r>
            <a:endParaRPr b="1" sz="1300">
              <a:solidFill>
                <a:srgbClr val="99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a[i] = i + 2;           </a:t>
            </a:r>
            <a:endParaRPr b="1" sz="1300">
              <a:solidFill>
                <a:srgbClr val="99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 sz="1300">
              <a:solidFill>
                <a:srgbClr val="3333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300">
              <a:solidFill>
                <a:srgbClr val="3333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else {</a:t>
            </a:r>
            <a:endParaRPr sz="1300">
              <a:solidFill>
                <a:srgbClr val="3333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for (i = 0; i &lt; n; i++) {       </a:t>
            </a:r>
            <a:endParaRPr b="1" sz="1300">
              <a:solidFill>
                <a:srgbClr val="99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for (j = 0; j &lt; n; j++) {   </a:t>
            </a:r>
            <a:endParaRPr b="1" sz="1300">
              <a:solidFill>
                <a:srgbClr val="99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a[i] = a[j] + 1;        </a:t>
            </a:r>
            <a:endParaRPr b="1" sz="1300">
              <a:solidFill>
                <a:srgbClr val="99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  <a:endParaRPr sz="1300">
              <a:solidFill>
                <a:srgbClr val="3333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 sz="1300">
              <a:solidFill>
                <a:srgbClr val="3333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b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Time complexity: </a:t>
            </a:r>
            <a:r>
              <a:rPr b="1" lang="en" sz="13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???</a:t>
            </a:r>
            <a:endParaRPr b="1" sz="1300">
              <a:solidFill>
                <a:srgbClr val="99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4" name="Google Shape;484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3"/>
          <p:cNvSpPr txBox="1"/>
          <p:nvPr>
            <p:ph type="title"/>
          </p:nvPr>
        </p:nvSpPr>
        <p:spPr>
          <a:xfrm>
            <a:off x="265850" y="7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73"/>
          <p:cNvSpPr txBox="1"/>
          <p:nvPr>
            <p:ph idx="1" type="body"/>
          </p:nvPr>
        </p:nvSpPr>
        <p:spPr>
          <a:xfrm>
            <a:off x="311700" y="543750"/>
            <a:ext cx="8520600" cy="37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Code:</a:t>
            </a:r>
            <a:endParaRPr b="1" sz="1300">
              <a:solidFill>
                <a:srgbClr val="3333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int i, j;                       </a:t>
            </a:r>
            <a:r>
              <a:rPr b="1" lang="en" sz="13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// O(1)</a:t>
            </a:r>
            <a:endParaRPr b="1" sz="1300">
              <a:solidFill>
                <a:srgbClr val="99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if (condition) {                // Suppose condition is true in some cases</a:t>
            </a:r>
            <a:endParaRPr sz="1300">
              <a:solidFill>
                <a:srgbClr val="3333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for (i = 0; i &lt; n; i++) {   </a:t>
            </a:r>
            <a:r>
              <a:rPr b="1" lang="en" sz="13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// O(n)</a:t>
            </a:r>
            <a:endParaRPr b="1" sz="1300">
              <a:solidFill>
                <a:srgbClr val="99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a[i] = i + 2;           </a:t>
            </a:r>
            <a:r>
              <a:rPr b="1" lang="en" sz="13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// O(1)</a:t>
            </a:r>
            <a:endParaRPr b="1" sz="1300">
              <a:solidFill>
                <a:srgbClr val="99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 sz="1300">
              <a:solidFill>
                <a:srgbClr val="3333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300">
              <a:solidFill>
                <a:srgbClr val="3333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else {</a:t>
            </a:r>
            <a:endParaRPr sz="1300">
              <a:solidFill>
                <a:srgbClr val="3333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for (i = 0; i &lt; n; i++) {       </a:t>
            </a:r>
            <a:r>
              <a:rPr b="1" lang="en" sz="13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// O(n)</a:t>
            </a:r>
            <a:endParaRPr b="1" sz="1300">
              <a:solidFill>
                <a:srgbClr val="99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for (j = 0; j &lt; n; j++) {   </a:t>
            </a:r>
            <a:r>
              <a:rPr b="1" lang="en" sz="13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// O(n)</a:t>
            </a:r>
            <a:endParaRPr b="1" sz="1300">
              <a:solidFill>
                <a:srgbClr val="99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a[i] = a[j] + 1;        </a:t>
            </a:r>
            <a:r>
              <a:rPr b="1" lang="en" sz="13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// O(1)</a:t>
            </a:r>
            <a:endParaRPr b="1" sz="1300">
              <a:solidFill>
                <a:srgbClr val="99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  <a:endParaRPr sz="1300">
              <a:solidFill>
                <a:srgbClr val="3333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 sz="1300">
              <a:solidFill>
                <a:srgbClr val="3333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b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Time complexity: </a:t>
            </a:r>
            <a:r>
              <a:rPr b="1" lang="en" sz="13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O(n)+ O(n²) = O(n²)</a:t>
            </a:r>
            <a:endParaRPr b="1" sz="1300">
              <a:solidFill>
                <a:srgbClr val="99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1" name="Google Shape;491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Use of Asymptotic Complexity</a:t>
            </a:r>
            <a:endParaRPr/>
          </a:p>
        </p:txBody>
      </p:sp>
      <p:sp>
        <p:nvSpPr>
          <p:cNvPr id="497" name="Google Shape;497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Ignoring Constants: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Asymptotic complexity ignores constant multipliers and additive factors.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However, constant coefficients of </a:t>
            </a:r>
            <a:r>
              <a:rPr lang="en" sz="1600" u="sng">
                <a:solidFill>
                  <a:schemeClr val="dk1"/>
                </a:solidFill>
              </a:rPr>
              <a:t>different powers of </a:t>
            </a:r>
            <a:r>
              <a:rPr b="1" lang="en" sz="1600" u="sng">
                <a:solidFill>
                  <a:schemeClr val="dk1"/>
                </a:solidFill>
              </a:rPr>
              <a:t>N</a:t>
            </a:r>
            <a:r>
              <a:rPr lang="en" sz="1600" u="sng">
                <a:solidFill>
                  <a:schemeClr val="dk1"/>
                </a:solidFill>
              </a:rPr>
              <a:t> may matter</a:t>
            </a:r>
            <a:r>
              <a:rPr lang="en" sz="1600">
                <a:solidFill>
                  <a:schemeClr val="dk1"/>
                </a:solidFill>
              </a:rPr>
              <a:t> in real-world applications.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Estimating Resource Requirements</a:t>
            </a:r>
            <a:endParaRPr b="1"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Used to estimate the </a:t>
            </a:r>
            <a:r>
              <a:rPr b="1" lang="en" sz="1600" u="sng">
                <a:solidFill>
                  <a:schemeClr val="dk1"/>
                </a:solidFill>
              </a:rPr>
              <a:t>time</a:t>
            </a:r>
            <a:r>
              <a:rPr lang="en" sz="1600" u="sng">
                <a:solidFill>
                  <a:schemeClr val="dk1"/>
                </a:solidFill>
              </a:rPr>
              <a:t> and </a:t>
            </a:r>
            <a:r>
              <a:rPr b="1" lang="en" sz="1600" u="sng">
                <a:solidFill>
                  <a:schemeClr val="dk1"/>
                </a:solidFill>
              </a:rPr>
              <a:t>space</a:t>
            </a:r>
            <a:r>
              <a:rPr lang="en" sz="1600" u="sng">
                <a:solidFill>
                  <a:schemeClr val="dk1"/>
                </a:solidFill>
              </a:rPr>
              <a:t> costs</a:t>
            </a:r>
            <a:r>
              <a:rPr lang="en" sz="1600">
                <a:solidFill>
                  <a:schemeClr val="dk1"/>
                </a:solidFill>
              </a:rPr>
              <a:t> of a program for </a:t>
            </a:r>
            <a:r>
              <a:rPr b="1" lang="en" sz="1600">
                <a:solidFill>
                  <a:schemeClr val="dk1"/>
                </a:solidFill>
              </a:rPr>
              <a:t>large input sizes.</a:t>
            </a:r>
            <a:endParaRPr b="1"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Helps in selecting the </a:t>
            </a:r>
            <a:r>
              <a:rPr b="1" lang="en" sz="1600">
                <a:solidFill>
                  <a:schemeClr val="dk1"/>
                </a:solidFill>
              </a:rPr>
              <a:t>most efficient implementation.</a:t>
            </a:r>
            <a:endParaRPr b="1" sz="1600"/>
          </a:p>
        </p:txBody>
      </p:sp>
      <p:sp>
        <p:nvSpPr>
          <p:cNvPr id="498" name="Google Shape;498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5"/>
          <p:cNvSpPr txBox="1"/>
          <p:nvPr>
            <p:ph type="title"/>
          </p:nvPr>
        </p:nvSpPr>
        <p:spPr>
          <a:xfrm>
            <a:off x="311700" y="26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Use of Asymptotic Complexity</a:t>
            </a:r>
            <a:endParaRPr/>
          </a:p>
        </p:txBody>
      </p:sp>
      <p:sp>
        <p:nvSpPr>
          <p:cNvPr id="504" name="Google Shape;504;p75"/>
          <p:cNvSpPr txBox="1"/>
          <p:nvPr>
            <p:ph idx="1" type="body"/>
          </p:nvPr>
        </p:nvSpPr>
        <p:spPr>
          <a:xfrm>
            <a:off x="0" y="780700"/>
            <a:ext cx="8949600" cy="40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</a:rPr>
              <a:t>Example: Space Complexity Limitation</a:t>
            </a:r>
            <a:endParaRPr b="1" sz="1550">
              <a:solidFill>
                <a:schemeClr val="dk1"/>
              </a:solidFill>
            </a:endParaRPr>
          </a:p>
          <a:p>
            <a:pPr indent="-3270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○"/>
            </a:pPr>
            <a:r>
              <a:rPr lang="en" sz="1550">
                <a:solidFill>
                  <a:schemeClr val="dk1"/>
                </a:solidFill>
              </a:rPr>
              <a:t>Two implementations have </a:t>
            </a:r>
            <a:r>
              <a:rPr b="1" lang="en" sz="1550">
                <a:solidFill>
                  <a:schemeClr val="dk1"/>
                </a:solidFill>
              </a:rPr>
              <a:t>C₁ * n log₂n</a:t>
            </a:r>
            <a:r>
              <a:rPr lang="en" sz="1550">
                <a:solidFill>
                  <a:schemeClr val="dk1"/>
                </a:solidFill>
              </a:rPr>
              <a:t> and </a:t>
            </a:r>
            <a:r>
              <a:rPr b="1" lang="en" sz="1550">
                <a:solidFill>
                  <a:schemeClr val="dk1"/>
                </a:solidFill>
              </a:rPr>
              <a:t>C₂ * n log₂n</a:t>
            </a:r>
            <a:r>
              <a:rPr lang="en" sz="1550">
                <a:solidFill>
                  <a:schemeClr val="dk1"/>
                </a:solidFill>
              </a:rPr>
              <a:t>  </a:t>
            </a:r>
            <a:r>
              <a:rPr lang="en" sz="1550" u="sng">
                <a:solidFill>
                  <a:srgbClr val="0000FF"/>
                </a:solidFill>
              </a:rPr>
              <a:t>same time complexity</a:t>
            </a:r>
            <a:r>
              <a:rPr lang="en" sz="1550">
                <a:solidFill>
                  <a:schemeClr val="dk1"/>
                </a:solidFill>
              </a:rPr>
              <a:t> (</a:t>
            </a:r>
            <a:r>
              <a:rPr b="1" lang="en" sz="1550">
                <a:solidFill>
                  <a:srgbClr val="0000FF"/>
                </a:solidFill>
              </a:rPr>
              <a:t>Same</a:t>
            </a:r>
            <a:r>
              <a:rPr lang="en" sz="1550">
                <a:solidFill>
                  <a:schemeClr val="dk1"/>
                </a:solidFill>
              </a:rPr>
              <a:t>).</a:t>
            </a:r>
            <a:endParaRPr sz="1550">
              <a:solidFill>
                <a:schemeClr val="dk1"/>
              </a:solidFill>
            </a:endParaRPr>
          </a:p>
          <a:p>
            <a:pPr indent="-3270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○"/>
            </a:pPr>
            <a:r>
              <a:rPr lang="en" sz="1550">
                <a:solidFill>
                  <a:schemeClr val="dk1"/>
                </a:solidFill>
              </a:rPr>
              <a:t>Assume:</a:t>
            </a:r>
            <a:endParaRPr sz="1550">
              <a:solidFill>
                <a:schemeClr val="dk1"/>
              </a:solidFill>
            </a:endParaRPr>
          </a:p>
          <a:p>
            <a:pPr indent="-32702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■"/>
            </a:pPr>
            <a:r>
              <a:rPr b="1" lang="en" sz="1550">
                <a:solidFill>
                  <a:schemeClr val="dk1"/>
                </a:solidFill>
              </a:rPr>
              <a:t>RAM size</a:t>
            </a:r>
            <a:r>
              <a:rPr lang="en" sz="1550">
                <a:solidFill>
                  <a:schemeClr val="dk1"/>
                </a:solidFill>
              </a:rPr>
              <a:t> = 32GB</a:t>
            </a:r>
            <a:endParaRPr sz="1550">
              <a:solidFill>
                <a:schemeClr val="dk1"/>
              </a:solidFill>
            </a:endParaRPr>
          </a:p>
          <a:p>
            <a:pPr indent="-32702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■"/>
            </a:pPr>
            <a:r>
              <a:rPr b="1" lang="en" sz="1550">
                <a:solidFill>
                  <a:schemeClr val="dk1"/>
                </a:solidFill>
              </a:rPr>
              <a:t>Understanding the Input Size:</a:t>
            </a:r>
            <a:endParaRPr b="1" sz="1550">
              <a:solidFill>
                <a:schemeClr val="dk1"/>
              </a:solidFill>
            </a:endParaRPr>
          </a:p>
          <a:p>
            <a:pPr indent="-327025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</a:rPr>
              <a:t>The maximum input size is </a:t>
            </a:r>
            <a:r>
              <a:rPr b="1" lang="en" sz="1550">
                <a:solidFill>
                  <a:schemeClr val="dk1"/>
                </a:solidFill>
              </a:rPr>
              <a:t>512M (512 million) = </a:t>
            </a:r>
            <a:r>
              <a:rPr lang="en" sz="1550">
                <a:solidFill>
                  <a:schemeClr val="dk1"/>
                </a:solidFill>
              </a:rPr>
              <a:t> </a:t>
            </a:r>
            <a:r>
              <a:rPr b="1" lang="en" sz="1550">
                <a:solidFill>
                  <a:schemeClr val="dk1"/>
                </a:solidFill>
              </a:rPr>
              <a:t>512M = 2²⁹</a:t>
            </a:r>
            <a:r>
              <a:rPr lang="en" sz="1550">
                <a:solidFill>
                  <a:schemeClr val="dk1"/>
                </a:solidFill>
              </a:rPr>
              <a:t> entries.</a:t>
            </a:r>
            <a:endParaRPr sz="1550">
              <a:solidFill>
                <a:schemeClr val="dk1"/>
              </a:solidFill>
            </a:endParaRPr>
          </a:p>
          <a:p>
            <a:pPr indent="-327025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</a:rPr>
              <a:t>Each entry is </a:t>
            </a:r>
            <a:r>
              <a:rPr b="1" lang="en" sz="1550">
                <a:solidFill>
                  <a:schemeClr val="dk1"/>
                </a:solidFill>
              </a:rPr>
              <a:t>1 byte</a:t>
            </a:r>
            <a:r>
              <a:rPr lang="en" sz="1550">
                <a:solidFill>
                  <a:schemeClr val="dk1"/>
                </a:solidFill>
              </a:rPr>
              <a:t>, so storing all entries would take </a:t>
            </a:r>
            <a:r>
              <a:rPr b="1" lang="en" sz="1550">
                <a:solidFill>
                  <a:schemeClr val="dk1"/>
                </a:solidFill>
              </a:rPr>
              <a:t>2²⁹ bytes (≈ 512MB)</a:t>
            </a:r>
            <a:br>
              <a:rPr lang="en" sz="1550">
                <a:solidFill>
                  <a:schemeClr val="dk1"/>
                </a:solidFill>
              </a:rPr>
            </a:br>
            <a:endParaRPr sz="1550">
              <a:solidFill>
                <a:schemeClr val="dk1"/>
              </a:solidFill>
            </a:endParaRPr>
          </a:p>
          <a:p>
            <a:pPr indent="-32702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■"/>
            </a:pPr>
            <a:r>
              <a:rPr b="1" lang="en" sz="1550">
                <a:solidFill>
                  <a:schemeClr val="dk1"/>
                </a:solidFill>
              </a:rPr>
              <a:t>Computing Memory Requirement for Processing:</a:t>
            </a:r>
            <a:endParaRPr b="1" sz="1550">
              <a:solidFill>
                <a:schemeClr val="dk1"/>
              </a:solidFill>
            </a:endParaRPr>
          </a:p>
          <a:p>
            <a:pPr indent="-327025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</a:rPr>
              <a:t>The time complexity given is </a:t>
            </a:r>
            <a:r>
              <a:rPr b="1" lang="en" sz="1550">
                <a:solidFill>
                  <a:schemeClr val="dk1"/>
                </a:solidFill>
              </a:rPr>
              <a:t>n log₂n</a:t>
            </a:r>
            <a:r>
              <a:rPr lang="en" sz="1550">
                <a:solidFill>
                  <a:schemeClr val="dk1"/>
                </a:solidFill>
              </a:rPr>
              <a:t>.</a:t>
            </a:r>
            <a:endParaRPr sz="1550">
              <a:solidFill>
                <a:schemeClr val="dk1"/>
              </a:solidFill>
            </a:endParaRPr>
          </a:p>
          <a:p>
            <a:pPr indent="-327025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</a:rPr>
              <a:t>For </a:t>
            </a:r>
            <a:r>
              <a:rPr b="1" lang="en" sz="1550">
                <a:solidFill>
                  <a:schemeClr val="dk1"/>
                </a:solidFill>
              </a:rPr>
              <a:t>n = 2²⁹</a:t>
            </a:r>
            <a:r>
              <a:rPr lang="en" sz="1550">
                <a:solidFill>
                  <a:schemeClr val="dk1"/>
                </a:solidFill>
              </a:rPr>
              <a:t>, we compute: n</a:t>
            </a:r>
            <a:r>
              <a:rPr b="1" lang="en" sz="1550">
                <a:solidFill>
                  <a:srgbClr val="0000FF"/>
                </a:solidFill>
              </a:rPr>
              <a:t>log⁡</a:t>
            </a:r>
            <a:r>
              <a:rPr b="1" baseline="-25000" lang="en" sz="1550">
                <a:solidFill>
                  <a:srgbClr val="0000FF"/>
                </a:solidFill>
              </a:rPr>
              <a:t>2</a:t>
            </a:r>
            <a:r>
              <a:rPr b="1" lang="en" sz="1550">
                <a:solidFill>
                  <a:srgbClr val="0000FF"/>
                </a:solidFill>
              </a:rPr>
              <a:t>n</a:t>
            </a:r>
            <a:r>
              <a:rPr lang="en" sz="1550">
                <a:solidFill>
                  <a:schemeClr val="dk1"/>
                </a:solidFill>
              </a:rPr>
              <a:t>=  (2^29)×(</a:t>
            </a:r>
            <a:r>
              <a:rPr b="1" lang="en" sz="1550">
                <a:solidFill>
                  <a:srgbClr val="0000FF"/>
                </a:solidFill>
              </a:rPr>
              <a:t>30)</a:t>
            </a:r>
            <a:endParaRPr b="1" sz="1550">
              <a:solidFill>
                <a:srgbClr val="0000FF"/>
              </a:solidFill>
            </a:endParaRPr>
          </a:p>
          <a:p>
            <a:pPr indent="-327025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</a:rPr>
              <a:t>Here, </a:t>
            </a:r>
            <a:r>
              <a:rPr b="1" lang="en" sz="1550">
                <a:solidFill>
                  <a:schemeClr val="dk1"/>
                </a:solidFill>
              </a:rPr>
              <a:t>log₂(2²⁹) = 29</a:t>
            </a:r>
            <a:r>
              <a:rPr lang="en" sz="1550">
                <a:solidFill>
                  <a:schemeClr val="dk1"/>
                </a:solidFill>
              </a:rPr>
              <a:t>, so we assume an additional small factor (≈ 30) for overhead.</a:t>
            </a:r>
            <a:endParaRPr sz="1550">
              <a:solidFill>
                <a:schemeClr val="dk1"/>
              </a:solidFill>
            </a:endParaRPr>
          </a:p>
          <a:p>
            <a:pPr indent="-327025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b="1" lang="en" sz="1550">
                <a:solidFill>
                  <a:schemeClr val="dk1"/>
                </a:solidFill>
              </a:rPr>
              <a:t>Approximate: 2²⁹</a:t>
            </a:r>
            <a:r>
              <a:rPr lang="en" sz="1550">
                <a:solidFill>
                  <a:schemeClr val="dk1"/>
                </a:solidFill>
              </a:rPr>
              <a:t>×30  ≈  </a:t>
            </a:r>
            <a:r>
              <a:rPr b="1" lang="en" sz="1550">
                <a:solidFill>
                  <a:schemeClr val="dk1"/>
                </a:solidFill>
              </a:rPr>
              <a:t>2</a:t>
            </a:r>
            <a:r>
              <a:rPr b="1" baseline="30000" lang="en" sz="1550">
                <a:solidFill>
                  <a:schemeClr val="dk1"/>
                </a:solidFill>
              </a:rPr>
              <a:t>30</a:t>
            </a:r>
            <a:r>
              <a:rPr lang="en" sz="1550">
                <a:solidFill>
                  <a:schemeClr val="dk1"/>
                </a:solidFill>
              </a:rPr>
              <a:t>×15</a:t>
            </a:r>
            <a:endParaRPr sz="1550">
              <a:solidFill>
                <a:schemeClr val="dk1"/>
              </a:solidFill>
            </a:endParaRPr>
          </a:p>
          <a:p>
            <a:pPr indent="-327025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●"/>
            </a:pPr>
            <a:r>
              <a:rPr lang="en" sz="1550">
                <a:solidFill>
                  <a:schemeClr val="dk1"/>
                </a:solidFill>
              </a:rPr>
              <a:t>Since </a:t>
            </a:r>
            <a:r>
              <a:rPr b="1" lang="en" sz="1550">
                <a:solidFill>
                  <a:schemeClr val="dk1"/>
                </a:solidFill>
              </a:rPr>
              <a:t>2</a:t>
            </a:r>
            <a:r>
              <a:rPr b="1" baseline="30000" lang="en" sz="1550">
                <a:solidFill>
                  <a:schemeClr val="dk1"/>
                </a:solidFill>
              </a:rPr>
              <a:t>30</a:t>
            </a:r>
            <a:r>
              <a:rPr lang="en" sz="1550">
                <a:solidFill>
                  <a:schemeClr val="dk1"/>
                </a:solidFill>
              </a:rPr>
              <a:t> bytes = 1GB, Memory requirement is 15GB</a:t>
            </a:r>
            <a:endParaRPr sz="1550">
              <a:solidFill>
                <a:schemeClr val="dk1"/>
              </a:solidFill>
            </a:endParaRPr>
          </a:p>
        </p:txBody>
      </p:sp>
      <p:sp>
        <p:nvSpPr>
          <p:cNvPr id="505" name="Google Shape;505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6"/>
          <p:cNvSpPr txBox="1"/>
          <p:nvPr>
            <p:ph type="title"/>
          </p:nvPr>
        </p:nvSpPr>
        <p:spPr>
          <a:xfrm>
            <a:off x="311700" y="26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Use of Asymptotic Complexity</a:t>
            </a:r>
            <a:endParaRPr/>
          </a:p>
        </p:txBody>
      </p:sp>
      <p:sp>
        <p:nvSpPr>
          <p:cNvPr id="511" name="Google Shape;511;p76"/>
          <p:cNvSpPr txBox="1"/>
          <p:nvPr>
            <p:ph idx="1" type="body"/>
          </p:nvPr>
        </p:nvSpPr>
        <p:spPr>
          <a:xfrm>
            <a:off x="0" y="907700"/>
            <a:ext cx="894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Example: Space Complexity Limitation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Two implementations have </a:t>
            </a:r>
            <a:r>
              <a:rPr b="1" lang="en" sz="1500">
                <a:solidFill>
                  <a:srgbClr val="0000FF"/>
                </a:solidFill>
              </a:rPr>
              <a:t>C₁ * n log₂n</a:t>
            </a:r>
            <a:r>
              <a:rPr lang="en" sz="1500">
                <a:solidFill>
                  <a:srgbClr val="0000FF"/>
                </a:solidFill>
              </a:rPr>
              <a:t> and </a:t>
            </a:r>
            <a:r>
              <a:rPr b="1" lang="en" sz="1500">
                <a:solidFill>
                  <a:srgbClr val="0000FF"/>
                </a:solidFill>
              </a:rPr>
              <a:t>C₂ * n log₂n</a:t>
            </a:r>
            <a:r>
              <a:rPr lang="en" sz="1500">
                <a:solidFill>
                  <a:srgbClr val="0000FF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time complexity (</a:t>
            </a:r>
            <a:r>
              <a:rPr b="1" lang="en" sz="1500">
                <a:solidFill>
                  <a:srgbClr val="0000FF"/>
                </a:solidFill>
              </a:rPr>
              <a:t>Same</a:t>
            </a:r>
            <a:r>
              <a:rPr lang="en" sz="1500">
                <a:solidFill>
                  <a:schemeClr val="dk1"/>
                </a:solidFill>
              </a:rPr>
              <a:t>).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Assume: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b="1" lang="en" sz="1500">
                <a:solidFill>
                  <a:schemeClr val="dk1"/>
                </a:solidFill>
              </a:rPr>
              <a:t>RAM size</a:t>
            </a:r>
            <a:r>
              <a:rPr lang="en" sz="1500">
                <a:solidFill>
                  <a:schemeClr val="dk1"/>
                </a:solidFill>
              </a:rPr>
              <a:t> = 32GB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b="1" lang="en" sz="1500">
                <a:solidFill>
                  <a:schemeClr val="dk1"/>
                </a:solidFill>
              </a:rPr>
              <a:t>Max input size</a:t>
            </a:r>
            <a:r>
              <a:rPr lang="en" sz="1500">
                <a:solidFill>
                  <a:schemeClr val="dk1"/>
                </a:solidFill>
              </a:rPr>
              <a:t> = 512M (≈ </a:t>
            </a:r>
            <a:r>
              <a:rPr b="1" lang="en" sz="1500">
                <a:solidFill>
                  <a:schemeClr val="dk1"/>
                </a:solidFill>
              </a:rPr>
              <a:t>2²⁹</a:t>
            </a:r>
            <a:r>
              <a:rPr lang="en" sz="1500">
                <a:solidFill>
                  <a:schemeClr val="dk1"/>
                </a:solidFill>
              </a:rPr>
              <a:t>) entries of 1 byte each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b="1" lang="en" sz="1500">
                <a:solidFill>
                  <a:schemeClr val="dk1"/>
                </a:solidFill>
              </a:rPr>
              <a:t>n log₂n</a:t>
            </a:r>
            <a:r>
              <a:rPr lang="en" sz="1500">
                <a:solidFill>
                  <a:schemeClr val="dk1"/>
                </a:solidFill>
              </a:rPr>
              <a:t> = </a:t>
            </a:r>
            <a:r>
              <a:rPr b="1" lang="en" sz="1500">
                <a:solidFill>
                  <a:schemeClr val="dk1"/>
                </a:solidFill>
              </a:rPr>
              <a:t>2²⁹ * 30</a:t>
            </a:r>
            <a:r>
              <a:rPr lang="en" sz="1500">
                <a:solidFill>
                  <a:schemeClr val="dk1"/>
                </a:solidFill>
              </a:rPr>
              <a:t> ≈ 15GB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b="1" lang="en" sz="1500">
                <a:solidFill>
                  <a:schemeClr val="dk1"/>
                </a:solidFill>
              </a:rPr>
              <a:t>Impact of Constants (C₁ and C₂):</a:t>
            </a:r>
            <a:endParaRPr b="1" sz="1500">
              <a:solidFill>
                <a:schemeClr val="dk1"/>
              </a:solidFill>
            </a:endParaRPr>
          </a:p>
          <a:p>
            <a:pPr indent="-32385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If </a:t>
            </a:r>
            <a:r>
              <a:rPr b="1" lang="en" sz="1500">
                <a:solidFill>
                  <a:schemeClr val="dk1"/>
                </a:solidFill>
              </a:rPr>
              <a:t>C₁ = 2</a:t>
            </a:r>
            <a:r>
              <a:rPr lang="en" sz="1500">
                <a:solidFill>
                  <a:schemeClr val="dk1"/>
                </a:solidFill>
              </a:rPr>
              <a:t>, the required space is = 2×15 GB=</a:t>
            </a:r>
            <a:r>
              <a:rPr b="1" lang="en" sz="1500">
                <a:solidFill>
                  <a:schemeClr val="dk1"/>
                </a:solidFill>
              </a:rPr>
              <a:t>30 GB </a:t>
            </a:r>
            <a:endParaRPr b="1" sz="1500">
              <a:solidFill>
                <a:schemeClr val="dk1"/>
              </a:solidFill>
            </a:endParaRPr>
          </a:p>
          <a:p>
            <a:pPr indent="-323850" lvl="1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This </a:t>
            </a:r>
            <a:r>
              <a:rPr b="1" lang="en" sz="1500">
                <a:solidFill>
                  <a:schemeClr val="dk1"/>
                </a:solidFill>
              </a:rPr>
              <a:t>fits within</a:t>
            </a:r>
            <a:r>
              <a:rPr lang="en" sz="1500">
                <a:solidFill>
                  <a:schemeClr val="dk1"/>
                </a:solidFill>
              </a:rPr>
              <a:t> the available 32GB RAM</a:t>
            </a:r>
            <a:endParaRPr sz="1500">
              <a:solidFill>
                <a:schemeClr val="dk1"/>
              </a:solidFill>
            </a:endParaRPr>
          </a:p>
          <a:p>
            <a:pPr indent="-32385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If </a:t>
            </a:r>
            <a:r>
              <a:rPr b="1" lang="en" sz="1500">
                <a:solidFill>
                  <a:schemeClr val="dk1"/>
                </a:solidFill>
              </a:rPr>
              <a:t>C₂ = 3</a:t>
            </a:r>
            <a:r>
              <a:rPr lang="en" sz="1500">
                <a:solidFill>
                  <a:schemeClr val="dk1"/>
                </a:solidFill>
              </a:rPr>
              <a:t>, the required space is = 3×15GB=</a:t>
            </a:r>
            <a:r>
              <a:rPr b="1" lang="en" sz="1500">
                <a:solidFill>
                  <a:schemeClr val="dk1"/>
                </a:solidFill>
              </a:rPr>
              <a:t>45 GB</a:t>
            </a:r>
            <a:endParaRPr b="1" sz="1500">
              <a:solidFill>
                <a:schemeClr val="dk1"/>
              </a:solidFill>
            </a:endParaRPr>
          </a:p>
          <a:p>
            <a:pPr indent="-323850" lvl="1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This </a:t>
            </a:r>
            <a:r>
              <a:rPr b="1" lang="en" sz="1500">
                <a:solidFill>
                  <a:schemeClr val="dk1"/>
                </a:solidFill>
              </a:rPr>
              <a:t>exceeds</a:t>
            </a:r>
            <a:r>
              <a:rPr lang="en" sz="1500">
                <a:solidFill>
                  <a:schemeClr val="dk1"/>
                </a:solidFill>
              </a:rPr>
              <a:t> the available 32GB RAM, making execution </a:t>
            </a:r>
            <a:r>
              <a:rPr b="1" lang="en" sz="1500">
                <a:solidFill>
                  <a:schemeClr val="dk1"/>
                </a:solidFill>
              </a:rPr>
              <a:t>impossible</a:t>
            </a:r>
            <a:br>
              <a:rPr b="1" lang="en" sz="1500">
                <a:solidFill>
                  <a:schemeClr val="dk1"/>
                </a:solidFill>
              </a:rPr>
            </a:br>
            <a:br>
              <a:rPr b="1" lang="en" sz="1500">
                <a:solidFill>
                  <a:schemeClr val="dk1"/>
                </a:solidFill>
              </a:rPr>
            </a:br>
            <a:r>
              <a:rPr b="1" lang="en" sz="1500">
                <a:solidFill>
                  <a:srgbClr val="0000FF"/>
                </a:solidFill>
              </a:rPr>
              <a:t>First implementation is the only viable option.</a:t>
            </a:r>
            <a:endParaRPr b="1" sz="15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12" name="Google Shape;512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7"/>
          <p:cNvSpPr txBox="1"/>
          <p:nvPr>
            <p:ph type="title"/>
          </p:nvPr>
        </p:nvSpPr>
        <p:spPr>
          <a:xfrm>
            <a:off x="311700" y="26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Use of Asymptotic Complexity</a:t>
            </a:r>
            <a:endParaRPr/>
          </a:p>
        </p:txBody>
      </p:sp>
      <p:sp>
        <p:nvSpPr>
          <p:cNvPr id="518" name="Google Shape;518;p77"/>
          <p:cNvSpPr txBox="1"/>
          <p:nvPr>
            <p:ph idx="1" type="body"/>
          </p:nvPr>
        </p:nvSpPr>
        <p:spPr>
          <a:xfrm>
            <a:off x="0" y="666600"/>
            <a:ext cx="894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Time vs. Space Tradeoff</a:t>
            </a:r>
            <a:br>
              <a:rPr b="1" lang="en" sz="1600">
                <a:solidFill>
                  <a:schemeClr val="dk1"/>
                </a:solidFill>
              </a:rPr>
            </a:b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Optimization dilemma: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 u="sng">
                <a:solidFill>
                  <a:schemeClr val="dk1"/>
                </a:solidFill>
              </a:rPr>
              <a:t>Faster execution</a:t>
            </a:r>
            <a:r>
              <a:rPr lang="en" sz="1600">
                <a:solidFill>
                  <a:schemeClr val="dk1"/>
                </a:solidFill>
              </a:rPr>
              <a:t> often requires </a:t>
            </a:r>
            <a:r>
              <a:rPr lang="en" sz="1600" u="sng">
                <a:solidFill>
                  <a:schemeClr val="dk1"/>
                </a:solidFill>
              </a:rPr>
              <a:t>more space</a:t>
            </a:r>
            <a:r>
              <a:rPr lang="en" sz="1600">
                <a:solidFill>
                  <a:schemeClr val="dk1"/>
                </a:solidFill>
              </a:rPr>
              <a:t>, and vice versa.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 u="sng">
                <a:solidFill>
                  <a:schemeClr val="dk1"/>
                </a:solidFill>
              </a:rPr>
              <a:t>Faster execution</a:t>
            </a:r>
            <a:r>
              <a:rPr lang="en" sz="1600">
                <a:solidFill>
                  <a:schemeClr val="dk1"/>
                </a:solidFill>
              </a:rPr>
              <a:t> often requires </a:t>
            </a:r>
            <a:r>
              <a:rPr lang="en" sz="1600" u="sng">
                <a:solidFill>
                  <a:schemeClr val="dk1"/>
                </a:solidFill>
              </a:rPr>
              <a:t>more memory</a:t>
            </a:r>
            <a:r>
              <a:rPr lang="en" sz="1600">
                <a:solidFill>
                  <a:schemeClr val="dk1"/>
                </a:solidFill>
              </a:rPr>
              <a:t> due to </a:t>
            </a:r>
            <a:r>
              <a:rPr lang="en" sz="1600" u="sng">
                <a:solidFill>
                  <a:schemeClr val="dk1"/>
                </a:solidFill>
              </a:rPr>
              <a:t>additional data storage or complex operations. </a:t>
            </a:r>
            <a:endParaRPr sz="1600" u="sng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 u="sng">
                <a:solidFill>
                  <a:schemeClr val="dk1"/>
                </a:solidFill>
              </a:rPr>
              <a:t>Reducing memory usage</a:t>
            </a:r>
            <a:r>
              <a:rPr lang="en" sz="1600">
                <a:solidFill>
                  <a:schemeClr val="dk1"/>
                </a:solidFill>
              </a:rPr>
              <a:t> can slow down execution due to </a:t>
            </a:r>
            <a:r>
              <a:rPr lang="en" sz="1600" u="sng">
                <a:solidFill>
                  <a:schemeClr val="dk1"/>
                </a:solidFill>
              </a:rPr>
              <a:t>less efficient algorithms</a:t>
            </a:r>
            <a:r>
              <a:rPr lang="en" sz="1600">
                <a:solidFill>
                  <a:schemeClr val="dk1"/>
                </a:solidFill>
              </a:rPr>
              <a:t> or </a:t>
            </a:r>
            <a:r>
              <a:rPr lang="en" sz="1600" u="sng">
                <a:solidFill>
                  <a:schemeClr val="dk1"/>
                </a:solidFill>
              </a:rPr>
              <a:t>extra resource management steps.</a:t>
            </a:r>
            <a:br>
              <a:rPr lang="en" sz="1600" u="sng">
                <a:solidFill>
                  <a:schemeClr val="dk1"/>
                </a:solidFill>
              </a:rPr>
            </a:br>
            <a:endParaRPr sz="1600" u="sng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Real-world impact:</a:t>
            </a:r>
            <a:r>
              <a:rPr lang="en" sz="1600">
                <a:solidFill>
                  <a:schemeClr val="dk1"/>
                </a:solidFill>
              </a:rPr>
              <a:t> Some problems require balancing time and space efficiency </a:t>
            </a:r>
            <a:r>
              <a:rPr b="1" lang="en" sz="1600">
                <a:solidFill>
                  <a:srgbClr val="0000FF"/>
                </a:solidFill>
              </a:rPr>
              <a:t>based on </a:t>
            </a:r>
            <a:r>
              <a:rPr b="1" lang="en" sz="1600" u="sng">
                <a:solidFill>
                  <a:srgbClr val="0000FF"/>
                </a:solidFill>
              </a:rPr>
              <a:t>constraints.</a:t>
            </a:r>
            <a:endParaRPr b="1" sz="1600" u="sng">
              <a:solidFill>
                <a:srgbClr val="0000FF"/>
              </a:solidFill>
            </a:endParaRPr>
          </a:p>
        </p:txBody>
      </p:sp>
      <p:sp>
        <p:nvSpPr>
          <p:cNvPr id="519" name="Google Shape;519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5" name="Google Shape;525;p78"/>
          <p:cNvSpPr txBox="1"/>
          <p:nvPr/>
        </p:nvSpPr>
        <p:spPr>
          <a:xfrm>
            <a:off x="3701251" y="1914525"/>
            <a:ext cx="16161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50">
                <a:latin typeface="Tahoma"/>
                <a:ea typeface="Tahoma"/>
                <a:cs typeface="Tahoma"/>
                <a:sym typeface="Tahoma"/>
              </a:rPr>
              <a:t>The End</a:t>
            </a:r>
            <a:endParaRPr sz="2450">
              <a:solidFill>
                <a:srgbClr val="33466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– Memory Consumption Issue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Memory efficiency is crucial</a:t>
            </a:r>
            <a:r>
              <a:rPr lang="en" sz="1400">
                <a:solidFill>
                  <a:schemeClr val="dk1"/>
                </a:solidFill>
              </a:rPr>
              <a:t> to avoid excessive resource usage.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For example: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Bangladesh NID database has </a:t>
            </a:r>
            <a:r>
              <a:rPr b="1" lang="en">
                <a:solidFill>
                  <a:schemeClr val="dk1"/>
                </a:solidFill>
              </a:rPr>
              <a:t>50 million entries</a:t>
            </a:r>
            <a:r>
              <a:rPr lang="en">
                <a:solidFill>
                  <a:schemeClr val="dk1"/>
                </a:solidFill>
              </a:rPr>
              <a:t> (~5×10^7).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Each name: 20 characters → 100 MB total</a:t>
            </a:r>
            <a:r>
              <a:rPr lang="en">
                <a:solidFill>
                  <a:schemeClr val="dk1"/>
                </a:solidFill>
              </a:rPr>
              <a:t> (5 X 10^7 X 20=10^9 bytes).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If additional data is stored</a:t>
            </a:r>
            <a:r>
              <a:rPr lang="en">
                <a:solidFill>
                  <a:schemeClr val="dk1"/>
                </a:solidFill>
              </a:rPr>
              <a:t>, memory usage can </a:t>
            </a:r>
            <a:r>
              <a:rPr lang="en" u="sng">
                <a:solidFill>
                  <a:schemeClr val="dk1"/>
                </a:solidFill>
              </a:rPr>
              <a:t>exceed </a:t>
            </a:r>
            <a:r>
              <a:rPr b="1" lang="en" u="sng">
                <a:solidFill>
                  <a:schemeClr val="dk1"/>
                </a:solidFill>
              </a:rPr>
              <a:t>1 GB</a:t>
            </a:r>
            <a:r>
              <a:rPr lang="en" u="sng">
                <a:solidFill>
                  <a:schemeClr val="dk1"/>
                </a:solidFill>
              </a:rPr>
              <a:t>.</a:t>
            </a:r>
            <a:br>
              <a:rPr lang="en" u="sng">
                <a:solidFill>
                  <a:schemeClr val="dk1"/>
                </a:solidFill>
              </a:rPr>
            </a:br>
            <a:endParaRPr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Problem:</a:t>
            </a:r>
            <a:r>
              <a:rPr lang="en" sz="1400">
                <a:solidFill>
                  <a:schemeClr val="dk1"/>
                </a:solidFill>
              </a:rPr>
              <a:t> A simple program that loads the entire file into memory </a:t>
            </a:r>
            <a:r>
              <a:rPr b="1" lang="en" sz="1400">
                <a:solidFill>
                  <a:schemeClr val="dk1"/>
                </a:solidFill>
              </a:rPr>
              <a:t>consumes at least 100 MB</a:t>
            </a:r>
            <a:r>
              <a:rPr lang="en" sz="1400">
                <a:solidFill>
                  <a:schemeClr val="dk1"/>
                </a:solidFill>
              </a:rPr>
              <a:t> and </a:t>
            </a:r>
            <a:r>
              <a:rPr lang="en" sz="1400" u="sng">
                <a:solidFill>
                  <a:schemeClr val="dk1"/>
                </a:solidFill>
              </a:rPr>
              <a:t>could exceed </a:t>
            </a:r>
            <a:r>
              <a:rPr b="1" lang="en" sz="1400" u="sng">
                <a:solidFill>
                  <a:schemeClr val="dk1"/>
                </a:solidFill>
              </a:rPr>
              <a:t>1 GB</a:t>
            </a:r>
            <a:r>
              <a:rPr lang="en" sz="1400" u="sng">
                <a:solidFill>
                  <a:schemeClr val="dk1"/>
                </a:solidFill>
              </a:rPr>
              <a:t>.</a:t>
            </a:r>
            <a:br>
              <a:rPr lang="en" sz="1400" u="sng">
                <a:solidFill>
                  <a:schemeClr val="dk1"/>
                </a:solidFill>
              </a:rPr>
            </a:br>
            <a:endParaRPr sz="1400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Concern:</a:t>
            </a:r>
            <a:r>
              <a:rPr lang="en" sz="1400">
                <a:solidFill>
                  <a:schemeClr val="dk1"/>
                </a:solidFill>
              </a:rPr>
              <a:t> Personal computers have </a:t>
            </a:r>
            <a:r>
              <a:rPr b="1" lang="en" sz="1400">
                <a:solidFill>
                  <a:schemeClr val="dk1"/>
                </a:solidFill>
              </a:rPr>
              <a:t>8-16 GB RAM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—a single inefficient program can </a:t>
            </a:r>
            <a:r>
              <a:rPr b="1" lang="en" sz="1400">
                <a:solidFill>
                  <a:schemeClr val="dk1"/>
                </a:solidFill>
              </a:rPr>
              <a:t>severely impact performance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600"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Time &amp; Space Complexity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rgbClr val="0000FF"/>
                </a:solidFill>
              </a:rPr>
              <a:t>CPU time</a:t>
            </a:r>
            <a:r>
              <a:rPr b="1" lang="en" sz="1600">
                <a:solidFill>
                  <a:schemeClr val="dk1"/>
                </a:solidFill>
              </a:rPr>
              <a:t> and </a:t>
            </a:r>
            <a:r>
              <a:rPr b="1" lang="en" sz="1600">
                <a:solidFill>
                  <a:srgbClr val="0000FF"/>
                </a:solidFill>
              </a:rPr>
              <a:t>memory space</a:t>
            </a:r>
            <a:r>
              <a:rPr lang="en" sz="1600">
                <a:solidFill>
                  <a:schemeClr val="dk1"/>
                </a:solidFill>
              </a:rPr>
              <a:t> are </a:t>
            </a:r>
            <a:r>
              <a:rPr b="1" lang="en" sz="1600">
                <a:solidFill>
                  <a:schemeClr val="dk1"/>
                </a:solidFill>
              </a:rPr>
              <a:t>scarce resources</a:t>
            </a:r>
            <a:r>
              <a:rPr lang="en" sz="1600">
                <a:solidFill>
                  <a:schemeClr val="dk1"/>
                </a:solidFill>
              </a:rPr>
              <a:t> that must be used efficiently.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Two key measures of efficiency: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Time Complexity</a:t>
            </a:r>
            <a:r>
              <a:rPr lang="en" sz="1600">
                <a:solidFill>
                  <a:schemeClr val="dk1"/>
                </a:solidFill>
              </a:rPr>
              <a:t> → How </a:t>
            </a:r>
            <a:r>
              <a:rPr lang="en" sz="1600" u="sng">
                <a:solidFill>
                  <a:schemeClr val="dk1"/>
                </a:solidFill>
              </a:rPr>
              <a:t>execution time grows</a:t>
            </a:r>
            <a:r>
              <a:rPr lang="en" sz="1600">
                <a:solidFill>
                  <a:schemeClr val="dk1"/>
                </a:solidFill>
              </a:rPr>
              <a:t> with </a:t>
            </a:r>
            <a:r>
              <a:rPr lang="en" sz="1600" u="sng">
                <a:solidFill>
                  <a:schemeClr val="dk1"/>
                </a:solidFill>
              </a:rPr>
              <a:t>input size.</a:t>
            </a:r>
            <a:endParaRPr sz="1600" u="sng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Space Complexity</a:t>
            </a:r>
            <a:r>
              <a:rPr lang="en" sz="1600">
                <a:solidFill>
                  <a:schemeClr val="dk1"/>
                </a:solidFill>
              </a:rPr>
              <a:t> → How much </a:t>
            </a:r>
            <a:r>
              <a:rPr lang="en" sz="1600" u="sng">
                <a:solidFill>
                  <a:schemeClr val="dk1"/>
                </a:solidFill>
              </a:rPr>
              <a:t>memory</a:t>
            </a:r>
            <a:r>
              <a:rPr lang="en" sz="1600">
                <a:solidFill>
                  <a:schemeClr val="dk1"/>
                </a:solidFill>
              </a:rPr>
              <a:t> the </a:t>
            </a:r>
            <a:r>
              <a:rPr lang="en" sz="1600" u="sng">
                <a:solidFill>
                  <a:schemeClr val="dk1"/>
                </a:solidFill>
              </a:rPr>
              <a:t>program consumes.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Performance varies based on input, but we focus on the </a:t>
            </a:r>
            <a:r>
              <a:rPr b="1" lang="en" sz="1600">
                <a:solidFill>
                  <a:schemeClr val="dk1"/>
                </a:solidFill>
              </a:rPr>
              <a:t>worst-case scenario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○"/>
            </a:pPr>
            <a:r>
              <a:rPr b="1" lang="en" sz="1600">
                <a:solidFill>
                  <a:srgbClr val="0000FF"/>
                </a:solidFill>
              </a:rPr>
              <a:t>Worst-case complexity</a:t>
            </a:r>
            <a:r>
              <a:rPr lang="en" sz="1600">
                <a:solidFill>
                  <a:srgbClr val="0000FF"/>
                </a:solidFill>
              </a:rPr>
              <a:t> determines </a:t>
            </a:r>
            <a:br>
              <a:rPr lang="en" sz="1600">
                <a:solidFill>
                  <a:srgbClr val="0000FF"/>
                </a:solidFill>
              </a:rPr>
            </a:br>
            <a:r>
              <a:rPr lang="en" sz="1600">
                <a:solidFill>
                  <a:srgbClr val="0000FF"/>
                </a:solidFill>
              </a:rPr>
              <a:t>1) </a:t>
            </a:r>
            <a:r>
              <a:rPr b="1" lang="en" sz="1600">
                <a:solidFill>
                  <a:srgbClr val="0000FF"/>
                </a:solidFill>
              </a:rPr>
              <a:t>maximum resource needs</a:t>
            </a:r>
            <a:r>
              <a:rPr lang="en" sz="1600">
                <a:solidFill>
                  <a:srgbClr val="0000FF"/>
                </a:solidFill>
              </a:rPr>
              <a:t> and 2) </a:t>
            </a:r>
            <a:r>
              <a:rPr b="1" lang="en" sz="1600">
                <a:solidFill>
                  <a:srgbClr val="0000FF"/>
                </a:solidFill>
              </a:rPr>
              <a:t>execution time limits</a:t>
            </a:r>
            <a:r>
              <a:rPr lang="en" sz="1600">
                <a:solidFill>
                  <a:srgbClr val="0000FF"/>
                </a:solidFill>
              </a:rPr>
              <a:t>.</a:t>
            </a:r>
            <a:br>
              <a:rPr lang="en" sz="1600">
                <a:solidFill>
                  <a:srgbClr val="0000FF"/>
                </a:solidFill>
              </a:rPr>
            </a:b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While best-case and average-case complexities exist, </a:t>
            </a:r>
            <a:r>
              <a:rPr b="1" lang="en" sz="1600">
                <a:solidFill>
                  <a:schemeClr val="dk1"/>
                </a:solidFill>
              </a:rPr>
              <a:t>this book focuses only on worst-case complexity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Worst-Case Performance of a Program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129600" y="1152475"/>
            <a:ext cx="870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Small modifications can </a:t>
            </a:r>
            <a:r>
              <a:rPr b="1" lang="en" sz="1600">
                <a:solidFill>
                  <a:schemeClr val="dk1"/>
                </a:solidFill>
              </a:rPr>
              <a:t>drastically improve performance</a:t>
            </a:r>
            <a:r>
              <a:rPr lang="en" sz="1600">
                <a:solidFill>
                  <a:schemeClr val="dk1"/>
                </a:solidFill>
              </a:rPr>
              <a:t>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Example: </a:t>
            </a:r>
            <a:r>
              <a:rPr lang="en" sz="1600">
                <a:solidFill>
                  <a:schemeClr val="dk1"/>
                </a:solidFill>
              </a:rPr>
              <a:t>Searching in the NID database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Naïve approach</a:t>
            </a:r>
            <a:r>
              <a:rPr lang="en" sz="1600">
                <a:solidFill>
                  <a:schemeClr val="dk1"/>
                </a:solidFill>
              </a:rPr>
              <a:t>: Load the </a:t>
            </a:r>
            <a:r>
              <a:rPr lang="en" sz="1600" u="sng">
                <a:solidFill>
                  <a:schemeClr val="dk1"/>
                </a:solidFill>
              </a:rPr>
              <a:t>entire file</a:t>
            </a:r>
            <a:r>
              <a:rPr lang="en" sz="1600">
                <a:solidFill>
                  <a:schemeClr val="dk1"/>
                </a:solidFill>
              </a:rPr>
              <a:t> into memory </a:t>
            </a:r>
            <a:endParaRPr sz="1600">
              <a:solidFill>
                <a:schemeClr val="dk1"/>
              </a:solidFill>
            </a:endParaRPr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High memory usage</a:t>
            </a:r>
            <a:r>
              <a:rPr lang="en" sz="1600">
                <a:solidFill>
                  <a:schemeClr val="dk1"/>
                </a:solidFill>
              </a:rPr>
              <a:t> (~1 GB).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Optimized approach</a:t>
            </a:r>
            <a:r>
              <a:rPr lang="en" sz="1600">
                <a:solidFill>
                  <a:schemeClr val="dk1"/>
                </a:solidFill>
              </a:rPr>
              <a:t>: Read </a:t>
            </a:r>
            <a:r>
              <a:rPr lang="en" sz="1600" u="sng">
                <a:solidFill>
                  <a:schemeClr val="dk1"/>
                </a:solidFill>
              </a:rPr>
              <a:t>one line at a time</a:t>
            </a:r>
            <a:r>
              <a:rPr lang="en" sz="1600">
                <a:solidFill>
                  <a:schemeClr val="dk1"/>
                </a:solidFill>
              </a:rPr>
              <a:t>, compare, then discard if not a match</a:t>
            </a:r>
            <a:endParaRPr sz="1600">
              <a:solidFill>
                <a:schemeClr val="dk1"/>
              </a:solidFill>
            </a:endParaRPr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Only 20 bytes needed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Performance gain</a:t>
            </a:r>
            <a:r>
              <a:rPr lang="en" sz="1600">
                <a:solidFill>
                  <a:schemeClr val="dk1"/>
                </a:solidFill>
              </a:rPr>
              <a:t>: Stops searching early if a match is found, </a:t>
            </a:r>
            <a:endParaRPr sz="1600">
              <a:solidFill>
                <a:schemeClr val="dk1"/>
              </a:solidFill>
            </a:endParaRPr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u="sng">
                <a:solidFill>
                  <a:schemeClr val="dk1"/>
                </a:solidFill>
              </a:rPr>
              <a:t>reducing execution time.</a:t>
            </a:r>
            <a:br>
              <a:rPr lang="en" sz="1600" u="sng">
                <a:solidFill>
                  <a:schemeClr val="dk1"/>
                </a:solidFill>
              </a:rPr>
            </a:br>
            <a:endParaRPr sz="1600" u="sng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Most performance improvements require </a:t>
            </a:r>
            <a:r>
              <a:rPr b="1" lang="en" sz="1600">
                <a:solidFill>
                  <a:schemeClr val="dk1"/>
                </a:solidFill>
              </a:rPr>
              <a:t>clever algorithms and data structures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Data Structures &amp; Algorithms (DSA) are core areas of computer science for this reason.</a:t>
            </a:r>
            <a:endParaRPr/>
          </a:p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