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3" r:id="rId2"/>
    <p:sldId id="324" r:id="rId3"/>
    <p:sldId id="327" r:id="rId4"/>
    <p:sldId id="347" r:id="rId5"/>
    <p:sldId id="328" r:id="rId6"/>
    <p:sldId id="342" r:id="rId7"/>
    <p:sldId id="325" r:id="rId8"/>
    <p:sldId id="326" r:id="rId9"/>
    <p:sldId id="348" r:id="rId10"/>
    <p:sldId id="338" r:id="rId11"/>
    <p:sldId id="332" r:id="rId12"/>
    <p:sldId id="349" r:id="rId13"/>
    <p:sldId id="335" r:id="rId14"/>
    <p:sldId id="344" r:id="rId15"/>
    <p:sldId id="330"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Vagun" initials="VV"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BCA890"/>
    <a:srgbClr val="66676C"/>
    <a:srgbClr val="B1172E"/>
    <a:srgbClr val="FEF19F"/>
    <a:srgbClr val="FEF6B0"/>
    <a:srgbClr val="FDD195"/>
    <a:srgbClr val="F7BE5D"/>
    <a:srgbClr val="F59945"/>
    <a:srgbClr val="EF902A"/>
    <a:srgbClr val="8AA3A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96318" autoAdjust="0"/>
  </p:normalViewPr>
  <p:slideViewPr>
    <p:cSldViewPr snapToGrid="0">
      <p:cViewPr varScale="1">
        <p:scale>
          <a:sx n="84" d="100"/>
          <a:sy n="84" d="100"/>
        </p:scale>
        <p:origin x="-850"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pPr/>
              <a:t>2020/4/14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pPr/>
              <a:t>‹#›</a:t>
            </a:fld>
            <a:endParaRPr lang="zh-CN" altLang="en-US"/>
          </a:p>
        </p:txBody>
      </p:sp>
    </p:spTree>
    <p:extLst>
      <p:ext uri="{BB962C8B-B14F-4D97-AF65-F5344CB8AC3E}">
        <p14:creationId xmlns:p14="http://schemas.microsoft.com/office/powerpoint/2010/main" xmlns=""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a:t>
            </a:fld>
            <a:endParaRPr lang="zh-CN" altLang="en-US"/>
          </a:p>
        </p:txBody>
      </p:sp>
    </p:spTree>
    <p:extLst>
      <p:ext uri="{BB962C8B-B14F-4D97-AF65-F5344CB8AC3E}">
        <p14:creationId xmlns:p14="http://schemas.microsoft.com/office/powerpoint/2010/main" xmlns="" val="1138257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10</a:t>
            </a:fld>
            <a:endParaRPr lang="zh-CN" altLang="en-US"/>
          </a:p>
        </p:txBody>
      </p:sp>
    </p:spTree>
    <p:extLst>
      <p:ext uri="{BB962C8B-B14F-4D97-AF65-F5344CB8AC3E}">
        <p14:creationId xmlns:p14="http://schemas.microsoft.com/office/powerpoint/2010/main" xmlns="" val="157478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11</a:t>
            </a:fld>
            <a:endParaRPr lang="zh-CN" altLang="en-US"/>
          </a:p>
        </p:txBody>
      </p:sp>
    </p:spTree>
    <p:extLst>
      <p:ext uri="{BB962C8B-B14F-4D97-AF65-F5344CB8AC3E}">
        <p14:creationId xmlns:p14="http://schemas.microsoft.com/office/powerpoint/2010/main" xmlns="" val="1348234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12</a:t>
            </a:fld>
            <a:endParaRPr lang="zh-CN" altLang="en-US"/>
          </a:p>
        </p:txBody>
      </p:sp>
    </p:spTree>
    <p:extLst>
      <p:ext uri="{BB962C8B-B14F-4D97-AF65-F5344CB8AC3E}">
        <p14:creationId xmlns:p14="http://schemas.microsoft.com/office/powerpoint/2010/main" xmlns="" val="1348234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13</a:t>
            </a:fld>
            <a:endParaRPr lang="zh-CN" altLang="en-US"/>
          </a:p>
        </p:txBody>
      </p:sp>
    </p:spTree>
    <p:extLst>
      <p:ext uri="{BB962C8B-B14F-4D97-AF65-F5344CB8AC3E}">
        <p14:creationId xmlns:p14="http://schemas.microsoft.com/office/powerpoint/2010/main" xmlns="" val="4160185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14</a:t>
            </a:fld>
            <a:endParaRPr lang="zh-CN" altLang="en-US"/>
          </a:p>
        </p:txBody>
      </p:sp>
    </p:spTree>
    <p:extLst>
      <p:ext uri="{BB962C8B-B14F-4D97-AF65-F5344CB8AC3E}">
        <p14:creationId xmlns:p14="http://schemas.microsoft.com/office/powerpoint/2010/main" xmlns="" val="3587874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15</a:t>
            </a:fld>
            <a:endParaRPr lang="zh-CN" altLang="en-US"/>
          </a:p>
        </p:txBody>
      </p:sp>
    </p:spTree>
    <p:extLst>
      <p:ext uri="{BB962C8B-B14F-4D97-AF65-F5344CB8AC3E}">
        <p14:creationId xmlns:p14="http://schemas.microsoft.com/office/powerpoint/2010/main" xmlns="" val="240938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a:t>
            </a:fld>
            <a:endParaRPr lang="zh-CN" altLang="en-US"/>
          </a:p>
        </p:txBody>
      </p:sp>
    </p:spTree>
    <p:extLst>
      <p:ext uri="{BB962C8B-B14F-4D97-AF65-F5344CB8AC3E}">
        <p14:creationId xmlns:p14="http://schemas.microsoft.com/office/powerpoint/2010/main" xmlns="" val="2175004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a:t>
            </a:fld>
            <a:endParaRPr lang="zh-CN" altLang="en-US"/>
          </a:p>
        </p:txBody>
      </p:sp>
    </p:spTree>
    <p:extLst>
      <p:ext uri="{BB962C8B-B14F-4D97-AF65-F5344CB8AC3E}">
        <p14:creationId xmlns:p14="http://schemas.microsoft.com/office/powerpoint/2010/main" xmlns="" val="74034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4</a:t>
            </a:fld>
            <a:endParaRPr lang="zh-CN" altLang="en-US"/>
          </a:p>
        </p:txBody>
      </p:sp>
    </p:spTree>
    <p:extLst>
      <p:ext uri="{BB962C8B-B14F-4D97-AF65-F5344CB8AC3E}">
        <p14:creationId xmlns:p14="http://schemas.microsoft.com/office/powerpoint/2010/main" xmlns="" val="319388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5</a:t>
            </a:fld>
            <a:endParaRPr lang="zh-CN" altLang="en-US"/>
          </a:p>
        </p:txBody>
      </p:sp>
    </p:spTree>
    <p:extLst>
      <p:ext uri="{BB962C8B-B14F-4D97-AF65-F5344CB8AC3E}">
        <p14:creationId xmlns:p14="http://schemas.microsoft.com/office/powerpoint/2010/main" xmlns="" val="195840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6</a:t>
            </a:fld>
            <a:endParaRPr lang="zh-CN" altLang="en-US"/>
          </a:p>
        </p:txBody>
      </p:sp>
    </p:spTree>
    <p:extLst>
      <p:ext uri="{BB962C8B-B14F-4D97-AF65-F5344CB8AC3E}">
        <p14:creationId xmlns:p14="http://schemas.microsoft.com/office/powerpoint/2010/main" xmlns="" val="289882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7</a:t>
            </a:fld>
            <a:endParaRPr lang="zh-CN" altLang="en-US"/>
          </a:p>
        </p:txBody>
      </p:sp>
    </p:spTree>
    <p:extLst>
      <p:ext uri="{BB962C8B-B14F-4D97-AF65-F5344CB8AC3E}">
        <p14:creationId xmlns:p14="http://schemas.microsoft.com/office/powerpoint/2010/main" xmlns="" val="1043301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8</a:t>
            </a:fld>
            <a:endParaRPr lang="zh-CN" altLang="en-US"/>
          </a:p>
        </p:txBody>
      </p:sp>
    </p:spTree>
    <p:extLst>
      <p:ext uri="{BB962C8B-B14F-4D97-AF65-F5344CB8AC3E}">
        <p14:creationId xmlns:p14="http://schemas.microsoft.com/office/powerpoint/2010/main" xmlns="" val="1520389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headEnd/>
            <a:tailEnd/>
          </a:ln>
        </p:spPr>
      </p:sp>
      <p:sp>
        <p:nvSpPr>
          <p:cNvPr id="204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48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38644A-191E-486F-BC48-4B0C60B86A69}" type="slidenum">
              <a:rPr lang="zh-CN" altLang="en-US">
                <a:cs typeface="等线"/>
              </a:rPr>
              <a:pPr fontAlgn="base">
                <a:spcBef>
                  <a:spcPct val="0"/>
                </a:spcBef>
                <a:spcAft>
                  <a:spcPct val="0"/>
                </a:spcAft>
                <a:defRPr/>
              </a:pPr>
              <a:t>9</a:t>
            </a:fld>
            <a:endParaRPr lang="en-US" altLang="zh-CN">
              <a:cs typeface="等线"/>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BD06559F-931E-4C1C-BAA3-CE3BB96CAAE2}"/>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5" name="页脚占位符 4">
            <a:extLst>
              <a:ext uri="{FF2B5EF4-FFF2-40B4-BE49-F238E27FC236}">
                <a16:creationId xmlns:a16="http://schemas.microsoft.com/office/drawing/2014/main" xmlns=""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863E9BA-C35D-4623-8AEC-12CBA17658E0}"/>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1806EFA-9976-4A7A-810D-76C7047B74B1}"/>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5" name="页脚占位符 4">
            <a:extLst>
              <a:ext uri="{FF2B5EF4-FFF2-40B4-BE49-F238E27FC236}">
                <a16:creationId xmlns:a16="http://schemas.microsoft.com/office/drawing/2014/main" xmlns=""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9DD673F-0533-4515-9B56-B753621D6232}"/>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96250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3C965E7-1B02-43B7-BFDC-37294AFC8E7E}"/>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5" name="页脚占位符 4">
            <a:extLst>
              <a:ext uri="{FF2B5EF4-FFF2-40B4-BE49-F238E27FC236}">
                <a16:creationId xmlns:a16="http://schemas.microsoft.com/office/drawing/2014/main" xmlns=""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174A88E-0943-4A05-8AAD-3E4E90A9726C}"/>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414306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ADCF9B87-024B-4A06-BA78-956CBBDA0354}"/>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5" name="页脚占位符 4">
            <a:extLst>
              <a:ext uri="{FF2B5EF4-FFF2-40B4-BE49-F238E27FC236}">
                <a16:creationId xmlns:a16="http://schemas.microsoft.com/office/drawing/2014/main" xmlns=""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58CB9FE-E585-479C-9939-C1DF8EC97B1F}"/>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6873F61E-C842-45A9-9C07-EC60B6A6DBA4}"/>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5" name="页脚占位符 4">
            <a:extLst>
              <a:ext uri="{FF2B5EF4-FFF2-40B4-BE49-F238E27FC236}">
                <a16:creationId xmlns:a16="http://schemas.microsoft.com/office/drawing/2014/main" xmlns=""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DE654AF-4882-4FA1-A3C1-F88A71FB25A7}"/>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515728" y="353552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a:extLst>
              <a:ext uri="{FF2B5EF4-FFF2-40B4-BE49-F238E27FC236}">
                <a16:creationId xmlns:a16="http://schemas.microsoft.com/office/drawing/2014/main" xmlns="" id="{FC3E3B72-32AE-40DB-856E-1F79DC1CCF87}"/>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xmlns=""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D1D9A042-4577-4206-93A8-735631107E03}"/>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6" name="页脚占位符 5">
            <a:extLst>
              <a:ext uri="{FF2B5EF4-FFF2-40B4-BE49-F238E27FC236}">
                <a16:creationId xmlns:a16="http://schemas.microsoft.com/office/drawing/2014/main" xmlns=""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1C0070B-569D-4FDB-83D2-2831B39FBD88}"/>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ECF8FD0D-2A45-42AA-9F3A-D4BBA2C3F372}"/>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8" name="页脚占位符 7">
            <a:extLst>
              <a:ext uri="{FF2B5EF4-FFF2-40B4-BE49-F238E27FC236}">
                <a16:creationId xmlns:a16="http://schemas.microsoft.com/office/drawing/2014/main" xmlns=""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32C94869-7BF3-4FFD-812C-03E8CEB5C852}"/>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638FC6B-45DE-432B-B145-F8D8AB2AC5BB}"/>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4" name="页脚占位符 3">
            <a:extLst>
              <a:ext uri="{FF2B5EF4-FFF2-40B4-BE49-F238E27FC236}">
                <a16:creationId xmlns:a16="http://schemas.microsoft.com/office/drawing/2014/main" xmlns=""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48781AAF-B2A9-4052-BD38-326FE4C13E14}"/>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317884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5BCC6E6-411E-4830-BEE1-1A626801803D}"/>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3" name="页脚占位符 2">
            <a:extLst>
              <a:ext uri="{FF2B5EF4-FFF2-40B4-BE49-F238E27FC236}">
                <a16:creationId xmlns:a16="http://schemas.microsoft.com/office/drawing/2014/main" xmlns=""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5662A71-4ED7-4C0E-AF3B-EACBFA4681E4}"/>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227726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25D2DB71-2A42-4C00-9449-CA0DA297B2F2}"/>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6" name="页脚占位符 5">
            <a:extLst>
              <a:ext uri="{FF2B5EF4-FFF2-40B4-BE49-F238E27FC236}">
                <a16:creationId xmlns:a16="http://schemas.microsoft.com/office/drawing/2014/main" xmlns=""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55A3411-124D-4AEE-9E12-7E3048799D7A}"/>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258343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7C7DA26D-1083-4E20-8433-3EACB78127E1}"/>
              </a:ext>
            </a:extLst>
          </p:cNvPr>
          <p:cNvSpPr>
            <a:spLocks noGrp="1"/>
          </p:cNvSpPr>
          <p:nvPr>
            <p:ph type="dt" sz="half" idx="10"/>
          </p:nvPr>
        </p:nvSpPr>
        <p:spPr/>
        <p:txBody>
          <a:bodyPr/>
          <a:lstStyle/>
          <a:p>
            <a:fld id="{EE4C556E-D11A-48D7-81C0-B1B5323EC136}" type="datetimeFigureOut">
              <a:rPr lang="zh-CN" altLang="en-US" smtClean="0"/>
              <a:pPr/>
              <a:t>2020/4/14</a:t>
            </a:fld>
            <a:endParaRPr lang="zh-CN" altLang="en-US"/>
          </a:p>
        </p:txBody>
      </p:sp>
      <p:sp>
        <p:nvSpPr>
          <p:cNvPr id="6" name="页脚占位符 5">
            <a:extLst>
              <a:ext uri="{FF2B5EF4-FFF2-40B4-BE49-F238E27FC236}">
                <a16:creationId xmlns:a16="http://schemas.microsoft.com/office/drawing/2014/main" xmlns=""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EEC994E-AAE0-4342-820B-14F521FAD6DD}"/>
              </a:ext>
            </a:extLst>
          </p:cNvPr>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1728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pPr/>
              <a:t>2020/4/14</a:t>
            </a:fld>
            <a:endParaRPr lang="zh-CN" altLang="en-US"/>
          </a:p>
        </p:txBody>
      </p:sp>
      <p:sp>
        <p:nvSpPr>
          <p:cNvPr id="5" name="页脚占位符 4">
            <a:extLst>
              <a:ext uri="{FF2B5EF4-FFF2-40B4-BE49-F238E27FC236}">
                <a16:creationId xmlns:a16="http://schemas.microsoft.com/office/drawing/2014/main" xmlns=""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pPr/>
              <a:t>‹#›</a:t>
            </a:fld>
            <a:endParaRPr lang="zh-CN" altLang="en-US"/>
          </a:p>
        </p:txBody>
      </p:sp>
    </p:spTree>
    <p:extLst>
      <p:ext uri="{BB962C8B-B14F-4D97-AF65-F5344CB8AC3E}">
        <p14:creationId xmlns:p14="http://schemas.microsoft.com/office/powerpoint/2010/main" xmlns=""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xmlns="" id="{53F84F8D-DD2D-47F0-B9CB-4282BFFBED7B}"/>
              </a:ext>
            </a:extLst>
          </p:cNvPr>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grpSp>
        <p:nvGrpSpPr>
          <p:cNvPr id="8" name="组合 7">
            <a:extLst>
              <a:ext uri="{FF2B5EF4-FFF2-40B4-BE49-F238E27FC236}">
                <a16:creationId xmlns:a16="http://schemas.microsoft.com/office/drawing/2014/main" xmlns="" id="{9B47FC7D-B29A-4982-ACBE-B9BA4950977D}"/>
              </a:ext>
            </a:extLst>
          </p:cNvPr>
          <p:cNvGrpSpPr/>
          <p:nvPr/>
        </p:nvGrpSpPr>
        <p:grpSpPr>
          <a:xfrm>
            <a:off x="2586037" y="1695067"/>
            <a:ext cx="5657851" cy="4244193"/>
            <a:chOff x="5572123" y="1172330"/>
            <a:chExt cx="4638737" cy="3479714"/>
          </a:xfrm>
        </p:grpSpPr>
        <p:sp>
          <p:nvSpPr>
            <p:cNvPr id="6" name="矩形 5">
              <a:extLst>
                <a:ext uri="{FF2B5EF4-FFF2-40B4-BE49-F238E27FC236}">
                  <a16:creationId xmlns:a16="http://schemas.microsoft.com/office/drawing/2014/main" xmlns="" id="{D3CC2F9D-F11C-407A-AB65-E0EE6CC94360}"/>
                </a:ext>
              </a:extLst>
            </p:cNvPr>
            <p:cNvSpPr/>
            <p:nvPr/>
          </p:nvSpPr>
          <p:spPr>
            <a:xfrm>
              <a:off x="5572124" y="1172330"/>
              <a:ext cx="105425" cy="3399672"/>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3935316C-EB4E-4BA5-850F-621F0581A3B2}"/>
                </a:ext>
              </a:extLst>
            </p:cNvPr>
            <p:cNvSpPr/>
            <p:nvPr/>
          </p:nvSpPr>
          <p:spPr>
            <a:xfrm rot="16200000">
              <a:off x="7839755" y="2280939"/>
              <a:ext cx="103473" cy="4638737"/>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xmlns="" id="{9DB328E2-B371-4F6C-A84F-3EA08E4994D5}"/>
              </a:ext>
            </a:extLst>
          </p:cNvPr>
          <p:cNvSpPr/>
          <p:nvPr/>
        </p:nvSpPr>
        <p:spPr>
          <a:xfrm>
            <a:off x="0" y="203427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xmlns="" id="{021A0774-3A16-4166-BF89-89278E723A25}"/>
              </a:ext>
            </a:extLst>
          </p:cNvPr>
          <p:cNvGrpSpPr/>
          <p:nvPr/>
        </p:nvGrpSpPr>
        <p:grpSpPr>
          <a:xfrm flipH="1" flipV="1">
            <a:off x="2586037" y="889780"/>
            <a:ext cx="6635093" cy="5038387"/>
            <a:chOff x="5261388" y="519244"/>
            <a:chExt cx="5439954" cy="4130853"/>
          </a:xfrm>
        </p:grpSpPr>
        <p:sp>
          <p:nvSpPr>
            <p:cNvPr id="11" name="矩形 10">
              <a:extLst>
                <a:ext uri="{FF2B5EF4-FFF2-40B4-BE49-F238E27FC236}">
                  <a16:creationId xmlns:a16="http://schemas.microsoft.com/office/drawing/2014/main" xmlns="" id="{E6978693-838A-4100-B55D-559C3D4D1A33}"/>
                </a:ext>
              </a:extLst>
            </p:cNvPr>
            <p:cNvSpPr/>
            <p:nvPr/>
          </p:nvSpPr>
          <p:spPr>
            <a:xfrm>
              <a:off x="5261388" y="529007"/>
              <a:ext cx="105424" cy="412109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4443F323-C7F1-4DC4-B8E8-A82189DF9853}"/>
                </a:ext>
              </a:extLst>
            </p:cNvPr>
            <p:cNvSpPr/>
            <p:nvPr/>
          </p:nvSpPr>
          <p:spPr>
            <a:xfrm rot="16200000">
              <a:off x="7931885" y="1880639"/>
              <a:ext cx="110669" cy="5428244"/>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4902EE91-1744-4201-86D8-9345BC3AA367}"/>
                </a:ext>
              </a:extLst>
            </p:cNvPr>
            <p:cNvSpPr/>
            <p:nvPr/>
          </p:nvSpPr>
          <p:spPr>
            <a:xfrm>
              <a:off x="10595914" y="4240769"/>
              <a:ext cx="105425" cy="363773"/>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69C0512E-848F-4EC5-8A5C-4CB0D5698118}"/>
                </a:ext>
              </a:extLst>
            </p:cNvPr>
            <p:cNvSpPr/>
            <p:nvPr/>
          </p:nvSpPr>
          <p:spPr>
            <a:xfrm rot="16200000">
              <a:off x="5498977" y="387080"/>
              <a:ext cx="103474" cy="367801"/>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xmlns="" id="{C32C7B03-B002-46BF-89EE-3893706E6206}"/>
              </a:ext>
            </a:extLst>
          </p:cNvPr>
          <p:cNvSpPr/>
          <p:nvPr/>
        </p:nvSpPr>
        <p:spPr>
          <a:xfrm>
            <a:off x="-76200" y="2460880"/>
            <a:ext cx="11750040" cy="1269578"/>
          </a:xfrm>
          <a:prstGeom prst="rect">
            <a:avLst/>
          </a:prstGeom>
        </p:spPr>
        <p:txBody>
          <a:bodyPr wrap="square" lIns="68580" tIns="34290" rIns="68580" bIns="34290">
            <a:spAutoFit/>
          </a:bodyPr>
          <a:lstStyle/>
          <a:p>
            <a:pPr algn="ctr">
              <a:defRPr/>
            </a:pPr>
            <a:r>
              <a:rPr lang="en-US" altLang="zh-CN" sz="2400" b="1" i="1" spc="225" dirty="0" err="1" smtClean="0">
                <a:solidFill>
                  <a:srgbClr val="BCA890"/>
                </a:solidFill>
                <a:latin typeface="包图粗朗体" panose="02000000000000000000" pitchFamily="2" charset="-122"/>
                <a:ea typeface="包图粗朗体" panose="02000000000000000000" pitchFamily="2" charset="-122"/>
                <a:cs typeface="+mn-ea"/>
                <a:sym typeface="+mn-lt"/>
              </a:rPr>
              <a:t>Hadoop</a:t>
            </a:r>
            <a:r>
              <a:rPr lang="zh-CN" altLang="en-US" sz="2400" b="1" i="1" spc="225" dirty="0" smtClean="0">
                <a:solidFill>
                  <a:srgbClr val="BCA890"/>
                </a:solidFill>
                <a:latin typeface="包图粗朗体" panose="02000000000000000000" pitchFamily="2" charset="-122"/>
                <a:ea typeface="包图粗朗体" panose="02000000000000000000" pitchFamily="2" charset="-122"/>
                <a:cs typeface="+mn-ea"/>
                <a:sym typeface="+mn-lt"/>
              </a:rPr>
              <a:t>大数据处理行为痕迹记录的创新应用</a:t>
            </a:r>
            <a:endParaRPr lang="zh-CN" altLang="en-US" sz="2400" b="1" i="1" dirty="0" smtClean="0">
              <a:solidFill>
                <a:srgbClr val="0066FF"/>
              </a:solidFill>
              <a:ea typeface="宋体" charset="-122"/>
            </a:endParaRPr>
          </a:p>
          <a:p>
            <a:pPr algn="ctr">
              <a:defRPr/>
            </a:pPr>
            <a:endParaRPr sz="54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xmlns="" id="{229CA21C-4690-466E-A8A0-A301E122288B}"/>
              </a:ext>
            </a:extLst>
          </p:cNvPr>
          <p:cNvSpPr/>
          <p:nvPr/>
        </p:nvSpPr>
        <p:spPr>
          <a:xfrm>
            <a:off x="2586037" y="3206363"/>
            <a:ext cx="6506508" cy="1223412"/>
          </a:xfrm>
          <a:prstGeom prst="rect">
            <a:avLst/>
          </a:prstGeom>
        </p:spPr>
        <p:txBody>
          <a:bodyPr wrap="square" lIns="68580" tIns="34290" rIns="68580" bIns="34290">
            <a:spAutoFit/>
          </a:bodyPr>
          <a:lstStyle/>
          <a:p>
            <a:pPr algn="ctr">
              <a:defRPr/>
            </a:pPr>
            <a:r>
              <a:rPr lang="zh-CN" altLang="en-US" sz="7500" spc="225" dirty="0" smtClean="0">
                <a:solidFill>
                  <a:schemeClr val="bg1"/>
                </a:solidFill>
                <a:latin typeface="字魂59号-创粗黑" panose="00000500000000000000" pitchFamily="2" charset="-122"/>
                <a:ea typeface="字魂59号-创粗黑" panose="00000500000000000000" pitchFamily="2" charset="-122"/>
                <a:cs typeface="+mn-ea"/>
                <a:sym typeface="+mn-lt"/>
              </a:rPr>
              <a:t>结题报告</a:t>
            </a:r>
            <a:endParaRPr sz="75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5222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5" name="Picture 1" descr="校徽"/>
          <p:cNvPicPr>
            <a:picLocks noChangeAspect="1" noChangeArrowheads="1"/>
          </p:cNvPicPr>
          <p:nvPr/>
        </p:nvPicPr>
        <p:blipFill>
          <a:blip r:embed="rId4" cstate="print"/>
          <a:srcRect/>
          <a:stretch>
            <a:fillRect/>
          </a:stretch>
        </p:blipFill>
        <p:spPr bwMode="auto">
          <a:xfrm>
            <a:off x="320040" y="60960"/>
            <a:ext cx="1905000" cy="1905000"/>
          </a:xfrm>
          <a:prstGeom prst="rect">
            <a:avLst/>
          </a:prstGeom>
          <a:noFill/>
        </p:spPr>
      </p:pic>
      <p:sp>
        <p:nvSpPr>
          <p:cNvPr id="52227" name="Rectangle 3"/>
          <p:cNvSpPr>
            <a:spLocks noChangeArrowheads="1"/>
          </p:cNvSpPr>
          <p:nvPr/>
        </p:nvSpPr>
        <p:spPr bwMode="auto">
          <a:xfrm>
            <a:off x="0" y="1020763"/>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xmlns="" val="20703064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righ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13C3C11A-EA27-4918-A479-FEDCA95AE400}"/>
              </a:ext>
            </a:extLst>
          </p:cNvPr>
          <p:cNvSpPr/>
          <p:nvPr/>
        </p:nvSpPr>
        <p:spPr>
          <a:xfrm>
            <a:off x="4146487" y="271735"/>
            <a:ext cx="3902044" cy="561692"/>
          </a:xfrm>
          <a:prstGeom prst="rect">
            <a:avLst/>
          </a:prstGeom>
        </p:spPr>
        <p:txBody>
          <a:bodyPr wrap="square" lIns="68580" tIns="34290" rIns="68580" bIns="34290">
            <a:spAutoFit/>
          </a:bodyPr>
          <a:lstStyle/>
          <a:p>
            <a:pPr algn="ctr">
              <a:defRPr/>
            </a:pPr>
            <a:r>
              <a:rPr lang="en-US" altLang="zh-CN"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3</a:t>
            </a:r>
            <a:r>
              <a:rPr lang="en-US" altLang="zh-CN"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.2</a:t>
            </a:r>
            <a:r>
              <a:rPr lang="zh-CN" altLang="en-US"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、程序算法设计</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24" name="直接连接符 23">
            <a:extLst>
              <a:ext uri="{FF2B5EF4-FFF2-40B4-BE49-F238E27FC236}">
                <a16:creationId xmlns:a16="http://schemas.microsoft.com/office/drawing/2014/main" xmlns="" id="{75B69ED2-C892-423B-9E88-AF160967918A}"/>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TextBox 7">
            <a:extLst>
              <a:ext uri="{FF2B5EF4-FFF2-40B4-BE49-F238E27FC236}">
                <a16:creationId xmlns:a16="http://schemas.microsoft.com/office/drawing/2014/main" xmlns="" id="{E23055BB-FCB6-442F-BF7B-80766B5EF4DF}"/>
              </a:ext>
            </a:extLst>
          </p:cNvPr>
          <p:cNvSpPr txBox="1"/>
          <p:nvPr/>
        </p:nvSpPr>
        <p:spPr>
          <a:xfrm>
            <a:off x="4463358" y="1285740"/>
            <a:ext cx="3395049" cy="461665"/>
          </a:xfrm>
          <a:prstGeom prst="rect">
            <a:avLst/>
          </a:prstGeom>
          <a:noFill/>
        </p:spPr>
        <p:txBody>
          <a:bodyPr wrap="square" rtlCol="0">
            <a:spAutoFit/>
          </a:bodyPr>
          <a:lstStyle/>
          <a:p>
            <a:r>
              <a:rPr lang="en-US" altLang="zh-CN" sz="2400" dirty="0" smtClean="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3</a:t>
            </a:r>
            <a:r>
              <a:rPr lang="en-US" altLang="zh-CN" sz="2400" dirty="0" smtClean="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.2.1</a:t>
            </a:r>
            <a:r>
              <a:rPr lang="zh-CN" altLang="en-US" sz="2400" dirty="0" smtClean="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、程序总体设计图</a:t>
            </a:r>
            <a:endPar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grpSp>
        <p:nvGrpSpPr>
          <p:cNvPr id="29697" name="Group 1"/>
          <p:cNvGrpSpPr>
            <a:grpSpLocks/>
          </p:cNvGrpSpPr>
          <p:nvPr/>
        </p:nvGrpSpPr>
        <p:grpSpPr bwMode="auto">
          <a:xfrm>
            <a:off x="1435541" y="2454291"/>
            <a:ext cx="8686234" cy="2914414"/>
            <a:chOff x="1892" y="2054"/>
            <a:chExt cx="8484" cy="3414"/>
          </a:xfrm>
        </p:grpSpPr>
        <p:cxnSp>
          <p:nvCxnSpPr>
            <p:cNvPr id="29698" name="AutoShape 2"/>
            <p:cNvCxnSpPr>
              <a:cxnSpLocks noChangeShapeType="1"/>
            </p:cNvCxnSpPr>
            <p:nvPr/>
          </p:nvCxnSpPr>
          <p:spPr bwMode="auto">
            <a:xfrm>
              <a:off x="7271" y="2843"/>
              <a:ext cx="1051" cy="570"/>
            </a:xfrm>
            <a:prstGeom prst="straightConnector1">
              <a:avLst/>
            </a:prstGeom>
            <a:noFill/>
            <a:ln w="9525">
              <a:solidFill>
                <a:srgbClr val="000000"/>
              </a:solidFill>
              <a:round/>
              <a:headEnd/>
              <a:tailEnd type="triangle" w="med" len="med"/>
            </a:ln>
          </p:spPr>
        </p:cxnSp>
        <p:sp>
          <p:nvSpPr>
            <p:cNvPr id="29699" name="流程图: 过程 79"/>
            <p:cNvSpPr>
              <a:spLocks noChangeArrowheads="1"/>
            </p:cNvSpPr>
            <p:nvPr/>
          </p:nvSpPr>
          <p:spPr bwMode="auto">
            <a:xfrm>
              <a:off x="8956" y="2150"/>
              <a:ext cx="1420" cy="65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反馈给前端</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700" name="流程图: 过程 78"/>
            <p:cNvSpPr>
              <a:spLocks noChangeArrowheads="1"/>
            </p:cNvSpPr>
            <p:nvPr/>
          </p:nvSpPr>
          <p:spPr bwMode="auto">
            <a:xfrm>
              <a:off x="1892" y="2054"/>
              <a:ext cx="1328" cy="726"/>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JSON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格式数据</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701" name="流程图: 过程 77"/>
            <p:cNvSpPr>
              <a:spLocks noChangeArrowheads="1"/>
            </p:cNvSpPr>
            <p:nvPr/>
          </p:nvSpPr>
          <p:spPr bwMode="auto">
            <a:xfrm>
              <a:off x="6635" y="2139"/>
              <a:ext cx="1475" cy="65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HDFS</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702" name="流程图: 过程 76"/>
            <p:cNvSpPr>
              <a:spLocks noChangeArrowheads="1"/>
            </p:cNvSpPr>
            <p:nvPr/>
          </p:nvSpPr>
          <p:spPr bwMode="auto">
            <a:xfrm>
              <a:off x="4199" y="2126"/>
              <a:ext cx="1475" cy="65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缓冲区</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703" name="流程图: 过程 75"/>
            <p:cNvSpPr>
              <a:spLocks noChangeArrowheads="1"/>
            </p:cNvSpPr>
            <p:nvPr/>
          </p:nvSpPr>
          <p:spPr bwMode="auto">
            <a:xfrm>
              <a:off x="6625" y="4814"/>
              <a:ext cx="1395" cy="65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Shuffle</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阶段</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704" name="流程图: 过程 74"/>
            <p:cNvSpPr>
              <a:spLocks noChangeArrowheads="1"/>
            </p:cNvSpPr>
            <p:nvPr/>
          </p:nvSpPr>
          <p:spPr bwMode="auto">
            <a:xfrm>
              <a:off x="7793" y="3434"/>
              <a:ext cx="1263" cy="65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Map</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阶段</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705" name="流程图: 过程 73"/>
            <p:cNvSpPr>
              <a:spLocks noChangeArrowheads="1"/>
            </p:cNvSpPr>
            <p:nvPr/>
          </p:nvSpPr>
          <p:spPr bwMode="auto">
            <a:xfrm>
              <a:off x="5365" y="3396"/>
              <a:ext cx="1477" cy="70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Reduce</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阶段</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29706" name="AutoShape 10"/>
            <p:cNvCxnSpPr>
              <a:cxnSpLocks noChangeShapeType="1"/>
            </p:cNvCxnSpPr>
            <p:nvPr/>
          </p:nvCxnSpPr>
          <p:spPr bwMode="auto">
            <a:xfrm>
              <a:off x="3220" y="2439"/>
              <a:ext cx="979" cy="0"/>
            </a:xfrm>
            <a:prstGeom prst="straightConnector1">
              <a:avLst/>
            </a:prstGeom>
            <a:noFill/>
            <a:ln w="9525">
              <a:solidFill>
                <a:srgbClr val="000000"/>
              </a:solidFill>
              <a:round/>
              <a:headEnd/>
              <a:tailEnd type="triangle" w="med" len="med"/>
            </a:ln>
          </p:spPr>
        </p:cxnSp>
        <p:cxnSp>
          <p:nvCxnSpPr>
            <p:cNvPr id="29707" name="AutoShape 11"/>
            <p:cNvCxnSpPr>
              <a:cxnSpLocks noChangeShapeType="1"/>
            </p:cNvCxnSpPr>
            <p:nvPr/>
          </p:nvCxnSpPr>
          <p:spPr bwMode="auto">
            <a:xfrm>
              <a:off x="5674" y="2439"/>
              <a:ext cx="951" cy="0"/>
            </a:xfrm>
            <a:prstGeom prst="straightConnector1">
              <a:avLst/>
            </a:prstGeom>
            <a:noFill/>
            <a:ln w="9525">
              <a:solidFill>
                <a:srgbClr val="000000"/>
              </a:solidFill>
              <a:round/>
              <a:headEnd/>
              <a:tailEnd type="triangle" w="med" len="med"/>
            </a:ln>
          </p:spPr>
        </p:cxnSp>
        <p:cxnSp>
          <p:nvCxnSpPr>
            <p:cNvPr id="29708" name="AutoShape 12"/>
            <p:cNvCxnSpPr>
              <a:cxnSpLocks noChangeShapeType="1"/>
            </p:cNvCxnSpPr>
            <p:nvPr/>
          </p:nvCxnSpPr>
          <p:spPr bwMode="auto">
            <a:xfrm>
              <a:off x="8110" y="2439"/>
              <a:ext cx="846" cy="0"/>
            </a:xfrm>
            <a:prstGeom prst="straightConnector1">
              <a:avLst/>
            </a:prstGeom>
            <a:noFill/>
            <a:ln w="9525">
              <a:solidFill>
                <a:srgbClr val="000000"/>
              </a:solidFill>
              <a:round/>
              <a:headEnd/>
              <a:tailEnd type="triangle" w="med" len="med"/>
            </a:ln>
          </p:spPr>
        </p:cxnSp>
        <p:cxnSp>
          <p:nvCxnSpPr>
            <p:cNvPr id="29709" name="AutoShape 13"/>
            <p:cNvCxnSpPr>
              <a:cxnSpLocks noChangeShapeType="1"/>
            </p:cNvCxnSpPr>
            <p:nvPr/>
          </p:nvCxnSpPr>
          <p:spPr bwMode="auto">
            <a:xfrm flipV="1">
              <a:off x="6099" y="2803"/>
              <a:ext cx="1167" cy="593"/>
            </a:xfrm>
            <a:prstGeom prst="straightConnector1">
              <a:avLst/>
            </a:prstGeom>
            <a:noFill/>
            <a:ln w="9525">
              <a:solidFill>
                <a:srgbClr val="000000"/>
              </a:solidFill>
              <a:round/>
              <a:headEnd/>
              <a:tailEnd type="triangle" w="med" len="med"/>
            </a:ln>
          </p:spPr>
        </p:cxnSp>
        <p:cxnSp>
          <p:nvCxnSpPr>
            <p:cNvPr id="29710" name="AutoShape 14"/>
            <p:cNvCxnSpPr>
              <a:cxnSpLocks noChangeShapeType="1"/>
            </p:cNvCxnSpPr>
            <p:nvPr/>
          </p:nvCxnSpPr>
          <p:spPr bwMode="auto">
            <a:xfrm flipH="1">
              <a:off x="7308" y="4098"/>
              <a:ext cx="1085" cy="716"/>
            </a:xfrm>
            <a:prstGeom prst="straightConnector1">
              <a:avLst/>
            </a:prstGeom>
            <a:noFill/>
            <a:ln w="9525">
              <a:solidFill>
                <a:srgbClr val="000000"/>
              </a:solidFill>
              <a:round/>
              <a:headEnd/>
              <a:tailEnd type="triangle" w="med" len="med"/>
            </a:ln>
          </p:spPr>
        </p:cxnSp>
        <p:cxnSp>
          <p:nvCxnSpPr>
            <p:cNvPr id="29711" name="AutoShape 15"/>
            <p:cNvCxnSpPr>
              <a:cxnSpLocks noChangeShapeType="1"/>
            </p:cNvCxnSpPr>
            <p:nvPr/>
          </p:nvCxnSpPr>
          <p:spPr bwMode="auto">
            <a:xfrm flipH="1" flipV="1">
              <a:off x="6099" y="4098"/>
              <a:ext cx="1167" cy="716"/>
            </a:xfrm>
            <a:prstGeom prst="straightConnector1">
              <a:avLst/>
            </a:prstGeom>
            <a:noFill/>
            <a:ln w="9525">
              <a:solidFill>
                <a:srgbClr val="000000"/>
              </a:solidFill>
              <a:round/>
              <a:headEnd/>
              <a:tailEnd type="triangle" w="med" len="med"/>
            </a:ln>
          </p:spPr>
        </p:cxnSp>
      </p:grpSp>
    </p:spTree>
    <p:extLst>
      <p:ext uri="{BB962C8B-B14F-4D97-AF65-F5344CB8AC3E}">
        <p14:creationId xmlns:p14="http://schemas.microsoft.com/office/powerpoint/2010/main" xmlns="" val="715911838"/>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93403" y="181069"/>
            <a:ext cx="4536819" cy="461665"/>
          </a:xfrm>
          <a:prstGeom prst="rect">
            <a:avLst/>
          </a:prstGeom>
          <a:noFill/>
        </p:spPr>
        <p:txBody>
          <a:bodyPr wrap="none" rtlCol="0">
            <a:spAutoFit/>
          </a:bodyPr>
          <a:lstStyle/>
          <a:p>
            <a:r>
              <a:rPr lang="en-US" altLang="zh-CN" sz="2400" dirty="0" smtClean="0"/>
              <a:t>3</a:t>
            </a:r>
            <a:r>
              <a:rPr lang="en-US" altLang="zh-CN" sz="2400" dirty="0" smtClean="0"/>
              <a:t>.2.2</a:t>
            </a:r>
            <a:r>
              <a:rPr lang="zh-CN" altLang="en-US" sz="2400" dirty="0" smtClean="0"/>
              <a:t>、</a:t>
            </a:r>
            <a:r>
              <a:rPr lang="en-US" altLang="zh-CN" sz="2400" dirty="0" err="1" smtClean="0"/>
              <a:t>MapReduce</a:t>
            </a:r>
            <a:r>
              <a:rPr lang="zh-CN" altLang="en-US" sz="2400" dirty="0" smtClean="0"/>
              <a:t>数据处理算法</a:t>
            </a:r>
            <a:endParaRPr lang="zh-CN" altLang="en-US" sz="2400" dirty="0"/>
          </a:p>
        </p:txBody>
      </p:sp>
      <p:grpSp>
        <p:nvGrpSpPr>
          <p:cNvPr id="41985" name="Group 1"/>
          <p:cNvGrpSpPr>
            <a:grpSpLocks/>
          </p:cNvGrpSpPr>
          <p:nvPr/>
        </p:nvGrpSpPr>
        <p:grpSpPr bwMode="auto">
          <a:xfrm>
            <a:off x="2288527" y="860075"/>
            <a:ext cx="7009377" cy="5776111"/>
            <a:chOff x="2054" y="2203"/>
            <a:chExt cx="7842" cy="7334"/>
          </a:xfrm>
        </p:grpSpPr>
        <p:sp>
          <p:nvSpPr>
            <p:cNvPr id="41986" name="Text Box 4"/>
            <p:cNvSpPr txBox="1">
              <a:spLocks noChangeArrowheads="1"/>
            </p:cNvSpPr>
            <p:nvPr/>
          </p:nvSpPr>
          <p:spPr bwMode="auto">
            <a:xfrm>
              <a:off x="2054" y="2210"/>
              <a:ext cx="1143" cy="281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Calibri" pitchFamily="34" charset="0"/>
                  <a:ea typeface="宋体" pitchFamily="2" charset="-122"/>
                  <a:cs typeface="宋体" pitchFamily="2" charset="-122"/>
                </a:rPr>
                <a:t>Map</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Calibri" pitchFamily="34" charset="0"/>
                  <a:ea typeface="宋体" pitchFamily="2" charset="-122"/>
                  <a:cs typeface="宋体" pitchFamily="2" charset="-122"/>
                </a:rPr>
                <a:t>阶段</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987" name="Text Box 5"/>
            <p:cNvSpPr txBox="1">
              <a:spLocks noChangeArrowheads="1"/>
            </p:cNvSpPr>
            <p:nvPr/>
          </p:nvSpPr>
          <p:spPr bwMode="auto">
            <a:xfrm>
              <a:off x="3420" y="2203"/>
              <a:ext cx="6476" cy="107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URL1/ID1/start1/end1/speed1/start2/end2/speed2/......../start10/end10/speed10</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URL1/ID2/start1/end1/speed1/start2/end2/speed2/......../start13/end13/speed13</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URL2/ID3/start1/end1/speed1/start2/end2/speed2/......../start15/end15/speed15</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此时数据格式为多个字符串</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988" name="Text Box 6"/>
            <p:cNvSpPr txBox="1">
              <a:spLocks noChangeArrowheads="1"/>
            </p:cNvSpPr>
            <p:nvPr/>
          </p:nvSpPr>
          <p:spPr bwMode="auto">
            <a:xfrm>
              <a:off x="3416" y="3945"/>
              <a:ext cx="6480" cy="107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URL1|</a:t>
              </a: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ID1|1|1|1|1|2|2|2|2|2|2|1.5|1.5|1.5|1.5|..........|3|3|3|3|3|3|1|1|1|1|1|1|1|1|1|2|2|2|2|2|2|</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URL1|ID2|2|2|2|2|2|2|2|3|3|3|3|3|3|3|4|4|4|1|1|1|1|...............|5|5|5|5|5|5|5|5|5|3|3|3|3|3|3|3|</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URL2|ID3|1|1|1|1|1|1|1.5|1.5|1.5|2|2|2|2|2|2|2|2|1|1|1|1|........|0.5|0.5|0.5|2|2|2|2|2|2|2|4|4|4|</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此时数据格式已转化为多个数组</a:t>
              </a: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989" name="Straight Connector 7"/>
            <p:cNvSpPr>
              <a:spLocks noChangeShapeType="1"/>
            </p:cNvSpPr>
            <p:nvPr/>
          </p:nvSpPr>
          <p:spPr bwMode="auto">
            <a:xfrm>
              <a:off x="6585" y="3269"/>
              <a:ext cx="0" cy="676"/>
            </a:xfrm>
            <a:prstGeom prst="line">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41990" name="Text Box 8"/>
            <p:cNvSpPr txBox="1">
              <a:spLocks noChangeArrowheads="1"/>
            </p:cNvSpPr>
            <p:nvPr/>
          </p:nvSpPr>
          <p:spPr bwMode="auto">
            <a:xfrm>
              <a:off x="2054" y="5707"/>
              <a:ext cx="1144" cy="111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Calibri" pitchFamily="34" charset="0"/>
                  <a:ea typeface="宋体" pitchFamily="2" charset="-122"/>
                  <a:cs typeface="宋体" pitchFamily="2" charset="-122"/>
                </a:rPr>
                <a:t>Shuffle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alibri" pitchFamily="34" charset="0"/>
                  <a:ea typeface="宋体" pitchFamily="2" charset="-122"/>
                  <a:cs typeface="宋体" pitchFamily="2" charset="-122"/>
                </a:rPr>
                <a:t>阶段</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991" name="Text Box 9"/>
            <p:cNvSpPr txBox="1">
              <a:spLocks noChangeArrowheads="1"/>
            </p:cNvSpPr>
            <p:nvPr/>
          </p:nvSpPr>
          <p:spPr bwMode="auto">
            <a:xfrm>
              <a:off x="3415" y="5695"/>
              <a:ext cx="6480" cy="11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URL1</a:t>
              </a:r>
              <a:r>
                <a:rPr kumimoji="0" lang="en-US" altLang="zh-CN"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|ID1|1|1|1|1|2|2|2|2|2|2|1.5|1.5|1.5|1.5|..........|3|3|3|3|3|3|1|1|1|1|1|1|1|1|1|2|2|2|2|2|2|</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URL1</a:t>
              </a:r>
              <a:r>
                <a:rPr kumimoji="0" lang="en-US" altLang="zh-CN"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|ID2|2|2|2|2|2|2|2|3|3|3|3|3|3|3|4|4|4|1|1|1|1|...............|5|5|5|5|5|5|5|5|5|3|3|3|3|3|3|3|</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URL2</a:t>
              </a:r>
              <a:r>
                <a:rPr kumimoji="0" lang="en-US" altLang="zh-CN"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|ID3|1|1|1|1|1|1|1.5|1.5|1.5|2|2|2|2|2|2|2|2|1|1|1|1|........|0.5|0.5|0.5|2|2|2|2|2|2|2|4|4|4|</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a:t>
              </a:r>
              <a:r>
                <a:rPr kumimoji="0" lang="en-US" altLang="zh-CN" sz="900" b="0" i="0" u="none" strike="noStrike" cap="none" normalizeH="0" baseline="0" dirty="0" err="1" smtClean="0">
                  <a:ln>
                    <a:noFill/>
                  </a:ln>
                  <a:solidFill>
                    <a:srgbClr val="000000"/>
                  </a:solidFill>
                  <a:effectLst/>
                  <a:latin typeface="Calibri" pitchFamily="34" charset="0"/>
                  <a:ea typeface="宋体" pitchFamily="2" charset="-122"/>
                  <a:cs typeface="宋体" pitchFamily="2" charset="-122"/>
                </a:rPr>
                <a:t>Hadoop</a:t>
              </a:r>
              <a:r>
                <a:rPr kumimoji="0" lang="zh-CN" altLang="en-US"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机制将</a:t>
              </a:r>
              <a:r>
                <a:rPr kumimoji="0" lang="en-US" altLang="zh-CN"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key</a:t>
              </a:r>
              <a:r>
                <a:rPr kumimoji="0" lang="zh-CN" altLang="en-US"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相同的信息归为一类</a:t>
              </a:r>
              <a:r>
                <a:rPr kumimoji="0" lang="en-US" altLang="zh-CN"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992" name="Straight Connector 10"/>
            <p:cNvSpPr>
              <a:spLocks noChangeShapeType="1"/>
            </p:cNvSpPr>
            <p:nvPr/>
          </p:nvSpPr>
          <p:spPr bwMode="auto">
            <a:xfrm>
              <a:off x="6584" y="5024"/>
              <a:ext cx="1" cy="657"/>
            </a:xfrm>
            <a:prstGeom prst="line">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41993" name="Straight Connector 11"/>
            <p:cNvSpPr>
              <a:spLocks noChangeShapeType="1"/>
            </p:cNvSpPr>
            <p:nvPr/>
          </p:nvSpPr>
          <p:spPr bwMode="auto">
            <a:xfrm>
              <a:off x="6583" y="6861"/>
              <a:ext cx="0" cy="712"/>
            </a:xfrm>
            <a:prstGeom prst="line">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41994" name="Text Box 1"/>
            <p:cNvSpPr txBox="1">
              <a:spLocks noChangeArrowheads="1"/>
            </p:cNvSpPr>
            <p:nvPr/>
          </p:nvSpPr>
          <p:spPr bwMode="auto">
            <a:xfrm>
              <a:off x="2070" y="7550"/>
              <a:ext cx="1126" cy="19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Calibri" pitchFamily="34" charset="0"/>
                  <a:ea typeface="宋体" pitchFamily="2" charset="-122"/>
                  <a:cs typeface="宋体" pitchFamily="2" charset="-122"/>
                </a:rPr>
                <a:t>Reduce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Calibri" pitchFamily="34" charset="0"/>
                  <a:ea typeface="宋体" pitchFamily="2" charset="-122"/>
                  <a:cs typeface="宋体" pitchFamily="2" charset="-122"/>
                </a:rPr>
                <a:t>阶段</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995" name="Text Box 2"/>
            <p:cNvSpPr txBox="1">
              <a:spLocks noChangeArrowheads="1"/>
            </p:cNvSpPr>
            <p:nvPr/>
          </p:nvSpPr>
          <p:spPr bwMode="auto">
            <a:xfrm>
              <a:off x="3365" y="7555"/>
              <a:ext cx="6529" cy="19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URL1</a:t>
              </a:r>
              <a:r>
                <a:rPr kumimoji="0" lang="en-US" altLang="zh-CN"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|ID1|1|1|1|1|2|2|2|2|2|2|1.5|1.5|1.5|1.5|..........|3|3|3|3|3|3|1|1|1|1|1|1|1|1|1|2|2|2|2|2|2|</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URL1</a:t>
              </a:r>
              <a:r>
                <a:rPr kumimoji="0" lang="en-US" altLang="zh-CN"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|ID2|2|2|2|2|2|2|2|3|3|3|3|3|3|3|4|4|4|1|1|1|1|...............|5|5|5|5|5|5|5|5|5|3|3|3|3|3|3|3|</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URL1|3|3|3|3|3|4|4|4|4|5|5|4.5|4.5|4.5|5.5|5.5|4|4|4|4|4|...............|8|8|8|8|8|8|6|6|6|6|5|5|5|5|5|5|</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URL2</a:t>
              </a:r>
              <a:r>
                <a:rPr kumimoji="0" lang="en-US" altLang="zh-CN" sz="9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|ID3|1|1|1|1|1|1|1.5|1.5|1.5|2|2|2|2|2|2|2|2|1|1|1|1|........|0.5|0.5|0.5|2|2|2|2|2|2|2|4|4|4|</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将</a:t>
              </a: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key</a:t>
              </a:r>
              <a:r>
                <a:rPr kumimoji="0" lang="zh-CN" altLang="en-US"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值相同的</a:t>
              </a: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value</a:t>
              </a:r>
              <a:r>
                <a:rPr kumimoji="0" lang="zh-CN" altLang="en-US"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累加在一起</a:t>
              </a: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xmlns="" val="1066200431"/>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93403" y="181069"/>
            <a:ext cx="3575018" cy="461665"/>
          </a:xfrm>
          <a:prstGeom prst="rect">
            <a:avLst/>
          </a:prstGeom>
          <a:noFill/>
        </p:spPr>
        <p:txBody>
          <a:bodyPr wrap="none" rtlCol="0">
            <a:spAutoFit/>
          </a:bodyPr>
          <a:lstStyle/>
          <a:p>
            <a:r>
              <a:rPr lang="en-US" altLang="zh-CN" sz="2400" dirty="0" smtClean="0"/>
              <a:t>3</a:t>
            </a:r>
            <a:r>
              <a:rPr lang="en-US" altLang="zh-CN" sz="2400" dirty="0" smtClean="0"/>
              <a:t>.2.3</a:t>
            </a:r>
            <a:r>
              <a:rPr lang="zh-CN" altLang="en-US" sz="2400" dirty="0" smtClean="0"/>
              <a:t>、处理结果压缩算法</a:t>
            </a:r>
            <a:endParaRPr lang="zh-CN" altLang="en-US" sz="2400" dirty="0"/>
          </a:p>
        </p:txBody>
      </p:sp>
      <p:grpSp>
        <p:nvGrpSpPr>
          <p:cNvPr id="78850" name="Group 2"/>
          <p:cNvGrpSpPr>
            <a:grpSpLocks/>
          </p:cNvGrpSpPr>
          <p:nvPr/>
        </p:nvGrpSpPr>
        <p:grpSpPr bwMode="auto">
          <a:xfrm>
            <a:off x="2502890" y="1148831"/>
            <a:ext cx="6206543" cy="2354860"/>
            <a:chOff x="2285" y="6905"/>
            <a:chExt cx="7861" cy="2299"/>
          </a:xfrm>
        </p:grpSpPr>
        <p:cxnSp>
          <p:nvCxnSpPr>
            <p:cNvPr id="78851" name="AutoShape 3"/>
            <p:cNvCxnSpPr>
              <a:cxnSpLocks noChangeShapeType="1"/>
            </p:cNvCxnSpPr>
            <p:nvPr/>
          </p:nvCxnSpPr>
          <p:spPr bwMode="auto">
            <a:xfrm>
              <a:off x="6277" y="7718"/>
              <a:ext cx="0" cy="672"/>
            </a:xfrm>
            <a:prstGeom prst="straightConnector1">
              <a:avLst/>
            </a:prstGeom>
            <a:noFill/>
            <a:ln w="9525">
              <a:solidFill>
                <a:srgbClr val="000000"/>
              </a:solidFill>
              <a:round/>
              <a:headEnd/>
              <a:tailEnd type="triangle" w="med" len="med"/>
            </a:ln>
          </p:spPr>
        </p:cxnSp>
        <p:sp>
          <p:nvSpPr>
            <p:cNvPr id="78852" name="Rectangle 4"/>
            <p:cNvSpPr>
              <a:spLocks noChangeArrowheads="1"/>
            </p:cNvSpPr>
            <p:nvPr/>
          </p:nvSpPr>
          <p:spPr bwMode="auto">
            <a:xfrm>
              <a:off x="2285" y="6905"/>
              <a:ext cx="7826" cy="8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URL1</a:t>
              </a:r>
              <a:r>
                <a:rPr kumimoji="0" lang="en-US" altLang="zh-CN" sz="105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|ID1|1|1|1|1|2|2|2|2|2|2|1.5|1.5|1.5|1.5|..........|3|3|3|3|3|3|1|1|1|1|1|1|1|1|1|2|2|2|2|2|2|</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URL2</a:t>
              </a:r>
              <a:r>
                <a:rPr kumimoji="0" lang="en-US" altLang="zh-CN" sz="105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|ID2|2|2|2|2|2|2|2|3|3|3|3|3|3|3|4|4|4|1|1|1|1|...............|5|5|5|5|5|5|5|5|5|3|3|3|3|3|3|3|</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zh-CN" sz="105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8853" name="Rectangle 5"/>
            <p:cNvSpPr>
              <a:spLocks noChangeArrowheads="1"/>
            </p:cNvSpPr>
            <p:nvPr/>
          </p:nvSpPr>
          <p:spPr bwMode="auto">
            <a:xfrm>
              <a:off x="2320" y="8391"/>
              <a:ext cx="7826" cy="8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URL1</a:t>
              </a:r>
              <a:r>
                <a:rPr kumimoji="0" lang="en-US" altLang="zh-CN" sz="12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|ID1|4 1|6 2|4 1.5|..........|6 3|9 1|6 2|</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alibri" pitchFamily="34" charset="0"/>
                  <a:ea typeface="宋体" pitchFamily="2" charset="-122"/>
                  <a:cs typeface="宋体" pitchFamily="2" charset="-122"/>
                </a:rPr>
                <a:t>URL2</a:t>
              </a:r>
              <a:r>
                <a:rPr kumimoji="0" lang="en-US" altLang="zh-CN" sz="12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|ID2|7 2|7 3|3 4|4 1|...............|9 5|7 3|</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8854" name="Rectangle 6"/>
            <p:cNvSpPr>
              <a:spLocks noChangeArrowheads="1"/>
            </p:cNvSpPr>
            <p:nvPr/>
          </p:nvSpPr>
          <p:spPr bwMode="auto">
            <a:xfrm>
              <a:off x="6371" y="7779"/>
              <a:ext cx="1752" cy="4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压缩算法</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78855" name="Rectangle 7"/>
          <p:cNvSpPr>
            <a:spLocks noChangeArrowheads="1"/>
          </p:cNvSpPr>
          <p:nvPr/>
        </p:nvSpPr>
        <p:spPr bwMode="auto">
          <a:xfrm>
            <a:off x="986828" y="3855475"/>
            <a:ext cx="1054709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sz="1200" b="0" i="0" u="none" strike="noStrike" cap="none" normalizeH="0" dirty="0" smtClean="0">
                <a:ln>
                  <a:noFill/>
                </a:ln>
                <a:solidFill>
                  <a:schemeClr val="tx1"/>
                </a:solidFill>
                <a:effectLst/>
                <a:latin typeface="宋体" pitchFamily="2" charset="-122"/>
                <a:ea typeface="宋体" pitchFamily="2" charset="-122"/>
                <a:cs typeface="Times New Roman" pitchFamily="18" charset="0"/>
              </a:rPr>
              <a:t>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校验采用</a:t>
            </a:r>
            <a:r>
              <a:rPr kumimoji="0" lang="en-US" altLang="zh-CN"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java.util.zip.CheckedInputStream</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里面的</a:t>
            </a:r>
            <a:r>
              <a:rPr kumimoji="0" lang="en-US" altLang="zh-CN"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getChecksum</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方法进行校验。</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xmlns="" val="1066200431"/>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C866479B-B15A-4E2C-9D08-8BB340721CF6}"/>
              </a:ext>
            </a:extLst>
          </p:cNvPr>
          <p:cNvSpPr/>
          <p:nvPr/>
        </p:nvSpPr>
        <p:spPr>
          <a:xfrm>
            <a:off x="3920150" y="280788"/>
            <a:ext cx="4083113" cy="561692"/>
          </a:xfrm>
          <a:prstGeom prst="rect">
            <a:avLst/>
          </a:prstGeom>
        </p:spPr>
        <p:txBody>
          <a:bodyPr wrap="square" lIns="68580" tIns="34290" rIns="68580" bIns="34290">
            <a:spAutoFit/>
          </a:bodyPr>
          <a:lstStyle/>
          <a:p>
            <a:pPr algn="ctr">
              <a:defRPr/>
            </a:pPr>
            <a:r>
              <a:rPr lang="en-US" altLang="zh-CN"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3</a:t>
            </a:r>
            <a:r>
              <a:rPr lang="en-US" altLang="zh-CN"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.3</a:t>
            </a:r>
            <a:r>
              <a:rPr lang="zh-CN" altLang="en-US"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、测试</a:t>
            </a:r>
            <a:r>
              <a:rPr lang="zh-CN" altLang="en-US"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成果</a:t>
            </a: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展示</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xmlns=""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xmlns="" id="{09552374-5C89-4D0C-B3FE-A2CCC2F541C7}"/>
              </a:ext>
            </a:extLst>
          </p:cNvPr>
          <p:cNvSpPr/>
          <p:nvPr/>
        </p:nvSpPr>
        <p:spPr>
          <a:xfrm>
            <a:off x="0" y="3289300"/>
            <a:ext cx="12192000" cy="356870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70B823E4-0524-47B2-8CBA-0AE3EF33C9C5}"/>
              </a:ext>
            </a:extLst>
          </p:cNvPr>
          <p:cNvSpPr/>
          <p:nvPr/>
        </p:nvSpPr>
        <p:spPr>
          <a:xfrm>
            <a:off x="8267934" y="1955549"/>
            <a:ext cx="2551020" cy="2643612"/>
          </a:xfrm>
          <a:prstGeom prst="rect">
            <a:avLst/>
          </a:prstGeom>
          <a:blipFill dpi="0" rotWithShape="1">
            <a:blip r:embed="rId3" cstate="print">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xmlns="" id="{1561663A-9C2B-45DC-B47B-9457A1F35A34}"/>
              </a:ext>
            </a:extLst>
          </p:cNvPr>
          <p:cNvSpPr txBox="1"/>
          <p:nvPr/>
        </p:nvSpPr>
        <p:spPr>
          <a:xfrm>
            <a:off x="1393163" y="5271161"/>
            <a:ext cx="2380502" cy="923330"/>
          </a:xfrm>
          <a:prstGeom prst="rect">
            <a:avLst/>
          </a:prstGeom>
          <a:noFill/>
          <a:extLst>
            <a:ext uri="{909E8E84-426E-40DD-AFC4-6F175D3DCCD1}">
              <a14:hiddenFill xmlns:a14="http://schemas.microsoft.com/office/drawing/2010/main" xmlns="">
                <a:solidFill>
                  <a:srgbClr val="E84C53"/>
                </a:solidFill>
              </a14:hiddenFill>
            </a:ext>
          </a:extLst>
        </p:spPr>
        <p:txBody>
          <a:bodyPr wrap="square" rtlCol="0">
            <a:spAutoFit/>
          </a:bodyPr>
          <a:lstStyle/>
          <a:p>
            <a:pPr algn="ctr">
              <a:lnSpc>
                <a:spcPct val="150000"/>
              </a:lnSpc>
            </a:pPr>
            <a:r>
              <a:rPr lang="en-US" altLang="zh-CN" sz="1200" dirty="0" smtClean="0"/>
              <a:t>     </a:t>
            </a:r>
            <a:r>
              <a:rPr lang="zh-CN" altLang="en-US" sz="1200" dirty="0" smtClean="0">
                <a:solidFill>
                  <a:schemeClr val="bg1"/>
                </a:solidFill>
                <a:latin typeface="字魂58号-创中黑" panose="00000500000000000000" pitchFamily="2" charset="-122"/>
                <a:ea typeface="字魂58号-创中黑" panose="00000500000000000000" pitchFamily="2" charset="-122"/>
              </a:rPr>
              <a:t>将</a:t>
            </a:r>
            <a:r>
              <a:rPr lang="zh-CN" altLang="zh-CN" sz="1200" dirty="0" smtClean="0">
                <a:solidFill>
                  <a:schemeClr val="bg1"/>
                </a:solidFill>
                <a:latin typeface="字魂58号-创中黑" panose="00000500000000000000" pitchFamily="2" charset="-122"/>
                <a:ea typeface="字魂58号-创中黑" panose="00000500000000000000" pitchFamily="2" charset="-122"/>
              </a:rPr>
              <a:t>前端接口提交的</a:t>
            </a:r>
            <a:r>
              <a:rPr lang="zh-CN" altLang="en-US" sz="1200" dirty="0" smtClean="0">
                <a:solidFill>
                  <a:schemeClr val="bg1"/>
                </a:solidFill>
                <a:latin typeface="字魂58号-创中黑" panose="00000500000000000000" pitchFamily="2" charset="-122"/>
                <a:ea typeface="字魂58号-创中黑" panose="00000500000000000000" pitchFamily="2" charset="-122"/>
              </a:rPr>
              <a:t>模拟的</a:t>
            </a:r>
            <a:r>
              <a:rPr lang="en-US" altLang="zh-CN" sz="1200" dirty="0" smtClean="0">
                <a:solidFill>
                  <a:schemeClr val="bg1"/>
                </a:solidFill>
                <a:latin typeface="字魂58号-创中黑" panose="00000500000000000000" pitchFamily="2" charset="-122"/>
                <a:ea typeface="字魂58号-创中黑" panose="00000500000000000000" pitchFamily="2" charset="-122"/>
              </a:rPr>
              <a:t>24M</a:t>
            </a:r>
            <a:r>
              <a:rPr lang="zh-CN" altLang="zh-CN" sz="1200" dirty="0" smtClean="0">
                <a:solidFill>
                  <a:schemeClr val="bg1"/>
                </a:solidFill>
                <a:latin typeface="字魂58号-创中黑" panose="00000500000000000000" pitchFamily="2" charset="-122"/>
                <a:ea typeface="字魂58号-创中黑" panose="00000500000000000000" pitchFamily="2" charset="-122"/>
              </a:rPr>
              <a:t>大小的</a:t>
            </a:r>
            <a:r>
              <a:rPr lang="en-US" altLang="zh-CN" sz="1200" dirty="0" smtClean="0">
                <a:solidFill>
                  <a:schemeClr val="bg1"/>
                </a:solidFill>
                <a:latin typeface="字魂58号-创中黑" panose="00000500000000000000" pitchFamily="2" charset="-122"/>
                <a:ea typeface="字魂58号-创中黑" panose="00000500000000000000" pitchFamily="2" charset="-122"/>
              </a:rPr>
              <a:t>JSON</a:t>
            </a:r>
            <a:r>
              <a:rPr lang="zh-CN" altLang="zh-CN" sz="1200" dirty="0" smtClean="0">
                <a:solidFill>
                  <a:schemeClr val="bg1"/>
                </a:solidFill>
                <a:latin typeface="字魂58号-创中黑" panose="00000500000000000000" pitchFamily="2" charset="-122"/>
                <a:ea typeface="字魂58号-创中黑" panose="00000500000000000000" pitchFamily="2" charset="-122"/>
              </a:rPr>
              <a:t>格式的用户行为痕迹记录数据</a:t>
            </a:r>
            <a:r>
              <a:rPr lang="zh-CN" altLang="en-US" sz="1200" dirty="0" smtClean="0">
                <a:solidFill>
                  <a:schemeClr val="bg1"/>
                </a:solidFill>
                <a:latin typeface="字魂58号-创中黑" panose="00000500000000000000" pitchFamily="2" charset="-122"/>
                <a:ea typeface="字魂58号-创中黑" panose="00000500000000000000" pitchFamily="2" charset="-122"/>
              </a:rPr>
              <a:t>进行处理所得</a:t>
            </a:r>
            <a:r>
              <a:rPr lang="zh-CN" altLang="en-US" sz="1200" dirty="0" smtClean="0">
                <a:solidFill>
                  <a:schemeClr val="bg1"/>
                </a:solidFill>
                <a:latin typeface="字魂58号-创中黑" panose="00000500000000000000" pitchFamily="2" charset="-122"/>
                <a:ea typeface="字魂58号-创中黑" panose="00000500000000000000" pitchFamily="2" charset="-122"/>
              </a:rPr>
              <a:t>结果</a:t>
            </a:r>
            <a:r>
              <a:rPr lang="zh-CN" altLang="zh-CN" sz="1200" dirty="0" smtClean="0">
                <a:solidFill>
                  <a:schemeClr val="bg1"/>
                </a:solidFill>
                <a:latin typeface="字魂58号-创中黑" panose="00000500000000000000" pitchFamily="2" charset="-122"/>
                <a:ea typeface="字魂58号-创中黑" panose="00000500000000000000" pitchFamily="2" charset="-122"/>
              </a:rPr>
              <a:t>。</a:t>
            </a:r>
            <a:endParaRPr lang="en-US" alt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1" name="文本框 10">
            <a:extLst>
              <a:ext uri="{FF2B5EF4-FFF2-40B4-BE49-F238E27FC236}">
                <a16:creationId xmlns:a16="http://schemas.microsoft.com/office/drawing/2014/main" xmlns="" id="{BD5C8331-1C00-4AC9-85E4-128384FCC950}"/>
              </a:ext>
            </a:extLst>
          </p:cNvPr>
          <p:cNvSpPr txBox="1"/>
          <p:nvPr/>
        </p:nvSpPr>
        <p:spPr>
          <a:xfrm>
            <a:off x="1548152" y="4797053"/>
            <a:ext cx="2086419" cy="461665"/>
          </a:xfrm>
          <a:prstGeom prst="rect">
            <a:avLst/>
          </a:prstGeom>
          <a:noFill/>
          <a:extLst>
            <a:ext uri="{909E8E84-426E-40DD-AFC4-6F175D3DCCD1}">
              <a14:hiddenFill xmlns:a14="http://schemas.microsoft.com/office/drawing/2010/main" xmlns="">
                <a:solidFill>
                  <a:srgbClr val="E84C53"/>
                </a:solidFill>
              </a14:hiddenFill>
            </a:ext>
          </a:extLst>
        </p:spPr>
        <p:txBody>
          <a:bodyPr wrap="square" rtlCol="0">
            <a:spAutoFit/>
          </a:bodyPr>
          <a:lstStyle/>
          <a:p>
            <a:pPr algn="ctr"/>
            <a:r>
              <a:rPr lang="zh-CN" altLang="en-US" sz="2400" dirty="0" smtClean="0">
                <a:solidFill>
                  <a:schemeClr val="bg1"/>
                </a:solidFill>
                <a:latin typeface="字魂58号-创中黑" panose="00000500000000000000" pitchFamily="2" charset="-122"/>
                <a:ea typeface="字魂58号-创中黑" panose="00000500000000000000" pitchFamily="2" charset="-122"/>
              </a:rPr>
              <a:t>数据处理结果</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13" name="文本框 12">
            <a:extLst>
              <a:ext uri="{FF2B5EF4-FFF2-40B4-BE49-F238E27FC236}">
                <a16:creationId xmlns:a16="http://schemas.microsoft.com/office/drawing/2014/main" xmlns="" id="{5D8059D5-83AD-4778-9534-634DA44A68DB}"/>
              </a:ext>
            </a:extLst>
          </p:cNvPr>
          <p:cNvSpPr txBox="1"/>
          <p:nvPr/>
        </p:nvSpPr>
        <p:spPr>
          <a:xfrm>
            <a:off x="4943193" y="4797053"/>
            <a:ext cx="2025932" cy="461665"/>
          </a:xfrm>
          <a:prstGeom prst="rect">
            <a:avLst/>
          </a:prstGeom>
          <a:noFill/>
          <a:extLst>
            <a:ext uri="{909E8E84-426E-40DD-AFC4-6F175D3DCCD1}">
              <a14:hiddenFill xmlns:a14="http://schemas.microsoft.com/office/drawing/2010/main" xmlns="">
                <a:solidFill>
                  <a:srgbClr val="E84C53"/>
                </a:solidFill>
              </a14:hiddenFill>
            </a:ext>
          </a:extLst>
        </p:spPr>
        <p:txBody>
          <a:bodyPr wrap="square" rtlCol="0">
            <a:spAutoFit/>
          </a:bodyPr>
          <a:lstStyle/>
          <a:p>
            <a:pPr algn="ctr"/>
            <a:r>
              <a:rPr lang="zh-CN" altLang="en-US" sz="2400" dirty="0" smtClean="0">
                <a:solidFill>
                  <a:schemeClr val="bg1"/>
                </a:solidFill>
                <a:latin typeface="字魂58号-创中黑" panose="00000500000000000000" pitchFamily="2" charset="-122"/>
                <a:ea typeface="字魂58号-创中黑" panose="00000500000000000000" pitchFamily="2" charset="-122"/>
              </a:rPr>
              <a:t>数据处理速度</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14" name="文本框 13">
            <a:extLst>
              <a:ext uri="{FF2B5EF4-FFF2-40B4-BE49-F238E27FC236}">
                <a16:creationId xmlns:a16="http://schemas.microsoft.com/office/drawing/2014/main" xmlns="" id="{69CEC790-DB74-413D-94DD-C5CD0E4A4954}"/>
              </a:ext>
            </a:extLst>
          </p:cNvPr>
          <p:cNvSpPr txBox="1"/>
          <p:nvPr/>
        </p:nvSpPr>
        <p:spPr>
          <a:xfrm>
            <a:off x="8369274" y="5271161"/>
            <a:ext cx="2380502" cy="326051"/>
          </a:xfrm>
          <a:prstGeom prst="rect">
            <a:avLst/>
          </a:prstGeom>
          <a:noFill/>
          <a:extLst>
            <a:ext uri="{909E8E84-426E-40DD-AFC4-6F175D3DCCD1}">
              <a14:hiddenFill xmlns:a14="http://schemas.microsoft.com/office/drawing/2010/main" xmlns="">
                <a:solidFill>
                  <a:srgbClr val="E84C53"/>
                </a:solidFill>
              </a14:hiddenFill>
            </a:ext>
          </a:extLst>
        </p:spPr>
        <p:txBody>
          <a:bodyPr wrap="square" rtlCol="0">
            <a:spAutoFit/>
          </a:bodyPr>
          <a:lstStyle/>
          <a:p>
            <a:pPr algn="ctr">
              <a:lnSpc>
                <a:spcPct val="150000"/>
              </a:lnSpc>
            </a:pPr>
            <a:r>
              <a:rPr lang="zh-CN" altLang="en-US" sz="1200" dirty="0" smtClean="0">
                <a:solidFill>
                  <a:schemeClr val="bg1"/>
                </a:solidFill>
                <a:latin typeface="字魂58号-创中黑" panose="00000500000000000000" pitchFamily="2" charset="-122"/>
                <a:ea typeface="字魂58号-创中黑" panose="00000500000000000000" pitchFamily="2" charset="-122"/>
              </a:rPr>
              <a:t>等一名完成后把视频贴上来。</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5" name="文本框 14">
            <a:extLst>
              <a:ext uri="{FF2B5EF4-FFF2-40B4-BE49-F238E27FC236}">
                <a16:creationId xmlns:a16="http://schemas.microsoft.com/office/drawing/2014/main" xmlns="" id="{5C063E0D-5155-42B1-9DB3-83325FE45E87}"/>
              </a:ext>
            </a:extLst>
          </p:cNvPr>
          <p:cNvSpPr txBox="1"/>
          <p:nvPr/>
        </p:nvSpPr>
        <p:spPr>
          <a:xfrm>
            <a:off x="8528353" y="4797053"/>
            <a:ext cx="2046083" cy="461665"/>
          </a:xfrm>
          <a:prstGeom prst="rect">
            <a:avLst/>
          </a:prstGeom>
          <a:noFill/>
          <a:extLst>
            <a:ext uri="{909E8E84-426E-40DD-AFC4-6F175D3DCCD1}">
              <a14:hiddenFill xmlns:a14="http://schemas.microsoft.com/office/drawing/2010/main" xmlns="">
                <a:solidFill>
                  <a:srgbClr val="E84C53"/>
                </a:solidFill>
              </a14:hiddenFill>
            </a:ext>
          </a:extLst>
        </p:spPr>
        <p:txBody>
          <a:bodyPr wrap="square" rtlCol="0">
            <a:spAutoFit/>
          </a:bodyPr>
          <a:lstStyle/>
          <a:p>
            <a:pPr algn="ctr"/>
            <a:r>
              <a:rPr lang="zh-CN" altLang="en-US" sz="2400" dirty="0" smtClean="0">
                <a:solidFill>
                  <a:schemeClr val="bg1"/>
                </a:solidFill>
                <a:latin typeface="字魂58号-创中黑" panose="00000500000000000000" pitchFamily="2" charset="-122"/>
                <a:ea typeface="字魂58号-创中黑" panose="00000500000000000000" pitchFamily="2" charset="-122"/>
              </a:rPr>
              <a:t>软件</a:t>
            </a:r>
            <a:r>
              <a:rPr lang="zh-CN" altLang="en-US" sz="2400" dirty="0" smtClean="0">
                <a:solidFill>
                  <a:schemeClr val="bg1"/>
                </a:solidFill>
                <a:latin typeface="字魂58号-创中黑" panose="00000500000000000000" pitchFamily="2" charset="-122"/>
                <a:ea typeface="字魂58号-创中黑" panose="00000500000000000000" pitchFamily="2" charset="-122"/>
              </a:rPr>
              <a:t>运行演示</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pic>
        <p:nvPicPr>
          <p:cNvPr id="16" name="图片 15" descr="H:\QQ\823641572\Image\C2C\EEF539EEFC41B1C745B3FA087B2701D3.png"/>
          <p:cNvPicPr/>
          <p:nvPr/>
        </p:nvPicPr>
        <p:blipFill>
          <a:blip r:embed="rId4" cstate="print"/>
          <a:srcRect/>
          <a:stretch>
            <a:fillRect/>
          </a:stretch>
        </p:blipFill>
        <p:spPr bwMode="auto">
          <a:xfrm>
            <a:off x="851031" y="1937441"/>
            <a:ext cx="3250195" cy="2643612"/>
          </a:xfrm>
          <a:prstGeom prst="rect">
            <a:avLst/>
          </a:prstGeom>
          <a:noFill/>
          <a:ln w="9525">
            <a:noFill/>
            <a:miter lim="800000"/>
            <a:headEnd/>
            <a:tailEnd/>
          </a:ln>
        </p:spPr>
      </p:pic>
      <p:pic>
        <p:nvPicPr>
          <p:cNvPr id="17" name="图片 16" descr="$`UED(((@VKHC3BE)JB[F0S"/>
          <p:cNvPicPr/>
          <p:nvPr/>
        </p:nvPicPr>
        <p:blipFill>
          <a:blip r:embed="rId5" cstate="print"/>
          <a:srcRect l="66899" t="8705" r="2365" b="52220"/>
          <a:stretch>
            <a:fillRect/>
          </a:stretch>
        </p:blipFill>
        <p:spPr bwMode="auto">
          <a:xfrm>
            <a:off x="4447751" y="1955549"/>
            <a:ext cx="3495675" cy="2634558"/>
          </a:xfrm>
          <a:prstGeom prst="rect">
            <a:avLst/>
          </a:prstGeom>
          <a:noFill/>
          <a:ln w="9525">
            <a:noFill/>
            <a:miter lim="800000"/>
            <a:headEnd/>
            <a:tailEnd/>
          </a:ln>
        </p:spPr>
      </p:pic>
      <p:sp>
        <p:nvSpPr>
          <p:cNvPr id="18" name="文本框 9">
            <a:extLst>
              <a:ext uri="{FF2B5EF4-FFF2-40B4-BE49-F238E27FC236}">
                <a16:creationId xmlns:a16="http://schemas.microsoft.com/office/drawing/2014/main" xmlns="" id="{1561663A-9C2B-45DC-B47B-9457A1F35A34}"/>
              </a:ext>
            </a:extLst>
          </p:cNvPr>
          <p:cNvSpPr txBox="1"/>
          <p:nvPr/>
        </p:nvSpPr>
        <p:spPr>
          <a:xfrm>
            <a:off x="4786550" y="5269660"/>
            <a:ext cx="2791200" cy="369332"/>
          </a:xfrm>
          <a:prstGeom prst="rect">
            <a:avLst/>
          </a:prstGeom>
          <a:noFill/>
          <a:extLst>
            <a:ext uri="{909E8E84-426E-40DD-AFC4-6F175D3DCCD1}">
              <a14:hiddenFill xmlns:a14="http://schemas.microsoft.com/office/drawing/2010/main" xmlns="">
                <a:solidFill>
                  <a:srgbClr val="E84C53"/>
                </a:solidFill>
              </a14:hiddenFill>
            </a:ext>
          </a:extLst>
        </p:spPr>
        <p:txBody>
          <a:bodyPr wrap="square" rtlCol="0">
            <a:spAutoFit/>
          </a:bodyPr>
          <a:lstStyle/>
          <a:p>
            <a:pPr algn="ctr">
              <a:lnSpc>
                <a:spcPct val="150000"/>
              </a:lnSpc>
            </a:pPr>
            <a:r>
              <a:rPr lang="zh-CN" altLang="en-US" sz="1200" dirty="0" smtClean="0">
                <a:solidFill>
                  <a:schemeClr val="bg1"/>
                </a:solidFill>
                <a:latin typeface="字魂58号-创中黑" panose="00000500000000000000" pitchFamily="2" charset="-122"/>
                <a:ea typeface="字魂58号-创中黑" panose="00000500000000000000" pitchFamily="2" charset="-122"/>
              </a:rPr>
              <a:t>前端模拟的</a:t>
            </a:r>
            <a:r>
              <a:rPr lang="en-US" altLang="zh-CN" sz="1200" dirty="0" smtClean="0">
                <a:solidFill>
                  <a:schemeClr val="bg1"/>
                </a:solidFill>
                <a:latin typeface="字魂58号-创中黑" panose="00000500000000000000" pitchFamily="2" charset="-122"/>
                <a:ea typeface="字魂58号-创中黑" panose="00000500000000000000" pitchFamily="2" charset="-122"/>
              </a:rPr>
              <a:t>24M</a:t>
            </a:r>
            <a:r>
              <a:rPr lang="zh-CN" altLang="en-US" sz="1200" dirty="0" smtClean="0">
                <a:solidFill>
                  <a:schemeClr val="bg1"/>
                </a:solidFill>
                <a:latin typeface="字魂58号-创中黑" panose="00000500000000000000" pitchFamily="2" charset="-122"/>
                <a:ea typeface="字魂58号-创中黑" panose="00000500000000000000" pitchFamily="2" charset="-122"/>
              </a:rPr>
              <a:t>大小的数据的处理速度</a:t>
            </a:r>
            <a:r>
              <a:rPr lang="zh-CN" altLang="zh-CN" sz="1200" dirty="0" smtClean="0">
                <a:solidFill>
                  <a:schemeClr val="bg1"/>
                </a:solidFill>
                <a:latin typeface="字魂58号-创中黑" panose="00000500000000000000" pitchFamily="2" charset="-122"/>
                <a:ea typeface="字魂58号-创中黑" panose="00000500000000000000" pitchFamily="2" charset="-122"/>
              </a:rPr>
              <a:t>。</a:t>
            </a:r>
            <a:endParaRPr lang="en-US" altLang="en-US" sz="1200" dirty="0">
              <a:solidFill>
                <a:schemeClr val="bg1"/>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xmlns="" val="3205312393"/>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ppt_y</p:attrName>
                                        </p:attrNameLst>
                                      </p:cBhvr>
                                      <p:tavLst>
                                        <p:tav tm="0">
                                          <p:val>
                                            <p:strVal val="#ppt_y+#ppt_h*1.125000"/>
                                          </p:val>
                                        </p:tav>
                                        <p:tav tm="100000">
                                          <p:val>
                                            <p:strVal val="#ppt_y"/>
                                          </p:val>
                                        </p:tav>
                                      </p:tavLst>
                                    </p:anim>
                                    <p:animEffect transition="in" filter="wipe(up)">
                                      <p:cBhvr>
                                        <p:cTn id="19" dur="500"/>
                                        <p:tgtEl>
                                          <p:spTgt spid="10"/>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childTnLst>
                          </p:cTn>
                        </p:par>
                        <p:par>
                          <p:cTn id="25" fill="hold">
                            <p:stCondLst>
                              <p:cond delay="1500"/>
                            </p:stCondLst>
                            <p:childTnLst>
                              <p:par>
                                <p:cTn id="26" presetID="1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ppt_y</p:attrName>
                                        </p:attrNameLst>
                                      </p:cBhvr>
                                      <p:tavLst>
                                        <p:tav tm="0">
                                          <p:val>
                                            <p:strVal val="#ppt_y+#ppt_h*1.125000"/>
                                          </p:val>
                                        </p:tav>
                                        <p:tav tm="100000">
                                          <p:val>
                                            <p:strVal val="#ppt_y"/>
                                          </p:val>
                                        </p:tav>
                                      </p:tavLst>
                                    </p:anim>
                                    <p:animEffect transition="in" filter="wipe(up)">
                                      <p:cBhvr>
                                        <p:cTn id="29" dur="500"/>
                                        <p:tgtEl>
                                          <p:spTgt spid="13"/>
                                        </p:tgtEl>
                                      </p:cBhvr>
                                    </p:animEffect>
                                  </p:childTnLst>
                                </p:cTn>
                              </p:par>
                            </p:childTnLst>
                          </p:cTn>
                        </p:par>
                        <p:par>
                          <p:cTn id="30" fill="hold">
                            <p:stCondLst>
                              <p:cond delay="2000"/>
                            </p:stCondLst>
                            <p:childTnLst>
                              <p:par>
                                <p:cTn id="31" presetID="12" presetClass="entr" presetSubtype="4"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p:tgtEl>
                                          <p:spTgt spid="14"/>
                                        </p:tgtEl>
                                        <p:attrNameLst>
                                          <p:attrName>ppt_y</p:attrName>
                                        </p:attrNameLst>
                                      </p:cBhvr>
                                      <p:tavLst>
                                        <p:tav tm="0">
                                          <p:val>
                                            <p:strVal val="#ppt_y+#ppt_h*1.125000"/>
                                          </p:val>
                                        </p:tav>
                                        <p:tav tm="100000">
                                          <p:val>
                                            <p:strVal val="#ppt_y"/>
                                          </p:val>
                                        </p:tav>
                                      </p:tavLst>
                                    </p:anim>
                                    <p:animEffect transition="in" filter="wipe(up)">
                                      <p:cBhvr>
                                        <p:cTn id="34" dur="500"/>
                                        <p:tgtEl>
                                          <p:spTgt spid="14"/>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p:tgtEl>
                                          <p:spTgt spid="15"/>
                                        </p:tgtEl>
                                        <p:attrNameLst>
                                          <p:attrName>ppt_y</p:attrName>
                                        </p:attrNameLst>
                                      </p:cBhvr>
                                      <p:tavLst>
                                        <p:tav tm="0">
                                          <p:val>
                                            <p:strVal val="#ppt_y+#ppt_h*1.125000"/>
                                          </p:val>
                                        </p:tav>
                                        <p:tav tm="100000">
                                          <p:val>
                                            <p:strVal val="#ppt_y"/>
                                          </p:val>
                                        </p:tav>
                                      </p:tavLst>
                                    </p:anim>
                                    <p:animEffect transition="in" filter="wipe(up)">
                                      <p:cBhvr>
                                        <p:cTn id="39" dur="500"/>
                                        <p:tgtEl>
                                          <p:spTgt spid="15"/>
                                        </p:tgtEl>
                                      </p:cBhvr>
                                    </p:animEffect>
                                  </p:childTnLst>
                                </p:cTn>
                              </p:par>
                            </p:childTnLst>
                          </p:cTn>
                        </p:par>
                        <p:par>
                          <p:cTn id="40" fill="hold">
                            <p:stCondLst>
                              <p:cond delay="3000"/>
                            </p:stCondLst>
                            <p:childTnLst>
                              <p:par>
                                <p:cTn id="41" presetID="1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p:tgtEl>
                                          <p:spTgt spid="18"/>
                                        </p:tgtEl>
                                        <p:attrNameLst>
                                          <p:attrName>ppt_y</p:attrName>
                                        </p:attrNameLst>
                                      </p:cBhvr>
                                      <p:tavLst>
                                        <p:tav tm="0">
                                          <p:val>
                                            <p:strVal val="#ppt_y+#ppt_h*1.125000"/>
                                          </p:val>
                                        </p:tav>
                                        <p:tav tm="100000">
                                          <p:val>
                                            <p:strVal val="#ppt_y"/>
                                          </p:val>
                                        </p:tav>
                                      </p:tavLst>
                                    </p:anim>
                                    <p:animEffect transition="in" filter="wipe(up)">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10" grpId="0" bldLvl="0"/>
      <p:bldP spid="11" grpId="0" bldLvl="0"/>
      <p:bldP spid="13" grpId="0" bldLvl="0"/>
      <p:bldP spid="14" grpId="0" bldLvl="0"/>
      <p:bldP spid="15" grpId="0" bldLvl="0"/>
      <p:bldP spid="18"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en-US" altLang="zh-CN"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3</a:t>
            </a:r>
            <a:r>
              <a:rPr lang="en-US" altLang="zh-CN"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.4</a:t>
            </a:r>
            <a:r>
              <a:rPr lang="zh-CN" altLang="en-US"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、其它成果</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xmlns=""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圆角 3">
            <a:extLst>
              <a:ext uri="{FF2B5EF4-FFF2-40B4-BE49-F238E27FC236}">
                <a16:creationId xmlns:a16="http://schemas.microsoft.com/office/drawing/2014/main" xmlns="" id="{EF2E903C-D491-4B66-B0A2-D0E145EB556C}"/>
              </a:ext>
            </a:extLst>
          </p:cNvPr>
          <p:cNvSpPr/>
          <p:nvPr/>
        </p:nvSpPr>
        <p:spPr>
          <a:xfrm>
            <a:off x="1574372" y="1803041"/>
            <a:ext cx="2655336" cy="1625959"/>
          </a:xfrm>
          <a:prstGeom prst="roundRect">
            <a:avLst>
              <a:gd name="adj" fmla="val 0"/>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xmlns="" id="{D8E362AD-6788-4C14-9621-F17E73E50D60}"/>
              </a:ext>
            </a:extLst>
          </p:cNvPr>
          <p:cNvSpPr/>
          <p:nvPr/>
        </p:nvSpPr>
        <p:spPr>
          <a:xfrm>
            <a:off x="4768332" y="1803041"/>
            <a:ext cx="2655336" cy="1625959"/>
          </a:xfrm>
          <a:prstGeom prst="roundRect">
            <a:avLst>
              <a:gd name="adj" fmla="val 0"/>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xmlns="" id="{BCC537AD-AB58-436A-8F6F-DC8CC002FEC2}"/>
              </a:ext>
            </a:extLst>
          </p:cNvPr>
          <p:cNvSpPr/>
          <p:nvPr/>
        </p:nvSpPr>
        <p:spPr>
          <a:xfrm>
            <a:off x="7962292" y="1803041"/>
            <a:ext cx="2655336" cy="1625959"/>
          </a:xfrm>
          <a:prstGeom prst="roundRect">
            <a:avLst>
              <a:gd name="adj" fmla="val 0"/>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C7FD48B2-05E4-473E-8D53-304E9BEF53AB}"/>
              </a:ext>
            </a:extLst>
          </p:cNvPr>
          <p:cNvSpPr/>
          <p:nvPr/>
        </p:nvSpPr>
        <p:spPr>
          <a:xfrm>
            <a:off x="1574372" y="3429001"/>
            <a:ext cx="2655336" cy="2521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53D96109-B324-4DE0-8198-2DA6B4A2F464}"/>
              </a:ext>
            </a:extLst>
          </p:cNvPr>
          <p:cNvSpPr/>
          <p:nvPr/>
        </p:nvSpPr>
        <p:spPr>
          <a:xfrm>
            <a:off x="4768332" y="3429001"/>
            <a:ext cx="2655336" cy="2521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8B7A38BF-3ED1-4BFD-AB67-BF38CB8E956A}"/>
              </a:ext>
            </a:extLst>
          </p:cNvPr>
          <p:cNvSpPr/>
          <p:nvPr/>
        </p:nvSpPr>
        <p:spPr>
          <a:xfrm>
            <a:off x="7962292" y="3429001"/>
            <a:ext cx="2655336" cy="2521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5">
            <a:extLst>
              <a:ext uri="{FF2B5EF4-FFF2-40B4-BE49-F238E27FC236}">
                <a16:creationId xmlns:a16="http://schemas.microsoft.com/office/drawing/2014/main" xmlns="" id="{5C14D250-03AC-4F55-9294-48820A34B366}"/>
              </a:ext>
            </a:extLst>
          </p:cNvPr>
          <p:cNvSpPr txBox="1"/>
          <p:nvPr/>
        </p:nvSpPr>
        <p:spPr>
          <a:xfrm>
            <a:off x="2068213" y="1946633"/>
            <a:ext cx="2268667" cy="923330"/>
          </a:xfrm>
          <a:prstGeom prst="rect">
            <a:avLst/>
          </a:prstGeom>
          <a:noFill/>
        </p:spPr>
        <p:txBody>
          <a:bodyPr wrap="square" rtlCol="0">
            <a:spAutoFit/>
          </a:bodyPr>
          <a:lstStyle/>
          <a:p>
            <a:r>
              <a:rPr lang="en-US" altLang="zh-CN" sz="5400" b="1" dirty="0" smtClean="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1</a:t>
            </a:r>
            <a:r>
              <a:rPr lang="en-US" altLang="zh-CN" sz="3600" b="1" dirty="0" smtClean="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3" name="Rectangle 6">
            <a:extLst>
              <a:ext uri="{FF2B5EF4-FFF2-40B4-BE49-F238E27FC236}">
                <a16:creationId xmlns:a16="http://schemas.microsoft.com/office/drawing/2014/main" xmlns="" id="{38757F69-D6B3-45EB-BA11-F35236EAF1A3}"/>
              </a:ext>
            </a:extLst>
          </p:cNvPr>
          <p:cNvSpPr/>
          <p:nvPr/>
        </p:nvSpPr>
        <p:spPr>
          <a:xfrm>
            <a:off x="1629625" y="2889608"/>
            <a:ext cx="2561384" cy="369332"/>
          </a:xfrm>
          <a:prstGeom prst="rect">
            <a:avLst/>
          </a:prstGeom>
        </p:spPr>
        <p:txBody>
          <a:bodyPr wrap="square">
            <a:spAutoFit/>
          </a:bodyPr>
          <a:lstStyle/>
          <a:p>
            <a:r>
              <a:rPr lang="zh-CN" altLang="en-US" b="1" dirty="0" smtClean="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撰写了一份技术说明书</a:t>
            </a:r>
            <a:endParaRPr lang="en-US"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4" name="TextBox 5">
            <a:extLst>
              <a:ext uri="{FF2B5EF4-FFF2-40B4-BE49-F238E27FC236}">
                <a16:creationId xmlns:a16="http://schemas.microsoft.com/office/drawing/2014/main" xmlns="" id="{27F79ED6-7124-49F3-989E-3B2B3DBA3BD1}"/>
              </a:ext>
            </a:extLst>
          </p:cNvPr>
          <p:cNvSpPr txBox="1"/>
          <p:nvPr/>
        </p:nvSpPr>
        <p:spPr>
          <a:xfrm>
            <a:off x="5213958" y="1966278"/>
            <a:ext cx="2268667" cy="923330"/>
          </a:xfrm>
          <a:prstGeom prst="rect">
            <a:avLst/>
          </a:prstGeom>
          <a:noFill/>
        </p:spPr>
        <p:txBody>
          <a:bodyPr wrap="square" rtlCol="0">
            <a:spAutoFit/>
          </a:bodyPr>
          <a:lstStyle/>
          <a:p>
            <a:r>
              <a:rPr lang="en-US" sz="5400" b="1" dirty="0" smtClean="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2</a:t>
            </a:r>
            <a:r>
              <a:rPr lang="en-US" sz="3600" b="1" dirty="0" smtClean="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5" name="Rectangle 6">
            <a:extLst>
              <a:ext uri="{FF2B5EF4-FFF2-40B4-BE49-F238E27FC236}">
                <a16:creationId xmlns:a16="http://schemas.microsoft.com/office/drawing/2014/main" xmlns="" id="{75538439-5F1C-4C5C-A556-013074E6ACC0}"/>
              </a:ext>
            </a:extLst>
          </p:cNvPr>
          <p:cNvSpPr/>
          <p:nvPr/>
        </p:nvSpPr>
        <p:spPr>
          <a:xfrm>
            <a:off x="4771174" y="2909253"/>
            <a:ext cx="2619898" cy="369332"/>
          </a:xfrm>
          <a:prstGeom prst="rect">
            <a:avLst/>
          </a:prstGeom>
        </p:spPr>
        <p:txBody>
          <a:bodyPr wrap="square">
            <a:spAutoFit/>
          </a:bodyPr>
          <a:lstStyle/>
          <a:p>
            <a:r>
              <a:rPr lang="zh-CN" altLang="en-US" b="1" dirty="0" smtClean="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申请了一项软件著作权</a:t>
            </a:r>
            <a:endParaRPr lang="en-US"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6" name="TextBox 5">
            <a:extLst>
              <a:ext uri="{FF2B5EF4-FFF2-40B4-BE49-F238E27FC236}">
                <a16:creationId xmlns:a16="http://schemas.microsoft.com/office/drawing/2014/main" xmlns="" id="{4CEE651D-6479-4E2D-9B77-31F64D0D33DE}"/>
              </a:ext>
            </a:extLst>
          </p:cNvPr>
          <p:cNvSpPr txBox="1"/>
          <p:nvPr/>
        </p:nvSpPr>
        <p:spPr>
          <a:xfrm>
            <a:off x="8348961" y="1966278"/>
            <a:ext cx="2268667" cy="923330"/>
          </a:xfrm>
          <a:prstGeom prst="rect">
            <a:avLst/>
          </a:prstGeom>
          <a:noFill/>
        </p:spPr>
        <p:txBody>
          <a:bodyPr wrap="square" rtlCol="0">
            <a:spAutoFit/>
          </a:bodyPr>
          <a:lstStyle/>
          <a:p>
            <a:r>
              <a:rPr lang="en-US" altLang="zh-CN" sz="5400" b="1" dirty="0" smtClean="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3</a:t>
            </a:r>
            <a:r>
              <a:rPr lang="en-US" sz="3600" b="1" dirty="0" smtClean="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7" name="Rectangle 6">
            <a:extLst>
              <a:ext uri="{FF2B5EF4-FFF2-40B4-BE49-F238E27FC236}">
                <a16:creationId xmlns:a16="http://schemas.microsoft.com/office/drawing/2014/main" xmlns="" id="{364BE5E4-72BE-4338-9198-763977805859}"/>
              </a:ext>
            </a:extLst>
          </p:cNvPr>
          <p:cNvSpPr/>
          <p:nvPr/>
        </p:nvSpPr>
        <p:spPr>
          <a:xfrm>
            <a:off x="8348961" y="2909253"/>
            <a:ext cx="2122795" cy="369332"/>
          </a:xfrm>
          <a:prstGeom prst="rect">
            <a:avLst/>
          </a:prstGeom>
        </p:spPr>
        <p:txBody>
          <a:bodyPr wrap="square">
            <a:spAutoFit/>
          </a:bodyPr>
          <a:lstStyle/>
          <a:p>
            <a:r>
              <a:rPr lang="zh-CN" altLang="en-US" b="1" dirty="0" smtClean="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发表了论文一篇</a:t>
            </a:r>
            <a:endParaRPr lang="en-US"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8" name="矩形 17">
            <a:extLst>
              <a:ext uri="{FF2B5EF4-FFF2-40B4-BE49-F238E27FC236}">
                <a16:creationId xmlns:a16="http://schemas.microsoft.com/office/drawing/2014/main" xmlns="" id="{37E92612-76AA-4101-B74B-D476ACB5212A}"/>
              </a:ext>
            </a:extLst>
          </p:cNvPr>
          <p:cNvSpPr/>
          <p:nvPr/>
        </p:nvSpPr>
        <p:spPr>
          <a:xfrm>
            <a:off x="1790663" y="3572592"/>
            <a:ext cx="2222754" cy="2222754"/>
          </a:xfrm>
          <a:prstGeom prst="rect">
            <a:avLst/>
          </a:prstGeom>
          <a:blipFill dpi="0" rotWithShape="1">
            <a:blip r:embed="rId3" cstate="screen">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xmlns="" id="{D746A708-27F9-4049-B961-4DA58F7EF36E}"/>
              </a:ext>
            </a:extLst>
          </p:cNvPr>
          <p:cNvSpPr/>
          <p:nvPr/>
        </p:nvSpPr>
        <p:spPr>
          <a:xfrm>
            <a:off x="4984623" y="3572592"/>
            <a:ext cx="2222754" cy="2222754"/>
          </a:xfrm>
          <a:prstGeom prst="rect">
            <a:avLst/>
          </a:prstGeom>
          <a:blipFill dpi="0" rotWithShape="1">
            <a:blip r:embed="rId4" cstate="screen">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xmlns="" id="{C55F2BB7-0D74-477C-83B9-A9139FCEFC65}"/>
              </a:ext>
            </a:extLst>
          </p:cNvPr>
          <p:cNvSpPr/>
          <p:nvPr/>
        </p:nvSpPr>
        <p:spPr>
          <a:xfrm>
            <a:off x="8178583" y="3534855"/>
            <a:ext cx="2222754" cy="2222754"/>
          </a:xfrm>
          <a:prstGeom prst="rect">
            <a:avLst/>
          </a:prstGeom>
          <a:blipFill dpi="0" rotWithShape="1">
            <a:blip r:embed="rId5" cstate="screen">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03324981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xmlns="" id="{9EAB5E59-C961-480F-923E-2E1C1071F15B}"/>
              </a:ext>
            </a:extLst>
          </p:cNvPr>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grpSp>
        <p:nvGrpSpPr>
          <p:cNvPr id="8" name="组合 7">
            <a:extLst>
              <a:ext uri="{FF2B5EF4-FFF2-40B4-BE49-F238E27FC236}">
                <a16:creationId xmlns:a16="http://schemas.microsoft.com/office/drawing/2014/main" xmlns="" id="{9B47FC7D-B29A-4982-ACBE-B9BA4950977D}"/>
              </a:ext>
            </a:extLst>
          </p:cNvPr>
          <p:cNvGrpSpPr/>
          <p:nvPr/>
        </p:nvGrpSpPr>
        <p:grpSpPr>
          <a:xfrm>
            <a:off x="2586037" y="1695067"/>
            <a:ext cx="5657851" cy="4244193"/>
            <a:chOff x="5572123" y="1172330"/>
            <a:chExt cx="4638737" cy="3479714"/>
          </a:xfrm>
        </p:grpSpPr>
        <p:sp>
          <p:nvSpPr>
            <p:cNvPr id="6" name="矩形 5">
              <a:extLst>
                <a:ext uri="{FF2B5EF4-FFF2-40B4-BE49-F238E27FC236}">
                  <a16:creationId xmlns:a16="http://schemas.microsoft.com/office/drawing/2014/main" xmlns="" id="{D3CC2F9D-F11C-407A-AB65-E0EE6CC94360}"/>
                </a:ext>
              </a:extLst>
            </p:cNvPr>
            <p:cNvSpPr/>
            <p:nvPr/>
          </p:nvSpPr>
          <p:spPr>
            <a:xfrm>
              <a:off x="5572124" y="1172330"/>
              <a:ext cx="105425" cy="3399672"/>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3935316C-EB4E-4BA5-850F-621F0581A3B2}"/>
                </a:ext>
              </a:extLst>
            </p:cNvPr>
            <p:cNvSpPr/>
            <p:nvPr/>
          </p:nvSpPr>
          <p:spPr>
            <a:xfrm rot="16200000">
              <a:off x="7839755" y="2280939"/>
              <a:ext cx="103473" cy="4638737"/>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xmlns=""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xmlns="" id="{021A0774-3A16-4166-BF89-89278E723A25}"/>
              </a:ext>
            </a:extLst>
          </p:cNvPr>
          <p:cNvGrpSpPr/>
          <p:nvPr/>
        </p:nvGrpSpPr>
        <p:grpSpPr>
          <a:xfrm flipH="1" flipV="1">
            <a:off x="2586037" y="889780"/>
            <a:ext cx="6635093" cy="5038387"/>
            <a:chOff x="5261388" y="519244"/>
            <a:chExt cx="5439954" cy="4130853"/>
          </a:xfrm>
        </p:grpSpPr>
        <p:sp>
          <p:nvSpPr>
            <p:cNvPr id="11" name="矩形 10">
              <a:extLst>
                <a:ext uri="{FF2B5EF4-FFF2-40B4-BE49-F238E27FC236}">
                  <a16:creationId xmlns:a16="http://schemas.microsoft.com/office/drawing/2014/main" xmlns="" id="{E6978693-838A-4100-B55D-559C3D4D1A33}"/>
                </a:ext>
              </a:extLst>
            </p:cNvPr>
            <p:cNvSpPr/>
            <p:nvPr/>
          </p:nvSpPr>
          <p:spPr>
            <a:xfrm>
              <a:off x="5261388" y="529007"/>
              <a:ext cx="105424" cy="412109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4443F323-C7F1-4DC4-B8E8-A82189DF9853}"/>
                </a:ext>
              </a:extLst>
            </p:cNvPr>
            <p:cNvSpPr/>
            <p:nvPr/>
          </p:nvSpPr>
          <p:spPr>
            <a:xfrm rot="16200000">
              <a:off x="7931885" y="1880639"/>
              <a:ext cx="110669" cy="5428244"/>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4902EE91-1744-4201-86D8-9345BC3AA367}"/>
                </a:ext>
              </a:extLst>
            </p:cNvPr>
            <p:cNvSpPr/>
            <p:nvPr/>
          </p:nvSpPr>
          <p:spPr>
            <a:xfrm>
              <a:off x="10595914" y="4240769"/>
              <a:ext cx="105425" cy="363773"/>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69C0512E-848F-4EC5-8A5C-4CB0D5698118}"/>
                </a:ext>
              </a:extLst>
            </p:cNvPr>
            <p:cNvSpPr/>
            <p:nvPr/>
          </p:nvSpPr>
          <p:spPr>
            <a:xfrm rot="16200000">
              <a:off x="5498977" y="387080"/>
              <a:ext cx="103474" cy="367801"/>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xmlns="" id="{C32C7B03-B002-46BF-89EE-3893706E6206}"/>
              </a:ext>
            </a:extLst>
          </p:cNvPr>
          <p:cNvSpPr/>
          <p:nvPr/>
        </p:nvSpPr>
        <p:spPr>
          <a:xfrm>
            <a:off x="2945745" y="2247521"/>
            <a:ext cx="5618045" cy="900246"/>
          </a:xfrm>
          <a:prstGeom prst="rect">
            <a:avLst/>
          </a:prstGeom>
        </p:spPr>
        <p:txBody>
          <a:bodyPr wrap="square" lIns="68580" tIns="34290" rIns="68580" bIns="34290">
            <a:spAutoFit/>
          </a:bodyPr>
          <a:lstStyle/>
          <a:p>
            <a:pPr algn="ctr">
              <a:defRPr/>
            </a:pPr>
            <a:r>
              <a:rPr lang="en-US" altLang="zh-CN" sz="5400" spc="225" dirty="0" smtClean="0">
                <a:solidFill>
                  <a:srgbClr val="BCA890"/>
                </a:solidFill>
                <a:latin typeface="包图粗朗体" panose="02000000000000000000" pitchFamily="2" charset="-122"/>
                <a:ea typeface="包图粗朗体" panose="02000000000000000000" pitchFamily="2" charset="-122"/>
                <a:cs typeface="+mn-ea"/>
                <a:sym typeface="+mn-lt"/>
              </a:rPr>
              <a:t>   </a:t>
            </a:r>
            <a:r>
              <a:rPr lang="zh-CN" altLang="en-US" sz="5400" spc="225" dirty="0" smtClean="0">
                <a:solidFill>
                  <a:srgbClr val="BCA890"/>
                </a:solidFill>
                <a:latin typeface="包图粗朗体" panose="02000000000000000000" pitchFamily="2" charset="-122"/>
                <a:ea typeface="包图粗朗体" panose="02000000000000000000" pitchFamily="2" charset="-122"/>
                <a:cs typeface="+mn-ea"/>
                <a:sym typeface="+mn-lt"/>
              </a:rPr>
              <a:t>谢谢聆听！</a:t>
            </a:r>
            <a:endParaRPr sz="54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xmlns="" id="{229CA21C-4690-466E-A8A0-A301E122288B}"/>
              </a:ext>
            </a:extLst>
          </p:cNvPr>
          <p:cNvSpPr/>
          <p:nvPr/>
        </p:nvSpPr>
        <p:spPr>
          <a:xfrm>
            <a:off x="2453640" y="3206363"/>
            <a:ext cx="7126585" cy="900246"/>
          </a:xfrm>
          <a:prstGeom prst="rect">
            <a:avLst/>
          </a:prstGeom>
        </p:spPr>
        <p:txBody>
          <a:bodyPr wrap="square" lIns="68580" tIns="34290" rIns="68580" bIns="34290">
            <a:spAutoFit/>
          </a:bodyPr>
          <a:lstStyle/>
          <a:p>
            <a:pPr algn="ctr">
              <a:defRPr/>
            </a:pPr>
            <a:r>
              <a:rPr lang="zh-CN" altLang="en-US" sz="5400" spc="225" dirty="0" smtClean="0">
                <a:solidFill>
                  <a:schemeClr val="bg1"/>
                </a:solidFill>
                <a:latin typeface="字魂59号-创粗黑" panose="00000500000000000000" pitchFamily="2" charset="-122"/>
                <a:ea typeface="字魂59号-创粗黑" panose="00000500000000000000" pitchFamily="2" charset="-122"/>
                <a:cs typeface="+mn-ea"/>
              </a:rPr>
              <a:t>请评委老师们指正</a:t>
            </a:r>
            <a:endParaRPr sz="54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Tree>
    <p:extLst>
      <p:ext uri="{BB962C8B-B14F-4D97-AF65-F5344CB8AC3E}">
        <p14:creationId xmlns:p14="http://schemas.microsoft.com/office/powerpoint/2010/main" xmlns="" val="113834007"/>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righ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a:extLst>
              <a:ext uri="{FF2B5EF4-FFF2-40B4-BE49-F238E27FC236}">
                <a16:creationId xmlns:a16="http://schemas.microsoft.com/office/drawing/2014/main" xmlns="" id="{6B95524E-1A53-425C-81EF-C0CF457AAF86}"/>
              </a:ext>
            </a:extLst>
          </p:cNvPr>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grpSp>
        <p:nvGrpSpPr>
          <p:cNvPr id="3" name="组合 2">
            <a:extLst>
              <a:ext uri="{FF2B5EF4-FFF2-40B4-BE49-F238E27FC236}">
                <a16:creationId xmlns:a16="http://schemas.microsoft.com/office/drawing/2014/main" xmlns="" id="{B2E1F3D1-1D55-45D1-BAD9-F47E79F1C02B}"/>
              </a:ext>
            </a:extLst>
          </p:cNvPr>
          <p:cNvGrpSpPr/>
          <p:nvPr/>
        </p:nvGrpSpPr>
        <p:grpSpPr>
          <a:xfrm rot="16200000" flipH="1" flipV="1">
            <a:off x="-507711" y="1384409"/>
            <a:ext cx="6845122" cy="4076300"/>
            <a:chOff x="0" y="889780"/>
            <a:chExt cx="12192000" cy="5049480"/>
          </a:xfrm>
        </p:grpSpPr>
        <p:grpSp>
          <p:nvGrpSpPr>
            <p:cNvPr id="8" name="组合 7">
              <a:extLst>
                <a:ext uri="{FF2B5EF4-FFF2-40B4-BE49-F238E27FC236}">
                  <a16:creationId xmlns:a16="http://schemas.microsoft.com/office/drawing/2014/main" xmlns="" id="{9B47FC7D-B29A-4982-ACBE-B9BA4950977D}"/>
                </a:ext>
              </a:extLst>
            </p:cNvPr>
            <p:cNvGrpSpPr/>
            <p:nvPr/>
          </p:nvGrpSpPr>
          <p:grpSpPr>
            <a:xfrm>
              <a:off x="2586037" y="1695067"/>
              <a:ext cx="5657851" cy="4244193"/>
              <a:chOff x="5572123" y="1172330"/>
              <a:chExt cx="4638737" cy="3479714"/>
            </a:xfrm>
          </p:grpSpPr>
          <p:sp>
            <p:nvSpPr>
              <p:cNvPr id="6" name="矩形 5">
                <a:extLst>
                  <a:ext uri="{FF2B5EF4-FFF2-40B4-BE49-F238E27FC236}">
                    <a16:creationId xmlns:a16="http://schemas.microsoft.com/office/drawing/2014/main" xmlns="" id="{D3CC2F9D-F11C-407A-AB65-E0EE6CC94360}"/>
                  </a:ext>
                </a:extLst>
              </p:cNvPr>
              <p:cNvSpPr/>
              <p:nvPr/>
            </p:nvSpPr>
            <p:spPr>
              <a:xfrm>
                <a:off x="5572124" y="1172330"/>
                <a:ext cx="105425" cy="3399672"/>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3935316C-EB4E-4BA5-850F-621F0581A3B2}"/>
                  </a:ext>
                </a:extLst>
              </p:cNvPr>
              <p:cNvSpPr/>
              <p:nvPr/>
            </p:nvSpPr>
            <p:spPr>
              <a:xfrm rot="16200000">
                <a:off x="7839755" y="2280939"/>
                <a:ext cx="103473" cy="4638737"/>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xmlns="" id="{9DB328E2-B371-4F6C-A84F-3EA08E4994D5}"/>
                </a:ext>
              </a:extLst>
            </p:cNvPr>
            <p:cNvSpPr/>
            <p:nvPr/>
          </p:nvSpPr>
          <p:spPr>
            <a:xfrm>
              <a:off x="0" y="1914525"/>
              <a:ext cx="12192000" cy="302895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xmlns="" id="{021A0774-3A16-4166-BF89-89278E723A25}"/>
                </a:ext>
              </a:extLst>
            </p:cNvPr>
            <p:cNvGrpSpPr/>
            <p:nvPr/>
          </p:nvGrpSpPr>
          <p:grpSpPr>
            <a:xfrm flipH="1" flipV="1">
              <a:off x="2586037" y="889780"/>
              <a:ext cx="6635093" cy="5038387"/>
              <a:chOff x="5261388" y="519244"/>
              <a:chExt cx="5439954" cy="4130853"/>
            </a:xfrm>
          </p:grpSpPr>
          <p:sp>
            <p:nvSpPr>
              <p:cNvPr id="11" name="矩形 10">
                <a:extLst>
                  <a:ext uri="{FF2B5EF4-FFF2-40B4-BE49-F238E27FC236}">
                    <a16:creationId xmlns:a16="http://schemas.microsoft.com/office/drawing/2014/main" xmlns="" id="{E6978693-838A-4100-B55D-559C3D4D1A33}"/>
                  </a:ext>
                </a:extLst>
              </p:cNvPr>
              <p:cNvSpPr/>
              <p:nvPr/>
            </p:nvSpPr>
            <p:spPr>
              <a:xfrm>
                <a:off x="5261388" y="529007"/>
                <a:ext cx="105424" cy="412109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4443F323-C7F1-4DC4-B8E8-A82189DF9853}"/>
                  </a:ext>
                </a:extLst>
              </p:cNvPr>
              <p:cNvSpPr/>
              <p:nvPr/>
            </p:nvSpPr>
            <p:spPr>
              <a:xfrm rot="16200000">
                <a:off x="7931885" y="1880639"/>
                <a:ext cx="110669" cy="5428244"/>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4902EE91-1744-4201-86D8-9345BC3AA367}"/>
                  </a:ext>
                </a:extLst>
              </p:cNvPr>
              <p:cNvSpPr/>
              <p:nvPr/>
            </p:nvSpPr>
            <p:spPr>
              <a:xfrm>
                <a:off x="10595914" y="4240769"/>
                <a:ext cx="105425" cy="363773"/>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69C0512E-848F-4EC5-8A5C-4CB0D5698118}"/>
                  </a:ext>
                </a:extLst>
              </p:cNvPr>
              <p:cNvSpPr/>
              <p:nvPr/>
            </p:nvSpPr>
            <p:spPr>
              <a:xfrm rot="16200000">
                <a:off x="5498977" y="387080"/>
                <a:ext cx="103474" cy="367801"/>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矩形 26">
            <a:extLst>
              <a:ext uri="{FF2B5EF4-FFF2-40B4-BE49-F238E27FC236}">
                <a16:creationId xmlns:a16="http://schemas.microsoft.com/office/drawing/2014/main" xmlns="" id="{DE9B0D44-700A-4D24-93C5-0D550FA96C40}"/>
              </a:ext>
            </a:extLst>
          </p:cNvPr>
          <p:cNvSpPr/>
          <p:nvPr/>
        </p:nvSpPr>
        <p:spPr>
          <a:xfrm>
            <a:off x="1739156" y="2705123"/>
            <a:ext cx="2386597" cy="1177245"/>
          </a:xfrm>
          <a:prstGeom prst="rect">
            <a:avLst/>
          </a:prstGeom>
        </p:spPr>
        <p:txBody>
          <a:bodyPr wrap="square" lIns="68580" tIns="34290" rIns="68580" bIns="34290">
            <a:spAutoFit/>
          </a:bodyPr>
          <a:lstStyle/>
          <a:p>
            <a:pPr algn="ctr">
              <a:defRPr/>
            </a:pPr>
            <a:r>
              <a:rPr lang="zh-CN" altLang="en-US" sz="3600" spc="225" dirty="0">
                <a:solidFill>
                  <a:schemeClr val="bg1"/>
                </a:solidFill>
                <a:latin typeface="字魂59号-创粗黑" panose="00000500000000000000" pitchFamily="2" charset="-122"/>
                <a:ea typeface="字魂59号-创粗黑" panose="00000500000000000000" pitchFamily="2" charset="-122"/>
                <a:cs typeface="+mn-ea"/>
                <a:sym typeface="+mn-lt"/>
              </a:rPr>
              <a:t>目录</a:t>
            </a:r>
            <a:endParaRPr lang="en-US" altLang="zh-CN" sz="3600" spc="225" dirty="0">
              <a:solidFill>
                <a:schemeClr val="bg1"/>
              </a:solidFill>
              <a:latin typeface="字魂59号-创粗黑" panose="00000500000000000000" pitchFamily="2" charset="-122"/>
              <a:ea typeface="字魂59号-创粗黑" panose="00000500000000000000" pitchFamily="2" charset="-122"/>
              <a:cs typeface="+mn-ea"/>
              <a:sym typeface="+mn-lt"/>
            </a:endParaRPr>
          </a:p>
          <a:p>
            <a:pPr algn="ctr">
              <a:defRPr/>
            </a:pPr>
            <a:r>
              <a:rPr lang="en-US" altLang="zh-CN" sz="3600" spc="225" dirty="0">
                <a:solidFill>
                  <a:schemeClr val="bg1"/>
                </a:solidFill>
                <a:latin typeface="字魂59号-创粗黑" panose="00000500000000000000" pitchFamily="2" charset="-122"/>
                <a:ea typeface="字魂59号-创粗黑" panose="00000500000000000000" pitchFamily="2" charset="-122"/>
                <a:cs typeface="+mn-ea"/>
                <a:sym typeface="+mn-lt"/>
              </a:rPr>
              <a:t>content</a:t>
            </a:r>
            <a:endParaRPr sz="36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31" name="矩形 30">
            <a:extLst>
              <a:ext uri="{FF2B5EF4-FFF2-40B4-BE49-F238E27FC236}">
                <a16:creationId xmlns:a16="http://schemas.microsoft.com/office/drawing/2014/main" xmlns="" id="{FB9FE6F3-BA09-400B-8F69-9FA19D1E03EE}"/>
              </a:ext>
            </a:extLst>
          </p:cNvPr>
          <p:cNvSpPr/>
          <p:nvPr/>
        </p:nvSpPr>
        <p:spPr>
          <a:xfrm>
            <a:off x="708461" y="1526218"/>
            <a:ext cx="2061391" cy="1838965"/>
          </a:xfrm>
          <a:prstGeom prst="rect">
            <a:avLst/>
          </a:prstGeom>
        </p:spPr>
        <p:txBody>
          <a:bodyPr wrap="square" lIns="68580" tIns="34290" rIns="68580" bIns="34290">
            <a:spAutoFit/>
          </a:bodyPr>
          <a:lstStyle/>
          <a:p>
            <a:pPr algn="ctr">
              <a:defRPr/>
            </a:pPr>
            <a:r>
              <a:rPr lang="zh-CN" altLang="en-US" sz="11500" spc="225" dirty="0">
                <a:solidFill>
                  <a:srgbClr val="BCA890"/>
                </a:solidFill>
                <a:latin typeface="字魂59号-创粗黑" panose="00000500000000000000" pitchFamily="2" charset="-122"/>
                <a:ea typeface="字魂59号-创粗黑" panose="00000500000000000000" pitchFamily="2" charset="-122"/>
                <a:cs typeface="+mn-ea"/>
                <a:sym typeface="+mn-lt"/>
              </a:rPr>
              <a:t>“</a:t>
            </a:r>
            <a:endParaRPr sz="11500" spc="225" dirty="0">
              <a:solidFill>
                <a:srgbClr val="BCA890"/>
              </a:solidFill>
              <a:latin typeface="字魂59号-创粗黑" panose="00000500000000000000" pitchFamily="2" charset="-122"/>
              <a:ea typeface="字魂59号-创粗黑" panose="00000500000000000000" pitchFamily="2" charset="-122"/>
              <a:cs typeface="+mn-ea"/>
              <a:sym typeface="+mn-lt"/>
            </a:endParaRPr>
          </a:p>
        </p:txBody>
      </p:sp>
      <p:sp>
        <p:nvSpPr>
          <p:cNvPr id="32" name="矩形 31">
            <a:extLst>
              <a:ext uri="{FF2B5EF4-FFF2-40B4-BE49-F238E27FC236}">
                <a16:creationId xmlns:a16="http://schemas.microsoft.com/office/drawing/2014/main" xmlns="" id="{FE0770BC-DE75-4F7C-B0BC-35EE12557DA5}"/>
              </a:ext>
            </a:extLst>
          </p:cNvPr>
          <p:cNvSpPr/>
          <p:nvPr/>
        </p:nvSpPr>
        <p:spPr>
          <a:xfrm>
            <a:off x="3095058" y="3971784"/>
            <a:ext cx="2061391" cy="1838965"/>
          </a:xfrm>
          <a:prstGeom prst="rect">
            <a:avLst/>
          </a:prstGeom>
        </p:spPr>
        <p:txBody>
          <a:bodyPr wrap="square" lIns="68580" tIns="34290" rIns="68580" bIns="34290">
            <a:spAutoFit/>
          </a:bodyPr>
          <a:lstStyle/>
          <a:p>
            <a:pPr algn="ctr">
              <a:defRPr/>
            </a:pPr>
            <a:r>
              <a:rPr lang="zh-CN" altLang="en-US" sz="11500" spc="225" dirty="0">
                <a:solidFill>
                  <a:srgbClr val="BCA890"/>
                </a:solidFill>
                <a:latin typeface="字魂59号-创粗黑" panose="00000500000000000000" pitchFamily="2" charset="-122"/>
                <a:ea typeface="字魂59号-创粗黑" panose="00000500000000000000" pitchFamily="2" charset="-122"/>
                <a:cs typeface="+mn-ea"/>
                <a:sym typeface="+mn-lt"/>
              </a:rPr>
              <a:t>”</a:t>
            </a:r>
            <a:endParaRPr sz="11500" spc="225" dirty="0">
              <a:solidFill>
                <a:srgbClr val="BCA890"/>
              </a:solidFill>
              <a:latin typeface="字魂59号-创粗黑" panose="00000500000000000000" pitchFamily="2" charset="-122"/>
              <a:ea typeface="字魂59号-创粗黑" panose="00000500000000000000" pitchFamily="2" charset="-122"/>
              <a:cs typeface="+mn-ea"/>
              <a:sym typeface="+mn-lt"/>
            </a:endParaRPr>
          </a:p>
        </p:txBody>
      </p:sp>
      <p:sp>
        <p:nvSpPr>
          <p:cNvPr id="34" name="矩形 33">
            <a:extLst>
              <a:ext uri="{FF2B5EF4-FFF2-40B4-BE49-F238E27FC236}">
                <a16:creationId xmlns:a16="http://schemas.microsoft.com/office/drawing/2014/main" xmlns="" id="{64B8B168-B497-4E1A-A980-1224BEBE07E9}"/>
              </a:ext>
            </a:extLst>
          </p:cNvPr>
          <p:cNvSpPr/>
          <p:nvPr/>
        </p:nvSpPr>
        <p:spPr>
          <a:xfrm>
            <a:off x="7091244" y="818767"/>
            <a:ext cx="2220396" cy="561692"/>
          </a:xfrm>
          <a:prstGeom prst="rect">
            <a:avLst/>
          </a:prstGeom>
        </p:spPr>
        <p:txBody>
          <a:bodyPr wrap="square" lIns="68580" tIns="34290" rIns="68580" bIns="34290">
            <a:spAutoFit/>
          </a:bodyPr>
          <a:lstStyle/>
          <a:p>
            <a:pPr>
              <a:defRPr/>
            </a:pPr>
            <a:r>
              <a:rPr lang="en-US" altLang="zh-CN" sz="3200" spc="225" dirty="0" smtClean="0">
                <a:solidFill>
                  <a:srgbClr val="BCA890"/>
                </a:solidFill>
                <a:latin typeface="包图粗朗体" panose="02000000000000000000" pitchFamily="2" charset="-122"/>
                <a:ea typeface="包图粗朗体" panose="02000000000000000000" pitchFamily="2" charset="-122"/>
                <a:cs typeface="+mn-ea"/>
                <a:sym typeface="+mn-lt"/>
              </a:rPr>
              <a:t>Part 01</a:t>
            </a:r>
            <a:endParaRPr sz="32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35" name="矩形 34">
            <a:extLst>
              <a:ext uri="{FF2B5EF4-FFF2-40B4-BE49-F238E27FC236}">
                <a16:creationId xmlns:a16="http://schemas.microsoft.com/office/drawing/2014/main" xmlns="" id="{10D2BE31-F82E-43B5-8F14-1822DD399DD3}"/>
              </a:ext>
            </a:extLst>
          </p:cNvPr>
          <p:cNvSpPr/>
          <p:nvPr/>
        </p:nvSpPr>
        <p:spPr>
          <a:xfrm>
            <a:off x="7144225" y="1450295"/>
            <a:ext cx="3441057" cy="500137"/>
          </a:xfrm>
          <a:prstGeom prst="rect">
            <a:avLst/>
          </a:prstGeom>
        </p:spPr>
        <p:txBody>
          <a:bodyPr wrap="square" lIns="68580" tIns="34290" rIns="68580" bIns="34290">
            <a:spAutoFit/>
          </a:bodyPr>
          <a:lstStyle/>
          <a:p>
            <a:pPr>
              <a:defRPr/>
            </a:pPr>
            <a:r>
              <a:rPr lang="zh-CN" altLang="en-US" sz="2800" spc="225" dirty="0" smtClean="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项目特色</a:t>
            </a:r>
            <a:endParaRPr sz="28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36" name="Freeform 96">
            <a:extLst>
              <a:ext uri="{FF2B5EF4-FFF2-40B4-BE49-F238E27FC236}">
                <a16:creationId xmlns:a16="http://schemas.microsoft.com/office/drawing/2014/main" xmlns="" id="{0286A656-5CE7-4B4B-871C-CB8A8A4E0AC5}"/>
              </a:ext>
            </a:extLst>
          </p:cNvPr>
          <p:cNvSpPr>
            <a:spLocks noEditPoints="1"/>
          </p:cNvSpPr>
          <p:nvPr/>
        </p:nvSpPr>
        <p:spPr bwMode="auto">
          <a:xfrm>
            <a:off x="6178589" y="4674848"/>
            <a:ext cx="602055" cy="602055"/>
          </a:xfrm>
          <a:custGeom>
            <a:avLst/>
            <a:gdLst>
              <a:gd name="T0" fmla="*/ 658 w 1017"/>
              <a:gd name="T1" fmla="*/ 2 h 1017"/>
              <a:gd name="T2" fmla="*/ 600 w 1017"/>
              <a:gd name="T3" fmla="*/ 16 h 1017"/>
              <a:gd name="T4" fmla="*/ 551 w 1017"/>
              <a:gd name="T5" fmla="*/ 36 h 1017"/>
              <a:gd name="T6" fmla="*/ 513 w 1017"/>
              <a:gd name="T7" fmla="*/ 61 h 1017"/>
              <a:gd name="T8" fmla="*/ 393 w 1017"/>
              <a:gd name="T9" fmla="*/ 10 h 1017"/>
              <a:gd name="T10" fmla="*/ 269 w 1017"/>
              <a:gd name="T11" fmla="*/ 3 h 1017"/>
              <a:gd name="T12" fmla="*/ 166 w 1017"/>
              <a:gd name="T13" fmla="*/ 39 h 1017"/>
              <a:gd name="T14" fmla="*/ 82 w 1017"/>
              <a:gd name="T15" fmla="*/ 104 h 1017"/>
              <a:gd name="T16" fmla="*/ 24 w 1017"/>
              <a:gd name="T17" fmla="*/ 194 h 1017"/>
              <a:gd name="T18" fmla="*/ 0 w 1017"/>
              <a:gd name="T19" fmla="*/ 301 h 1017"/>
              <a:gd name="T20" fmla="*/ 13 w 1017"/>
              <a:gd name="T21" fmla="*/ 451 h 1017"/>
              <a:gd name="T22" fmla="*/ 74 w 1017"/>
              <a:gd name="T23" fmla="*/ 625 h 1017"/>
              <a:gd name="T24" fmla="*/ 182 w 1017"/>
              <a:gd name="T25" fmla="*/ 784 h 1017"/>
              <a:gd name="T26" fmla="*/ 333 w 1017"/>
              <a:gd name="T27" fmla="*/ 919 h 1017"/>
              <a:gd name="T28" fmla="*/ 494 w 1017"/>
              <a:gd name="T29" fmla="*/ 1014 h 1017"/>
              <a:gd name="T30" fmla="*/ 550 w 1017"/>
              <a:gd name="T31" fmla="*/ 1000 h 1017"/>
              <a:gd name="T32" fmla="*/ 730 w 1017"/>
              <a:gd name="T33" fmla="*/ 883 h 1017"/>
              <a:gd name="T34" fmla="*/ 869 w 1017"/>
              <a:gd name="T35" fmla="*/ 740 h 1017"/>
              <a:gd name="T36" fmla="*/ 964 w 1017"/>
              <a:gd name="T37" fmla="*/ 577 h 1017"/>
              <a:gd name="T38" fmla="*/ 1013 w 1017"/>
              <a:gd name="T39" fmla="*/ 398 h 1017"/>
              <a:gd name="T40" fmla="*/ 1014 w 1017"/>
              <a:gd name="T41" fmla="*/ 269 h 1017"/>
              <a:gd name="T42" fmla="*/ 978 w 1017"/>
              <a:gd name="T43" fmla="*/ 166 h 1017"/>
              <a:gd name="T44" fmla="*/ 913 w 1017"/>
              <a:gd name="T45" fmla="*/ 82 h 1017"/>
              <a:gd name="T46" fmla="*/ 823 w 1017"/>
              <a:gd name="T47" fmla="*/ 25 h 1017"/>
              <a:gd name="T48" fmla="*/ 715 w 1017"/>
              <a:gd name="T49" fmla="*/ 0 h 1017"/>
              <a:gd name="T50" fmla="*/ 433 w 1017"/>
              <a:gd name="T51" fmla="*/ 909 h 1017"/>
              <a:gd name="T52" fmla="*/ 281 w 1017"/>
              <a:gd name="T53" fmla="*/ 794 h 1017"/>
              <a:gd name="T54" fmla="*/ 167 w 1017"/>
              <a:gd name="T55" fmla="*/ 659 h 1017"/>
              <a:gd name="T56" fmla="*/ 93 w 1017"/>
              <a:gd name="T57" fmla="*/ 506 h 1017"/>
              <a:gd name="T58" fmla="*/ 63 w 1017"/>
              <a:gd name="T59" fmla="*/ 342 h 1017"/>
              <a:gd name="T60" fmla="*/ 75 w 1017"/>
              <a:gd name="T61" fmla="*/ 242 h 1017"/>
              <a:gd name="T62" fmla="*/ 176 w 1017"/>
              <a:gd name="T63" fmla="*/ 107 h 1017"/>
              <a:gd name="T64" fmla="*/ 304 w 1017"/>
              <a:gd name="T65" fmla="*/ 63 h 1017"/>
              <a:gd name="T66" fmla="*/ 411 w 1017"/>
              <a:gd name="T67" fmla="*/ 81 h 1017"/>
              <a:gd name="T68" fmla="*/ 414 w 1017"/>
              <a:gd name="T69" fmla="*/ 178 h 1017"/>
              <a:gd name="T70" fmla="*/ 383 w 1017"/>
              <a:gd name="T71" fmla="*/ 288 h 1017"/>
              <a:gd name="T72" fmla="*/ 390 w 1017"/>
              <a:gd name="T73" fmla="*/ 340 h 1017"/>
              <a:gd name="T74" fmla="*/ 425 w 1017"/>
              <a:gd name="T75" fmla="*/ 348 h 1017"/>
              <a:gd name="T76" fmla="*/ 445 w 1017"/>
              <a:gd name="T77" fmla="*/ 317 h 1017"/>
              <a:gd name="T78" fmla="*/ 462 w 1017"/>
              <a:gd name="T79" fmla="*/ 224 h 1017"/>
              <a:gd name="T80" fmla="*/ 511 w 1017"/>
              <a:gd name="T81" fmla="*/ 146 h 1017"/>
              <a:gd name="T82" fmla="*/ 549 w 1017"/>
              <a:gd name="T83" fmla="*/ 113 h 1017"/>
              <a:gd name="T84" fmla="*/ 591 w 1017"/>
              <a:gd name="T85" fmla="*/ 88 h 1017"/>
              <a:gd name="T86" fmla="*/ 628 w 1017"/>
              <a:gd name="T87" fmla="*/ 74 h 1017"/>
              <a:gd name="T88" fmla="*/ 675 w 1017"/>
              <a:gd name="T89" fmla="*/ 64 h 1017"/>
              <a:gd name="T90" fmla="*/ 750 w 1017"/>
              <a:gd name="T91" fmla="*/ 69 h 1017"/>
              <a:gd name="T92" fmla="*/ 896 w 1017"/>
              <a:gd name="T93" fmla="*/ 157 h 1017"/>
              <a:gd name="T94" fmla="*/ 952 w 1017"/>
              <a:gd name="T95" fmla="*/ 292 h 1017"/>
              <a:gd name="T96" fmla="*/ 946 w 1017"/>
              <a:gd name="T97" fmla="*/ 413 h 1017"/>
              <a:gd name="T98" fmla="*/ 897 w 1017"/>
              <a:gd name="T99" fmla="*/ 573 h 1017"/>
              <a:gd name="T100" fmla="*/ 805 w 1017"/>
              <a:gd name="T101" fmla="*/ 719 h 1017"/>
              <a:gd name="T102" fmla="*/ 675 w 1017"/>
              <a:gd name="T103" fmla="*/ 846 h 1017"/>
              <a:gd name="T104" fmla="*/ 508 w 1017"/>
              <a:gd name="T105" fmla="*/ 950 h 1017"/>
              <a:gd name="T106" fmla="*/ 677 w 1017"/>
              <a:gd name="T107" fmla="*/ 136 h 1017"/>
              <a:gd name="T108" fmla="*/ 669 w 1017"/>
              <a:gd name="T109" fmla="*/ 172 h 1017"/>
              <a:gd name="T110" fmla="*/ 699 w 1017"/>
              <a:gd name="T111" fmla="*/ 191 h 1017"/>
              <a:gd name="T112" fmla="*/ 780 w 1017"/>
              <a:gd name="T113" fmla="*/ 220 h 1017"/>
              <a:gd name="T114" fmla="*/ 824 w 1017"/>
              <a:gd name="T115" fmla="*/ 292 h 1017"/>
              <a:gd name="T116" fmla="*/ 835 w 1017"/>
              <a:gd name="T117" fmla="*/ 340 h 1017"/>
              <a:gd name="T118" fmla="*/ 870 w 1017"/>
              <a:gd name="T119" fmla="*/ 348 h 1017"/>
              <a:gd name="T120" fmla="*/ 890 w 1017"/>
              <a:gd name="T121" fmla="*/ 317 h 1017"/>
              <a:gd name="T122" fmla="*/ 846 w 1017"/>
              <a:gd name="T123" fmla="*/ 196 h 1017"/>
              <a:gd name="T124" fmla="*/ 738 w 1017"/>
              <a:gd name="T125" fmla="*/ 13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699" y="0"/>
                </a:moveTo>
                <a:lnTo>
                  <a:pt x="699" y="0"/>
                </a:lnTo>
                <a:lnTo>
                  <a:pt x="684" y="0"/>
                </a:lnTo>
                <a:lnTo>
                  <a:pt x="669" y="1"/>
                </a:lnTo>
                <a:lnTo>
                  <a:pt x="669" y="1"/>
                </a:lnTo>
                <a:lnTo>
                  <a:pt x="658" y="2"/>
                </a:lnTo>
                <a:lnTo>
                  <a:pt x="658" y="2"/>
                </a:lnTo>
                <a:lnTo>
                  <a:pt x="641" y="5"/>
                </a:lnTo>
                <a:lnTo>
                  <a:pt x="641" y="5"/>
                </a:lnTo>
                <a:lnTo>
                  <a:pt x="628" y="7"/>
                </a:lnTo>
                <a:lnTo>
                  <a:pt x="628" y="7"/>
                </a:lnTo>
                <a:lnTo>
                  <a:pt x="613" y="12"/>
                </a:lnTo>
                <a:lnTo>
                  <a:pt x="613" y="12"/>
                </a:lnTo>
                <a:lnTo>
                  <a:pt x="600" y="16"/>
                </a:lnTo>
                <a:lnTo>
                  <a:pt x="600" y="16"/>
                </a:lnTo>
                <a:lnTo>
                  <a:pt x="588" y="20"/>
                </a:lnTo>
                <a:lnTo>
                  <a:pt x="588" y="20"/>
                </a:lnTo>
                <a:lnTo>
                  <a:pt x="573" y="27"/>
                </a:lnTo>
                <a:lnTo>
                  <a:pt x="558" y="33"/>
                </a:lnTo>
                <a:lnTo>
                  <a:pt x="558" y="33"/>
                </a:lnTo>
                <a:lnTo>
                  <a:pt x="551" y="36"/>
                </a:lnTo>
                <a:lnTo>
                  <a:pt x="551" y="36"/>
                </a:lnTo>
                <a:lnTo>
                  <a:pt x="535" y="45"/>
                </a:lnTo>
                <a:lnTo>
                  <a:pt x="535" y="45"/>
                </a:lnTo>
                <a:lnTo>
                  <a:pt x="528" y="50"/>
                </a:lnTo>
                <a:lnTo>
                  <a:pt x="528" y="50"/>
                </a:lnTo>
                <a:lnTo>
                  <a:pt x="513" y="61"/>
                </a:lnTo>
                <a:lnTo>
                  <a:pt x="513" y="61"/>
                </a:lnTo>
                <a:lnTo>
                  <a:pt x="508" y="63"/>
                </a:lnTo>
                <a:lnTo>
                  <a:pt x="508" y="63"/>
                </a:lnTo>
                <a:lnTo>
                  <a:pt x="487" y="49"/>
                </a:lnTo>
                <a:lnTo>
                  <a:pt x="465" y="36"/>
                </a:lnTo>
                <a:lnTo>
                  <a:pt x="442" y="26"/>
                </a:lnTo>
                <a:lnTo>
                  <a:pt x="418" y="16"/>
                </a:lnTo>
                <a:lnTo>
                  <a:pt x="393" y="10"/>
                </a:lnTo>
                <a:lnTo>
                  <a:pt x="369" y="4"/>
                </a:lnTo>
                <a:lnTo>
                  <a:pt x="343" y="1"/>
                </a:lnTo>
                <a:lnTo>
                  <a:pt x="317" y="0"/>
                </a:lnTo>
                <a:lnTo>
                  <a:pt x="317" y="0"/>
                </a:lnTo>
                <a:lnTo>
                  <a:pt x="301" y="0"/>
                </a:lnTo>
                <a:lnTo>
                  <a:pt x="285" y="1"/>
                </a:lnTo>
                <a:lnTo>
                  <a:pt x="269" y="3"/>
                </a:lnTo>
                <a:lnTo>
                  <a:pt x="253" y="6"/>
                </a:lnTo>
                <a:lnTo>
                  <a:pt x="238" y="10"/>
                </a:lnTo>
                <a:lnTo>
                  <a:pt x="223" y="14"/>
                </a:lnTo>
                <a:lnTo>
                  <a:pt x="208" y="19"/>
                </a:lnTo>
                <a:lnTo>
                  <a:pt x="194" y="25"/>
                </a:lnTo>
                <a:lnTo>
                  <a:pt x="180" y="31"/>
                </a:lnTo>
                <a:lnTo>
                  <a:pt x="166" y="39"/>
                </a:lnTo>
                <a:lnTo>
                  <a:pt x="152" y="46"/>
                </a:lnTo>
                <a:lnTo>
                  <a:pt x="139" y="55"/>
                </a:lnTo>
                <a:lnTo>
                  <a:pt x="127" y="63"/>
                </a:lnTo>
                <a:lnTo>
                  <a:pt x="116" y="73"/>
                </a:lnTo>
                <a:lnTo>
                  <a:pt x="104" y="82"/>
                </a:lnTo>
                <a:lnTo>
                  <a:pt x="93" y="93"/>
                </a:lnTo>
                <a:lnTo>
                  <a:pt x="82" y="104"/>
                </a:lnTo>
                <a:lnTo>
                  <a:pt x="72" y="116"/>
                </a:lnTo>
                <a:lnTo>
                  <a:pt x="63" y="128"/>
                </a:lnTo>
                <a:lnTo>
                  <a:pt x="53" y="140"/>
                </a:lnTo>
                <a:lnTo>
                  <a:pt x="46" y="153"/>
                </a:lnTo>
                <a:lnTo>
                  <a:pt x="37" y="166"/>
                </a:lnTo>
                <a:lnTo>
                  <a:pt x="31" y="180"/>
                </a:lnTo>
                <a:lnTo>
                  <a:pt x="24" y="194"/>
                </a:lnTo>
                <a:lnTo>
                  <a:pt x="19" y="208"/>
                </a:lnTo>
                <a:lnTo>
                  <a:pt x="14" y="223"/>
                </a:lnTo>
                <a:lnTo>
                  <a:pt x="9" y="238"/>
                </a:lnTo>
                <a:lnTo>
                  <a:pt x="6" y="254"/>
                </a:lnTo>
                <a:lnTo>
                  <a:pt x="3" y="269"/>
                </a:lnTo>
                <a:lnTo>
                  <a:pt x="1" y="285"/>
                </a:lnTo>
                <a:lnTo>
                  <a:pt x="0" y="301"/>
                </a:lnTo>
                <a:lnTo>
                  <a:pt x="0" y="317"/>
                </a:lnTo>
                <a:lnTo>
                  <a:pt x="0" y="317"/>
                </a:lnTo>
                <a:lnTo>
                  <a:pt x="0" y="344"/>
                </a:lnTo>
                <a:lnTo>
                  <a:pt x="2" y="371"/>
                </a:lnTo>
                <a:lnTo>
                  <a:pt x="4" y="398"/>
                </a:lnTo>
                <a:lnTo>
                  <a:pt x="8" y="425"/>
                </a:lnTo>
                <a:lnTo>
                  <a:pt x="13" y="451"/>
                </a:lnTo>
                <a:lnTo>
                  <a:pt x="18" y="476"/>
                </a:lnTo>
                <a:lnTo>
                  <a:pt x="25" y="502"/>
                </a:lnTo>
                <a:lnTo>
                  <a:pt x="33" y="527"/>
                </a:lnTo>
                <a:lnTo>
                  <a:pt x="41" y="552"/>
                </a:lnTo>
                <a:lnTo>
                  <a:pt x="51" y="577"/>
                </a:lnTo>
                <a:lnTo>
                  <a:pt x="62" y="602"/>
                </a:lnTo>
                <a:lnTo>
                  <a:pt x="74" y="625"/>
                </a:lnTo>
                <a:lnTo>
                  <a:pt x="87" y="649"/>
                </a:lnTo>
                <a:lnTo>
                  <a:pt x="100" y="673"/>
                </a:lnTo>
                <a:lnTo>
                  <a:pt x="116" y="696"/>
                </a:lnTo>
                <a:lnTo>
                  <a:pt x="131" y="719"/>
                </a:lnTo>
                <a:lnTo>
                  <a:pt x="147" y="740"/>
                </a:lnTo>
                <a:lnTo>
                  <a:pt x="164" y="763"/>
                </a:lnTo>
                <a:lnTo>
                  <a:pt x="182" y="784"/>
                </a:lnTo>
                <a:lnTo>
                  <a:pt x="201" y="805"/>
                </a:lnTo>
                <a:lnTo>
                  <a:pt x="222" y="825"/>
                </a:lnTo>
                <a:lnTo>
                  <a:pt x="242" y="845"/>
                </a:lnTo>
                <a:lnTo>
                  <a:pt x="264" y="865"/>
                </a:lnTo>
                <a:lnTo>
                  <a:pt x="286" y="883"/>
                </a:lnTo>
                <a:lnTo>
                  <a:pt x="310" y="902"/>
                </a:lnTo>
                <a:lnTo>
                  <a:pt x="333" y="919"/>
                </a:lnTo>
                <a:lnTo>
                  <a:pt x="358" y="937"/>
                </a:lnTo>
                <a:lnTo>
                  <a:pt x="384" y="954"/>
                </a:lnTo>
                <a:lnTo>
                  <a:pt x="411" y="970"/>
                </a:lnTo>
                <a:lnTo>
                  <a:pt x="437" y="985"/>
                </a:lnTo>
                <a:lnTo>
                  <a:pt x="465" y="1000"/>
                </a:lnTo>
                <a:lnTo>
                  <a:pt x="494" y="1014"/>
                </a:lnTo>
                <a:lnTo>
                  <a:pt x="494" y="1014"/>
                </a:lnTo>
                <a:lnTo>
                  <a:pt x="501" y="1017"/>
                </a:lnTo>
                <a:lnTo>
                  <a:pt x="508" y="1017"/>
                </a:lnTo>
                <a:lnTo>
                  <a:pt x="508" y="1017"/>
                </a:lnTo>
                <a:lnTo>
                  <a:pt x="515" y="1017"/>
                </a:lnTo>
                <a:lnTo>
                  <a:pt x="522" y="1014"/>
                </a:lnTo>
                <a:lnTo>
                  <a:pt x="522" y="1014"/>
                </a:lnTo>
                <a:lnTo>
                  <a:pt x="550" y="1000"/>
                </a:lnTo>
                <a:lnTo>
                  <a:pt x="578" y="985"/>
                </a:lnTo>
                <a:lnTo>
                  <a:pt x="606" y="970"/>
                </a:lnTo>
                <a:lnTo>
                  <a:pt x="632" y="954"/>
                </a:lnTo>
                <a:lnTo>
                  <a:pt x="657" y="937"/>
                </a:lnTo>
                <a:lnTo>
                  <a:pt x="683" y="919"/>
                </a:lnTo>
                <a:lnTo>
                  <a:pt x="707" y="902"/>
                </a:lnTo>
                <a:lnTo>
                  <a:pt x="730" y="883"/>
                </a:lnTo>
                <a:lnTo>
                  <a:pt x="753" y="865"/>
                </a:lnTo>
                <a:lnTo>
                  <a:pt x="774" y="845"/>
                </a:lnTo>
                <a:lnTo>
                  <a:pt x="795" y="825"/>
                </a:lnTo>
                <a:lnTo>
                  <a:pt x="815" y="805"/>
                </a:lnTo>
                <a:lnTo>
                  <a:pt x="833" y="784"/>
                </a:lnTo>
                <a:lnTo>
                  <a:pt x="852" y="763"/>
                </a:lnTo>
                <a:lnTo>
                  <a:pt x="869" y="740"/>
                </a:lnTo>
                <a:lnTo>
                  <a:pt x="886" y="719"/>
                </a:lnTo>
                <a:lnTo>
                  <a:pt x="901" y="696"/>
                </a:lnTo>
                <a:lnTo>
                  <a:pt x="916" y="673"/>
                </a:lnTo>
                <a:lnTo>
                  <a:pt x="929" y="649"/>
                </a:lnTo>
                <a:lnTo>
                  <a:pt x="942" y="625"/>
                </a:lnTo>
                <a:lnTo>
                  <a:pt x="953" y="602"/>
                </a:lnTo>
                <a:lnTo>
                  <a:pt x="964" y="577"/>
                </a:lnTo>
                <a:lnTo>
                  <a:pt x="974" y="552"/>
                </a:lnTo>
                <a:lnTo>
                  <a:pt x="984" y="527"/>
                </a:lnTo>
                <a:lnTo>
                  <a:pt x="991" y="502"/>
                </a:lnTo>
                <a:lnTo>
                  <a:pt x="997" y="476"/>
                </a:lnTo>
                <a:lnTo>
                  <a:pt x="1004" y="451"/>
                </a:lnTo>
                <a:lnTo>
                  <a:pt x="1008" y="425"/>
                </a:lnTo>
                <a:lnTo>
                  <a:pt x="1013" y="398"/>
                </a:lnTo>
                <a:lnTo>
                  <a:pt x="1015" y="371"/>
                </a:lnTo>
                <a:lnTo>
                  <a:pt x="1017" y="344"/>
                </a:lnTo>
                <a:lnTo>
                  <a:pt x="1017" y="317"/>
                </a:lnTo>
                <a:lnTo>
                  <a:pt x="1017" y="317"/>
                </a:lnTo>
                <a:lnTo>
                  <a:pt x="1017" y="301"/>
                </a:lnTo>
                <a:lnTo>
                  <a:pt x="1016" y="285"/>
                </a:lnTo>
                <a:lnTo>
                  <a:pt x="1014" y="269"/>
                </a:lnTo>
                <a:lnTo>
                  <a:pt x="1010" y="254"/>
                </a:lnTo>
                <a:lnTo>
                  <a:pt x="1007" y="238"/>
                </a:lnTo>
                <a:lnTo>
                  <a:pt x="1003" y="223"/>
                </a:lnTo>
                <a:lnTo>
                  <a:pt x="997" y="208"/>
                </a:lnTo>
                <a:lnTo>
                  <a:pt x="992" y="194"/>
                </a:lnTo>
                <a:lnTo>
                  <a:pt x="986" y="180"/>
                </a:lnTo>
                <a:lnTo>
                  <a:pt x="978" y="166"/>
                </a:lnTo>
                <a:lnTo>
                  <a:pt x="971" y="153"/>
                </a:lnTo>
                <a:lnTo>
                  <a:pt x="962" y="140"/>
                </a:lnTo>
                <a:lnTo>
                  <a:pt x="953" y="128"/>
                </a:lnTo>
                <a:lnTo>
                  <a:pt x="944" y="116"/>
                </a:lnTo>
                <a:lnTo>
                  <a:pt x="934" y="104"/>
                </a:lnTo>
                <a:lnTo>
                  <a:pt x="923" y="93"/>
                </a:lnTo>
                <a:lnTo>
                  <a:pt x="913" y="82"/>
                </a:lnTo>
                <a:lnTo>
                  <a:pt x="901" y="73"/>
                </a:lnTo>
                <a:lnTo>
                  <a:pt x="889" y="63"/>
                </a:lnTo>
                <a:lnTo>
                  <a:pt x="876" y="55"/>
                </a:lnTo>
                <a:lnTo>
                  <a:pt x="863" y="46"/>
                </a:lnTo>
                <a:lnTo>
                  <a:pt x="850" y="39"/>
                </a:lnTo>
                <a:lnTo>
                  <a:pt x="837" y="31"/>
                </a:lnTo>
                <a:lnTo>
                  <a:pt x="823" y="25"/>
                </a:lnTo>
                <a:lnTo>
                  <a:pt x="809" y="19"/>
                </a:lnTo>
                <a:lnTo>
                  <a:pt x="794" y="14"/>
                </a:lnTo>
                <a:lnTo>
                  <a:pt x="779" y="10"/>
                </a:lnTo>
                <a:lnTo>
                  <a:pt x="763" y="6"/>
                </a:lnTo>
                <a:lnTo>
                  <a:pt x="747" y="3"/>
                </a:lnTo>
                <a:lnTo>
                  <a:pt x="731" y="1"/>
                </a:lnTo>
                <a:lnTo>
                  <a:pt x="715" y="0"/>
                </a:lnTo>
                <a:lnTo>
                  <a:pt x="699" y="0"/>
                </a:lnTo>
                <a:lnTo>
                  <a:pt x="699" y="0"/>
                </a:lnTo>
                <a:close/>
                <a:moveTo>
                  <a:pt x="508" y="950"/>
                </a:moveTo>
                <a:lnTo>
                  <a:pt x="508" y="950"/>
                </a:lnTo>
                <a:lnTo>
                  <a:pt x="482" y="937"/>
                </a:lnTo>
                <a:lnTo>
                  <a:pt x="457" y="924"/>
                </a:lnTo>
                <a:lnTo>
                  <a:pt x="433" y="909"/>
                </a:lnTo>
                <a:lnTo>
                  <a:pt x="408" y="894"/>
                </a:lnTo>
                <a:lnTo>
                  <a:pt x="386" y="879"/>
                </a:lnTo>
                <a:lnTo>
                  <a:pt x="363" y="863"/>
                </a:lnTo>
                <a:lnTo>
                  <a:pt x="342" y="846"/>
                </a:lnTo>
                <a:lnTo>
                  <a:pt x="320" y="829"/>
                </a:lnTo>
                <a:lnTo>
                  <a:pt x="300" y="812"/>
                </a:lnTo>
                <a:lnTo>
                  <a:pt x="281" y="794"/>
                </a:lnTo>
                <a:lnTo>
                  <a:pt x="263" y="776"/>
                </a:lnTo>
                <a:lnTo>
                  <a:pt x="244" y="757"/>
                </a:lnTo>
                <a:lnTo>
                  <a:pt x="227" y="738"/>
                </a:lnTo>
                <a:lnTo>
                  <a:pt x="211" y="719"/>
                </a:lnTo>
                <a:lnTo>
                  <a:pt x="196" y="699"/>
                </a:lnTo>
                <a:lnTo>
                  <a:pt x="181" y="679"/>
                </a:lnTo>
                <a:lnTo>
                  <a:pt x="167" y="659"/>
                </a:lnTo>
                <a:lnTo>
                  <a:pt x="154" y="637"/>
                </a:lnTo>
                <a:lnTo>
                  <a:pt x="141" y="617"/>
                </a:lnTo>
                <a:lnTo>
                  <a:pt x="131" y="595"/>
                </a:lnTo>
                <a:lnTo>
                  <a:pt x="120" y="573"/>
                </a:lnTo>
                <a:lnTo>
                  <a:pt x="110" y="551"/>
                </a:lnTo>
                <a:lnTo>
                  <a:pt x="102" y="529"/>
                </a:lnTo>
                <a:lnTo>
                  <a:pt x="93" y="506"/>
                </a:lnTo>
                <a:lnTo>
                  <a:pt x="87" y="484"/>
                </a:lnTo>
                <a:lnTo>
                  <a:pt x="80" y="460"/>
                </a:lnTo>
                <a:lnTo>
                  <a:pt x="75" y="437"/>
                </a:lnTo>
                <a:lnTo>
                  <a:pt x="70" y="413"/>
                </a:lnTo>
                <a:lnTo>
                  <a:pt x="67" y="389"/>
                </a:lnTo>
                <a:lnTo>
                  <a:pt x="65" y="366"/>
                </a:lnTo>
                <a:lnTo>
                  <a:pt x="63" y="342"/>
                </a:lnTo>
                <a:lnTo>
                  <a:pt x="63" y="317"/>
                </a:lnTo>
                <a:lnTo>
                  <a:pt x="63" y="317"/>
                </a:lnTo>
                <a:lnTo>
                  <a:pt x="63" y="305"/>
                </a:lnTo>
                <a:lnTo>
                  <a:pt x="64" y="292"/>
                </a:lnTo>
                <a:lnTo>
                  <a:pt x="66" y="279"/>
                </a:lnTo>
                <a:lnTo>
                  <a:pt x="68" y="267"/>
                </a:lnTo>
                <a:lnTo>
                  <a:pt x="75" y="242"/>
                </a:lnTo>
                <a:lnTo>
                  <a:pt x="83" y="219"/>
                </a:lnTo>
                <a:lnTo>
                  <a:pt x="94" y="196"/>
                </a:lnTo>
                <a:lnTo>
                  <a:pt x="106" y="176"/>
                </a:lnTo>
                <a:lnTo>
                  <a:pt x="121" y="157"/>
                </a:lnTo>
                <a:lnTo>
                  <a:pt x="137" y="138"/>
                </a:lnTo>
                <a:lnTo>
                  <a:pt x="155" y="121"/>
                </a:lnTo>
                <a:lnTo>
                  <a:pt x="176" y="107"/>
                </a:lnTo>
                <a:lnTo>
                  <a:pt x="196" y="94"/>
                </a:lnTo>
                <a:lnTo>
                  <a:pt x="219" y="84"/>
                </a:lnTo>
                <a:lnTo>
                  <a:pt x="242" y="75"/>
                </a:lnTo>
                <a:lnTo>
                  <a:pt x="266" y="69"/>
                </a:lnTo>
                <a:lnTo>
                  <a:pt x="279" y="66"/>
                </a:lnTo>
                <a:lnTo>
                  <a:pt x="291" y="64"/>
                </a:lnTo>
                <a:lnTo>
                  <a:pt x="304" y="63"/>
                </a:lnTo>
                <a:lnTo>
                  <a:pt x="317" y="63"/>
                </a:lnTo>
                <a:lnTo>
                  <a:pt x="317" y="63"/>
                </a:lnTo>
                <a:lnTo>
                  <a:pt x="337" y="64"/>
                </a:lnTo>
                <a:lnTo>
                  <a:pt x="356" y="66"/>
                </a:lnTo>
                <a:lnTo>
                  <a:pt x="374" y="70"/>
                </a:lnTo>
                <a:lnTo>
                  <a:pt x="392" y="75"/>
                </a:lnTo>
                <a:lnTo>
                  <a:pt x="411" y="81"/>
                </a:lnTo>
                <a:lnTo>
                  <a:pt x="428" y="89"/>
                </a:lnTo>
                <a:lnTo>
                  <a:pt x="444" y="98"/>
                </a:lnTo>
                <a:lnTo>
                  <a:pt x="460" y="108"/>
                </a:lnTo>
                <a:lnTo>
                  <a:pt x="460" y="108"/>
                </a:lnTo>
                <a:lnTo>
                  <a:pt x="443" y="130"/>
                </a:lnTo>
                <a:lnTo>
                  <a:pt x="427" y="153"/>
                </a:lnTo>
                <a:lnTo>
                  <a:pt x="414" y="178"/>
                </a:lnTo>
                <a:lnTo>
                  <a:pt x="402" y="204"/>
                </a:lnTo>
                <a:lnTo>
                  <a:pt x="398" y="218"/>
                </a:lnTo>
                <a:lnTo>
                  <a:pt x="393" y="231"/>
                </a:lnTo>
                <a:lnTo>
                  <a:pt x="389" y="245"/>
                </a:lnTo>
                <a:lnTo>
                  <a:pt x="386" y="258"/>
                </a:lnTo>
                <a:lnTo>
                  <a:pt x="384" y="273"/>
                </a:lnTo>
                <a:lnTo>
                  <a:pt x="383" y="288"/>
                </a:lnTo>
                <a:lnTo>
                  <a:pt x="382" y="302"/>
                </a:lnTo>
                <a:lnTo>
                  <a:pt x="381" y="317"/>
                </a:lnTo>
                <a:lnTo>
                  <a:pt x="381" y="317"/>
                </a:lnTo>
                <a:lnTo>
                  <a:pt x="382" y="324"/>
                </a:lnTo>
                <a:lnTo>
                  <a:pt x="384" y="330"/>
                </a:lnTo>
                <a:lnTo>
                  <a:pt x="386" y="336"/>
                </a:lnTo>
                <a:lnTo>
                  <a:pt x="390" y="340"/>
                </a:lnTo>
                <a:lnTo>
                  <a:pt x="394" y="344"/>
                </a:lnTo>
                <a:lnTo>
                  <a:pt x="400" y="348"/>
                </a:lnTo>
                <a:lnTo>
                  <a:pt x="406" y="349"/>
                </a:lnTo>
                <a:lnTo>
                  <a:pt x="413" y="350"/>
                </a:lnTo>
                <a:lnTo>
                  <a:pt x="413" y="350"/>
                </a:lnTo>
                <a:lnTo>
                  <a:pt x="419" y="349"/>
                </a:lnTo>
                <a:lnTo>
                  <a:pt x="425" y="348"/>
                </a:lnTo>
                <a:lnTo>
                  <a:pt x="431" y="344"/>
                </a:lnTo>
                <a:lnTo>
                  <a:pt x="435" y="340"/>
                </a:lnTo>
                <a:lnTo>
                  <a:pt x="440" y="336"/>
                </a:lnTo>
                <a:lnTo>
                  <a:pt x="442" y="330"/>
                </a:lnTo>
                <a:lnTo>
                  <a:pt x="444" y="324"/>
                </a:lnTo>
                <a:lnTo>
                  <a:pt x="445" y="317"/>
                </a:lnTo>
                <a:lnTo>
                  <a:pt x="445" y="317"/>
                </a:lnTo>
                <a:lnTo>
                  <a:pt x="445" y="304"/>
                </a:lnTo>
                <a:lnTo>
                  <a:pt x="446" y="290"/>
                </a:lnTo>
                <a:lnTo>
                  <a:pt x="448" y="276"/>
                </a:lnTo>
                <a:lnTo>
                  <a:pt x="450" y="263"/>
                </a:lnTo>
                <a:lnTo>
                  <a:pt x="453" y="250"/>
                </a:lnTo>
                <a:lnTo>
                  <a:pt x="458" y="237"/>
                </a:lnTo>
                <a:lnTo>
                  <a:pt x="462" y="224"/>
                </a:lnTo>
                <a:lnTo>
                  <a:pt x="467" y="211"/>
                </a:lnTo>
                <a:lnTo>
                  <a:pt x="474" y="199"/>
                </a:lnTo>
                <a:lnTo>
                  <a:pt x="480" y="189"/>
                </a:lnTo>
                <a:lnTo>
                  <a:pt x="487" y="177"/>
                </a:lnTo>
                <a:lnTo>
                  <a:pt x="495" y="166"/>
                </a:lnTo>
                <a:lnTo>
                  <a:pt x="503" y="155"/>
                </a:lnTo>
                <a:lnTo>
                  <a:pt x="511" y="146"/>
                </a:lnTo>
                <a:lnTo>
                  <a:pt x="521" y="136"/>
                </a:lnTo>
                <a:lnTo>
                  <a:pt x="531" y="128"/>
                </a:lnTo>
                <a:lnTo>
                  <a:pt x="531" y="128"/>
                </a:lnTo>
                <a:lnTo>
                  <a:pt x="546" y="115"/>
                </a:lnTo>
                <a:lnTo>
                  <a:pt x="546" y="115"/>
                </a:lnTo>
                <a:lnTo>
                  <a:pt x="549" y="113"/>
                </a:lnTo>
                <a:lnTo>
                  <a:pt x="549" y="113"/>
                </a:lnTo>
                <a:lnTo>
                  <a:pt x="565" y="102"/>
                </a:lnTo>
                <a:lnTo>
                  <a:pt x="565" y="102"/>
                </a:lnTo>
                <a:lnTo>
                  <a:pt x="569" y="100"/>
                </a:lnTo>
                <a:lnTo>
                  <a:pt x="569" y="100"/>
                </a:lnTo>
                <a:lnTo>
                  <a:pt x="584" y="91"/>
                </a:lnTo>
                <a:lnTo>
                  <a:pt x="584" y="91"/>
                </a:lnTo>
                <a:lnTo>
                  <a:pt x="591" y="88"/>
                </a:lnTo>
                <a:lnTo>
                  <a:pt x="591" y="88"/>
                </a:lnTo>
                <a:lnTo>
                  <a:pt x="606" y="81"/>
                </a:lnTo>
                <a:lnTo>
                  <a:pt x="606" y="81"/>
                </a:lnTo>
                <a:lnTo>
                  <a:pt x="613" y="78"/>
                </a:lnTo>
                <a:lnTo>
                  <a:pt x="613" y="78"/>
                </a:lnTo>
                <a:lnTo>
                  <a:pt x="628" y="74"/>
                </a:lnTo>
                <a:lnTo>
                  <a:pt x="628" y="74"/>
                </a:lnTo>
                <a:lnTo>
                  <a:pt x="637" y="72"/>
                </a:lnTo>
                <a:lnTo>
                  <a:pt x="637" y="72"/>
                </a:lnTo>
                <a:lnTo>
                  <a:pt x="651" y="69"/>
                </a:lnTo>
                <a:lnTo>
                  <a:pt x="651" y="69"/>
                </a:lnTo>
                <a:lnTo>
                  <a:pt x="664" y="66"/>
                </a:lnTo>
                <a:lnTo>
                  <a:pt x="664" y="66"/>
                </a:lnTo>
                <a:lnTo>
                  <a:pt x="675" y="64"/>
                </a:lnTo>
                <a:lnTo>
                  <a:pt x="675" y="64"/>
                </a:lnTo>
                <a:lnTo>
                  <a:pt x="699" y="63"/>
                </a:lnTo>
                <a:lnTo>
                  <a:pt x="699" y="63"/>
                </a:lnTo>
                <a:lnTo>
                  <a:pt x="712" y="63"/>
                </a:lnTo>
                <a:lnTo>
                  <a:pt x="725" y="64"/>
                </a:lnTo>
                <a:lnTo>
                  <a:pt x="738" y="66"/>
                </a:lnTo>
                <a:lnTo>
                  <a:pt x="750" y="69"/>
                </a:lnTo>
                <a:lnTo>
                  <a:pt x="774" y="75"/>
                </a:lnTo>
                <a:lnTo>
                  <a:pt x="798" y="84"/>
                </a:lnTo>
                <a:lnTo>
                  <a:pt x="820" y="94"/>
                </a:lnTo>
                <a:lnTo>
                  <a:pt x="841" y="107"/>
                </a:lnTo>
                <a:lnTo>
                  <a:pt x="860" y="121"/>
                </a:lnTo>
                <a:lnTo>
                  <a:pt x="878" y="138"/>
                </a:lnTo>
                <a:lnTo>
                  <a:pt x="896" y="157"/>
                </a:lnTo>
                <a:lnTo>
                  <a:pt x="910" y="176"/>
                </a:lnTo>
                <a:lnTo>
                  <a:pt x="922" y="196"/>
                </a:lnTo>
                <a:lnTo>
                  <a:pt x="933" y="219"/>
                </a:lnTo>
                <a:lnTo>
                  <a:pt x="942" y="242"/>
                </a:lnTo>
                <a:lnTo>
                  <a:pt x="948" y="267"/>
                </a:lnTo>
                <a:lnTo>
                  <a:pt x="950" y="279"/>
                </a:lnTo>
                <a:lnTo>
                  <a:pt x="952" y="292"/>
                </a:lnTo>
                <a:lnTo>
                  <a:pt x="953" y="305"/>
                </a:lnTo>
                <a:lnTo>
                  <a:pt x="953" y="317"/>
                </a:lnTo>
                <a:lnTo>
                  <a:pt x="953" y="317"/>
                </a:lnTo>
                <a:lnTo>
                  <a:pt x="952" y="342"/>
                </a:lnTo>
                <a:lnTo>
                  <a:pt x="951" y="366"/>
                </a:lnTo>
                <a:lnTo>
                  <a:pt x="949" y="389"/>
                </a:lnTo>
                <a:lnTo>
                  <a:pt x="946" y="413"/>
                </a:lnTo>
                <a:lnTo>
                  <a:pt x="942" y="437"/>
                </a:lnTo>
                <a:lnTo>
                  <a:pt x="936" y="460"/>
                </a:lnTo>
                <a:lnTo>
                  <a:pt x="930" y="484"/>
                </a:lnTo>
                <a:lnTo>
                  <a:pt x="923" y="506"/>
                </a:lnTo>
                <a:lnTo>
                  <a:pt x="915" y="529"/>
                </a:lnTo>
                <a:lnTo>
                  <a:pt x="906" y="551"/>
                </a:lnTo>
                <a:lnTo>
                  <a:pt x="897" y="573"/>
                </a:lnTo>
                <a:lnTo>
                  <a:pt x="886" y="595"/>
                </a:lnTo>
                <a:lnTo>
                  <a:pt x="875" y="617"/>
                </a:lnTo>
                <a:lnTo>
                  <a:pt x="862" y="637"/>
                </a:lnTo>
                <a:lnTo>
                  <a:pt x="849" y="659"/>
                </a:lnTo>
                <a:lnTo>
                  <a:pt x="835" y="679"/>
                </a:lnTo>
                <a:lnTo>
                  <a:pt x="820" y="699"/>
                </a:lnTo>
                <a:lnTo>
                  <a:pt x="805" y="719"/>
                </a:lnTo>
                <a:lnTo>
                  <a:pt x="788" y="738"/>
                </a:lnTo>
                <a:lnTo>
                  <a:pt x="771" y="757"/>
                </a:lnTo>
                <a:lnTo>
                  <a:pt x="754" y="776"/>
                </a:lnTo>
                <a:lnTo>
                  <a:pt x="735" y="794"/>
                </a:lnTo>
                <a:lnTo>
                  <a:pt x="715" y="812"/>
                </a:lnTo>
                <a:lnTo>
                  <a:pt x="695" y="829"/>
                </a:lnTo>
                <a:lnTo>
                  <a:pt x="675" y="846"/>
                </a:lnTo>
                <a:lnTo>
                  <a:pt x="653" y="863"/>
                </a:lnTo>
                <a:lnTo>
                  <a:pt x="631" y="879"/>
                </a:lnTo>
                <a:lnTo>
                  <a:pt x="607" y="894"/>
                </a:lnTo>
                <a:lnTo>
                  <a:pt x="583" y="909"/>
                </a:lnTo>
                <a:lnTo>
                  <a:pt x="559" y="924"/>
                </a:lnTo>
                <a:lnTo>
                  <a:pt x="534" y="937"/>
                </a:lnTo>
                <a:lnTo>
                  <a:pt x="508" y="950"/>
                </a:lnTo>
                <a:lnTo>
                  <a:pt x="508" y="950"/>
                </a:lnTo>
                <a:close/>
                <a:moveTo>
                  <a:pt x="699" y="126"/>
                </a:moveTo>
                <a:lnTo>
                  <a:pt x="699" y="126"/>
                </a:lnTo>
                <a:lnTo>
                  <a:pt x="693" y="128"/>
                </a:lnTo>
                <a:lnTo>
                  <a:pt x="686" y="130"/>
                </a:lnTo>
                <a:lnTo>
                  <a:pt x="681" y="132"/>
                </a:lnTo>
                <a:lnTo>
                  <a:pt x="677" y="136"/>
                </a:lnTo>
                <a:lnTo>
                  <a:pt x="672" y="140"/>
                </a:lnTo>
                <a:lnTo>
                  <a:pt x="669" y="147"/>
                </a:lnTo>
                <a:lnTo>
                  <a:pt x="668" y="152"/>
                </a:lnTo>
                <a:lnTo>
                  <a:pt x="667" y="159"/>
                </a:lnTo>
                <a:lnTo>
                  <a:pt x="667" y="159"/>
                </a:lnTo>
                <a:lnTo>
                  <a:pt x="668" y="165"/>
                </a:lnTo>
                <a:lnTo>
                  <a:pt x="669" y="172"/>
                </a:lnTo>
                <a:lnTo>
                  <a:pt x="672" y="177"/>
                </a:lnTo>
                <a:lnTo>
                  <a:pt x="677" y="181"/>
                </a:lnTo>
                <a:lnTo>
                  <a:pt x="681" y="185"/>
                </a:lnTo>
                <a:lnTo>
                  <a:pt x="686" y="188"/>
                </a:lnTo>
                <a:lnTo>
                  <a:pt x="693" y="190"/>
                </a:lnTo>
                <a:lnTo>
                  <a:pt x="699" y="191"/>
                </a:lnTo>
                <a:lnTo>
                  <a:pt x="699" y="191"/>
                </a:lnTo>
                <a:lnTo>
                  <a:pt x="712" y="191"/>
                </a:lnTo>
                <a:lnTo>
                  <a:pt x="725" y="193"/>
                </a:lnTo>
                <a:lnTo>
                  <a:pt x="737" y="196"/>
                </a:lnTo>
                <a:lnTo>
                  <a:pt x="749" y="201"/>
                </a:lnTo>
                <a:lnTo>
                  <a:pt x="759" y="206"/>
                </a:lnTo>
                <a:lnTo>
                  <a:pt x="770" y="212"/>
                </a:lnTo>
                <a:lnTo>
                  <a:pt x="780" y="220"/>
                </a:lnTo>
                <a:lnTo>
                  <a:pt x="789" y="227"/>
                </a:lnTo>
                <a:lnTo>
                  <a:pt x="797" y="237"/>
                </a:lnTo>
                <a:lnTo>
                  <a:pt x="804" y="247"/>
                </a:lnTo>
                <a:lnTo>
                  <a:pt x="811" y="257"/>
                </a:lnTo>
                <a:lnTo>
                  <a:pt x="816" y="268"/>
                </a:lnTo>
                <a:lnTo>
                  <a:pt x="820" y="280"/>
                </a:lnTo>
                <a:lnTo>
                  <a:pt x="824" y="292"/>
                </a:lnTo>
                <a:lnTo>
                  <a:pt x="826" y="305"/>
                </a:lnTo>
                <a:lnTo>
                  <a:pt x="826" y="317"/>
                </a:lnTo>
                <a:lnTo>
                  <a:pt x="826" y="317"/>
                </a:lnTo>
                <a:lnTo>
                  <a:pt x="827" y="324"/>
                </a:lnTo>
                <a:lnTo>
                  <a:pt x="829" y="330"/>
                </a:lnTo>
                <a:lnTo>
                  <a:pt x="831" y="336"/>
                </a:lnTo>
                <a:lnTo>
                  <a:pt x="835" y="340"/>
                </a:lnTo>
                <a:lnTo>
                  <a:pt x="840" y="344"/>
                </a:lnTo>
                <a:lnTo>
                  <a:pt x="845" y="348"/>
                </a:lnTo>
                <a:lnTo>
                  <a:pt x="852" y="349"/>
                </a:lnTo>
                <a:lnTo>
                  <a:pt x="858" y="350"/>
                </a:lnTo>
                <a:lnTo>
                  <a:pt x="858" y="350"/>
                </a:lnTo>
                <a:lnTo>
                  <a:pt x="864" y="349"/>
                </a:lnTo>
                <a:lnTo>
                  <a:pt x="870" y="348"/>
                </a:lnTo>
                <a:lnTo>
                  <a:pt x="876" y="344"/>
                </a:lnTo>
                <a:lnTo>
                  <a:pt x="881" y="340"/>
                </a:lnTo>
                <a:lnTo>
                  <a:pt x="885" y="336"/>
                </a:lnTo>
                <a:lnTo>
                  <a:pt x="887" y="330"/>
                </a:lnTo>
                <a:lnTo>
                  <a:pt x="889" y="324"/>
                </a:lnTo>
                <a:lnTo>
                  <a:pt x="890" y="317"/>
                </a:lnTo>
                <a:lnTo>
                  <a:pt x="890" y="317"/>
                </a:lnTo>
                <a:lnTo>
                  <a:pt x="889" y="298"/>
                </a:lnTo>
                <a:lnTo>
                  <a:pt x="886" y="279"/>
                </a:lnTo>
                <a:lnTo>
                  <a:pt x="882" y="261"/>
                </a:lnTo>
                <a:lnTo>
                  <a:pt x="875" y="243"/>
                </a:lnTo>
                <a:lnTo>
                  <a:pt x="867" y="227"/>
                </a:lnTo>
                <a:lnTo>
                  <a:pt x="857" y="211"/>
                </a:lnTo>
                <a:lnTo>
                  <a:pt x="846" y="196"/>
                </a:lnTo>
                <a:lnTo>
                  <a:pt x="833" y="183"/>
                </a:lnTo>
                <a:lnTo>
                  <a:pt x="820" y="170"/>
                </a:lnTo>
                <a:lnTo>
                  <a:pt x="805" y="160"/>
                </a:lnTo>
                <a:lnTo>
                  <a:pt x="789" y="150"/>
                </a:lnTo>
                <a:lnTo>
                  <a:pt x="773" y="142"/>
                </a:lnTo>
                <a:lnTo>
                  <a:pt x="756" y="135"/>
                </a:lnTo>
                <a:lnTo>
                  <a:pt x="738" y="131"/>
                </a:lnTo>
                <a:lnTo>
                  <a:pt x="719" y="128"/>
                </a:lnTo>
                <a:lnTo>
                  <a:pt x="699" y="126"/>
                </a:lnTo>
                <a:lnTo>
                  <a:pt x="699" y="126"/>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37" name="Freeform 112">
            <a:extLst>
              <a:ext uri="{FF2B5EF4-FFF2-40B4-BE49-F238E27FC236}">
                <a16:creationId xmlns:a16="http://schemas.microsoft.com/office/drawing/2014/main" xmlns="" id="{EEB24E84-1065-4401-A88E-5C55AD509D41}"/>
              </a:ext>
            </a:extLst>
          </p:cNvPr>
          <p:cNvSpPr>
            <a:spLocks noEditPoints="1"/>
          </p:cNvSpPr>
          <p:nvPr/>
        </p:nvSpPr>
        <p:spPr bwMode="auto">
          <a:xfrm>
            <a:off x="6176302" y="1253214"/>
            <a:ext cx="602055" cy="602055"/>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ndParaRPr>
          </a:p>
        </p:txBody>
      </p:sp>
      <p:sp>
        <p:nvSpPr>
          <p:cNvPr id="39" name="Freeform 61">
            <a:extLst>
              <a:ext uri="{FF2B5EF4-FFF2-40B4-BE49-F238E27FC236}">
                <a16:creationId xmlns:a16="http://schemas.microsoft.com/office/drawing/2014/main" xmlns="" id="{4D868187-5A58-4822-8577-F1D9EA206873}"/>
              </a:ext>
            </a:extLst>
          </p:cNvPr>
          <p:cNvSpPr>
            <a:spLocks noEditPoints="1"/>
          </p:cNvSpPr>
          <p:nvPr/>
        </p:nvSpPr>
        <p:spPr bwMode="auto">
          <a:xfrm>
            <a:off x="6176303" y="2985704"/>
            <a:ext cx="602055" cy="602055"/>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40" name="矩形 39">
            <a:extLst>
              <a:ext uri="{FF2B5EF4-FFF2-40B4-BE49-F238E27FC236}">
                <a16:creationId xmlns:a16="http://schemas.microsoft.com/office/drawing/2014/main" xmlns="" id="{BEDCCB3C-A1B6-42B0-A2BC-8D48462941CC}"/>
              </a:ext>
            </a:extLst>
          </p:cNvPr>
          <p:cNvSpPr/>
          <p:nvPr/>
        </p:nvSpPr>
        <p:spPr>
          <a:xfrm>
            <a:off x="7098394" y="2668065"/>
            <a:ext cx="2304686" cy="561692"/>
          </a:xfrm>
          <a:prstGeom prst="rect">
            <a:avLst/>
          </a:prstGeom>
        </p:spPr>
        <p:txBody>
          <a:bodyPr wrap="square" lIns="68580" tIns="34290" rIns="68580" bIns="34290">
            <a:spAutoFit/>
          </a:bodyPr>
          <a:lstStyle/>
          <a:p>
            <a:pPr>
              <a:defRPr/>
            </a:pPr>
            <a:r>
              <a:rPr lang="en-US" altLang="zh-CN" sz="3200" spc="225" dirty="0" smtClean="0">
                <a:solidFill>
                  <a:srgbClr val="BCA890"/>
                </a:solidFill>
                <a:latin typeface="包图粗朗体" panose="02000000000000000000" pitchFamily="2" charset="-122"/>
                <a:ea typeface="包图粗朗体" panose="02000000000000000000" pitchFamily="2" charset="-122"/>
                <a:cs typeface="+mn-ea"/>
                <a:sym typeface="+mn-lt"/>
              </a:rPr>
              <a:t>Part 02</a:t>
            </a:r>
            <a:endParaRPr sz="32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42" name="矩形 41">
            <a:extLst>
              <a:ext uri="{FF2B5EF4-FFF2-40B4-BE49-F238E27FC236}">
                <a16:creationId xmlns:a16="http://schemas.microsoft.com/office/drawing/2014/main" xmlns="" id="{978F80F1-0080-42DE-AE1A-2AC80DA2290D}"/>
              </a:ext>
            </a:extLst>
          </p:cNvPr>
          <p:cNvSpPr/>
          <p:nvPr/>
        </p:nvSpPr>
        <p:spPr>
          <a:xfrm>
            <a:off x="7144943" y="4393379"/>
            <a:ext cx="2151457" cy="561692"/>
          </a:xfrm>
          <a:prstGeom prst="rect">
            <a:avLst/>
          </a:prstGeom>
        </p:spPr>
        <p:txBody>
          <a:bodyPr wrap="square" lIns="68580" tIns="34290" rIns="68580" bIns="34290">
            <a:spAutoFit/>
          </a:bodyPr>
          <a:lstStyle/>
          <a:p>
            <a:pPr>
              <a:defRPr/>
            </a:pPr>
            <a:r>
              <a:rPr lang="en-US" altLang="zh-CN" sz="3200" spc="225" dirty="0" smtClean="0">
                <a:solidFill>
                  <a:srgbClr val="BCA890"/>
                </a:solidFill>
                <a:latin typeface="包图粗朗体" panose="02000000000000000000" pitchFamily="2" charset="-122"/>
                <a:ea typeface="包图粗朗体" panose="02000000000000000000" pitchFamily="2" charset="-122"/>
                <a:cs typeface="+mn-ea"/>
                <a:sym typeface="+mn-lt"/>
              </a:rPr>
              <a:t>Part 03</a:t>
            </a:r>
            <a:endParaRPr sz="32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28" name="矩形 27">
            <a:extLst>
              <a:ext uri="{FF2B5EF4-FFF2-40B4-BE49-F238E27FC236}">
                <a16:creationId xmlns:a16="http://schemas.microsoft.com/office/drawing/2014/main" xmlns="" id="{10D2BE31-F82E-43B5-8F14-1822DD399DD3}"/>
              </a:ext>
            </a:extLst>
          </p:cNvPr>
          <p:cNvSpPr/>
          <p:nvPr/>
        </p:nvSpPr>
        <p:spPr>
          <a:xfrm>
            <a:off x="7220425" y="5016455"/>
            <a:ext cx="3441057" cy="500137"/>
          </a:xfrm>
          <a:prstGeom prst="rect">
            <a:avLst/>
          </a:prstGeom>
        </p:spPr>
        <p:txBody>
          <a:bodyPr wrap="square" lIns="68580" tIns="34290" rIns="68580" bIns="34290">
            <a:spAutoFit/>
          </a:bodyPr>
          <a:lstStyle/>
          <a:p>
            <a:pPr>
              <a:defRPr/>
            </a:pPr>
            <a:r>
              <a:rPr lang="zh-CN" altLang="en-US" sz="2800" spc="225" dirty="0" smtClean="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项目</a:t>
            </a:r>
            <a:r>
              <a:rPr lang="zh-CN" altLang="en-US" sz="2800" spc="225" dirty="0" smtClean="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取得的成果</a:t>
            </a:r>
            <a:endParaRPr sz="28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29" name="矩形 28">
            <a:extLst>
              <a:ext uri="{FF2B5EF4-FFF2-40B4-BE49-F238E27FC236}">
                <a16:creationId xmlns:a16="http://schemas.microsoft.com/office/drawing/2014/main" xmlns="" id="{10D2BE31-F82E-43B5-8F14-1822DD399DD3}"/>
              </a:ext>
            </a:extLst>
          </p:cNvPr>
          <p:cNvSpPr/>
          <p:nvPr/>
        </p:nvSpPr>
        <p:spPr>
          <a:xfrm>
            <a:off x="7189945" y="3309575"/>
            <a:ext cx="3441057" cy="500137"/>
          </a:xfrm>
          <a:prstGeom prst="rect">
            <a:avLst/>
          </a:prstGeom>
        </p:spPr>
        <p:txBody>
          <a:bodyPr wrap="square" lIns="68580" tIns="34290" rIns="68580" bIns="34290">
            <a:spAutoFit/>
          </a:bodyPr>
          <a:lstStyle/>
          <a:p>
            <a:pPr>
              <a:defRPr/>
            </a:pPr>
            <a:r>
              <a:rPr lang="zh-CN" altLang="en-US" sz="2800" spc="225" dirty="0" smtClean="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项目创新点</a:t>
            </a:r>
            <a:endParaRPr sz="28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Tree>
    <p:extLst>
      <p:ext uri="{BB962C8B-B14F-4D97-AF65-F5344CB8AC3E}">
        <p14:creationId xmlns:p14="http://schemas.microsoft.com/office/powerpoint/2010/main" xmlns="" val="373896443"/>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anim calcmode="lin" valueType="num">
                                      <p:cBhvr>
                                        <p:cTn id="35" dur="1000" fill="hold"/>
                                        <p:tgtEl>
                                          <p:spTgt spid="37"/>
                                        </p:tgtEl>
                                        <p:attrNameLst>
                                          <p:attrName>ppt_x</p:attrName>
                                        </p:attrNameLst>
                                      </p:cBhvr>
                                      <p:tavLst>
                                        <p:tav tm="0">
                                          <p:val>
                                            <p:strVal val="#ppt_x"/>
                                          </p:val>
                                        </p:tav>
                                        <p:tav tm="100000">
                                          <p:val>
                                            <p:strVal val="#ppt_x"/>
                                          </p:val>
                                        </p:tav>
                                      </p:tavLst>
                                    </p:anim>
                                    <p:anim calcmode="lin" valueType="num">
                                      <p:cBhvr>
                                        <p:cTn id="3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ppt_x</p:attrName>
                                        </p:attrNameLst>
                                      </p:cBhvr>
                                      <p:tavLst>
                                        <p:tav tm="0">
                                          <p:val>
                                            <p:strVal val="#ppt_x"/>
                                          </p:val>
                                        </p:tav>
                                        <p:tav tm="100000">
                                          <p:val>
                                            <p:strVal val="#ppt_x"/>
                                          </p:val>
                                        </p:tav>
                                      </p:tavLst>
                                    </p:anim>
                                    <p:anim calcmode="lin" valueType="num">
                                      <p:cBhvr>
                                        <p:cTn id="48" dur="1000" fill="hold"/>
                                        <p:tgtEl>
                                          <p:spTgt spid="40"/>
                                        </p:tgtEl>
                                        <p:attrNameLst>
                                          <p:attrName>ppt_y</p:attrName>
                                        </p:attrNameLst>
                                      </p:cBhvr>
                                      <p:tavLst>
                                        <p:tav tm="0">
                                          <p:val>
                                            <p:strVal val="#ppt_y+.1"/>
                                          </p:val>
                                        </p:tav>
                                        <p:tav tm="100000">
                                          <p:val>
                                            <p:strVal val="#ppt_y"/>
                                          </p:val>
                                        </p:tav>
                                      </p:tavLst>
                                    </p:anim>
                                  </p:childTnLst>
                                </p:cTn>
                              </p:par>
                              <p:par>
                                <p:cTn id="49" presetID="4" presetClass="entr" presetSubtype="16"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ox(in)">
                                      <p:cBhvr>
                                        <p:cTn id="51" dur="5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1000"/>
                                        <p:tgtEl>
                                          <p:spTgt spid="36"/>
                                        </p:tgtEl>
                                      </p:cBhvr>
                                    </p:animEffect>
                                    <p:anim calcmode="lin" valueType="num">
                                      <p:cBhvr>
                                        <p:cTn id="57" dur="1000" fill="hold"/>
                                        <p:tgtEl>
                                          <p:spTgt spid="36"/>
                                        </p:tgtEl>
                                        <p:attrNameLst>
                                          <p:attrName>ppt_x</p:attrName>
                                        </p:attrNameLst>
                                      </p:cBhvr>
                                      <p:tavLst>
                                        <p:tav tm="0">
                                          <p:val>
                                            <p:strVal val="#ppt_x"/>
                                          </p:val>
                                        </p:tav>
                                        <p:tav tm="100000">
                                          <p:val>
                                            <p:strVal val="#ppt_x"/>
                                          </p:val>
                                        </p:tav>
                                      </p:tavLst>
                                    </p:anim>
                                    <p:anim calcmode="lin" valueType="num">
                                      <p:cBhvr>
                                        <p:cTn id="58" dur="1000" fill="hold"/>
                                        <p:tgtEl>
                                          <p:spTgt spid="3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1000" fill="hold"/>
                                        <p:tgtEl>
                                          <p:spTgt spid="4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anim calcmode="lin" valueType="num">
                                      <p:cBhvr>
                                        <p:cTn id="67" dur="1000" fill="hold"/>
                                        <p:tgtEl>
                                          <p:spTgt spid="28"/>
                                        </p:tgtEl>
                                        <p:attrNameLst>
                                          <p:attrName>ppt_x</p:attrName>
                                        </p:attrNameLst>
                                      </p:cBhvr>
                                      <p:tavLst>
                                        <p:tav tm="0">
                                          <p:val>
                                            <p:strVal val="#ppt_x"/>
                                          </p:val>
                                        </p:tav>
                                        <p:tav tm="100000">
                                          <p:val>
                                            <p:strVal val="#ppt_x"/>
                                          </p:val>
                                        </p:tav>
                                      </p:tavLst>
                                    </p:anim>
                                    <p:anim calcmode="lin" valueType="num">
                                      <p:cBhvr>
                                        <p:cTn id="6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32" grpId="0"/>
      <p:bldP spid="34" grpId="0"/>
      <p:bldP spid="35" grpId="0"/>
      <p:bldP spid="36" grpId="0" animBg="1"/>
      <p:bldP spid="37" grpId="0" animBg="1"/>
      <p:bldP spid="39" grpId="0" animBg="1"/>
      <p:bldP spid="40" grpId="0"/>
      <p:bldP spid="42"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63D330BF-38C0-4CF4-ABAD-F71885709CE4}"/>
              </a:ext>
            </a:extLst>
          </p:cNvPr>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xmlns=""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xmlns=""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smtClean="0">
                <a:solidFill>
                  <a:schemeClr val="bg1"/>
                </a:solidFill>
                <a:latin typeface="包图粗朗体" panose="02000000000000000000" pitchFamily="2" charset="-122"/>
                <a:ea typeface="包图粗朗体" panose="02000000000000000000" pitchFamily="2" charset="-122"/>
                <a:cs typeface="+mn-ea"/>
                <a:sym typeface="+mn-lt"/>
              </a:rPr>
              <a:t>1</a:t>
            </a:r>
            <a:endParaRPr sz="13800" spc="225" dirty="0">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xmlns="" id="{229CA21C-4690-466E-A8A0-A301E122288B}"/>
              </a:ext>
            </a:extLst>
          </p:cNvPr>
          <p:cNvSpPr/>
          <p:nvPr/>
        </p:nvSpPr>
        <p:spPr>
          <a:xfrm>
            <a:off x="4912339" y="2854398"/>
            <a:ext cx="5651888" cy="992579"/>
          </a:xfrm>
          <a:prstGeom prst="rect">
            <a:avLst/>
          </a:prstGeom>
        </p:spPr>
        <p:txBody>
          <a:bodyPr wrap="square" lIns="68580" tIns="34290" rIns="68580" bIns="34290">
            <a:spAutoFit/>
          </a:bodyPr>
          <a:lstStyle/>
          <a:p>
            <a:pPr>
              <a:defRPr/>
            </a:pPr>
            <a:r>
              <a:rPr lang="zh-CN" altLang="en-US" sz="6000" spc="225" dirty="0" smtClean="0">
                <a:solidFill>
                  <a:schemeClr val="bg1"/>
                </a:solidFill>
                <a:latin typeface="字魂59号-创粗黑" panose="00000500000000000000" pitchFamily="2" charset="-122"/>
                <a:ea typeface="字魂59号-创粗黑" panose="00000500000000000000" pitchFamily="2" charset="-122"/>
                <a:cs typeface="+mn-ea"/>
                <a:sym typeface="+mn-lt"/>
              </a:rPr>
              <a:t>项目特色</a:t>
            </a:r>
            <a:endParaRPr sz="60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Tree>
    <p:extLst>
      <p:ext uri="{BB962C8B-B14F-4D97-AF65-F5344CB8AC3E}">
        <p14:creationId xmlns:p14="http://schemas.microsoft.com/office/powerpoint/2010/main" xmlns="" val="18932702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项目特色</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xmlns=""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27">
            <a:extLst>
              <a:ext uri="{FF2B5EF4-FFF2-40B4-BE49-F238E27FC236}">
                <a16:creationId xmlns:a16="http://schemas.microsoft.com/office/drawing/2014/main" xmlns="" id="{10B488C8-D0E8-4168-9F9F-205FDF4863BE}"/>
              </a:ext>
            </a:extLst>
          </p:cNvPr>
          <p:cNvSpPr/>
          <p:nvPr/>
        </p:nvSpPr>
        <p:spPr>
          <a:xfrm>
            <a:off x="1960398" y="2190715"/>
            <a:ext cx="3670935" cy="476669"/>
          </a:xfrm>
          <a:prstGeom prst="rect">
            <a:avLst/>
          </a:prstGeom>
        </p:spPr>
        <p:txBody>
          <a:bodyPr wrap="square">
            <a:spAutoFit/>
          </a:bodyPr>
          <a:lstStyle/>
          <a:p>
            <a:pPr defTabSz="1828800">
              <a:lnSpc>
                <a:spcPct val="120000"/>
              </a:lnSpc>
            </a:pPr>
            <a:r>
              <a:rPr lang="zh-CN" altLang="en-US" sz="24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研究背景</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6" name="Rectangle 28">
            <a:extLst>
              <a:ext uri="{FF2B5EF4-FFF2-40B4-BE49-F238E27FC236}">
                <a16:creationId xmlns:a16="http://schemas.microsoft.com/office/drawing/2014/main" xmlns="" id="{E04BEE1F-D5CC-4ACE-B84B-83413B480DB8}"/>
              </a:ext>
            </a:extLst>
          </p:cNvPr>
          <p:cNvSpPr/>
          <p:nvPr/>
        </p:nvSpPr>
        <p:spPr>
          <a:xfrm>
            <a:off x="1960398" y="2655535"/>
            <a:ext cx="3670935" cy="1200329"/>
          </a:xfrm>
          <a:prstGeom prst="rect">
            <a:avLst/>
          </a:prstGeom>
        </p:spPr>
        <p:txBody>
          <a:bodyPr wrap="square">
            <a:spAutoFit/>
          </a:bodyPr>
          <a:lstStyle/>
          <a:p>
            <a:pPr defTabSz="1828800">
              <a:lnSpc>
                <a:spcPct val="120000"/>
              </a:lnSpc>
            </a:pP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针对</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当前网络视频存在老师与学生之间交互性、实时性、反馈客观性等方面的缺陷，提出一种基于</a:t>
            </a:r>
            <a:r>
              <a:rPr lang="en-US" altLang="zh-CN" sz="1200" dirty="0" err="1"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Hadoop</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，实现了对学生观看视频全过程的行为监控、记录和反馈，客观地分析出该视频的重难点所在、学生的掌握情况等信息，辅助教学双方。</a:t>
            </a:r>
            <a:endParaRPr lang="id-ID" altLang="zh-CN"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8" name="Shape">
            <a:extLst>
              <a:ext uri="{FF2B5EF4-FFF2-40B4-BE49-F238E27FC236}">
                <a16:creationId xmlns:a16="http://schemas.microsoft.com/office/drawing/2014/main" xmlns="" id="{F7221845-6720-4E40-8BAB-56F8314F8AEA}"/>
              </a:ext>
            </a:extLst>
          </p:cNvPr>
          <p:cNvSpPr/>
          <p:nvPr/>
        </p:nvSpPr>
        <p:spPr>
          <a:xfrm>
            <a:off x="1122198" y="2523455"/>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BCA890"/>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altLang="zh-CN" sz="3600" kern="1200" dirty="0" smtClean="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rPr>
              <a:t> </a:t>
            </a:r>
            <a:endParaRPr sz="3600" kern="1200" dirty="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9" name="Shape">
            <a:extLst>
              <a:ext uri="{FF2B5EF4-FFF2-40B4-BE49-F238E27FC236}">
                <a16:creationId xmlns:a16="http://schemas.microsoft.com/office/drawing/2014/main" xmlns="" id="{B4F062BC-A2DA-4552-A6FE-AB5ACD371B1B}"/>
              </a:ext>
            </a:extLst>
          </p:cNvPr>
          <p:cNvSpPr/>
          <p:nvPr/>
        </p:nvSpPr>
        <p:spPr>
          <a:xfrm>
            <a:off x="1122198" y="4408617"/>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BCA890"/>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10" name="Rectangle 27">
            <a:extLst>
              <a:ext uri="{FF2B5EF4-FFF2-40B4-BE49-F238E27FC236}">
                <a16:creationId xmlns:a16="http://schemas.microsoft.com/office/drawing/2014/main" xmlns="" id="{ED6502AA-826A-4ED4-AB5F-40A2FE605717}"/>
              </a:ext>
            </a:extLst>
          </p:cNvPr>
          <p:cNvSpPr/>
          <p:nvPr/>
        </p:nvSpPr>
        <p:spPr>
          <a:xfrm>
            <a:off x="1960398" y="4131122"/>
            <a:ext cx="3670935" cy="476669"/>
          </a:xfrm>
          <a:prstGeom prst="rect">
            <a:avLst/>
          </a:prstGeom>
        </p:spPr>
        <p:txBody>
          <a:bodyPr wrap="square">
            <a:spAutoFit/>
          </a:bodyPr>
          <a:lstStyle/>
          <a:p>
            <a:pPr defTabSz="1828800">
              <a:lnSpc>
                <a:spcPct val="120000"/>
              </a:lnSpc>
            </a:pPr>
            <a:r>
              <a:rPr lang="zh-CN" altLang="en-US" sz="24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项目内容</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1" name="Rectangle 28">
            <a:extLst>
              <a:ext uri="{FF2B5EF4-FFF2-40B4-BE49-F238E27FC236}">
                <a16:creationId xmlns:a16="http://schemas.microsoft.com/office/drawing/2014/main" xmlns="" id="{99F1841C-BBE8-414F-87A1-F5BE52790C17}"/>
              </a:ext>
            </a:extLst>
          </p:cNvPr>
          <p:cNvSpPr/>
          <p:nvPr/>
        </p:nvSpPr>
        <p:spPr>
          <a:xfrm>
            <a:off x="1960398" y="4595942"/>
            <a:ext cx="3670935" cy="1938992"/>
          </a:xfrm>
          <a:prstGeom prst="rect">
            <a:avLst/>
          </a:prstGeom>
        </p:spPr>
        <p:txBody>
          <a:bodyPr wrap="square">
            <a:spAutoFit/>
          </a:bodyPr>
          <a:lstStyle/>
          <a:p>
            <a:r>
              <a:rPr lang="en-US"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1</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）如何规划以及部署</a:t>
            </a:r>
            <a:r>
              <a:rPr lang="en-US" altLang="zh-CN" sz="1200" dirty="0" err="1"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Hadoop</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a:t>
            </a:r>
          </a:p>
          <a:p>
            <a:r>
              <a:rPr lang="en-US"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2</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）在实际应用需求、服务器的配置条件、</a:t>
            </a:r>
            <a:r>
              <a:rPr lang="en-US" altLang="zh-CN" sz="1200" dirty="0" err="1"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Hadoop</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中各节点数量之间寻找平衡点；</a:t>
            </a:r>
          </a:p>
          <a:p>
            <a:r>
              <a:rPr lang="en-US"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3</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）根据</a:t>
            </a:r>
            <a:r>
              <a:rPr lang="en-US" altLang="zh-CN" sz="1200" dirty="0" err="1"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Hadoop</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并行计算框架优缺点和应用程序的需求，改进算法以降低时间与空间的复杂度；</a:t>
            </a:r>
          </a:p>
          <a:p>
            <a:r>
              <a:rPr lang="en-US"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4</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）模拟大量用户并发提交环境，使程序能在</a:t>
            </a:r>
            <a:r>
              <a:rPr lang="en-US" altLang="zh-CN" sz="1200" dirty="0" err="1"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Hadoop</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平台上高效运行并得出所有用户观看视频时操作行为的汇总数据，最终获得所有用户对某个视频观看行为的汇总数据，将其结果以不同深浅的颜色曲线反馈到视频播放页面上。</a:t>
            </a:r>
            <a:endParaRPr lang="zh-CN" altLang="zh-CN"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12" name="Rectangle 27">
            <a:extLst>
              <a:ext uri="{FF2B5EF4-FFF2-40B4-BE49-F238E27FC236}">
                <a16:creationId xmlns:a16="http://schemas.microsoft.com/office/drawing/2014/main" xmlns="" id="{5E9F38C6-7208-41D2-A268-5E1CFC32E0C4}"/>
              </a:ext>
            </a:extLst>
          </p:cNvPr>
          <p:cNvSpPr/>
          <p:nvPr/>
        </p:nvSpPr>
        <p:spPr>
          <a:xfrm>
            <a:off x="7434728" y="2150525"/>
            <a:ext cx="3670935" cy="476669"/>
          </a:xfrm>
          <a:prstGeom prst="rect">
            <a:avLst/>
          </a:prstGeom>
        </p:spPr>
        <p:txBody>
          <a:bodyPr wrap="square">
            <a:spAutoFit/>
          </a:bodyPr>
          <a:lstStyle/>
          <a:p>
            <a:pPr defTabSz="1828800">
              <a:lnSpc>
                <a:spcPct val="120000"/>
              </a:lnSpc>
            </a:pPr>
            <a:r>
              <a:rPr lang="zh-CN" altLang="en-US" sz="24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研究意义</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3" name="Rectangle 28">
            <a:extLst>
              <a:ext uri="{FF2B5EF4-FFF2-40B4-BE49-F238E27FC236}">
                <a16:creationId xmlns:a16="http://schemas.microsoft.com/office/drawing/2014/main" xmlns="" id="{D3D6DDC4-1C41-4324-B6D3-D9BFCD6FA0FB}"/>
              </a:ext>
            </a:extLst>
          </p:cNvPr>
          <p:cNvSpPr/>
          <p:nvPr/>
        </p:nvSpPr>
        <p:spPr>
          <a:xfrm>
            <a:off x="7434728" y="2615345"/>
            <a:ext cx="3670935" cy="1200329"/>
          </a:xfrm>
          <a:prstGeom prst="rect">
            <a:avLst/>
          </a:prstGeom>
        </p:spPr>
        <p:txBody>
          <a:bodyPr wrap="square">
            <a:spAutoFit/>
          </a:bodyPr>
          <a:lstStyle/>
          <a:p>
            <a:pPr defTabSz="1828800">
              <a:lnSpc>
                <a:spcPct val="120000"/>
              </a:lnSpc>
            </a:pPr>
            <a:r>
              <a:rPr lang="zh-CN" altLang="en-US"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为</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有效</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处理用户在进行视频学习过程中产生的大量行为</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数据</a:t>
            </a:r>
            <a:r>
              <a:rPr lang="zh-CN" altLang="en-US"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从中</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获取用户观看的教学视频的难点、重点，反馈给视频提供方和教师，促进他们对教学内容和方式的修改，从而提高网络教学</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质量</a:t>
            </a:r>
            <a:r>
              <a:rPr lang="zh-CN" altLang="en-US"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，提供了方案</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a:t>
            </a:r>
            <a:endPar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14" name="Shape">
            <a:extLst>
              <a:ext uri="{FF2B5EF4-FFF2-40B4-BE49-F238E27FC236}">
                <a16:creationId xmlns:a16="http://schemas.microsoft.com/office/drawing/2014/main" xmlns="" id="{F19E7E05-DBF4-4C67-9BA9-769FC96F00A7}"/>
              </a:ext>
            </a:extLst>
          </p:cNvPr>
          <p:cNvSpPr/>
          <p:nvPr/>
        </p:nvSpPr>
        <p:spPr>
          <a:xfrm>
            <a:off x="6596528" y="2483265"/>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BCA890"/>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15" name="Shape">
            <a:extLst>
              <a:ext uri="{FF2B5EF4-FFF2-40B4-BE49-F238E27FC236}">
                <a16:creationId xmlns:a16="http://schemas.microsoft.com/office/drawing/2014/main" xmlns="" id="{60E11683-07BF-42D7-BCF0-797A07A88517}"/>
              </a:ext>
            </a:extLst>
          </p:cNvPr>
          <p:cNvSpPr/>
          <p:nvPr/>
        </p:nvSpPr>
        <p:spPr>
          <a:xfrm>
            <a:off x="6596528" y="4368427"/>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BCA890"/>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16" name="Rectangle 27">
            <a:extLst>
              <a:ext uri="{FF2B5EF4-FFF2-40B4-BE49-F238E27FC236}">
                <a16:creationId xmlns:a16="http://schemas.microsoft.com/office/drawing/2014/main" xmlns="" id="{53AFAF3D-3BB5-4EC3-8A93-487D9BF2A954}"/>
              </a:ext>
            </a:extLst>
          </p:cNvPr>
          <p:cNvSpPr/>
          <p:nvPr/>
        </p:nvSpPr>
        <p:spPr>
          <a:xfrm>
            <a:off x="7434728" y="4090932"/>
            <a:ext cx="3670935" cy="476669"/>
          </a:xfrm>
          <a:prstGeom prst="rect">
            <a:avLst/>
          </a:prstGeom>
        </p:spPr>
        <p:txBody>
          <a:bodyPr wrap="square">
            <a:spAutoFit/>
          </a:bodyPr>
          <a:lstStyle/>
          <a:p>
            <a:pPr defTabSz="1828800">
              <a:lnSpc>
                <a:spcPct val="120000"/>
              </a:lnSpc>
            </a:pPr>
            <a:r>
              <a:rPr lang="zh-CN" altLang="en-US" sz="24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实施方案</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7" name="Rectangle 28">
            <a:extLst>
              <a:ext uri="{FF2B5EF4-FFF2-40B4-BE49-F238E27FC236}">
                <a16:creationId xmlns:a16="http://schemas.microsoft.com/office/drawing/2014/main" xmlns="" id="{4AEDBBCD-4C29-4E79-A513-3A8B9860BDDB}"/>
              </a:ext>
            </a:extLst>
          </p:cNvPr>
          <p:cNvSpPr/>
          <p:nvPr/>
        </p:nvSpPr>
        <p:spPr>
          <a:xfrm>
            <a:off x="7434728" y="4555752"/>
            <a:ext cx="3670935" cy="2123658"/>
          </a:xfrm>
          <a:prstGeom prst="rect">
            <a:avLst/>
          </a:prstGeom>
        </p:spPr>
        <p:txBody>
          <a:bodyPr wrap="square">
            <a:spAutoFit/>
          </a:bodyPr>
          <a:lstStyle/>
          <a:p>
            <a:r>
              <a:rPr lang="en-US"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1</a:t>
            </a:r>
            <a:r>
              <a:rPr lang="zh-CN" altLang="en-US"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根据</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实际的应用需求与服务器属性配置调整优化</a:t>
            </a:r>
            <a:r>
              <a:rPr lang="en-US" altLang="zh-CN" sz="1200" dirty="0" err="1"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Hadoop</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中节点的部署，通过</a:t>
            </a:r>
            <a:r>
              <a:rPr lang="en-US"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Java</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编写</a:t>
            </a:r>
            <a:r>
              <a:rPr lang="en-US"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Job</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函数与</a:t>
            </a:r>
            <a:r>
              <a:rPr lang="en-US" altLang="zh-CN" sz="1200" dirty="0" err="1"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MapReduce</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函数分布式处理用户行为痕迹记录数据；</a:t>
            </a:r>
          </a:p>
          <a:p>
            <a:r>
              <a:rPr lang="en-US"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2</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）模拟前端不同速度提交用户行为数据，尤其是大并发量提交的情况下，动态调整</a:t>
            </a:r>
            <a:r>
              <a:rPr lang="en-US" altLang="zh-CN" sz="1200" dirty="0" err="1"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MapReduce</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数量，提高计算节点的适应性和运行效率，从而使应用程序既能在此环境下快速有效运行得出所有用户观看视频时操作行为的汇总数据，又不会过于频繁启动，造成资源浪费；</a:t>
            </a:r>
          </a:p>
          <a:p>
            <a:r>
              <a:rPr lang="en-US"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3</a:t>
            </a:r>
            <a:r>
              <a:rPr lang="zh-CN" altLang="zh-CN" sz="12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）测试计算节点的用户行为数据处理速度，调整计算节点处理数据分片大小，增强程序适应性。</a:t>
            </a:r>
            <a:endParaRPr lang="id-ID" altLang="zh-CN"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Tree>
    <p:extLst>
      <p:ext uri="{BB962C8B-B14F-4D97-AF65-F5344CB8AC3E}">
        <p14:creationId xmlns:p14="http://schemas.microsoft.com/office/powerpoint/2010/main" xmlns="" val="73927961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ppt_x"/>
                                          </p:val>
                                        </p:tav>
                                        <p:tav tm="100000">
                                          <p:val>
                                            <p:strVal val="#ppt_x"/>
                                          </p:val>
                                        </p:tav>
                                      </p:tavLst>
                                    </p:anim>
                                    <p:anim calcmode="lin" valueType="num">
                                      <p:cBhvr additive="base">
                                        <p:cTn id="57" dur="500" fill="hold"/>
                                        <p:tgtEl>
                                          <p:spTgt spid="1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ppt_x"/>
                                          </p:val>
                                        </p:tav>
                                        <p:tav tm="100000">
                                          <p:val>
                                            <p:strVal val="#ppt_x"/>
                                          </p:val>
                                        </p:tav>
                                      </p:tavLst>
                                    </p:anim>
                                    <p:anim calcmode="lin" valueType="num">
                                      <p:cBhvr additive="base">
                                        <p:cTn id="6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p:bldP spid="8" grpId="0" animBg="1"/>
      <p:bldP spid="9" grpId="0" animBg="1"/>
      <p:bldP spid="10" grpId="0"/>
      <p:bldP spid="11" grpId="0"/>
      <p:bldP spid="12" grpId="0"/>
      <p:bldP spid="13" grpId="0"/>
      <p:bldP spid="14" grpId="0" animBg="1"/>
      <p:bldP spid="15" grpId="0" animBg="1"/>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DD70453F-20BA-454F-B949-150C33069E45}"/>
              </a:ext>
            </a:extLst>
          </p:cNvPr>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xmlns=""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xmlns=""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smtClean="0">
                <a:solidFill>
                  <a:schemeClr val="bg1"/>
                </a:solidFill>
                <a:latin typeface="包图粗朗体" panose="02000000000000000000" pitchFamily="2" charset="-122"/>
                <a:ea typeface="包图粗朗体" panose="02000000000000000000" pitchFamily="2" charset="-122"/>
                <a:cs typeface="+mn-ea"/>
                <a:sym typeface="+mn-lt"/>
              </a:rPr>
              <a:t>2</a:t>
            </a:r>
            <a:endParaRPr sz="13800" spc="225" dirty="0">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xmlns="" id="{229CA21C-4690-466E-A8A0-A301E122288B}"/>
              </a:ext>
            </a:extLst>
          </p:cNvPr>
          <p:cNvSpPr/>
          <p:nvPr/>
        </p:nvSpPr>
        <p:spPr>
          <a:xfrm>
            <a:off x="4912339" y="2869638"/>
            <a:ext cx="5651888" cy="992579"/>
          </a:xfrm>
          <a:prstGeom prst="rect">
            <a:avLst/>
          </a:prstGeom>
        </p:spPr>
        <p:txBody>
          <a:bodyPr wrap="square" lIns="68580" tIns="34290" rIns="68580" bIns="34290">
            <a:spAutoFit/>
          </a:bodyPr>
          <a:lstStyle/>
          <a:p>
            <a:pPr>
              <a:defRPr/>
            </a:pPr>
            <a:r>
              <a:rPr lang="zh-CN" altLang="en-US" sz="6000" spc="225" dirty="0" smtClean="0">
                <a:solidFill>
                  <a:schemeClr val="bg1"/>
                </a:solidFill>
                <a:latin typeface="字魂59号-创粗黑" panose="00000500000000000000" pitchFamily="2" charset="-122"/>
                <a:ea typeface="字魂59号-创粗黑" panose="00000500000000000000" pitchFamily="2" charset="-122"/>
                <a:cs typeface="+mn-ea"/>
                <a:sym typeface="+mn-lt"/>
              </a:rPr>
              <a:t>项目创新点</a:t>
            </a:r>
            <a:endParaRPr sz="60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Tree>
    <p:extLst>
      <p:ext uri="{BB962C8B-B14F-4D97-AF65-F5344CB8AC3E}">
        <p14:creationId xmlns:p14="http://schemas.microsoft.com/office/powerpoint/2010/main" xmlns="" val="14868649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项目创新点</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xmlns=""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平行四边形 3">
            <a:extLst>
              <a:ext uri="{FF2B5EF4-FFF2-40B4-BE49-F238E27FC236}">
                <a16:creationId xmlns:a16="http://schemas.microsoft.com/office/drawing/2014/main" xmlns="" id="{41D23E90-E3EA-4C68-A1BE-E9C7A8C93398}"/>
              </a:ext>
            </a:extLst>
          </p:cNvPr>
          <p:cNvSpPr/>
          <p:nvPr/>
        </p:nvSpPr>
        <p:spPr>
          <a:xfrm>
            <a:off x="7862947" y="1625600"/>
            <a:ext cx="3097154" cy="4775199"/>
          </a:xfrm>
          <a:prstGeom prst="parallelogram">
            <a:avLst>
              <a:gd name="adj" fmla="val 0"/>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pic>
        <p:nvPicPr>
          <p:cNvPr id="6" name="图片 5">
            <a:extLst>
              <a:ext uri="{FF2B5EF4-FFF2-40B4-BE49-F238E27FC236}">
                <a16:creationId xmlns:a16="http://schemas.microsoft.com/office/drawing/2014/main" xmlns="" id="{0018C2F0-C5B4-463E-A9AB-D75FD6542BAB}"/>
              </a:ext>
            </a:extLst>
          </p:cNvPr>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7645400" y="1781008"/>
            <a:ext cx="3097154" cy="5075552"/>
          </a:xfrm>
          <a:prstGeom prst="rect">
            <a:avLst/>
          </a:prstGeom>
        </p:spPr>
      </p:pic>
      <p:sp>
        <p:nvSpPr>
          <p:cNvPr id="8" name="Rectangle 27">
            <a:extLst>
              <a:ext uri="{FF2B5EF4-FFF2-40B4-BE49-F238E27FC236}">
                <a16:creationId xmlns:a16="http://schemas.microsoft.com/office/drawing/2014/main" xmlns="" id="{235FA284-FC7C-40FE-87C9-598B49DD8915}"/>
              </a:ext>
            </a:extLst>
          </p:cNvPr>
          <p:cNvSpPr/>
          <p:nvPr/>
        </p:nvSpPr>
        <p:spPr>
          <a:xfrm>
            <a:off x="1449446" y="1829409"/>
            <a:ext cx="5952273" cy="476669"/>
          </a:xfrm>
          <a:prstGeom prst="rect">
            <a:avLst/>
          </a:prstGeom>
        </p:spPr>
        <p:txBody>
          <a:bodyPr wrap="square">
            <a:spAutoFit/>
          </a:bodyPr>
          <a:lstStyle/>
          <a:p>
            <a:pPr defTabSz="1828800">
              <a:lnSpc>
                <a:spcPct val="120000"/>
              </a:lnSpc>
            </a:pPr>
            <a:r>
              <a:rPr lang="zh-CN" altLang="en-US" sz="24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创新点一</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9" name="Rectangle 28">
            <a:extLst>
              <a:ext uri="{FF2B5EF4-FFF2-40B4-BE49-F238E27FC236}">
                <a16:creationId xmlns:a16="http://schemas.microsoft.com/office/drawing/2014/main" xmlns="" id="{B18B45B3-E18E-477E-94D4-A289D8BDCDF7}"/>
              </a:ext>
            </a:extLst>
          </p:cNvPr>
          <p:cNvSpPr/>
          <p:nvPr/>
        </p:nvSpPr>
        <p:spPr>
          <a:xfrm>
            <a:off x="1449447" y="2294230"/>
            <a:ext cx="5789554" cy="518091"/>
          </a:xfrm>
          <a:prstGeom prst="rect">
            <a:avLst/>
          </a:prstGeom>
        </p:spPr>
        <p:txBody>
          <a:bodyPr wrap="square">
            <a:spAutoFit/>
          </a:bodyPr>
          <a:lstStyle/>
          <a:p>
            <a:pPr defTabSz="1828800">
              <a:lnSpc>
                <a:spcPct val="120000"/>
              </a:lnSpc>
            </a:pPr>
            <a:r>
              <a:rPr lang="zh-CN" altLang="zh-CN" sz="1200" dirty="0" smtClean="0"/>
              <a:t>创新地将大数据技术应用于网络教学反馈方面，更客观全面的将网络教学情况反映给观看者与视频发布人员</a:t>
            </a:r>
            <a:r>
              <a:rPr lang="zh-CN" altLang="en-US" sz="1200" dirty="0" smtClean="0"/>
              <a:t>；</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10" name="Rectangle 27">
            <a:extLst>
              <a:ext uri="{FF2B5EF4-FFF2-40B4-BE49-F238E27FC236}">
                <a16:creationId xmlns:a16="http://schemas.microsoft.com/office/drawing/2014/main" xmlns="" id="{488B3E21-9E10-4FF2-B706-81D3D91DA445}"/>
              </a:ext>
            </a:extLst>
          </p:cNvPr>
          <p:cNvSpPr/>
          <p:nvPr/>
        </p:nvSpPr>
        <p:spPr>
          <a:xfrm>
            <a:off x="1449446" y="2936201"/>
            <a:ext cx="5952273" cy="476669"/>
          </a:xfrm>
          <a:prstGeom prst="rect">
            <a:avLst/>
          </a:prstGeom>
        </p:spPr>
        <p:txBody>
          <a:bodyPr wrap="square">
            <a:spAutoFit/>
          </a:bodyPr>
          <a:lstStyle/>
          <a:p>
            <a:pPr defTabSz="1828800">
              <a:lnSpc>
                <a:spcPct val="120000"/>
              </a:lnSpc>
            </a:pPr>
            <a:r>
              <a:rPr lang="zh-CN" altLang="en-US" sz="24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创新点二</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1" name="Rectangle 28">
            <a:extLst>
              <a:ext uri="{FF2B5EF4-FFF2-40B4-BE49-F238E27FC236}">
                <a16:creationId xmlns:a16="http://schemas.microsoft.com/office/drawing/2014/main" xmlns="" id="{B42B5C59-8ED4-49D5-A484-B11968971ED5}"/>
              </a:ext>
            </a:extLst>
          </p:cNvPr>
          <p:cNvSpPr/>
          <p:nvPr/>
        </p:nvSpPr>
        <p:spPr>
          <a:xfrm>
            <a:off x="1449447" y="3391969"/>
            <a:ext cx="5789554" cy="296491"/>
          </a:xfrm>
          <a:prstGeom prst="rect">
            <a:avLst/>
          </a:prstGeom>
        </p:spPr>
        <p:txBody>
          <a:bodyPr wrap="square">
            <a:spAutoFit/>
          </a:bodyPr>
          <a:lstStyle/>
          <a:p>
            <a:pPr defTabSz="1828800">
              <a:lnSpc>
                <a:spcPct val="120000"/>
              </a:lnSpc>
            </a:pPr>
            <a:r>
              <a:rPr lang="zh-CN" altLang="zh-CN" sz="1200" dirty="0" smtClean="0"/>
              <a:t>为将大数据技术应用于处理用户行为痕迹记录提供了技术基础</a:t>
            </a:r>
            <a:r>
              <a:rPr lang="zh-CN" altLang="en-US" sz="1200" dirty="0" smtClean="0"/>
              <a:t>；</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12" name="Rectangle 27">
            <a:extLst>
              <a:ext uri="{FF2B5EF4-FFF2-40B4-BE49-F238E27FC236}">
                <a16:creationId xmlns:a16="http://schemas.microsoft.com/office/drawing/2014/main" xmlns="" id="{51CAF1F6-BE9D-4789-B5DA-9FB16BF6308E}"/>
              </a:ext>
            </a:extLst>
          </p:cNvPr>
          <p:cNvSpPr/>
          <p:nvPr/>
        </p:nvSpPr>
        <p:spPr>
          <a:xfrm>
            <a:off x="1449446" y="4033941"/>
            <a:ext cx="5952273" cy="476669"/>
          </a:xfrm>
          <a:prstGeom prst="rect">
            <a:avLst/>
          </a:prstGeom>
        </p:spPr>
        <p:txBody>
          <a:bodyPr wrap="square">
            <a:spAutoFit/>
          </a:bodyPr>
          <a:lstStyle/>
          <a:p>
            <a:pPr defTabSz="1828800">
              <a:lnSpc>
                <a:spcPct val="120000"/>
              </a:lnSpc>
            </a:pPr>
            <a:r>
              <a:rPr lang="zh-CN" altLang="en-US" sz="24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创新点三</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3" name="Rectangle 28">
            <a:extLst>
              <a:ext uri="{FF2B5EF4-FFF2-40B4-BE49-F238E27FC236}">
                <a16:creationId xmlns:a16="http://schemas.microsoft.com/office/drawing/2014/main" xmlns="" id="{F8733FFE-4E83-489C-ADA4-3BC948C752FA}"/>
              </a:ext>
            </a:extLst>
          </p:cNvPr>
          <p:cNvSpPr/>
          <p:nvPr/>
        </p:nvSpPr>
        <p:spPr>
          <a:xfrm>
            <a:off x="1449447" y="4489709"/>
            <a:ext cx="5789554" cy="518091"/>
          </a:xfrm>
          <a:prstGeom prst="rect">
            <a:avLst/>
          </a:prstGeom>
        </p:spPr>
        <p:txBody>
          <a:bodyPr wrap="square">
            <a:spAutoFit/>
          </a:bodyPr>
          <a:lstStyle/>
          <a:p>
            <a:pPr defTabSz="1828800">
              <a:lnSpc>
                <a:spcPct val="120000"/>
              </a:lnSpc>
            </a:pPr>
            <a:r>
              <a:rPr lang="zh-CN" altLang="zh-CN" sz="1200" dirty="0" smtClean="0"/>
              <a:t>经过调研，本项目为国内首次在</a:t>
            </a:r>
            <a:r>
              <a:rPr lang="en-US" altLang="zh-CN" sz="1200" dirty="0" err="1" smtClean="0"/>
              <a:t>Hadoop</a:t>
            </a:r>
            <a:r>
              <a:rPr lang="zh-CN" altLang="zh-CN" sz="1200" dirty="0" smtClean="0"/>
              <a:t>平台上编写的归纳处理网络教学中用户行为痕迹记录的程序</a:t>
            </a:r>
            <a:r>
              <a:rPr lang="zh-CN" altLang="en-US" sz="1200" dirty="0" smtClean="0"/>
              <a:t>；</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cxnSp>
        <p:nvCxnSpPr>
          <p:cNvPr id="14" name="直接连接符 13">
            <a:extLst>
              <a:ext uri="{FF2B5EF4-FFF2-40B4-BE49-F238E27FC236}">
                <a16:creationId xmlns:a16="http://schemas.microsoft.com/office/drawing/2014/main" xmlns="" id="{7FD1C1C4-A677-46BE-8AEC-A0DD0E483116}"/>
              </a:ext>
            </a:extLst>
          </p:cNvPr>
          <p:cNvCxnSpPr>
            <a:cxnSpLocks/>
          </p:cNvCxnSpPr>
          <p:nvPr/>
        </p:nvCxnSpPr>
        <p:spPr>
          <a:xfrm>
            <a:off x="1327148" y="2035554"/>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6B26873C-90BA-4C3D-B473-B4B451818FF4}"/>
              </a:ext>
            </a:extLst>
          </p:cNvPr>
          <p:cNvCxnSpPr>
            <a:cxnSpLocks/>
          </p:cNvCxnSpPr>
          <p:nvPr/>
        </p:nvCxnSpPr>
        <p:spPr>
          <a:xfrm>
            <a:off x="1327148" y="3142346"/>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FCCA9261-AFFA-44ED-9A9A-22D7A1658EDC}"/>
              </a:ext>
            </a:extLst>
          </p:cNvPr>
          <p:cNvCxnSpPr>
            <a:cxnSpLocks/>
          </p:cNvCxnSpPr>
          <p:nvPr/>
        </p:nvCxnSpPr>
        <p:spPr>
          <a:xfrm>
            <a:off x="1327148" y="4231033"/>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FCCA9261-AFFA-44ED-9A9A-22D7A1658EDC}"/>
              </a:ext>
            </a:extLst>
          </p:cNvPr>
          <p:cNvCxnSpPr>
            <a:cxnSpLocks/>
          </p:cNvCxnSpPr>
          <p:nvPr/>
        </p:nvCxnSpPr>
        <p:spPr>
          <a:xfrm>
            <a:off x="1334700" y="5270627"/>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sp>
        <p:nvSpPr>
          <p:cNvPr id="18" name="Rectangle 27">
            <a:extLst>
              <a:ext uri="{FF2B5EF4-FFF2-40B4-BE49-F238E27FC236}">
                <a16:creationId xmlns:a16="http://schemas.microsoft.com/office/drawing/2014/main" xmlns="" id="{51CAF1F6-BE9D-4789-B5DA-9FB16BF6308E}"/>
              </a:ext>
            </a:extLst>
          </p:cNvPr>
          <p:cNvSpPr/>
          <p:nvPr/>
        </p:nvSpPr>
        <p:spPr>
          <a:xfrm>
            <a:off x="1447945" y="5055429"/>
            <a:ext cx="5952273" cy="476669"/>
          </a:xfrm>
          <a:prstGeom prst="rect">
            <a:avLst/>
          </a:prstGeom>
        </p:spPr>
        <p:txBody>
          <a:bodyPr wrap="square">
            <a:spAutoFit/>
          </a:bodyPr>
          <a:lstStyle/>
          <a:p>
            <a:pPr defTabSz="1828800">
              <a:lnSpc>
                <a:spcPct val="120000"/>
              </a:lnSpc>
            </a:pPr>
            <a:r>
              <a:rPr lang="zh-CN" altLang="en-US" sz="2400" dirty="0" smtClean="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创新点四</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9" name="Rectangle 28">
            <a:extLst>
              <a:ext uri="{FF2B5EF4-FFF2-40B4-BE49-F238E27FC236}">
                <a16:creationId xmlns:a16="http://schemas.microsoft.com/office/drawing/2014/main" xmlns="" id="{F8733FFE-4E83-489C-ADA4-3BC948C752FA}"/>
              </a:ext>
            </a:extLst>
          </p:cNvPr>
          <p:cNvSpPr/>
          <p:nvPr/>
        </p:nvSpPr>
        <p:spPr>
          <a:xfrm>
            <a:off x="1456995" y="5538410"/>
            <a:ext cx="5789554" cy="518091"/>
          </a:xfrm>
          <a:prstGeom prst="rect">
            <a:avLst/>
          </a:prstGeom>
        </p:spPr>
        <p:txBody>
          <a:bodyPr wrap="square">
            <a:spAutoFit/>
          </a:bodyPr>
          <a:lstStyle/>
          <a:p>
            <a:pPr defTabSz="1828800">
              <a:lnSpc>
                <a:spcPct val="120000"/>
              </a:lnSpc>
            </a:pPr>
            <a:r>
              <a:rPr lang="zh-CN" altLang="zh-CN" sz="1200" dirty="0" smtClean="0"/>
              <a:t>将用户所产生的行为痕迹记录数据时刻进行归纳与整理，实时更新记录数据，并不断反馈至视频播放栏，促进教师优化教学方案，提醒学生重、难点之处</a:t>
            </a:r>
            <a:r>
              <a:rPr lang="zh-CN" altLang="en-US" sz="1200" dirty="0" smtClean="0"/>
              <a:t>。</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Tree>
    <p:extLst>
      <p:ext uri="{BB962C8B-B14F-4D97-AF65-F5344CB8AC3E}">
        <p14:creationId xmlns:p14="http://schemas.microsoft.com/office/powerpoint/2010/main" xmlns="" val="1578503980"/>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xmlns="" id="{038B0FE6-318C-444B-8361-DFB0397C80DB}"/>
              </a:ext>
            </a:extLst>
          </p:cNvPr>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xmlns=""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xmlns=""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smtClean="0">
                <a:solidFill>
                  <a:schemeClr val="bg1"/>
                </a:solidFill>
                <a:latin typeface="包图粗朗体" panose="02000000000000000000" pitchFamily="2" charset="-122"/>
                <a:ea typeface="包图粗朗体" panose="02000000000000000000" pitchFamily="2" charset="-122"/>
                <a:cs typeface="+mn-ea"/>
                <a:sym typeface="+mn-lt"/>
              </a:rPr>
              <a:t>3</a:t>
            </a:r>
            <a:endParaRPr sz="13800" spc="225" dirty="0">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xmlns="" id="{229CA21C-4690-466E-A8A0-A301E122288B}"/>
              </a:ext>
            </a:extLst>
          </p:cNvPr>
          <p:cNvSpPr/>
          <p:nvPr/>
        </p:nvSpPr>
        <p:spPr>
          <a:xfrm>
            <a:off x="4912338" y="2930598"/>
            <a:ext cx="6182381" cy="992579"/>
          </a:xfrm>
          <a:prstGeom prst="rect">
            <a:avLst/>
          </a:prstGeom>
        </p:spPr>
        <p:txBody>
          <a:bodyPr wrap="square" lIns="68580" tIns="34290" rIns="68580" bIns="34290">
            <a:spAutoFit/>
          </a:bodyPr>
          <a:lstStyle/>
          <a:p>
            <a:pPr>
              <a:defRPr/>
            </a:pPr>
            <a:r>
              <a:rPr lang="zh-CN" altLang="en-US" sz="6000" spc="225" dirty="0" smtClean="0">
                <a:solidFill>
                  <a:schemeClr val="bg1"/>
                </a:solidFill>
                <a:latin typeface="字魂59号-创粗黑" panose="00000500000000000000" pitchFamily="2" charset="-122"/>
                <a:ea typeface="字魂59号-创粗黑" panose="00000500000000000000" pitchFamily="2" charset="-122"/>
                <a:cs typeface="+mn-ea"/>
                <a:sym typeface="+mn-lt"/>
              </a:rPr>
              <a:t>项目取得的成果</a:t>
            </a:r>
            <a:endParaRPr sz="60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Tree>
    <p:extLst>
      <p:ext uri="{BB962C8B-B14F-4D97-AF65-F5344CB8AC3E}">
        <p14:creationId xmlns:p14="http://schemas.microsoft.com/office/powerpoint/2010/main" xmlns="" val="628638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smtClean="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项目取得的成果</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xmlns=""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xmlns="" id="{8D1B73DC-AE16-4B7B-A227-69DE6A112108}"/>
              </a:ext>
            </a:extLst>
          </p:cNvPr>
          <p:cNvSpPr/>
          <p:nvPr/>
        </p:nvSpPr>
        <p:spPr>
          <a:xfrm>
            <a:off x="1146823" y="2130425"/>
            <a:ext cx="1582420" cy="15824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4800" dirty="0" smtClean="0">
                <a:solidFill>
                  <a:schemeClr val="tx1">
                    <a:lumMod val="75000"/>
                    <a:lumOff val="25000"/>
                  </a:schemeClr>
                </a:solidFill>
                <a:latin typeface="字魂58号-创中黑" panose="00000500000000000000" pitchFamily="2" charset="-122"/>
                <a:ea typeface="字魂58号-创中黑" panose="00000500000000000000" pitchFamily="2" charset="-122"/>
              </a:rPr>
              <a:t>3</a:t>
            </a:r>
            <a:r>
              <a:rPr lang="en-US" altLang="zh-CN" sz="4800" dirty="0" smtClean="0">
                <a:solidFill>
                  <a:schemeClr val="tx1">
                    <a:lumMod val="75000"/>
                    <a:lumOff val="25000"/>
                  </a:schemeClr>
                </a:solidFill>
                <a:latin typeface="字魂58号-创中黑" panose="00000500000000000000" pitchFamily="2" charset="-122"/>
                <a:ea typeface="字魂58号-创中黑" panose="00000500000000000000" pitchFamily="2" charset="-122"/>
              </a:rPr>
              <a:t>.1</a:t>
            </a:r>
            <a:endParaRPr lang="zh-CN" alt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5" name="椭圆 14">
            <a:extLst>
              <a:ext uri="{FF2B5EF4-FFF2-40B4-BE49-F238E27FC236}">
                <a16:creationId xmlns:a16="http://schemas.microsoft.com/office/drawing/2014/main" xmlns="" id="{19804F85-3129-4188-BA08-F6ED3CC79916}"/>
              </a:ext>
            </a:extLst>
          </p:cNvPr>
          <p:cNvSpPr/>
          <p:nvPr/>
        </p:nvSpPr>
        <p:spPr>
          <a:xfrm>
            <a:off x="4055476" y="2130425"/>
            <a:ext cx="1582420" cy="1582420"/>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800" dirty="0" smtClean="0">
                <a:solidFill>
                  <a:schemeClr val="tx1">
                    <a:lumMod val="75000"/>
                    <a:lumOff val="25000"/>
                  </a:schemeClr>
                </a:solidFill>
                <a:latin typeface="字魂58号-创中黑" panose="00000500000000000000" pitchFamily="2" charset="-122"/>
                <a:ea typeface="字魂58号-创中黑" panose="00000500000000000000" pitchFamily="2" charset="-122"/>
              </a:rPr>
              <a:t>3</a:t>
            </a:r>
            <a:r>
              <a:rPr lang="en-US" altLang="zh-CN" sz="4800" dirty="0" smtClean="0">
                <a:solidFill>
                  <a:schemeClr val="tx1">
                    <a:lumMod val="75000"/>
                    <a:lumOff val="25000"/>
                  </a:schemeClr>
                </a:solidFill>
                <a:latin typeface="字魂58号-创中黑" panose="00000500000000000000" pitchFamily="2" charset="-122"/>
                <a:ea typeface="字魂58号-创中黑" panose="00000500000000000000" pitchFamily="2" charset="-122"/>
              </a:rPr>
              <a:t>.2</a:t>
            </a:r>
            <a:endParaRPr lang="zh-CN" alt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椭圆 17">
            <a:extLst>
              <a:ext uri="{FF2B5EF4-FFF2-40B4-BE49-F238E27FC236}">
                <a16:creationId xmlns:a16="http://schemas.microsoft.com/office/drawing/2014/main" xmlns="" id="{1664ADF1-E036-40B6-827A-784A7F95DCDE}"/>
              </a:ext>
            </a:extLst>
          </p:cNvPr>
          <p:cNvSpPr/>
          <p:nvPr/>
        </p:nvSpPr>
        <p:spPr>
          <a:xfrm>
            <a:off x="7027551" y="2130425"/>
            <a:ext cx="1582420" cy="158242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4800" dirty="0" smtClean="0">
                <a:solidFill>
                  <a:schemeClr val="tx1">
                    <a:lumMod val="75000"/>
                    <a:lumOff val="25000"/>
                  </a:schemeClr>
                </a:solidFill>
                <a:latin typeface="字魂58号-创中黑" panose="00000500000000000000" pitchFamily="2" charset="-122"/>
                <a:ea typeface="字魂58号-创中黑" panose="00000500000000000000" pitchFamily="2" charset="-122"/>
              </a:rPr>
              <a:t>3</a:t>
            </a:r>
            <a:r>
              <a:rPr lang="en-US" altLang="zh-CN" sz="4800" dirty="0" smtClean="0">
                <a:solidFill>
                  <a:schemeClr val="tx1">
                    <a:lumMod val="75000"/>
                    <a:lumOff val="25000"/>
                  </a:schemeClr>
                </a:solidFill>
                <a:latin typeface="字魂58号-创中黑" panose="00000500000000000000" pitchFamily="2" charset="-122"/>
                <a:ea typeface="字魂58号-创中黑" panose="00000500000000000000" pitchFamily="2" charset="-122"/>
              </a:rPr>
              <a:t>.3</a:t>
            </a:r>
            <a:endParaRPr lang="zh-CN" alt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文本框 19">
            <a:extLst>
              <a:ext uri="{FF2B5EF4-FFF2-40B4-BE49-F238E27FC236}">
                <a16:creationId xmlns:a16="http://schemas.microsoft.com/office/drawing/2014/main" xmlns="" id="{1BB3E405-F151-42FB-BD02-A5BD3E4CEB81}"/>
              </a:ext>
            </a:extLst>
          </p:cNvPr>
          <p:cNvSpPr txBox="1"/>
          <p:nvPr/>
        </p:nvSpPr>
        <p:spPr>
          <a:xfrm>
            <a:off x="654080" y="4113530"/>
            <a:ext cx="2524125" cy="553998"/>
          </a:xfrm>
          <a:prstGeom prst="rect">
            <a:avLst/>
          </a:prstGeom>
          <a:noFill/>
        </p:spPr>
        <p:txBody>
          <a:bodyPr wrap="square" rtlCol="0">
            <a:spAutoFit/>
          </a:bodyPr>
          <a:lstStyle/>
          <a:p>
            <a:pPr algn="ctr">
              <a:lnSpc>
                <a:spcPct val="150000"/>
              </a:lnSpc>
            </a:pPr>
            <a:r>
              <a:rPr lang="en-US" altLang="zh-CN" sz="2000" b="1" i="1" dirty="0" err="1" smtClean="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Hadoop</a:t>
            </a:r>
            <a:r>
              <a:rPr lang="zh-CN" altLang="en-US" sz="2000" b="1" i="1" dirty="0" smtClean="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平台的搭建</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a:t>
            </a:r>
          </a:p>
        </p:txBody>
      </p:sp>
      <p:sp>
        <p:nvSpPr>
          <p:cNvPr id="21" name="文本框 20">
            <a:extLst>
              <a:ext uri="{FF2B5EF4-FFF2-40B4-BE49-F238E27FC236}">
                <a16:creationId xmlns:a16="http://schemas.microsoft.com/office/drawing/2014/main" xmlns="" id="{829AE3F7-A833-463A-8E58-B5EA0F4B81E3}"/>
              </a:ext>
            </a:extLst>
          </p:cNvPr>
          <p:cNvSpPr txBox="1"/>
          <p:nvPr/>
        </p:nvSpPr>
        <p:spPr>
          <a:xfrm>
            <a:off x="3602412" y="4069715"/>
            <a:ext cx="2524125" cy="646331"/>
          </a:xfrm>
          <a:prstGeom prst="rect">
            <a:avLst/>
          </a:prstGeom>
          <a:noFill/>
        </p:spPr>
        <p:txBody>
          <a:bodyPr wrap="square" rtlCol="0">
            <a:spAutoFit/>
          </a:bodyPr>
          <a:lstStyle/>
          <a:p>
            <a:pPr algn="ctr">
              <a:lnSpc>
                <a:spcPct val="150000"/>
              </a:lnSpc>
            </a:pPr>
            <a:r>
              <a:rPr lang="zh-CN" altLang="en-US" sz="2400" b="1" i="1" dirty="0" smtClean="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程序算法的设计</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a:t>
            </a:r>
          </a:p>
        </p:txBody>
      </p:sp>
      <p:sp>
        <p:nvSpPr>
          <p:cNvPr id="22" name="文本框 21">
            <a:extLst>
              <a:ext uri="{FF2B5EF4-FFF2-40B4-BE49-F238E27FC236}">
                <a16:creationId xmlns:a16="http://schemas.microsoft.com/office/drawing/2014/main" xmlns="" id="{507AB8C9-F635-4D56-A70E-DAECBE7636D2}"/>
              </a:ext>
            </a:extLst>
          </p:cNvPr>
          <p:cNvSpPr txBox="1"/>
          <p:nvPr/>
        </p:nvSpPr>
        <p:spPr>
          <a:xfrm>
            <a:off x="6575122" y="4113530"/>
            <a:ext cx="2524125" cy="646331"/>
          </a:xfrm>
          <a:prstGeom prst="rect">
            <a:avLst/>
          </a:prstGeom>
          <a:noFill/>
        </p:spPr>
        <p:txBody>
          <a:bodyPr wrap="square" rtlCol="0">
            <a:spAutoFit/>
          </a:bodyPr>
          <a:lstStyle/>
          <a:p>
            <a:pPr algn="ctr">
              <a:lnSpc>
                <a:spcPct val="150000"/>
              </a:lnSpc>
            </a:pPr>
            <a:r>
              <a:rPr lang="en-US" altLang="zh-CN" sz="2400" b="1" i="1"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a:t>
            </a:r>
            <a:r>
              <a:rPr lang="zh-CN" altLang="en-US" sz="2400" b="1" i="1" dirty="0" smtClean="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测试结果</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a:t>
            </a:r>
          </a:p>
        </p:txBody>
      </p:sp>
      <p:sp>
        <p:nvSpPr>
          <p:cNvPr id="10" name="椭圆 9">
            <a:extLst>
              <a:ext uri="{FF2B5EF4-FFF2-40B4-BE49-F238E27FC236}">
                <a16:creationId xmlns:a16="http://schemas.microsoft.com/office/drawing/2014/main" xmlns="" id="{1664ADF1-E036-40B6-827A-784A7F95DCDE}"/>
              </a:ext>
            </a:extLst>
          </p:cNvPr>
          <p:cNvSpPr/>
          <p:nvPr/>
        </p:nvSpPr>
        <p:spPr>
          <a:xfrm>
            <a:off x="9723844" y="2119871"/>
            <a:ext cx="1582420" cy="158242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800" dirty="0" smtClean="0">
                <a:solidFill>
                  <a:schemeClr val="tx1">
                    <a:lumMod val="75000"/>
                    <a:lumOff val="25000"/>
                  </a:schemeClr>
                </a:solidFill>
                <a:latin typeface="字魂58号-创中黑" panose="00000500000000000000" pitchFamily="2" charset="-122"/>
                <a:ea typeface="字魂58号-创中黑" panose="00000500000000000000" pitchFamily="2" charset="-122"/>
              </a:rPr>
              <a:t>3</a:t>
            </a:r>
            <a:r>
              <a:rPr lang="en-US" altLang="zh-CN" sz="4800" dirty="0" smtClean="0">
                <a:solidFill>
                  <a:schemeClr val="tx1">
                    <a:lumMod val="75000"/>
                    <a:lumOff val="25000"/>
                  </a:schemeClr>
                </a:solidFill>
                <a:latin typeface="字魂58号-创中黑" panose="00000500000000000000" pitchFamily="2" charset="-122"/>
                <a:ea typeface="字魂58号-创中黑" panose="00000500000000000000" pitchFamily="2" charset="-122"/>
              </a:rPr>
              <a:t>.4</a:t>
            </a:r>
            <a:endParaRPr lang="zh-CN" alt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1" name="文本框 21">
            <a:extLst>
              <a:ext uri="{FF2B5EF4-FFF2-40B4-BE49-F238E27FC236}">
                <a16:creationId xmlns:a16="http://schemas.microsoft.com/office/drawing/2014/main" xmlns="" id="{507AB8C9-F635-4D56-A70E-DAECBE7636D2}"/>
              </a:ext>
            </a:extLst>
          </p:cNvPr>
          <p:cNvSpPr txBox="1"/>
          <p:nvPr/>
        </p:nvSpPr>
        <p:spPr>
          <a:xfrm>
            <a:off x="9271415" y="4121082"/>
            <a:ext cx="2524125" cy="646331"/>
          </a:xfrm>
          <a:prstGeom prst="rect">
            <a:avLst/>
          </a:prstGeom>
          <a:noFill/>
        </p:spPr>
        <p:txBody>
          <a:bodyPr wrap="square" rtlCol="0">
            <a:spAutoFit/>
          </a:bodyPr>
          <a:lstStyle/>
          <a:p>
            <a:pPr algn="ctr">
              <a:lnSpc>
                <a:spcPct val="150000"/>
              </a:lnSpc>
            </a:pPr>
            <a:r>
              <a:rPr lang="en-US" altLang="zh-CN" sz="2400" b="1" i="1"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a:t>
            </a:r>
            <a:r>
              <a:rPr lang="zh-CN" altLang="en-US" sz="2400" b="1" i="1" dirty="0" smtClean="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其它成果</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a:t>
            </a:r>
          </a:p>
        </p:txBody>
      </p:sp>
    </p:spTree>
    <p:extLst>
      <p:ext uri="{BB962C8B-B14F-4D97-AF65-F5344CB8AC3E}">
        <p14:creationId xmlns:p14="http://schemas.microsoft.com/office/powerpoint/2010/main" xmlns="" val="1418301090"/>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ppt_x"/>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ppt_x"/>
                                          </p:val>
                                        </p:tav>
                                        <p:tav tm="100000">
                                          <p:val>
                                            <p:strVal val="#ppt_x"/>
                                          </p:val>
                                        </p:tav>
                                      </p:tavLst>
                                    </p:anim>
                                    <p:anim calcmode="lin" valueType="num">
                                      <p:cBhvr additive="base">
                                        <p:cTn id="3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5" grpId="0" animBg="1"/>
      <p:bldP spid="18" grpId="0" animBg="1"/>
      <p:bldP spid="20" grpId="0"/>
      <p:bldP spid="21" grpId="0"/>
      <p:bldP spid="22" grpId="0"/>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592888" y="3822700"/>
            <a:ext cx="758825" cy="617538"/>
          </a:xfrm>
          <a:prstGeom prst="rect">
            <a:avLst/>
          </a:prstGeom>
          <a:noFill/>
        </p:spPr>
        <p:txBody>
          <a:bodyPr>
            <a:spAutoFit/>
          </a:bodyPr>
          <a:lstStyle/>
          <a:p>
            <a:pPr algn="ctr" fontAlgn="auto">
              <a:lnSpc>
                <a:spcPct val="150000"/>
              </a:lnSpc>
              <a:spcBef>
                <a:spcPts val="0"/>
              </a:spcBef>
              <a:spcAft>
                <a:spcPts val="0"/>
              </a:spcAft>
              <a:defRPr/>
            </a:pPr>
            <a:r>
              <a:rPr lang="zh-CN" altLang="en-US" sz="1140" dirty="0">
                <a:solidFill>
                  <a:schemeClr val="bg1"/>
                </a:solidFill>
                <a:latin typeface="Arial" panose="02080604020202020204" pitchFamily="34" charset="0"/>
                <a:ea typeface="微软雅黑" panose="020B0503020204020204" pitchFamily="34" charset="-122"/>
                <a:sym typeface="Arial" panose="02080604020202020204" pitchFamily="34" charset="0"/>
              </a:rPr>
              <a:t>文字内容</a:t>
            </a:r>
          </a:p>
        </p:txBody>
      </p:sp>
      <p:sp>
        <p:nvSpPr>
          <p:cNvPr id="27" name="文本框 26"/>
          <p:cNvSpPr txBox="1"/>
          <p:nvPr/>
        </p:nvSpPr>
        <p:spPr>
          <a:xfrm>
            <a:off x="5511800" y="5254625"/>
            <a:ext cx="760413" cy="617538"/>
          </a:xfrm>
          <a:prstGeom prst="rect">
            <a:avLst/>
          </a:prstGeom>
          <a:noFill/>
        </p:spPr>
        <p:txBody>
          <a:bodyPr>
            <a:spAutoFit/>
          </a:bodyPr>
          <a:lstStyle/>
          <a:p>
            <a:pPr algn="ctr" fontAlgn="auto">
              <a:lnSpc>
                <a:spcPct val="150000"/>
              </a:lnSpc>
              <a:spcBef>
                <a:spcPts val="0"/>
              </a:spcBef>
              <a:spcAft>
                <a:spcPts val="0"/>
              </a:spcAft>
              <a:defRPr/>
            </a:pPr>
            <a:r>
              <a:rPr lang="zh-CN" altLang="en-US" sz="1140" dirty="0">
                <a:solidFill>
                  <a:schemeClr val="bg1"/>
                </a:solidFill>
                <a:latin typeface="Arial" panose="02080604020202020204" pitchFamily="34" charset="0"/>
                <a:ea typeface="微软雅黑" panose="020B0503020204020204" pitchFamily="34" charset="-122"/>
                <a:sym typeface="Arial" panose="02080604020202020204" pitchFamily="34" charset="0"/>
              </a:rPr>
              <a:t>文字内容</a:t>
            </a:r>
          </a:p>
        </p:txBody>
      </p:sp>
      <p:grpSp>
        <p:nvGrpSpPr>
          <p:cNvPr id="2" name="组合 86"/>
          <p:cNvGrpSpPr>
            <a:grpSpLocks/>
          </p:cNvGrpSpPr>
          <p:nvPr/>
        </p:nvGrpSpPr>
        <p:grpSpPr bwMode="auto">
          <a:xfrm>
            <a:off x="0" y="7507288"/>
            <a:ext cx="12192000" cy="1320800"/>
            <a:chOff x="0" y="7507131"/>
            <a:chExt cx="12192000" cy="1320800"/>
          </a:xfrm>
        </p:grpSpPr>
        <p:sp>
          <p:nvSpPr>
            <p:cNvPr id="94" name="矩形 93"/>
            <p:cNvSpPr/>
            <p:nvPr>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9492" name="矩形 94"/>
            <p:cNvSpPr>
              <a:spLocks noChangeArrowheads="1"/>
            </p:cNvSpPr>
            <p:nvPr/>
          </p:nvSpPr>
          <p:spPr bwMode="auto">
            <a:xfrm>
              <a:off x="541421" y="7679249"/>
              <a:ext cx="6096000" cy="923330"/>
            </a:xfrm>
            <a:prstGeom prst="rect">
              <a:avLst/>
            </a:prstGeom>
            <a:noFill/>
            <a:ln w="9525">
              <a:noFill/>
              <a:miter lim="800000"/>
              <a:headEnd/>
              <a:tailEnd/>
            </a:ln>
          </p:spPr>
          <p:txBody>
            <a:bodyPr>
              <a:spAutoFit/>
            </a:bodyPr>
            <a:lstStyle/>
            <a:p>
              <a:r>
                <a:rPr lang="zh-CN" altLang="en-US">
                  <a:solidFill>
                    <a:schemeClr val="bg1"/>
                  </a:solidFill>
                  <a:latin typeface="微软雅黑" pitchFamily="34" charset="-122"/>
                  <a:ea typeface="微软雅黑" pitchFamily="34" charset="-122"/>
                </a:rPr>
                <a:t>读书派</a:t>
              </a:r>
              <a:r>
                <a:rPr lang="en-US" altLang="zh-CN">
                  <a:solidFill>
                    <a:schemeClr val="bg1"/>
                  </a:solidFill>
                  <a:latin typeface="微软雅黑" pitchFamily="34" charset="-122"/>
                  <a:ea typeface="微软雅黑" pitchFamily="34" charset="-122"/>
                </a:rPr>
                <a:t>booklist</a:t>
              </a:r>
              <a:r>
                <a:rPr lang="zh-CN" altLang="en-US">
                  <a:solidFill>
                    <a:schemeClr val="bg1"/>
                  </a:solidFill>
                  <a:latin typeface="微软雅黑" pitchFamily="34" charset="-122"/>
                  <a:ea typeface="微软雅黑" pitchFamily="34" charset="-122"/>
                </a:rPr>
                <a:t>免费出品</a:t>
              </a:r>
              <a:endParaRPr lang="en-US" altLang="zh-CN">
                <a:solidFill>
                  <a:schemeClr val="bg1"/>
                </a:solidFill>
                <a:latin typeface="微软雅黑" pitchFamily="34" charset="-122"/>
                <a:ea typeface="微软雅黑" pitchFamily="34" charset="-122"/>
              </a:endParaRPr>
            </a:p>
            <a:p>
              <a:r>
                <a:rPr lang="zh-CN" altLang="en-US">
                  <a:solidFill>
                    <a:schemeClr val="bg1"/>
                  </a:solidFill>
                  <a:latin typeface="微软雅黑" pitchFamily="34" charset="-122"/>
                  <a:ea typeface="微软雅黑" pitchFamily="34" charset="-122"/>
                </a:rPr>
                <a:t>禁止任何二次分享、售卖</a:t>
              </a:r>
              <a:endParaRPr lang="en-US" altLang="zh-CN">
                <a:solidFill>
                  <a:schemeClr val="bg1"/>
                </a:solidFill>
                <a:latin typeface="微软雅黑" pitchFamily="34" charset="-122"/>
                <a:ea typeface="微软雅黑" pitchFamily="34" charset="-122"/>
              </a:endParaRPr>
            </a:p>
            <a:p>
              <a:r>
                <a:rPr lang="zh-CN" altLang="en-US">
                  <a:solidFill>
                    <a:schemeClr val="bg1"/>
                  </a:solidFill>
                  <a:latin typeface="微软雅黑" pitchFamily="34" charset="-122"/>
                  <a:ea typeface="微软雅黑" pitchFamily="34" charset="-122"/>
                </a:rPr>
                <a:t>本人法律专业，请勿以身试法</a:t>
              </a:r>
            </a:p>
          </p:txBody>
        </p:sp>
        <p:sp>
          <p:nvSpPr>
            <p:cNvPr id="96" name="矩形 95"/>
            <p:cNvSpPr/>
            <p:nvPr/>
          </p:nvSpPr>
          <p:spPr>
            <a:xfrm>
              <a:off x="228600" y="7688106"/>
              <a:ext cx="84138" cy="950912"/>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94" name="矩形 96"/>
            <p:cNvSpPr>
              <a:spLocks noChangeArrowheads="1"/>
            </p:cNvSpPr>
            <p:nvPr/>
          </p:nvSpPr>
          <p:spPr bwMode="auto">
            <a:xfrm>
              <a:off x="5454567" y="7679249"/>
              <a:ext cx="6096000" cy="923330"/>
            </a:xfrm>
            <a:prstGeom prst="rect">
              <a:avLst/>
            </a:prstGeom>
            <a:noFill/>
            <a:ln w="9525">
              <a:noFill/>
              <a:miter lim="800000"/>
              <a:headEnd/>
              <a:tailEnd/>
            </a:ln>
          </p:spPr>
          <p:txBody>
            <a:bodyPr>
              <a:spAutoFit/>
            </a:bodyPr>
            <a:lstStyle/>
            <a:p>
              <a:pPr algn="r"/>
              <a:r>
                <a:rPr lang="zh-CN" altLang="en-US">
                  <a:solidFill>
                    <a:schemeClr val="bg1"/>
                  </a:solidFill>
                  <a:latin typeface="微软雅黑" pitchFamily="34" charset="-122"/>
                  <a:ea typeface="微软雅黑" pitchFamily="34" charset="-122"/>
                </a:rPr>
                <a:t>读书派</a:t>
              </a:r>
              <a:r>
                <a:rPr lang="en-US" altLang="zh-CN">
                  <a:solidFill>
                    <a:schemeClr val="bg1"/>
                  </a:solidFill>
                  <a:latin typeface="微软雅黑" pitchFamily="34" charset="-122"/>
                  <a:ea typeface="微软雅黑" pitchFamily="34" charset="-122"/>
                </a:rPr>
                <a:t>booklist</a:t>
              </a:r>
              <a:r>
                <a:rPr lang="zh-CN" altLang="en-US">
                  <a:solidFill>
                    <a:schemeClr val="bg1"/>
                  </a:solidFill>
                  <a:latin typeface="微软雅黑" pitchFamily="34" charset="-122"/>
                  <a:ea typeface="微软雅黑" pitchFamily="34" charset="-122"/>
                </a:rPr>
                <a:t>免费出品</a:t>
              </a:r>
              <a:endParaRPr lang="en-US" altLang="zh-CN">
                <a:solidFill>
                  <a:schemeClr val="bg1"/>
                </a:solidFill>
                <a:latin typeface="微软雅黑" pitchFamily="34" charset="-122"/>
                <a:ea typeface="微软雅黑" pitchFamily="34" charset="-122"/>
              </a:endParaRPr>
            </a:p>
            <a:p>
              <a:pPr algn="r"/>
              <a:r>
                <a:rPr lang="zh-CN" altLang="en-US">
                  <a:solidFill>
                    <a:schemeClr val="bg1"/>
                  </a:solidFill>
                  <a:latin typeface="微软雅黑" pitchFamily="34" charset="-122"/>
                  <a:ea typeface="微软雅黑" pitchFamily="34" charset="-122"/>
                </a:rPr>
                <a:t>这部分内容不影响</a:t>
              </a:r>
              <a:r>
                <a:rPr lang="en-US" altLang="zh-CN">
                  <a:solidFill>
                    <a:schemeClr val="bg1"/>
                  </a:solidFill>
                  <a:latin typeface="微软雅黑" pitchFamily="34" charset="-122"/>
                  <a:ea typeface="微软雅黑" pitchFamily="34" charset="-122"/>
                </a:rPr>
                <a:t>PPT</a:t>
              </a:r>
              <a:r>
                <a:rPr lang="zh-CN" altLang="en-US">
                  <a:solidFill>
                    <a:schemeClr val="bg1"/>
                  </a:solidFill>
                  <a:latin typeface="微软雅黑" pitchFamily="34" charset="-122"/>
                  <a:ea typeface="微软雅黑" pitchFamily="34" charset="-122"/>
                </a:rPr>
                <a:t>播放</a:t>
              </a:r>
              <a:endParaRPr lang="en-US" altLang="zh-CN">
                <a:solidFill>
                  <a:schemeClr val="bg1"/>
                </a:solidFill>
                <a:latin typeface="微软雅黑" pitchFamily="34" charset="-122"/>
                <a:ea typeface="微软雅黑" pitchFamily="34" charset="-122"/>
              </a:endParaRPr>
            </a:p>
            <a:p>
              <a:pPr algn="r"/>
              <a:r>
                <a:rPr lang="zh-CN" altLang="en-US">
                  <a:solidFill>
                    <a:schemeClr val="bg1"/>
                  </a:solidFill>
                  <a:latin typeface="微软雅黑" pitchFamily="34" charset="-122"/>
                  <a:ea typeface="微软雅黑" pitchFamily="34" charset="-122"/>
                </a:rPr>
                <a:t>尊重原创，请勿以身试法，二次分享或倒卖</a:t>
              </a:r>
            </a:p>
          </p:txBody>
        </p:sp>
        <p:sp>
          <p:nvSpPr>
            <p:cNvPr id="98" name="矩形 97"/>
            <p:cNvSpPr/>
            <p:nvPr/>
          </p:nvSpPr>
          <p:spPr>
            <a:xfrm>
              <a:off x="11779250" y="7688106"/>
              <a:ext cx="84138" cy="950912"/>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zh-CN" altLang="en-US"/>
            </a:p>
          </p:txBody>
        </p:sp>
      </p:grpSp>
      <p:grpSp>
        <p:nvGrpSpPr>
          <p:cNvPr id="3" name="组合 87"/>
          <p:cNvGrpSpPr>
            <a:grpSpLocks/>
          </p:cNvGrpSpPr>
          <p:nvPr/>
        </p:nvGrpSpPr>
        <p:grpSpPr bwMode="auto">
          <a:xfrm>
            <a:off x="0" y="-1665288"/>
            <a:ext cx="12192000" cy="1320800"/>
            <a:chOff x="0" y="7507131"/>
            <a:chExt cx="12192000" cy="1320800"/>
          </a:xfrm>
        </p:grpSpPr>
        <p:sp>
          <p:nvSpPr>
            <p:cNvPr id="89" name="矩形 88"/>
            <p:cNvSpPr/>
            <p:nvPr>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9487" name="矩形 89"/>
            <p:cNvSpPr>
              <a:spLocks noChangeArrowheads="1"/>
            </p:cNvSpPr>
            <p:nvPr/>
          </p:nvSpPr>
          <p:spPr bwMode="auto">
            <a:xfrm>
              <a:off x="541421" y="7679249"/>
              <a:ext cx="6096000" cy="923330"/>
            </a:xfrm>
            <a:prstGeom prst="rect">
              <a:avLst/>
            </a:prstGeom>
            <a:noFill/>
            <a:ln w="9525">
              <a:noFill/>
              <a:miter lim="800000"/>
              <a:headEnd/>
              <a:tailEnd/>
            </a:ln>
          </p:spPr>
          <p:txBody>
            <a:bodyPr>
              <a:spAutoFit/>
            </a:bodyPr>
            <a:lstStyle/>
            <a:p>
              <a:r>
                <a:rPr lang="zh-CN" altLang="en-US">
                  <a:solidFill>
                    <a:schemeClr val="bg1"/>
                  </a:solidFill>
                  <a:latin typeface="微软雅黑" pitchFamily="34" charset="-122"/>
                  <a:ea typeface="微软雅黑" pitchFamily="34" charset="-122"/>
                </a:rPr>
                <a:t>读书派</a:t>
              </a:r>
              <a:r>
                <a:rPr lang="en-US" altLang="zh-CN">
                  <a:solidFill>
                    <a:schemeClr val="bg1"/>
                  </a:solidFill>
                  <a:latin typeface="微软雅黑" pitchFamily="34" charset="-122"/>
                  <a:ea typeface="微软雅黑" pitchFamily="34" charset="-122"/>
                </a:rPr>
                <a:t>booklist</a:t>
              </a:r>
              <a:r>
                <a:rPr lang="zh-CN" altLang="en-US">
                  <a:solidFill>
                    <a:schemeClr val="bg1"/>
                  </a:solidFill>
                  <a:latin typeface="微软雅黑" pitchFamily="34" charset="-122"/>
                  <a:ea typeface="微软雅黑" pitchFamily="34" charset="-122"/>
                </a:rPr>
                <a:t>免费出品</a:t>
              </a:r>
              <a:endParaRPr lang="en-US" altLang="zh-CN">
                <a:solidFill>
                  <a:schemeClr val="bg1"/>
                </a:solidFill>
                <a:latin typeface="微软雅黑" pitchFamily="34" charset="-122"/>
                <a:ea typeface="微软雅黑" pitchFamily="34" charset="-122"/>
              </a:endParaRPr>
            </a:p>
            <a:p>
              <a:r>
                <a:rPr lang="zh-CN" altLang="en-US">
                  <a:solidFill>
                    <a:schemeClr val="bg1"/>
                  </a:solidFill>
                  <a:latin typeface="微软雅黑" pitchFamily="34" charset="-122"/>
                  <a:ea typeface="微软雅黑" pitchFamily="34" charset="-122"/>
                </a:rPr>
                <a:t>禁止任何二次分享、售卖</a:t>
              </a:r>
              <a:endParaRPr lang="en-US" altLang="zh-CN">
                <a:solidFill>
                  <a:schemeClr val="bg1"/>
                </a:solidFill>
                <a:latin typeface="微软雅黑" pitchFamily="34" charset="-122"/>
                <a:ea typeface="微软雅黑" pitchFamily="34" charset="-122"/>
              </a:endParaRPr>
            </a:p>
            <a:p>
              <a:r>
                <a:rPr lang="zh-CN" altLang="en-US">
                  <a:solidFill>
                    <a:schemeClr val="bg1"/>
                  </a:solidFill>
                  <a:latin typeface="微软雅黑" pitchFamily="34" charset="-122"/>
                  <a:ea typeface="微软雅黑" pitchFamily="34" charset="-122"/>
                </a:rPr>
                <a:t>本人法律专业，请勿以身试法</a:t>
              </a:r>
            </a:p>
          </p:txBody>
        </p:sp>
        <p:sp>
          <p:nvSpPr>
            <p:cNvPr id="91" name="矩形 90"/>
            <p:cNvSpPr/>
            <p:nvPr/>
          </p:nvSpPr>
          <p:spPr>
            <a:xfrm>
              <a:off x="228600" y="7688106"/>
              <a:ext cx="84138" cy="950913"/>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89" name="矩形 91"/>
            <p:cNvSpPr>
              <a:spLocks noChangeArrowheads="1"/>
            </p:cNvSpPr>
            <p:nvPr/>
          </p:nvSpPr>
          <p:spPr bwMode="auto">
            <a:xfrm>
              <a:off x="5454567" y="7679249"/>
              <a:ext cx="6096000" cy="923330"/>
            </a:xfrm>
            <a:prstGeom prst="rect">
              <a:avLst/>
            </a:prstGeom>
            <a:noFill/>
            <a:ln w="9525">
              <a:noFill/>
              <a:miter lim="800000"/>
              <a:headEnd/>
              <a:tailEnd/>
            </a:ln>
          </p:spPr>
          <p:txBody>
            <a:bodyPr>
              <a:spAutoFit/>
            </a:bodyPr>
            <a:lstStyle/>
            <a:p>
              <a:pPr algn="r"/>
              <a:r>
                <a:rPr lang="zh-CN" altLang="en-US">
                  <a:solidFill>
                    <a:schemeClr val="bg1"/>
                  </a:solidFill>
                  <a:latin typeface="微软雅黑" pitchFamily="34" charset="-122"/>
                  <a:ea typeface="微软雅黑" pitchFamily="34" charset="-122"/>
                </a:rPr>
                <a:t>读书派</a:t>
              </a:r>
              <a:r>
                <a:rPr lang="en-US" altLang="zh-CN">
                  <a:solidFill>
                    <a:schemeClr val="bg1"/>
                  </a:solidFill>
                  <a:latin typeface="微软雅黑" pitchFamily="34" charset="-122"/>
                  <a:ea typeface="微软雅黑" pitchFamily="34" charset="-122"/>
                </a:rPr>
                <a:t>booklist</a:t>
              </a:r>
              <a:r>
                <a:rPr lang="zh-CN" altLang="en-US">
                  <a:solidFill>
                    <a:schemeClr val="bg1"/>
                  </a:solidFill>
                  <a:latin typeface="微软雅黑" pitchFamily="34" charset="-122"/>
                  <a:ea typeface="微软雅黑" pitchFamily="34" charset="-122"/>
                </a:rPr>
                <a:t>免费出品</a:t>
              </a:r>
              <a:endParaRPr lang="en-US" altLang="zh-CN">
                <a:solidFill>
                  <a:schemeClr val="bg1"/>
                </a:solidFill>
                <a:latin typeface="微软雅黑" pitchFamily="34" charset="-122"/>
                <a:ea typeface="微软雅黑" pitchFamily="34" charset="-122"/>
              </a:endParaRPr>
            </a:p>
            <a:p>
              <a:pPr algn="r"/>
              <a:r>
                <a:rPr lang="zh-CN" altLang="en-US">
                  <a:solidFill>
                    <a:schemeClr val="bg1"/>
                  </a:solidFill>
                  <a:latin typeface="微软雅黑" pitchFamily="34" charset="-122"/>
                  <a:ea typeface="微软雅黑" pitchFamily="34" charset="-122"/>
                </a:rPr>
                <a:t>这部分内容不影响</a:t>
              </a:r>
              <a:r>
                <a:rPr lang="en-US" altLang="zh-CN">
                  <a:solidFill>
                    <a:schemeClr val="bg1"/>
                  </a:solidFill>
                  <a:latin typeface="微软雅黑" pitchFamily="34" charset="-122"/>
                  <a:ea typeface="微软雅黑" pitchFamily="34" charset="-122"/>
                </a:rPr>
                <a:t>PPT</a:t>
              </a:r>
              <a:r>
                <a:rPr lang="zh-CN" altLang="en-US">
                  <a:solidFill>
                    <a:schemeClr val="bg1"/>
                  </a:solidFill>
                  <a:latin typeface="微软雅黑" pitchFamily="34" charset="-122"/>
                  <a:ea typeface="微软雅黑" pitchFamily="34" charset="-122"/>
                </a:rPr>
                <a:t>播放</a:t>
              </a:r>
              <a:endParaRPr lang="en-US" altLang="zh-CN">
                <a:solidFill>
                  <a:schemeClr val="bg1"/>
                </a:solidFill>
                <a:latin typeface="微软雅黑" pitchFamily="34" charset="-122"/>
                <a:ea typeface="微软雅黑" pitchFamily="34" charset="-122"/>
              </a:endParaRPr>
            </a:p>
            <a:p>
              <a:pPr algn="r"/>
              <a:r>
                <a:rPr lang="zh-CN" altLang="en-US">
                  <a:solidFill>
                    <a:schemeClr val="bg1"/>
                  </a:solidFill>
                  <a:latin typeface="微软雅黑" pitchFamily="34" charset="-122"/>
                  <a:ea typeface="微软雅黑" pitchFamily="34" charset="-122"/>
                </a:rPr>
                <a:t>尊重原创，请勿以身试法，二次分享或倒卖</a:t>
              </a:r>
            </a:p>
          </p:txBody>
        </p:sp>
        <p:sp>
          <p:nvSpPr>
            <p:cNvPr id="93" name="矩形 92"/>
            <p:cNvSpPr/>
            <p:nvPr/>
          </p:nvSpPr>
          <p:spPr>
            <a:xfrm>
              <a:off x="11779250" y="7688106"/>
              <a:ext cx="84138" cy="950913"/>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zh-CN" altLang="en-US"/>
            </a:p>
          </p:txBody>
        </p:sp>
      </p:grpSp>
      <p:grpSp>
        <p:nvGrpSpPr>
          <p:cNvPr id="4" name="组合 3"/>
          <p:cNvGrpSpPr>
            <a:grpSpLocks/>
          </p:cNvGrpSpPr>
          <p:nvPr/>
        </p:nvGrpSpPr>
        <p:grpSpPr bwMode="auto">
          <a:xfrm>
            <a:off x="19221" y="46038"/>
            <a:ext cx="12190413" cy="6823075"/>
            <a:chOff x="0" y="0"/>
            <a:chExt cx="5943600" cy="6823708"/>
          </a:xfrm>
        </p:grpSpPr>
        <p:sp>
          <p:nvSpPr>
            <p:cNvPr id="19466" name="矩形 4"/>
            <p:cNvSpPr>
              <a:spLocks noChangeArrowheads="1"/>
            </p:cNvSpPr>
            <p:nvPr/>
          </p:nvSpPr>
          <p:spPr bwMode="auto">
            <a:xfrm>
              <a:off x="0" y="0"/>
              <a:ext cx="5943600" cy="6823708"/>
            </a:xfrm>
            <a:prstGeom prst="rect">
              <a:avLst/>
            </a:prstGeom>
            <a:noFill/>
            <a:ln w="9525">
              <a:noFill/>
              <a:miter lim="800000"/>
              <a:headEnd/>
              <a:tailEnd/>
            </a:ln>
          </p:spPr>
          <p:txBody>
            <a:bodyPr/>
            <a:lstStyle/>
            <a:p>
              <a:endParaRPr lang="zh-CN" altLang="en-US">
                <a:latin typeface="Lato Light"/>
              </a:endParaRPr>
            </a:p>
          </p:txBody>
        </p:sp>
        <p:sp>
          <p:nvSpPr>
            <p:cNvPr id="19467" name="任意多边形 13"/>
            <p:cNvSpPr>
              <a:spLocks noChangeArrowheads="1"/>
            </p:cNvSpPr>
            <p:nvPr/>
          </p:nvSpPr>
          <p:spPr bwMode="auto">
            <a:xfrm>
              <a:off x="1434662" y="2768599"/>
              <a:ext cx="2553228" cy="2518409"/>
            </a:xfrm>
            <a:custGeom>
              <a:avLst/>
              <a:gdLst>
                <a:gd name="T0" fmla="*/ 1276614 w 21600"/>
                <a:gd name="T1" fmla="*/ 0 h 21600"/>
                <a:gd name="T2" fmla="*/ 373882 w 21600"/>
                <a:gd name="T3" fmla="*/ 368784 h 21600"/>
                <a:gd name="T4" fmla="*/ 0 w 21600"/>
                <a:gd name="T5" fmla="*/ 1259205 h 21600"/>
                <a:gd name="T6" fmla="*/ 373882 w 21600"/>
                <a:gd name="T7" fmla="*/ 2149625 h 21600"/>
                <a:gd name="T8" fmla="*/ 1276614 w 21600"/>
                <a:gd name="T9" fmla="*/ 2518409 h 21600"/>
                <a:gd name="T10" fmla="*/ 2179346 w 21600"/>
                <a:gd name="T11" fmla="*/ 2149625 h 21600"/>
                <a:gd name="T12" fmla="*/ 2553228 w 21600"/>
                <a:gd name="T13" fmla="*/ 1259205 h 21600"/>
                <a:gd name="T14" fmla="*/ 2179346 w 21600"/>
                <a:gd name="T15" fmla="*/ 36878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lnTo>
                    <a:pt x="0" y="10800"/>
                  </a:lnTo>
                  <a:cubicBezTo>
                    <a:pt x="0" y="4835"/>
                    <a:pt x="4835" y="0"/>
                    <a:pt x="10799" y="0"/>
                  </a:cubicBezTo>
                  <a:cubicBezTo>
                    <a:pt x="16764" y="0"/>
                    <a:pt x="21600" y="4835"/>
                    <a:pt x="21600" y="10800"/>
                  </a:cubicBezTo>
                  <a:cubicBezTo>
                    <a:pt x="21600" y="16764"/>
                    <a:pt x="16764" y="21599"/>
                    <a:pt x="10800" y="21600"/>
                  </a:cubicBezTo>
                  <a:cubicBezTo>
                    <a:pt x="4835" y="21600"/>
                    <a:pt x="0" y="16764"/>
                    <a:pt x="0" y="10800"/>
                  </a:cubicBezTo>
                  <a:close/>
                  <a:moveTo>
                    <a:pt x="5400" y="10800"/>
                  </a:moveTo>
                  <a:lnTo>
                    <a:pt x="5400" y="10800"/>
                  </a:lnTo>
                  <a:cubicBezTo>
                    <a:pt x="5400" y="13782"/>
                    <a:pt x="7817" y="16199"/>
                    <a:pt x="10799" y="16200"/>
                  </a:cubicBezTo>
                  <a:lnTo>
                    <a:pt x="10800" y="16200"/>
                  </a:lnTo>
                  <a:cubicBezTo>
                    <a:pt x="13782" y="16199"/>
                    <a:pt x="16200" y="13782"/>
                    <a:pt x="16200" y="10800"/>
                  </a:cubicBezTo>
                  <a:cubicBezTo>
                    <a:pt x="16200" y="7817"/>
                    <a:pt x="13782" y="5400"/>
                    <a:pt x="10800" y="5400"/>
                  </a:cubicBezTo>
                  <a:lnTo>
                    <a:pt x="10799" y="5400"/>
                  </a:lnTo>
                  <a:cubicBezTo>
                    <a:pt x="7817" y="5400"/>
                    <a:pt x="5400" y="7817"/>
                    <a:pt x="5400" y="10799"/>
                  </a:cubicBezTo>
                  <a:close/>
                </a:path>
              </a:pathLst>
            </a:custGeom>
            <a:solidFill>
              <a:srgbClr val="FFFFFF"/>
            </a:solidFill>
            <a:ln w="9525">
              <a:solidFill>
                <a:srgbClr val="FFC000"/>
              </a:solidFill>
              <a:miter lim="800000"/>
              <a:headEnd/>
              <a:tailEnd/>
            </a:ln>
          </p:spPr>
          <p:txBody>
            <a:bodyPr/>
            <a:lstStyle/>
            <a:p>
              <a:r>
                <a:rPr lang="en-US" altLang="zh-CN" sz="1400" dirty="0">
                  <a:latin typeface="仿宋"/>
                  <a:ea typeface="仿宋"/>
                  <a:cs typeface="仿宋"/>
                </a:rPr>
                <a:t>   </a:t>
              </a:r>
              <a:r>
                <a:rPr lang="zh-CN" altLang="en-US" sz="1400" dirty="0" smtClean="0">
                  <a:latin typeface="仿宋"/>
                  <a:ea typeface="仿宋"/>
                  <a:cs typeface="仿宋"/>
                </a:rPr>
                <a:t>Slave</a:t>
              </a:r>
              <a:r>
                <a:rPr lang="zh-CN" altLang="en-US" sz="1400" dirty="0">
                  <a:latin typeface="仿宋"/>
                  <a:ea typeface="仿宋"/>
                  <a:cs typeface="仿宋"/>
                </a:rPr>
                <a:t>5                        Slave6</a:t>
              </a:r>
            </a:p>
            <a:p>
              <a:endParaRPr lang="zh-CN" altLang="en-US" sz="1400" dirty="0">
                <a:latin typeface="仿宋"/>
                <a:ea typeface="仿宋"/>
                <a:cs typeface="仿宋"/>
              </a:endParaRPr>
            </a:p>
            <a:p>
              <a:endParaRPr lang="zh-CN" altLang="en-US" sz="1400" dirty="0">
                <a:latin typeface="仿宋"/>
                <a:ea typeface="仿宋"/>
                <a:cs typeface="仿宋"/>
              </a:endParaRPr>
            </a:p>
            <a:p>
              <a:endParaRPr lang="zh-CN" altLang="en-US" sz="1400" dirty="0">
                <a:latin typeface="仿宋"/>
                <a:ea typeface="仿宋"/>
                <a:cs typeface="仿宋"/>
              </a:endParaRPr>
            </a:p>
            <a:p>
              <a:endParaRPr lang="zh-CN" altLang="en-US" sz="1400" dirty="0">
                <a:latin typeface="仿宋"/>
                <a:ea typeface="仿宋"/>
                <a:cs typeface="仿宋"/>
              </a:endParaRPr>
            </a:p>
            <a:p>
              <a:endParaRPr lang="zh-CN" altLang="en-US" sz="1400" dirty="0">
                <a:latin typeface="仿宋"/>
                <a:ea typeface="仿宋"/>
                <a:cs typeface="仿宋"/>
              </a:endParaRPr>
            </a:p>
            <a:p>
              <a:r>
                <a:rPr lang="zh-CN" altLang="en-US" sz="1400" dirty="0">
                  <a:latin typeface="仿宋"/>
                  <a:ea typeface="仿宋"/>
                  <a:cs typeface="仿宋"/>
                </a:rPr>
                <a:t>                 </a:t>
              </a:r>
              <a:r>
                <a:rPr lang="zh-CN" altLang="en-US" sz="1400" dirty="0" smtClean="0">
                  <a:latin typeface="仿宋"/>
                  <a:ea typeface="仿宋"/>
                  <a:cs typeface="仿宋"/>
                </a:rPr>
                <a:t>Vmware</a:t>
              </a:r>
              <a:endParaRPr lang="zh-CN" altLang="en-US" sz="1400" dirty="0">
                <a:latin typeface="仿宋"/>
                <a:ea typeface="仿宋"/>
                <a:cs typeface="仿宋"/>
              </a:endParaRPr>
            </a:p>
            <a:p>
              <a:r>
                <a:rPr lang="zh-CN" altLang="en-US" sz="1400" dirty="0">
                  <a:latin typeface="仿宋"/>
                  <a:ea typeface="仿宋"/>
                  <a:cs typeface="仿宋"/>
                </a:rPr>
                <a:t> </a:t>
              </a:r>
              <a:r>
                <a:rPr lang="zh-CN" altLang="en-US" sz="1400" dirty="0" smtClean="0">
                  <a:latin typeface="仿宋"/>
                  <a:ea typeface="仿宋"/>
                  <a:cs typeface="仿宋"/>
                </a:rPr>
                <a:t>DataNode                      </a:t>
              </a:r>
              <a:r>
                <a:rPr lang="zh-CN" altLang="en-US" sz="1400" dirty="0">
                  <a:latin typeface="仿宋"/>
                  <a:ea typeface="仿宋"/>
                  <a:cs typeface="仿宋"/>
                </a:rPr>
                <a:t>DataNode</a:t>
              </a:r>
            </a:p>
            <a:p>
              <a:endParaRPr lang="zh-CN" altLang="en-US" sz="1400" dirty="0">
                <a:latin typeface="仿宋"/>
                <a:ea typeface="仿宋"/>
                <a:cs typeface="仿宋"/>
              </a:endParaRPr>
            </a:p>
          </p:txBody>
        </p:sp>
        <p:sp>
          <p:nvSpPr>
            <p:cNvPr id="19468" name="任意多边形 18"/>
            <p:cNvSpPr>
              <a:spLocks noChangeArrowheads="1"/>
            </p:cNvSpPr>
            <p:nvPr/>
          </p:nvSpPr>
          <p:spPr bwMode="auto">
            <a:xfrm>
              <a:off x="3323500" y="240665"/>
              <a:ext cx="2552609" cy="2513964"/>
            </a:xfrm>
            <a:custGeom>
              <a:avLst/>
              <a:gdLst>
                <a:gd name="T0" fmla="*/ 1276305 w 21600"/>
                <a:gd name="T1" fmla="*/ 0 h 21600"/>
                <a:gd name="T2" fmla="*/ 373792 w 21600"/>
                <a:gd name="T3" fmla="*/ 368133 h 21600"/>
                <a:gd name="T4" fmla="*/ 0 w 21600"/>
                <a:gd name="T5" fmla="*/ 1256982 h 21600"/>
                <a:gd name="T6" fmla="*/ 373792 w 21600"/>
                <a:gd name="T7" fmla="*/ 2145831 h 21600"/>
                <a:gd name="T8" fmla="*/ 1276305 w 21600"/>
                <a:gd name="T9" fmla="*/ 2513964 h 21600"/>
                <a:gd name="T10" fmla="*/ 2178817 w 21600"/>
                <a:gd name="T11" fmla="*/ 2145831 h 21600"/>
                <a:gd name="T12" fmla="*/ 2552609 w 21600"/>
                <a:gd name="T13" fmla="*/ 1256982 h 21600"/>
                <a:gd name="T14" fmla="*/ 2178817 w 21600"/>
                <a:gd name="T15" fmla="*/ 36813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lnTo>
                    <a:pt x="0" y="10800"/>
                  </a:lnTo>
                  <a:cubicBezTo>
                    <a:pt x="0" y="4835"/>
                    <a:pt x="4835" y="0"/>
                    <a:pt x="10799" y="0"/>
                  </a:cubicBezTo>
                  <a:cubicBezTo>
                    <a:pt x="16764" y="0"/>
                    <a:pt x="21600" y="4835"/>
                    <a:pt x="21600" y="10800"/>
                  </a:cubicBezTo>
                  <a:cubicBezTo>
                    <a:pt x="21600" y="16764"/>
                    <a:pt x="16764" y="21599"/>
                    <a:pt x="10800" y="21600"/>
                  </a:cubicBezTo>
                  <a:cubicBezTo>
                    <a:pt x="4835" y="21600"/>
                    <a:pt x="0" y="16764"/>
                    <a:pt x="0" y="10800"/>
                  </a:cubicBezTo>
                  <a:close/>
                  <a:moveTo>
                    <a:pt x="5400" y="10800"/>
                  </a:moveTo>
                  <a:lnTo>
                    <a:pt x="5400" y="10800"/>
                  </a:lnTo>
                  <a:cubicBezTo>
                    <a:pt x="5400" y="13782"/>
                    <a:pt x="7817" y="16199"/>
                    <a:pt x="10799" y="16200"/>
                  </a:cubicBezTo>
                  <a:lnTo>
                    <a:pt x="10800" y="16200"/>
                  </a:lnTo>
                  <a:cubicBezTo>
                    <a:pt x="13782" y="16199"/>
                    <a:pt x="16200" y="13782"/>
                    <a:pt x="16200" y="10800"/>
                  </a:cubicBezTo>
                  <a:cubicBezTo>
                    <a:pt x="16200" y="7817"/>
                    <a:pt x="13782" y="5400"/>
                    <a:pt x="10800" y="5400"/>
                  </a:cubicBezTo>
                  <a:lnTo>
                    <a:pt x="10799" y="5400"/>
                  </a:lnTo>
                  <a:cubicBezTo>
                    <a:pt x="7817" y="5400"/>
                    <a:pt x="5400" y="7817"/>
                    <a:pt x="5400" y="10799"/>
                  </a:cubicBezTo>
                  <a:close/>
                </a:path>
              </a:pathLst>
            </a:custGeom>
            <a:solidFill>
              <a:srgbClr val="FFFFFF"/>
            </a:solidFill>
            <a:ln w="9525">
              <a:solidFill>
                <a:srgbClr val="FFC000"/>
              </a:solidFill>
              <a:miter lim="800000"/>
              <a:headEnd/>
              <a:tailEnd/>
            </a:ln>
          </p:spPr>
          <p:txBody>
            <a:bodyPr/>
            <a:lstStyle/>
            <a:p>
              <a:r>
                <a:rPr lang="en-US" altLang="zh-CN" sz="1400" dirty="0">
                  <a:latin typeface="仿宋"/>
                  <a:ea typeface="仿宋"/>
                  <a:cs typeface="仿宋"/>
                </a:rPr>
                <a:t>  </a:t>
              </a:r>
              <a:endParaRPr lang="en-US" altLang="zh-CN" sz="1400" dirty="0" smtClean="0">
                <a:latin typeface="仿宋"/>
                <a:ea typeface="仿宋"/>
                <a:cs typeface="仿宋"/>
              </a:endParaRPr>
            </a:p>
            <a:p>
              <a:r>
                <a:rPr lang="en-US" altLang="zh-CN" sz="1400" dirty="0" smtClean="0">
                  <a:latin typeface="仿宋"/>
                  <a:ea typeface="仿宋"/>
                  <a:cs typeface="仿宋"/>
                </a:rPr>
                <a:t>  </a:t>
              </a:r>
              <a:r>
                <a:rPr lang="zh-CN" altLang="en-US" sz="1400" dirty="0" smtClean="0">
                  <a:latin typeface="仿宋"/>
                  <a:ea typeface="仿宋"/>
                  <a:cs typeface="仿宋"/>
                </a:rPr>
                <a:t>Slave</a:t>
              </a:r>
              <a:r>
                <a:rPr lang="zh-CN" altLang="en-US" sz="1400" dirty="0">
                  <a:latin typeface="仿宋"/>
                  <a:ea typeface="仿宋"/>
                  <a:cs typeface="仿宋"/>
                </a:rPr>
                <a:t>2                       Slave3</a:t>
              </a:r>
            </a:p>
            <a:p>
              <a:endParaRPr lang="zh-CN" altLang="en-US" sz="1400" dirty="0">
                <a:latin typeface="仿宋"/>
                <a:ea typeface="仿宋"/>
                <a:cs typeface="仿宋"/>
              </a:endParaRPr>
            </a:p>
            <a:p>
              <a:endParaRPr lang="zh-CN" altLang="en-US" sz="1400" dirty="0">
                <a:latin typeface="仿宋"/>
                <a:ea typeface="仿宋"/>
                <a:cs typeface="仿宋"/>
              </a:endParaRPr>
            </a:p>
            <a:p>
              <a:endParaRPr lang="zh-CN" altLang="en-US" sz="1400" dirty="0">
                <a:latin typeface="仿宋"/>
                <a:ea typeface="仿宋"/>
                <a:cs typeface="仿宋"/>
              </a:endParaRPr>
            </a:p>
            <a:p>
              <a:r>
                <a:rPr lang="zh-CN" altLang="en-US" sz="1400" dirty="0">
                  <a:latin typeface="仿宋"/>
                  <a:ea typeface="仿宋"/>
                  <a:cs typeface="仿宋"/>
                </a:rPr>
                <a:t> </a:t>
              </a:r>
              <a:r>
                <a:rPr lang="zh-CN" altLang="en-US" sz="1400" dirty="0" smtClean="0">
                  <a:latin typeface="仿宋"/>
                  <a:ea typeface="仿宋"/>
                  <a:cs typeface="仿宋"/>
                </a:rPr>
                <a:t>    </a:t>
              </a:r>
              <a:r>
                <a:rPr lang="en-US" altLang="zh-CN" sz="1400" dirty="0" smtClean="0">
                  <a:latin typeface="仿宋"/>
                  <a:ea typeface="仿宋"/>
                  <a:cs typeface="仿宋"/>
                </a:rPr>
                <a:t>          </a:t>
              </a:r>
            </a:p>
            <a:p>
              <a:r>
                <a:rPr lang="en-US" altLang="zh-CN" sz="1400" dirty="0" smtClean="0">
                  <a:latin typeface="仿宋"/>
                  <a:ea typeface="仿宋"/>
                  <a:cs typeface="仿宋"/>
                </a:rPr>
                <a:t>                 </a:t>
              </a:r>
              <a:r>
                <a:rPr lang="zh-CN" altLang="en-US" sz="1400" dirty="0" smtClean="0">
                  <a:latin typeface="仿宋"/>
                  <a:ea typeface="仿宋"/>
                  <a:cs typeface="仿宋"/>
                </a:rPr>
                <a:t>Vmware</a:t>
              </a:r>
              <a:endParaRPr lang="zh-CN" altLang="en-US" sz="1400" dirty="0">
                <a:latin typeface="仿宋"/>
                <a:ea typeface="仿宋"/>
                <a:cs typeface="仿宋"/>
              </a:endParaRPr>
            </a:p>
            <a:p>
              <a:r>
                <a:rPr lang="zh-CN" altLang="en-US" sz="1400" dirty="0">
                  <a:latin typeface="仿宋"/>
                  <a:ea typeface="仿宋"/>
                  <a:cs typeface="仿宋"/>
                </a:rPr>
                <a:t> </a:t>
              </a:r>
              <a:r>
                <a:rPr lang="zh-CN" altLang="en-US" sz="1400" dirty="0" smtClean="0">
                  <a:latin typeface="仿宋"/>
                  <a:ea typeface="仿宋"/>
                  <a:cs typeface="仿宋"/>
                </a:rPr>
                <a:t> DataNode                    DataNode</a:t>
              </a:r>
              <a:endParaRPr lang="zh-CN" altLang="en-US" sz="1400" dirty="0">
                <a:latin typeface="仿宋"/>
                <a:ea typeface="仿宋"/>
                <a:cs typeface="仿宋"/>
              </a:endParaRPr>
            </a:p>
            <a:p>
              <a:endParaRPr lang="zh-CN" altLang="en-US" sz="1400" dirty="0">
                <a:latin typeface="仿宋"/>
                <a:ea typeface="仿宋"/>
                <a:cs typeface="仿宋"/>
              </a:endParaRPr>
            </a:p>
          </p:txBody>
        </p:sp>
        <p:sp>
          <p:nvSpPr>
            <p:cNvPr id="24" name="椭圆 23"/>
            <p:cNvSpPr/>
            <p:nvPr/>
          </p:nvSpPr>
          <p:spPr>
            <a:xfrm>
              <a:off x="22446" y="192105"/>
              <a:ext cx="2421868" cy="2367183"/>
            </a:xfrm>
            <a:prstGeom prst="ellipse">
              <a:avLst/>
            </a:prstGeom>
            <a:solidFill>
              <a:srgbClr val="FFFFFF"/>
            </a:solidFill>
            <a:ln w="9525" cap="flat" cmpd="sng">
              <a:solidFill>
                <a:srgbClr val="92D050"/>
              </a:solidFill>
              <a:prstDash val="solid"/>
              <a:headEnd type="none" w="med" len="med"/>
              <a:tailEnd type="none" w="med" len="med"/>
            </a:ln>
          </p:spPr>
          <p:txBody>
            <a:bodyPr/>
            <a:lstStyle/>
            <a:p>
              <a:pPr indent="457200" fontAlgn="auto">
                <a:spcBef>
                  <a:spcPts val="0"/>
                </a:spcBef>
                <a:spcAft>
                  <a:spcPts val="0"/>
                </a:spcAft>
                <a:defRPr/>
              </a:pPr>
              <a:r>
                <a:rPr lang="en-US" altLang="zh-CN" sz="1400" dirty="0">
                  <a:latin typeface="华文中宋" panose="02010600040101010101" charset="-122"/>
                  <a:ea typeface="华文中宋" panose="02010600040101010101" charset="-122"/>
                </a:rPr>
                <a:t>          </a:t>
              </a:r>
              <a:r>
                <a:rPr lang="en-US" altLang="zh-CN" sz="1400" b="1" dirty="0">
                  <a:latin typeface="华文中宋" panose="02010600040101010101" charset="-122"/>
                  <a:ea typeface="华文中宋" panose="02010600040101010101" charset="-122"/>
                </a:rPr>
                <a:t> </a:t>
              </a:r>
              <a:r>
                <a:rPr lang="zh-CN" altLang="en-US" sz="1400" b="1" dirty="0">
                  <a:latin typeface="华文中宋" panose="02010600040101010101" charset="-122"/>
                  <a:ea typeface="华文中宋" panose="02010600040101010101" charset="-122"/>
                </a:rPr>
                <a:t>Master</a:t>
              </a:r>
              <a:endParaRPr lang="zh-CN" altLang="en-US" sz="1400" dirty="0">
                <a:latin typeface="华文中宋" panose="02010600040101010101" charset="-122"/>
                <a:ea typeface="华文中宋" panose="02010600040101010101" charset="-122"/>
              </a:endParaRPr>
            </a:p>
            <a:p>
              <a:pPr indent="342900" fontAlgn="auto">
                <a:spcBef>
                  <a:spcPts val="0"/>
                </a:spcBef>
                <a:spcAft>
                  <a:spcPts val="0"/>
                </a:spcAft>
                <a:defRPr/>
              </a:pPr>
              <a:r>
                <a:rPr lang="zh-CN" altLang="en-US" sz="1400" dirty="0">
                  <a:latin typeface="华文中宋" panose="02010600040101010101" charset="-122"/>
                  <a:ea typeface="华文中宋" panose="02010600040101010101" charset="-122"/>
                </a:rPr>
                <a:t>          NameNode</a:t>
              </a:r>
            </a:p>
            <a:p>
              <a:pPr fontAlgn="auto">
                <a:spcBef>
                  <a:spcPts val="0"/>
                </a:spcBef>
                <a:spcAft>
                  <a:spcPts val="0"/>
                </a:spcAft>
                <a:defRPr/>
              </a:pPr>
              <a:r>
                <a:rPr lang="zh-CN" altLang="en-US" sz="1400" dirty="0">
                  <a:latin typeface="华文中宋" panose="02010600040101010101" charset="-122"/>
                  <a:ea typeface="华文中宋" panose="02010600040101010101" charset="-122"/>
                </a:rPr>
                <a:t>      </a:t>
              </a:r>
            </a:p>
            <a:p>
              <a:pPr indent="114300" fontAlgn="auto">
                <a:spcBef>
                  <a:spcPts val="0"/>
                </a:spcBef>
                <a:spcAft>
                  <a:spcPts val="0"/>
                </a:spcAft>
                <a:defRPr/>
              </a:pPr>
              <a:r>
                <a:rPr lang="zh-CN" altLang="en-US" sz="1400" dirty="0">
                  <a:latin typeface="华文中宋" panose="02010600040101010101" charset="-122"/>
                  <a:ea typeface="华文中宋" panose="02010600040101010101" charset="-122"/>
                </a:rPr>
                <a:t>       SecondaryNameNode</a:t>
              </a:r>
            </a:p>
            <a:p>
              <a:pPr indent="342900" fontAlgn="auto">
                <a:spcBef>
                  <a:spcPts val="0"/>
                </a:spcBef>
                <a:spcAft>
                  <a:spcPts val="0"/>
                </a:spcAft>
                <a:defRPr/>
              </a:pPr>
              <a:r>
                <a:rPr lang="zh-CN" altLang="en-US" sz="1400" dirty="0">
                  <a:latin typeface="华文中宋" panose="02010600040101010101" charset="-122"/>
                  <a:ea typeface="华文中宋" panose="02010600040101010101" charset="-122"/>
                </a:rPr>
                <a:t>           DataNode</a:t>
              </a:r>
            </a:p>
            <a:p>
              <a:pPr indent="400050" fontAlgn="auto">
                <a:spcBef>
                  <a:spcPts val="0"/>
                </a:spcBef>
                <a:spcAft>
                  <a:spcPts val="0"/>
                </a:spcAft>
                <a:defRPr/>
              </a:pPr>
              <a:endParaRPr lang="zh-CN" altLang="en-US" sz="1400" dirty="0">
                <a:latin typeface="华文中宋" panose="02010600040101010101" charset="-122"/>
                <a:ea typeface="华文中宋" panose="02010600040101010101" charset="-122"/>
              </a:endParaRPr>
            </a:p>
            <a:p>
              <a:pPr indent="400050" fontAlgn="auto">
                <a:spcBef>
                  <a:spcPts val="0"/>
                </a:spcBef>
                <a:spcAft>
                  <a:spcPts val="0"/>
                </a:spcAft>
                <a:defRPr/>
              </a:pPr>
              <a:endParaRPr lang="zh-CN" altLang="en-US" sz="1400" dirty="0">
                <a:latin typeface="华文中宋" panose="02010600040101010101" charset="-122"/>
                <a:ea typeface="华文中宋" panose="02010600040101010101" charset="-122"/>
              </a:endParaRPr>
            </a:p>
            <a:p>
              <a:pPr indent="666750" fontAlgn="auto">
                <a:spcBef>
                  <a:spcPts val="0"/>
                </a:spcBef>
                <a:spcAft>
                  <a:spcPts val="0"/>
                </a:spcAft>
                <a:defRPr/>
              </a:pPr>
              <a:r>
                <a:rPr lang="zh-CN" altLang="en-US" sz="1400" dirty="0">
                  <a:latin typeface="华文中宋" panose="02010600040101010101" charset="-122"/>
                  <a:ea typeface="华文中宋" panose="02010600040101010101" charset="-122"/>
                </a:rPr>
                <a:t>           </a:t>
              </a:r>
              <a:r>
                <a:rPr lang="zh-CN" altLang="en-US" sz="1400" b="1" dirty="0">
                  <a:latin typeface="华文中宋" panose="02010600040101010101" charset="-122"/>
                  <a:ea typeface="华文中宋" panose="02010600040101010101" charset="-122"/>
                </a:rPr>
                <a:t> Linux</a:t>
              </a:r>
              <a:endParaRPr lang="zh-CN" altLang="en-US" b="1" dirty="0">
                <a:latin typeface="华文中宋" panose="02010600040101010101" charset="-122"/>
                <a:ea typeface="华文中宋" panose="02010600040101010101" charset="-122"/>
              </a:endParaRPr>
            </a:p>
            <a:p>
              <a:pPr fontAlgn="auto">
                <a:spcBef>
                  <a:spcPts val="0"/>
                </a:spcBef>
                <a:spcAft>
                  <a:spcPts val="0"/>
                </a:spcAft>
                <a:defRPr/>
              </a:pPr>
              <a:endParaRPr lang="zh-CN" altLang="en-US" b="1" dirty="0">
                <a:latin typeface="华文中宋" panose="02010600040101010101" charset="-122"/>
                <a:ea typeface="华文中宋" panose="02010600040101010101" charset="-122"/>
              </a:endParaRPr>
            </a:p>
          </p:txBody>
        </p:sp>
        <p:sp>
          <p:nvSpPr>
            <p:cNvPr id="19470" name="椭圆 28"/>
            <p:cNvSpPr>
              <a:spLocks noChangeArrowheads="1"/>
            </p:cNvSpPr>
            <p:nvPr/>
          </p:nvSpPr>
          <p:spPr bwMode="auto">
            <a:xfrm>
              <a:off x="4155440" y="852170"/>
              <a:ext cx="914400" cy="1031875"/>
            </a:xfrm>
            <a:prstGeom prst="ellipse">
              <a:avLst/>
            </a:prstGeom>
            <a:solidFill>
              <a:srgbClr val="FFFFFF"/>
            </a:solidFill>
            <a:ln w="9525">
              <a:solidFill>
                <a:srgbClr val="92D050"/>
              </a:solidFill>
              <a:round/>
              <a:headEnd/>
              <a:tailEnd/>
            </a:ln>
          </p:spPr>
          <p:txBody>
            <a:bodyPr/>
            <a:lstStyle/>
            <a:p>
              <a:r>
                <a:rPr lang="en-US" altLang="zh-CN" sz="1400">
                  <a:latin typeface="仿宋"/>
                  <a:ea typeface="仿宋"/>
                  <a:cs typeface="仿宋"/>
                </a:rPr>
                <a:t>    </a:t>
              </a:r>
              <a:r>
                <a:rPr lang="zh-CN" altLang="en-US" sz="1400">
                  <a:latin typeface="仿宋"/>
                  <a:ea typeface="仿宋"/>
                  <a:cs typeface="仿宋"/>
                </a:rPr>
                <a:t>Slave1</a:t>
              </a:r>
            </a:p>
            <a:p>
              <a:r>
                <a:rPr lang="zh-CN" altLang="en-US" sz="1400">
                  <a:latin typeface="仿宋"/>
                  <a:ea typeface="仿宋"/>
                  <a:cs typeface="仿宋"/>
                </a:rPr>
                <a:t>   DataNode</a:t>
              </a:r>
            </a:p>
            <a:p>
              <a:r>
                <a:rPr lang="zh-CN" altLang="en-US" sz="1400">
                  <a:latin typeface="仿宋"/>
                  <a:ea typeface="仿宋"/>
                  <a:cs typeface="仿宋"/>
                </a:rPr>
                <a:t>    Linux</a:t>
              </a:r>
            </a:p>
            <a:p>
              <a:endParaRPr lang="zh-CN" altLang="en-US">
                <a:latin typeface="仿宋"/>
                <a:ea typeface="仿宋"/>
                <a:cs typeface="仿宋"/>
              </a:endParaRPr>
            </a:p>
            <a:p>
              <a:r>
                <a:rPr lang="zh-CN" altLang="en-US">
                  <a:latin typeface="仿宋"/>
                  <a:ea typeface="仿宋"/>
                  <a:cs typeface="仿宋"/>
                </a:rPr>
                <a:t>       </a:t>
              </a:r>
            </a:p>
          </p:txBody>
        </p:sp>
        <p:sp>
          <p:nvSpPr>
            <p:cNvPr id="19471" name="椭圆 34"/>
            <p:cNvSpPr>
              <a:spLocks noChangeArrowheads="1"/>
            </p:cNvSpPr>
            <p:nvPr/>
          </p:nvSpPr>
          <p:spPr bwMode="auto">
            <a:xfrm>
              <a:off x="2254250" y="3365499"/>
              <a:ext cx="914400" cy="1028700"/>
            </a:xfrm>
            <a:prstGeom prst="ellipse">
              <a:avLst/>
            </a:prstGeom>
            <a:solidFill>
              <a:srgbClr val="FFFFFF"/>
            </a:solidFill>
            <a:ln w="9525">
              <a:solidFill>
                <a:srgbClr val="92D050"/>
              </a:solidFill>
              <a:round/>
              <a:headEnd/>
              <a:tailEnd/>
            </a:ln>
          </p:spPr>
          <p:txBody>
            <a:bodyPr/>
            <a:lstStyle/>
            <a:p>
              <a:r>
                <a:rPr lang="en-US" altLang="zh-CN" sz="1400">
                  <a:latin typeface="仿宋"/>
                  <a:ea typeface="仿宋"/>
                  <a:cs typeface="仿宋"/>
                </a:rPr>
                <a:t>   </a:t>
              </a:r>
              <a:r>
                <a:rPr lang="zh-CN" altLang="en-US" sz="1400">
                  <a:latin typeface="仿宋"/>
                  <a:ea typeface="仿宋"/>
                  <a:cs typeface="仿宋"/>
                </a:rPr>
                <a:t>Slave4</a:t>
              </a:r>
            </a:p>
            <a:p>
              <a:r>
                <a:rPr lang="zh-CN" altLang="en-US" sz="1400">
                  <a:latin typeface="仿宋"/>
                  <a:ea typeface="仿宋"/>
                  <a:cs typeface="仿宋"/>
                </a:rPr>
                <a:t>  DataNode</a:t>
              </a:r>
            </a:p>
            <a:p>
              <a:r>
                <a:rPr lang="zh-CN" altLang="en-US" sz="1400">
                  <a:latin typeface="仿宋"/>
                  <a:ea typeface="仿宋"/>
                  <a:cs typeface="仿宋"/>
                </a:rPr>
                <a:t>    Linux</a:t>
              </a:r>
            </a:p>
            <a:p>
              <a:endParaRPr lang="zh-CN" altLang="en-US" sz="1400">
                <a:latin typeface="仿宋"/>
                <a:ea typeface="仿宋"/>
                <a:cs typeface="仿宋"/>
              </a:endParaRPr>
            </a:p>
          </p:txBody>
        </p:sp>
        <p:sp>
          <p:nvSpPr>
            <p:cNvPr id="19472" name="直接连接符 35"/>
            <p:cNvSpPr>
              <a:spLocks noChangeShapeType="1"/>
            </p:cNvSpPr>
            <p:nvPr/>
          </p:nvSpPr>
          <p:spPr bwMode="auto">
            <a:xfrm>
              <a:off x="4601197" y="253365"/>
              <a:ext cx="619" cy="598805"/>
            </a:xfrm>
            <a:prstGeom prst="line">
              <a:avLst/>
            </a:prstGeom>
            <a:noFill/>
            <a:ln w="9525">
              <a:solidFill>
                <a:srgbClr val="000000"/>
              </a:solidFill>
              <a:round/>
              <a:headEnd/>
              <a:tailEnd/>
            </a:ln>
          </p:spPr>
          <p:txBody>
            <a:bodyPr/>
            <a:lstStyle/>
            <a:p>
              <a:endParaRPr lang="zh-CN" altLang="en-US"/>
            </a:p>
          </p:txBody>
        </p:sp>
        <p:sp>
          <p:nvSpPr>
            <p:cNvPr id="19473" name="直接连接符 36"/>
            <p:cNvSpPr>
              <a:spLocks noChangeShapeType="1"/>
            </p:cNvSpPr>
            <p:nvPr/>
          </p:nvSpPr>
          <p:spPr bwMode="auto">
            <a:xfrm flipH="1" flipV="1">
              <a:off x="4601816" y="2112644"/>
              <a:ext cx="310" cy="641985"/>
            </a:xfrm>
            <a:prstGeom prst="line">
              <a:avLst/>
            </a:prstGeom>
            <a:noFill/>
            <a:ln w="9525">
              <a:solidFill>
                <a:srgbClr val="000000"/>
              </a:solidFill>
              <a:round/>
              <a:headEnd/>
              <a:tailEnd/>
            </a:ln>
          </p:spPr>
          <p:txBody>
            <a:bodyPr/>
            <a:lstStyle/>
            <a:p>
              <a:endParaRPr lang="zh-CN" altLang="en-US"/>
            </a:p>
          </p:txBody>
        </p:sp>
        <p:sp>
          <p:nvSpPr>
            <p:cNvPr id="19474" name="直接连接符 37"/>
            <p:cNvSpPr>
              <a:spLocks noChangeShapeType="1"/>
            </p:cNvSpPr>
            <p:nvPr/>
          </p:nvSpPr>
          <p:spPr bwMode="auto">
            <a:xfrm>
              <a:off x="2727220" y="2768599"/>
              <a:ext cx="310" cy="596265"/>
            </a:xfrm>
            <a:prstGeom prst="line">
              <a:avLst/>
            </a:prstGeom>
            <a:noFill/>
            <a:ln w="9525">
              <a:solidFill>
                <a:srgbClr val="000000"/>
              </a:solidFill>
              <a:round/>
              <a:headEnd/>
              <a:tailEnd/>
            </a:ln>
          </p:spPr>
          <p:txBody>
            <a:bodyPr/>
            <a:lstStyle/>
            <a:p>
              <a:endParaRPr lang="zh-CN" altLang="en-US"/>
            </a:p>
          </p:txBody>
        </p:sp>
        <p:sp>
          <p:nvSpPr>
            <p:cNvPr id="19475" name="直接连接符 38"/>
            <p:cNvSpPr>
              <a:spLocks noChangeShapeType="1"/>
            </p:cNvSpPr>
            <p:nvPr/>
          </p:nvSpPr>
          <p:spPr bwMode="auto">
            <a:xfrm flipH="1" flipV="1">
              <a:off x="2727220" y="4650104"/>
              <a:ext cx="619" cy="622935"/>
            </a:xfrm>
            <a:prstGeom prst="line">
              <a:avLst/>
            </a:prstGeom>
            <a:noFill/>
            <a:ln w="9525">
              <a:solidFill>
                <a:srgbClr val="000000"/>
              </a:solidFill>
              <a:round/>
              <a:headEnd/>
              <a:tailEnd/>
            </a:ln>
          </p:spPr>
          <p:txBody>
            <a:bodyPr/>
            <a:lstStyle/>
            <a:p>
              <a:endParaRPr lang="zh-CN" altLang="en-US"/>
            </a:p>
          </p:txBody>
        </p:sp>
        <p:sp>
          <p:nvSpPr>
            <p:cNvPr id="19476" name="直接连接符 39"/>
            <p:cNvSpPr>
              <a:spLocks noChangeShapeType="1"/>
            </p:cNvSpPr>
            <p:nvPr/>
          </p:nvSpPr>
          <p:spPr bwMode="auto">
            <a:xfrm>
              <a:off x="4163060" y="1468755"/>
              <a:ext cx="895350" cy="635"/>
            </a:xfrm>
            <a:prstGeom prst="line">
              <a:avLst/>
            </a:prstGeom>
            <a:noFill/>
            <a:ln w="9525">
              <a:solidFill>
                <a:srgbClr val="000000"/>
              </a:solidFill>
              <a:round/>
              <a:headEnd/>
              <a:tailEnd/>
            </a:ln>
          </p:spPr>
          <p:txBody>
            <a:bodyPr/>
            <a:lstStyle/>
            <a:p>
              <a:endParaRPr lang="zh-CN" altLang="en-US"/>
            </a:p>
          </p:txBody>
        </p:sp>
        <p:sp>
          <p:nvSpPr>
            <p:cNvPr id="19477" name="矩形 40"/>
            <p:cNvSpPr>
              <a:spLocks noChangeArrowheads="1"/>
            </p:cNvSpPr>
            <p:nvPr/>
          </p:nvSpPr>
          <p:spPr bwMode="auto">
            <a:xfrm>
              <a:off x="3619051" y="5525359"/>
              <a:ext cx="2288945" cy="1135380"/>
            </a:xfrm>
            <a:prstGeom prst="rect">
              <a:avLst/>
            </a:prstGeom>
            <a:solidFill>
              <a:srgbClr val="FFFFFF"/>
            </a:solidFill>
            <a:ln w="9525">
              <a:solidFill>
                <a:srgbClr val="000000"/>
              </a:solidFill>
              <a:miter lim="800000"/>
              <a:headEnd/>
              <a:tailEnd/>
            </a:ln>
          </p:spPr>
          <p:txBody>
            <a:bodyPr/>
            <a:lstStyle/>
            <a:p>
              <a:r>
                <a:rPr lang="en-US" altLang="zh-CN" sz="1200" dirty="0">
                  <a:latin typeface="仿宋"/>
                  <a:ea typeface="仿宋"/>
                  <a:cs typeface="仿宋"/>
                </a:rPr>
                <a:t> </a:t>
              </a:r>
              <a:r>
                <a:rPr lang="zh-CN" altLang="en-US" sz="1200" dirty="0">
                  <a:latin typeface="仿宋"/>
                  <a:ea typeface="仿宋"/>
                  <a:cs typeface="仿宋"/>
                </a:rPr>
                <a:t>Master与Slave通信以Slave2为例</a:t>
              </a:r>
            </a:p>
            <a:p>
              <a:r>
                <a:rPr lang="zh-CN" altLang="en-US" sz="1200" dirty="0">
                  <a:latin typeface="仿宋"/>
                  <a:ea typeface="仿宋"/>
                  <a:cs typeface="仿宋"/>
                </a:rPr>
                <a:t>                       ：任务调度</a:t>
              </a:r>
            </a:p>
            <a:p>
              <a:r>
                <a:rPr lang="zh-CN" altLang="en-US" sz="1200" dirty="0">
                  <a:latin typeface="仿宋"/>
                  <a:ea typeface="仿宋"/>
                  <a:cs typeface="仿宋"/>
                </a:rPr>
                <a:t>                       ：结果反馈</a:t>
              </a:r>
            </a:p>
            <a:p>
              <a:r>
                <a:rPr lang="zh-CN" altLang="en-US" sz="1200" dirty="0">
                  <a:latin typeface="仿宋"/>
                  <a:ea typeface="仿宋"/>
                  <a:cs typeface="仿宋"/>
                </a:rPr>
                <a:t>                       ：心跳机制</a:t>
              </a:r>
            </a:p>
            <a:p>
              <a:r>
                <a:rPr lang="zh-CN" altLang="en-US" sz="1200" dirty="0">
                  <a:latin typeface="仿宋"/>
                  <a:ea typeface="仿宋"/>
                  <a:cs typeface="仿宋"/>
                </a:rPr>
                <a:t>                       ：</a:t>
              </a:r>
              <a:r>
                <a:rPr lang="zh-CN" altLang="en-US" sz="1200" dirty="0" smtClean="0">
                  <a:latin typeface="仿宋"/>
                  <a:ea typeface="仿宋"/>
                  <a:cs typeface="仿宋"/>
                </a:rPr>
                <a:t>NameNode与SecondaryNameNode</a:t>
              </a:r>
              <a:r>
                <a:rPr lang="zh-CN" altLang="en-US" sz="1200" dirty="0">
                  <a:latin typeface="仿宋"/>
                  <a:ea typeface="仿宋"/>
                  <a:cs typeface="仿宋"/>
                </a:rPr>
                <a:t>通讯</a:t>
              </a:r>
            </a:p>
            <a:p>
              <a:endParaRPr lang="zh-CN" altLang="en-US" sz="1200" dirty="0">
                <a:latin typeface="仿宋"/>
                <a:ea typeface="仿宋"/>
                <a:cs typeface="仿宋"/>
              </a:endParaRPr>
            </a:p>
            <a:p>
              <a:endParaRPr lang="zh-CN" altLang="en-US" sz="1200" dirty="0">
                <a:latin typeface="仿宋"/>
                <a:ea typeface="仿宋"/>
                <a:cs typeface="仿宋"/>
              </a:endParaRPr>
            </a:p>
          </p:txBody>
        </p:sp>
        <p:sp>
          <p:nvSpPr>
            <p:cNvPr id="19478" name="右箭头 41"/>
            <p:cNvSpPr>
              <a:spLocks noChangeArrowheads="1"/>
            </p:cNvSpPr>
            <p:nvPr/>
          </p:nvSpPr>
          <p:spPr bwMode="auto">
            <a:xfrm>
              <a:off x="3885055" y="5861930"/>
              <a:ext cx="469900" cy="76200"/>
            </a:xfrm>
            <a:prstGeom prst="rightArrow">
              <a:avLst>
                <a:gd name="adj1" fmla="val 50000"/>
                <a:gd name="adj2" fmla="val 154167"/>
              </a:avLst>
            </a:prstGeom>
            <a:solidFill>
              <a:srgbClr val="FFFF00"/>
            </a:solidFill>
            <a:ln w="9525">
              <a:solidFill>
                <a:srgbClr val="000000"/>
              </a:solidFill>
              <a:miter lim="800000"/>
              <a:headEnd/>
              <a:tailEnd/>
            </a:ln>
          </p:spPr>
          <p:txBody>
            <a:bodyPr/>
            <a:lstStyle/>
            <a:p>
              <a:endParaRPr lang="zh-CN" altLang="en-US">
                <a:latin typeface="Lato Light"/>
              </a:endParaRPr>
            </a:p>
          </p:txBody>
        </p:sp>
        <p:sp>
          <p:nvSpPr>
            <p:cNvPr id="19479" name="左箭头 42"/>
            <p:cNvSpPr>
              <a:spLocks noChangeArrowheads="1"/>
            </p:cNvSpPr>
            <p:nvPr/>
          </p:nvSpPr>
          <p:spPr bwMode="auto">
            <a:xfrm>
              <a:off x="3897874" y="6019082"/>
              <a:ext cx="444500" cy="76200"/>
            </a:xfrm>
            <a:prstGeom prst="leftArrow">
              <a:avLst>
                <a:gd name="adj1" fmla="val 50000"/>
                <a:gd name="adj2" fmla="val 145833"/>
              </a:avLst>
            </a:prstGeom>
            <a:solidFill>
              <a:srgbClr val="00B0F0"/>
            </a:solidFill>
            <a:ln w="9525">
              <a:solidFill>
                <a:srgbClr val="000000"/>
              </a:solidFill>
              <a:miter lim="800000"/>
              <a:headEnd/>
              <a:tailEnd/>
            </a:ln>
          </p:spPr>
          <p:txBody>
            <a:bodyPr/>
            <a:lstStyle/>
            <a:p>
              <a:endParaRPr lang="zh-CN" altLang="en-US">
                <a:latin typeface="Lato Light"/>
              </a:endParaRPr>
            </a:p>
          </p:txBody>
        </p:sp>
        <p:sp>
          <p:nvSpPr>
            <p:cNvPr id="19480" name="左右箭头 43"/>
            <p:cNvSpPr>
              <a:spLocks noChangeArrowheads="1"/>
            </p:cNvSpPr>
            <p:nvPr/>
          </p:nvSpPr>
          <p:spPr bwMode="auto">
            <a:xfrm>
              <a:off x="3899087" y="6212450"/>
              <a:ext cx="457200" cy="76200"/>
            </a:xfrm>
            <a:prstGeom prst="leftRightArrow">
              <a:avLst>
                <a:gd name="adj1" fmla="val 50000"/>
                <a:gd name="adj2" fmla="val 120000"/>
              </a:avLst>
            </a:prstGeom>
            <a:solidFill>
              <a:srgbClr val="FF0000"/>
            </a:solidFill>
            <a:ln w="9525">
              <a:solidFill>
                <a:srgbClr val="000000"/>
              </a:solidFill>
              <a:miter lim="800000"/>
              <a:headEnd/>
              <a:tailEnd/>
            </a:ln>
          </p:spPr>
          <p:txBody>
            <a:bodyPr/>
            <a:lstStyle/>
            <a:p>
              <a:endParaRPr lang="zh-CN" altLang="en-US">
                <a:latin typeface="Lato Light"/>
              </a:endParaRPr>
            </a:p>
          </p:txBody>
        </p:sp>
        <p:sp>
          <p:nvSpPr>
            <p:cNvPr id="19481" name="上下箭头 44"/>
            <p:cNvSpPr>
              <a:spLocks noChangeArrowheads="1"/>
            </p:cNvSpPr>
            <p:nvPr/>
          </p:nvSpPr>
          <p:spPr bwMode="auto">
            <a:xfrm>
              <a:off x="1062529" y="970280"/>
              <a:ext cx="52631" cy="332105"/>
            </a:xfrm>
            <a:prstGeom prst="upDownArrow">
              <a:avLst>
                <a:gd name="adj1" fmla="val 50000"/>
                <a:gd name="adj2" fmla="val 59449"/>
              </a:avLst>
            </a:prstGeom>
            <a:solidFill>
              <a:srgbClr val="92D050"/>
            </a:solidFill>
            <a:ln w="9525">
              <a:solidFill>
                <a:srgbClr val="000000"/>
              </a:solidFill>
              <a:miter lim="800000"/>
              <a:headEnd/>
              <a:tailEnd/>
            </a:ln>
          </p:spPr>
          <p:txBody>
            <a:bodyPr/>
            <a:lstStyle/>
            <a:p>
              <a:endParaRPr lang="zh-CN" altLang="en-US">
                <a:latin typeface="Lato Light"/>
              </a:endParaRPr>
            </a:p>
          </p:txBody>
        </p:sp>
        <p:sp>
          <p:nvSpPr>
            <p:cNvPr id="19482" name="右箭头 45"/>
            <p:cNvSpPr>
              <a:spLocks noChangeArrowheads="1"/>
            </p:cNvSpPr>
            <p:nvPr/>
          </p:nvSpPr>
          <p:spPr bwMode="auto">
            <a:xfrm>
              <a:off x="1504315" y="666115"/>
              <a:ext cx="2133600" cy="152400"/>
            </a:xfrm>
            <a:prstGeom prst="rightArrow">
              <a:avLst>
                <a:gd name="adj1" fmla="val 50000"/>
                <a:gd name="adj2" fmla="val 350000"/>
              </a:avLst>
            </a:prstGeom>
            <a:solidFill>
              <a:srgbClr val="FFFF00"/>
            </a:solidFill>
            <a:ln w="9525">
              <a:solidFill>
                <a:srgbClr val="000000"/>
              </a:solidFill>
              <a:miter lim="800000"/>
              <a:headEnd/>
              <a:tailEnd/>
            </a:ln>
          </p:spPr>
          <p:txBody>
            <a:bodyPr/>
            <a:lstStyle/>
            <a:p>
              <a:endParaRPr lang="zh-CN" altLang="en-US">
                <a:latin typeface="Lato Light"/>
              </a:endParaRPr>
            </a:p>
          </p:txBody>
        </p:sp>
        <p:sp>
          <p:nvSpPr>
            <p:cNvPr id="19483" name="左箭头 46"/>
            <p:cNvSpPr>
              <a:spLocks noChangeArrowheads="1"/>
            </p:cNvSpPr>
            <p:nvPr/>
          </p:nvSpPr>
          <p:spPr bwMode="auto">
            <a:xfrm>
              <a:off x="1504315" y="830580"/>
              <a:ext cx="2108200" cy="139700"/>
            </a:xfrm>
            <a:prstGeom prst="leftArrow">
              <a:avLst>
                <a:gd name="adj1" fmla="val 50000"/>
                <a:gd name="adj2" fmla="val 377273"/>
              </a:avLst>
            </a:prstGeom>
            <a:solidFill>
              <a:srgbClr val="00B0F0"/>
            </a:solidFill>
            <a:ln w="9525">
              <a:solidFill>
                <a:srgbClr val="000000"/>
              </a:solidFill>
              <a:miter lim="800000"/>
              <a:headEnd/>
              <a:tailEnd/>
            </a:ln>
          </p:spPr>
          <p:txBody>
            <a:bodyPr/>
            <a:lstStyle/>
            <a:p>
              <a:endParaRPr lang="zh-CN" altLang="en-US">
                <a:latin typeface="Lato Light"/>
              </a:endParaRPr>
            </a:p>
          </p:txBody>
        </p:sp>
        <p:sp>
          <p:nvSpPr>
            <p:cNvPr id="19484" name="左右箭头 47"/>
            <p:cNvSpPr>
              <a:spLocks noChangeArrowheads="1"/>
            </p:cNvSpPr>
            <p:nvPr/>
          </p:nvSpPr>
          <p:spPr bwMode="auto">
            <a:xfrm>
              <a:off x="1492885" y="1012190"/>
              <a:ext cx="2197100" cy="165100"/>
            </a:xfrm>
            <a:prstGeom prst="leftRightArrow">
              <a:avLst>
                <a:gd name="adj1" fmla="val 50000"/>
                <a:gd name="adj2" fmla="val 266154"/>
              </a:avLst>
            </a:prstGeom>
            <a:solidFill>
              <a:srgbClr val="FF0000"/>
            </a:solidFill>
            <a:ln w="9525">
              <a:solidFill>
                <a:srgbClr val="000000"/>
              </a:solidFill>
              <a:miter lim="800000"/>
              <a:headEnd/>
              <a:tailEnd/>
            </a:ln>
          </p:spPr>
          <p:txBody>
            <a:bodyPr/>
            <a:lstStyle/>
            <a:p>
              <a:endParaRPr lang="zh-CN" altLang="en-US">
                <a:latin typeface="Lato Light"/>
              </a:endParaRPr>
            </a:p>
          </p:txBody>
        </p:sp>
        <p:sp>
          <p:nvSpPr>
            <p:cNvPr id="19485" name="左右箭头 48"/>
            <p:cNvSpPr>
              <a:spLocks noChangeArrowheads="1"/>
            </p:cNvSpPr>
            <p:nvPr/>
          </p:nvSpPr>
          <p:spPr bwMode="auto">
            <a:xfrm>
              <a:off x="3906535" y="6381503"/>
              <a:ext cx="457200" cy="76200"/>
            </a:xfrm>
            <a:prstGeom prst="leftRightArrow">
              <a:avLst>
                <a:gd name="adj1" fmla="val 50000"/>
                <a:gd name="adj2" fmla="val 120000"/>
              </a:avLst>
            </a:prstGeom>
            <a:solidFill>
              <a:srgbClr val="92D050"/>
            </a:solidFill>
            <a:ln w="9525">
              <a:solidFill>
                <a:srgbClr val="000000"/>
              </a:solidFill>
              <a:miter lim="800000"/>
              <a:headEnd/>
              <a:tailEnd/>
            </a:ln>
          </p:spPr>
          <p:txBody>
            <a:bodyPr/>
            <a:lstStyle/>
            <a:p>
              <a:endParaRPr lang="zh-CN" altLang="en-US">
                <a:latin typeface="Lato Light"/>
              </a:endParaRPr>
            </a:p>
          </p:txBody>
        </p:sp>
      </p:grpSp>
      <p:sp>
        <p:nvSpPr>
          <p:cNvPr id="19462" name="直接连接符 70"/>
          <p:cNvSpPr>
            <a:spLocks noChangeShapeType="1"/>
          </p:cNvSpPr>
          <p:nvPr/>
        </p:nvSpPr>
        <p:spPr bwMode="auto">
          <a:xfrm>
            <a:off x="4670425" y="4070350"/>
            <a:ext cx="1779588" cy="0"/>
          </a:xfrm>
          <a:prstGeom prst="line">
            <a:avLst/>
          </a:prstGeom>
          <a:noFill/>
          <a:ln w="9525">
            <a:solidFill>
              <a:srgbClr val="000000"/>
            </a:solidFill>
            <a:round/>
            <a:headEnd/>
            <a:tailEnd/>
          </a:ln>
        </p:spPr>
        <p:txBody>
          <a:bodyPr/>
          <a:lstStyle/>
          <a:p>
            <a:endParaRPr lang="zh-CN" altLang="en-US"/>
          </a:p>
        </p:txBody>
      </p:sp>
      <p:sp>
        <p:nvSpPr>
          <p:cNvPr id="19463" name="文本框 71"/>
          <p:cNvSpPr txBox="1">
            <a:spLocks noChangeArrowheads="1"/>
          </p:cNvSpPr>
          <p:nvPr/>
        </p:nvSpPr>
        <p:spPr bwMode="auto">
          <a:xfrm>
            <a:off x="3200390" y="5493"/>
            <a:ext cx="4746625" cy="400110"/>
          </a:xfrm>
          <a:prstGeom prst="rect">
            <a:avLst/>
          </a:prstGeom>
          <a:noFill/>
          <a:ln w="9525">
            <a:noFill/>
            <a:miter lim="800000"/>
            <a:headEnd/>
            <a:tailEnd/>
          </a:ln>
        </p:spPr>
        <p:txBody>
          <a:bodyPr>
            <a:spAutoFit/>
          </a:bodyPr>
          <a:lstStyle/>
          <a:p>
            <a:r>
              <a:rPr lang="en-US" altLang="zh-CN" sz="2000" dirty="0">
                <a:latin typeface="Lato Light"/>
              </a:rPr>
              <a:t>      </a:t>
            </a:r>
            <a:r>
              <a:rPr lang="zh-CN" altLang="en-US" sz="2000" dirty="0" smtClean="0">
                <a:latin typeface="Lato Light"/>
              </a:rPr>
              <a:t>                </a:t>
            </a:r>
            <a:r>
              <a:rPr lang="en-US" altLang="zh-CN" sz="2000" dirty="0" smtClean="0">
                <a:latin typeface="Lato Light"/>
              </a:rPr>
              <a:t>3</a:t>
            </a:r>
            <a:r>
              <a:rPr lang="en-US" altLang="zh-CN" sz="2000" dirty="0" smtClean="0">
                <a:latin typeface="Lato Light"/>
              </a:rPr>
              <a:t>.1</a:t>
            </a:r>
            <a:r>
              <a:rPr lang="zh-CN" altLang="en-US" sz="2000" dirty="0" smtClean="0">
                <a:latin typeface="Lato Light"/>
              </a:rPr>
              <a:t>、</a:t>
            </a:r>
            <a:r>
              <a:rPr lang="en-US" altLang="zh-CN" sz="2000" dirty="0" err="1" smtClean="0">
                <a:latin typeface="仿宋"/>
                <a:ea typeface="仿宋"/>
                <a:cs typeface="仿宋"/>
              </a:rPr>
              <a:t>Hadoop</a:t>
            </a:r>
            <a:r>
              <a:rPr lang="zh-CN" altLang="en-US" sz="2000" dirty="0" smtClean="0">
                <a:latin typeface="Lato Light"/>
              </a:rPr>
              <a:t>平台搭建</a:t>
            </a:r>
            <a:endParaRPr lang="zh-CN" altLang="en-US" sz="2000" dirty="0">
              <a:latin typeface="Lato Light"/>
            </a:endParaRPr>
          </a:p>
        </p:txBody>
      </p:sp>
      <p:sp>
        <p:nvSpPr>
          <p:cNvPr id="39" name="直接连接符 39"/>
          <p:cNvSpPr>
            <a:spLocks noChangeShapeType="1"/>
          </p:cNvSpPr>
          <p:nvPr/>
        </p:nvSpPr>
        <p:spPr bwMode="auto">
          <a:xfrm flipV="1">
            <a:off x="227023" y="1828800"/>
            <a:ext cx="4661848" cy="10273"/>
          </a:xfrm>
          <a:prstGeom prst="line">
            <a:avLst/>
          </a:prstGeom>
          <a:noFill/>
          <a:ln w="9525">
            <a:solidFill>
              <a:srgbClr val="000000"/>
            </a:solidFill>
            <a:round/>
            <a:headEnd/>
            <a:tailEnd/>
          </a:ln>
        </p:spPr>
        <p:txBody>
          <a:bodyPr/>
          <a:lstStyle/>
          <a:p>
            <a:endParaRPr lang="zh-CN" altLang="en-US"/>
          </a:p>
        </p:txBody>
      </p:sp>
      <p:cxnSp>
        <p:nvCxnSpPr>
          <p:cNvPr id="40" name="直接连接符 39">
            <a:extLst>
              <a:ext uri="{FF2B5EF4-FFF2-40B4-BE49-F238E27FC236}">
                <a16:creationId xmlns:a16="http://schemas.microsoft.com/office/drawing/2014/main" xmlns="" id="{75B69ED2-C892-423B-9E88-AF160967918A}"/>
              </a:ext>
            </a:extLst>
          </p:cNvPr>
          <p:cNvCxnSpPr>
            <a:cxnSpLocks/>
          </p:cNvCxnSpPr>
          <p:nvPr/>
        </p:nvCxnSpPr>
        <p:spPr>
          <a:xfrm>
            <a:off x="5561912" y="452826"/>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年终工作总结"/>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TotalTime>
  <Words>1011</Words>
  <Application>Microsoft Office PowerPoint</Application>
  <PresentationFormat>自定义</PresentationFormat>
  <Paragraphs>188</Paragraphs>
  <Slides>15</Slides>
  <Notes>15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雅致工作总结</dc:title>
  <dc:creator>第一PPT</dc:creator>
  <cp:keywords>www.1ppt.com</cp:keywords>
  <dc:description>www.1ppt.com</dc:description>
  <cp:lastModifiedBy>HP Inc.</cp:lastModifiedBy>
  <cp:revision>184</cp:revision>
  <dcterms:created xsi:type="dcterms:W3CDTF">2019-07-04T08:14:45Z</dcterms:created>
  <dcterms:modified xsi:type="dcterms:W3CDTF">2020-04-14T10:20:02Z</dcterms:modified>
</cp:coreProperties>
</file>