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310" r:id="rId3"/>
    <p:sldId id="278" r:id="rId4"/>
    <p:sldId id="289" r:id="rId6"/>
    <p:sldId id="290" r:id="rId7"/>
    <p:sldId id="280" r:id="rId8"/>
    <p:sldId id="296" r:id="rId9"/>
    <p:sldId id="295" r:id="rId10"/>
    <p:sldId id="281" r:id="rId11"/>
    <p:sldId id="298" r:id="rId12"/>
    <p:sldId id="283" r:id="rId13"/>
    <p:sldId id="304" r:id="rId14"/>
    <p:sldId id="305" r:id="rId15"/>
    <p:sldId id="30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9" d="100"/>
          <a:sy n="69" d="100"/>
        </p:scale>
        <p:origin x="756" y="48"/>
      </p:cViewPr>
      <p:guideLst>
        <p:guide orient="horz" pos="2178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6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3F231-EBD8-4F4B-BAC9-96524D9BF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24B6-CB4E-422A-9C24-F861A0BCA0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4F45-6022-46CA-A4EC-E3BB56DBF9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5A57-8D53-4F3F-B159-CC185D6CC2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4932" y="0"/>
            <a:ext cx="7857067" cy="4419600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2EBA-94BF-40B8-B1C9-5B1FF0F7366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8" name="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430" y="3044825"/>
            <a:ext cx="11244580" cy="76835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440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</a:rPr>
              <a:t>Hadoop</a:t>
            </a:r>
            <a:r>
              <a:rPr lang="zh-CN" altLang="en-US" sz="4400">
                <a:solidFill>
                  <a:schemeClr val="tx2"/>
                </a:solidFill>
              </a:rPr>
              <a:t>大数据处理行为痕迹记录的创新应用</a:t>
            </a:r>
            <a:endParaRPr lang="zh-CN" altLang="en-US" sz="440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2470" y="4907280"/>
            <a:ext cx="3938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/>
                </a:solidFill>
              </a:rPr>
              <a:t>负责人</a:t>
            </a:r>
            <a:r>
              <a:rPr lang="zh-CN" altLang="en-US"/>
              <a:t>： 杨秉学 </a:t>
            </a:r>
            <a:r>
              <a:rPr lang="en-US" altLang="zh-CN"/>
              <a:t>13756697779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组员</a:t>
            </a:r>
            <a:r>
              <a:rPr lang="zh-CN" altLang="en-US"/>
              <a:t>：  刘俊龙 </a:t>
            </a:r>
            <a:r>
              <a:rPr lang="en-US" altLang="zh-CN"/>
              <a:t>18072264663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4243069" y="3903033"/>
            <a:ext cx="3705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优化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Hadoop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计算框架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算法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4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9" name="组合 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" name="矩形 9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/>
          <p:cNvSpPr txBox="1"/>
          <p:nvPr/>
        </p:nvSpPr>
        <p:spPr>
          <a:xfrm>
            <a:off x="808355" y="1008380"/>
            <a:ext cx="8744585" cy="1419225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问题</a:t>
            </a:r>
            <a:r>
              <a:rPr lang="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1</a:t>
            </a: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：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程序运行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时间与空间复杂度比较高</a:t>
            </a:r>
            <a:endParaRPr lang="en-US" altLang="en-US" sz="2400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问题2：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现在</a:t>
            </a:r>
            <a:r>
              <a:rPr lang="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采用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的算法是简单的for循环，没有经过优化</a:t>
            </a:r>
            <a:endParaRPr lang="en-US" altLang="en-US" sz="2400" b="1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问题3：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目前程序读写HDFS文件系统开销较大</a:t>
            </a:r>
            <a:endParaRPr lang="" altLang="en-US" sz="2400" dirty="0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94813" y="154003"/>
            <a:ext cx="856488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项目目前存在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需要解决的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主要问题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07" name="矩形 106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2" name="矩形 101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313228" y="2573988"/>
            <a:ext cx="577088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项目主要问题解决方案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6" name="TextBox 39"/>
          <p:cNvSpPr txBox="1"/>
          <p:nvPr/>
        </p:nvSpPr>
        <p:spPr>
          <a:xfrm>
            <a:off x="749300" y="3342640"/>
            <a:ext cx="886333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" altLang="en-US" sz="2400" b="1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措施1：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算法优化，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测试以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获得在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前端提交速度不同情况下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,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动态调整Mapper和Reducer</a:t>
            </a:r>
            <a:r>
              <a:rPr lang="en-US" altLang="en-US" sz="2400" b="1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数量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来增强</a:t>
            </a:r>
            <a:r>
              <a:rPr lang="en-US" altLang="en-US" sz="2400" b="1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处理能力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的合适算法，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以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增强程序的适应性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,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满足我们在实际应用场景的需要</a:t>
            </a:r>
            <a:r>
              <a:rPr lang="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。</a:t>
            </a:r>
            <a:endParaRPr lang="" altLang="en-US" sz="2400" b="1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措施</a:t>
            </a:r>
            <a:r>
              <a:rPr lang="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2</a:t>
            </a: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：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对用户行为的</a:t>
            </a:r>
            <a:r>
              <a:rPr lang="en-US" altLang="en-US" sz="2400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分片大小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进行优化</a:t>
            </a:r>
            <a:endParaRPr lang="en-US" altLang="en-US" sz="2400" b="1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" altLang="en-US" sz="2400" b="1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措施3：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研究视频播放情况结果文件的</a:t>
            </a:r>
            <a:r>
              <a:rPr lang="en-US" altLang="en-US" sz="2400" b="1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压缩方法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，减少程序读写文件尺寸，从而减少I/O开销</a:t>
            </a:r>
            <a:endParaRPr lang="" altLang="en-US" sz="2400" b="1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1334" y="1551942"/>
            <a:ext cx="10051537" cy="4398861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294416" y="3751372"/>
            <a:ext cx="0" cy="96085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67719" y="3751372"/>
            <a:ext cx="0" cy="96085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951238" y="2791053"/>
            <a:ext cx="0" cy="96085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92600" y="2791053"/>
            <a:ext cx="0" cy="96085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091358" y="4908131"/>
            <a:ext cx="2406117" cy="1042696"/>
            <a:chOff x="1929542" y="4908274"/>
            <a:chExt cx="2729132" cy="1042806"/>
          </a:xfrm>
        </p:grpSpPr>
        <p:sp>
          <p:nvSpPr>
            <p:cNvPr id="44" name="TextBox 43"/>
            <p:cNvSpPr txBox="1"/>
            <p:nvPr/>
          </p:nvSpPr>
          <p:spPr>
            <a:xfrm>
              <a:off x="2434136" y="4908274"/>
              <a:ext cx="1719950" cy="336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12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月至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1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  <a:endPara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9542" y="5195350"/>
              <a:ext cx="2729132" cy="75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争取初步完成立项</a:t>
              </a:r>
              <a:endParaRPr lang="en-US" altLang="zh-CN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时的要求</a:t>
              </a:r>
              <a:endParaRPr lang="en-US" altLang="zh-CN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4662" y="4931860"/>
            <a:ext cx="2406117" cy="1351072"/>
            <a:chOff x="5703260" y="4932005"/>
            <a:chExt cx="2729132" cy="1351215"/>
          </a:xfrm>
        </p:grpSpPr>
        <p:sp>
          <p:nvSpPr>
            <p:cNvPr id="48" name="TextBox 47"/>
            <p:cNvSpPr txBox="1"/>
            <p:nvPr/>
          </p:nvSpPr>
          <p:spPr>
            <a:xfrm>
              <a:off x="6506036" y="4932005"/>
              <a:ext cx="1123585" cy="336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3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  <a:endPara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03260" y="5195350"/>
              <a:ext cx="2729132" cy="1087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完成技术说明书、撰写论文、申请软件著作权</a:t>
              </a:r>
              <a:endParaRPr lang="zh-CN" altLang="en-US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53837" y="1621328"/>
            <a:ext cx="2475780" cy="701427"/>
            <a:chOff x="4038291" y="1621125"/>
            <a:chExt cx="2304129" cy="701503"/>
          </a:xfrm>
        </p:grpSpPr>
        <p:sp>
          <p:nvSpPr>
            <p:cNvPr id="50" name="TextBox 49"/>
            <p:cNvSpPr txBox="1"/>
            <p:nvPr/>
          </p:nvSpPr>
          <p:spPr>
            <a:xfrm>
              <a:off x="4729396" y="1621125"/>
              <a:ext cx="921920" cy="336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  <a:endPara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38291" y="1899037"/>
              <a:ext cx="2304129" cy="423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完善以及</a:t>
              </a:r>
              <a:r>
                <a:rPr lang="zh-CN" altLang="en-US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算法优化</a:t>
              </a:r>
              <a:endParaRPr lang="zh-CN" altLang="en-US" dirty="0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94111" y="1632610"/>
            <a:ext cx="2475780" cy="690138"/>
            <a:chOff x="7780247" y="1632414"/>
            <a:chExt cx="2304129" cy="690215"/>
          </a:xfrm>
        </p:grpSpPr>
        <p:sp>
          <p:nvSpPr>
            <p:cNvPr id="52" name="TextBox 51"/>
            <p:cNvSpPr txBox="1"/>
            <p:nvPr/>
          </p:nvSpPr>
          <p:spPr>
            <a:xfrm>
              <a:off x="8270419" y="1632414"/>
              <a:ext cx="1323782" cy="33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4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月至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5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  <a:endPara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80247" y="1899037"/>
              <a:ext cx="2304129" cy="423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申请结题</a:t>
              </a:r>
              <a:endParaRPr lang="en-US" altLang="zh-CN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4813" y="154003"/>
            <a:ext cx="4236720" cy="5003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下阶段主要计划及时间安排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65" name="矩形 64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60" name="矩形 59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652395" y="2322830"/>
            <a:ext cx="5213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在</a:t>
            </a:r>
            <a:r>
              <a:rPr lang="en-US" altLang="zh-CN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学校网络教学平台进行测试</a:t>
            </a:r>
            <a:r>
              <a:rPr lang="" altLang="en-US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，以</a:t>
            </a:r>
            <a:r>
              <a:rPr lang="en-US" altLang="zh-CN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推广使用</a:t>
            </a:r>
            <a:r>
              <a:rPr lang="en-US" altLang="en-US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。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899536" y="2729165"/>
            <a:ext cx="4392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2"/>
                </a:solidFill>
                <a:latin typeface="Agency FB" panose="020B0503020202020204" pitchFamily="34" charset="0"/>
              </a:rPr>
              <a:t>谢谢聆听！</a:t>
            </a:r>
            <a:endParaRPr lang="zh-CN" altLang="en-US" sz="6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3" name="矩形 22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9" name="矩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4" name="矩形 13"/>
            <p:cNvSpPr/>
            <p:nvPr userDrawn="1">
              <p:custDataLst>
                <p:tags r:id="rId3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021" y="1209176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1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021" y="2386103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2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021" y="3532550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3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021" y="4703762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4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71347" y="1466986"/>
            <a:ext cx="526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在服务器上成功部署了完全分布式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Hadoop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平台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71347" y="248974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根据实际需求优化部署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71347" y="3666809"/>
            <a:ext cx="63925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记录分析Hadoop的计算和I</a:t>
            </a:r>
            <a:r>
              <a:rPr lang="" altLang="zh-CN" sz="20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O开销状况与文件输出时间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71347" y="4961347"/>
            <a:ext cx="2825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升级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Hadoop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计算框架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算法</a:t>
            </a:r>
            <a:endParaRPr lang="en-US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41709" y="2386103"/>
            <a:ext cx="2422468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Agency FB" panose="020B0503020202020204" pitchFamily="34" charset="0"/>
              </a:rPr>
              <a:t>项目成果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1432559" y="3881443"/>
            <a:ext cx="932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在服务器上成功部署了完全分布式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Hadoop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平台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1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07105" y="1830218"/>
            <a:ext cx="35996" cy="2364223"/>
            <a:chOff x="1331651" y="1597980"/>
            <a:chExt cx="36000" cy="2364481"/>
          </a:xfrm>
          <a:solidFill>
            <a:schemeClr val="accent1"/>
          </a:solidFill>
        </p:grpSpPr>
        <p:cxnSp>
          <p:nvCxnSpPr>
            <p:cNvPr id="13" name="直接连接符 12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3417494" y="3186784"/>
            <a:ext cx="35996" cy="2390065"/>
            <a:chOff x="1331651" y="1572132"/>
            <a:chExt cx="36000" cy="2390327"/>
          </a:xfrm>
          <a:solidFill>
            <a:schemeClr val="accent2"/>
          </a:solidFill>
        </p:grpSpPr>
        <p:cxnSp>
          <p:nvCxnSpPr>
            <p:cNvPr id="25" name="直接连接符 24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27886" y="1830218"/>
            <a:ext cx="35996" cy="2364223"/>
            <a:chOff x="1331651" y="1597980"/>
            <a:chExt cx="36000" cy="2364481"/>
          </a:xfrm>
          <a:solidFill>
            <a:schemeClr val="accent3"/>
          </a:solidFill>
        </p:grpSpPr>
        <p:cxnSp>
          <p:nvCxnSpPr>
            <p:cNvPr id="30" name="直接连接符 29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V="1">
            <a:off x="8238275" y="3186783"/>
            <a:ext cx="35996" cy="2390066"/>
            <a:chOff x="1331651" y="1572132"/>
            <a:chExt cx="36000" cy="2390328"/>
          </a:xfrm>
          <a:solidFill>
            <a:schemeClr val="accent4"/>
          </a:solidFill>
        </p:grpSpPr>
        <p:cxnSp>
          <p:nvCxnSpPr>
            <p:cNvPr id="35" name="直接连接符 34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4874" y="3186783"/>
            <a:ext cx="2161921" cy="1017183"/>
            <a:chOff x="1269414" y="2945166"/>
            <a:chExt cx="2162158" cy="1017295"/>
          </a:xfrm>
          <a:solidFill>
            <a:srgbClr val="298EC0"/>
          </a:solidFill>
        </p:grpSpPr>
        <p:sp>
          <p:nvSpPr>
            <p:cNvPr id="7" name="矩形 6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515" kern="0">
                <a:solidFill>
                  <a:sysClr val="window" lastClr="FFFFFF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269414" y="3543402"/>
              <a:ext cx="2161777" cy="395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000" dirty="0">
                  <a:cs typeface="+mn-ea"/>
                  <a:sym typeface="Arial" panose="02080604020202020204" pitchFamily="34" charset="0"/>
                </a:rPr>
                <a:t>Master</a:t>
              </a: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节点中</a:t>
              </a:r>
              <a:r>
                <a:rPr lang="en-US" altLang="zh-CN" sz="1000" dirty="0">
                  <a:cs typeface="+mn-ea"/>
                  <a:sym typeface="Arial" panose="02080604020202020204" pitchFamily="34" charset="0"/>
                </a:rPr>
                <a:t>NameNode</a:t>
              </a: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进程检测</a:t>
              </a:r>
              <a:endParaRPr lang="zh-CN" altLang="en-US" sz="1000" dirty="0"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43808" y="3042093"/>
              <a:ext cx="1075605" cy="6060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3035" dirty="0">
                  <a:cs typeface="+mn-ea"/>
                  <a:sym typeface="Arial" panose="02080604020202020204" pitchFamily="34" charset="0"/>
                </a:rPr>
                <a:t>1</a:t>
              </a:r>
              <a:endParaRPr lang="zh-CN" altLang="en-US" sz="3035" dirty="0"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17495" y="3186783"/>
            <a:ext cx="2099691" cy="1017183"/>
            <a:chOff x="3742306" y="2945166"/>
            <a:chExt cx="2099921" cy="1017295"/>
          </a:xfrm>
        </p:grpSpPr>
        <p:sp>
          <p:nvSpPr>
            <p:cNvPr id="23" name="矩形 22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5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30598" y="3591942"/>
              <a:ext cx="1923330" cy="27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Slaver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中</a:t>
              </a: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DataNode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进程检测</a:t>
              </a:r>
              <a:endParaRPr lang="zh-CN" altLang="en-US" sz="10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70418" y="3042093"/>
              <a:ext cx="1075605" cy="65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3035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</a:t>
              </a:r>
              <a:endParaRPr lang="zh-CN" altLang="en-US" sz="3035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27885" y="3186783"/>
            <a:ext cx="2100580" cy="1017183"/>
            <a:chOff x="6152961" y="2945166"/>
            <a:chExt cx="2100810" cy="1017295"/>
          </a:xfrm>
          <a:solidFill>
            <a:srgbClr val="298EC0"/>
          </a:solidFill>
        </p:grpSpPr>
        <p:sp>
          <p:nvSpPr>
            <p:cNvPr id="28" name="矩形 27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515" kern="0">
                <a:solidFill>
                  <a:sysClr val="window" lastClr="FFFFFF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46316" y="3543402"/>
              <a:ext cx="2007455" cy="395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命令行检测</a:t>
              </a:r>
              <a:r>
                <a:rPr lang="en-US" altLang="zh-CN" sz="1000" dirty="0">
                  <a:cs typeface="+mn-ea"/>
                  <a:sym typeface="Arial" panose="02080604020202020204" pitchFamily="34" charset="0"/>
                </a:rPr>
                <a:t>DataNode</a:t>
              </a: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启动状况</a:t>
              </a:r>
              <a:endParaRPr lang="zh-CN" altLang="en-US" sz="1000" dirty="0"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3035" dirty="0">
                  <a:cs typeface="+mn-ea"/>
                  <a:sym typeface="Arial" panose="02080604020202020204" pitchFamily="34" charset="0"/>
                </a:rPr>
                <a:t>3</a:t>
              </a:r>
              <a:endParaRPr lang="zh-CN" altLang="en-US" sz="3035" dirty="0"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71598" y="3186783"/>
            <a:ext cx="2260600" cy="1017183"/>
            <a:chOff x="8496932" y="2945166"/>
            <a:chExt cx="2260848" cy="1017295"/>
          </a:xfrm>
        </p:grpSpPr>
        <p:sp>
          <p:nvSpPr>
            <p:cNvPr id="33" name="矩形 32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5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496932" y="3591667"/>
              <a:ext cx="2260848" cy="27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Web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方式检测</a:t>
              </a: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DataNode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运行状况</a:t>
              </a:r>
              <a:endParaRPr lang="zh-CN" altLang="en-US" sz="10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087650" y="3042093"/>
              <a:ext cx="1075605" cy="65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3035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4</a:t>
              </a:r>
              <a:endParaRPr lang="zh-CN" altLang="en-US" sz="3035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7118249"/>
            <a:ext cx="11559822" cy="1252314"/>
            <a:chOff x="0" y="7507131"/>
            <a:chExt cx="12192000" cy="1320800"/>
          </a:xfrm>
        </p:grpSpPr>
        <p:sp>
          <p:nvSpPr>
            <p:cNvPr id="42" name="矩形 41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705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1421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5454568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705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-1578586"/>
            <a:ext cx="11559822" cy="1252314"/>
            <a:chOff x="0" y="7507131"/>
            <a:chExt cx="12192000" cy="1320800"/>
          </a:xfrm>
        </p:grpSpPr>
        <p:sp>
          <p:nvSpPr>
            <p:cNvPr id="48" name="矩形 47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705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541421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5454568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705"/>
            </a:p>
          </p:txBody>
        </p:sp>
      </p:grpSp>
      <p:pic>
        <p:nvPicPr>
          <p:cNvPr id="2" name="图片 -2147482615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05" y="2146300"/>
            <a:ext cx="467868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-2147482614" descr="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85" y="4831715"/>
            <a:ext cx="4622165" cy="410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-2147482613" descr="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1222375"/>
            <a:ext cx="2753360" cy="1687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-2147482612" descr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685" y="4497070"/>
            <a:ext cx="2321560" cy="1461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5" name="矩形 14"/>
              <p:cNvSpPr/>
              <p:nvPr userDrawn="1">
                <p:custDataLst>
                  <p:tags r:id="rId1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10" name="矩形 9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</p:grpSp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4226559" y="3881443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根据实际需求优化部署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2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875689" y="1995635"/>
            <a:ext cx="3909150" cy="4140488"/>
            <a:chOff x="950284" y="2059774"/>
            <a:chExt cx="3788406" cy="4012600"/>
          </a:xfrm>
        </p:grpSpPr>
        <p:sp>
          <p:nvSpPr>
            <p:cNvPr id="6" name="Freeform 5"/>
            <p:cNvSpPr/>
            <p:nvPr/>
          </p:nvSpPr>
          <p:spPr bwMode="auto">
            <a:xfrm>
              <a:off x="1863217" y="5309576"/>
              <a:ext cx="843589" cy="762798"/>
            </a:xfrm>
            <a:custGeom>
              <a:avLst/>
              <a:gdLst>
                <a:gd name="T0" fmla="*/ 1253 w 1253"/>
                <a:gd name="T1" fmla="*/ 1133 h 1133"/>
                <a:gd name="T2" fmla="*/ 0 w 1253"/>
                <a:gd name="T3" fmla="*/ 1133 h 1133"/>
                <a:gd name="T4" fmla="*/ 151 w 1253"/>
                <a:gd name="T5" fmla="*/ 0 h 1133"/>
                <a:gd name="T6" fmla="*/ 1102 w 1253"/>
                <a:gd name="T7" fmla="*/ 0 h 1133"/>
                <a:gd name="T8" fmla="*/ 1253 w 1253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1133">
                  <a:moveTo>
                    <a:pt x="1253" y="1133"/>
                  </a:moveTo>
                  <a:lnTo>
                    <a:pt x="0" y="1133"/>
                  </a:lnTo>
                  <a:lnTo>
                    <a:pt x="151" y="0"/>
                  </a:lnTo>
                  <a:lnTo>
                    <a:pt x="1102" y="0"/>
                  </a:lnTo>
                  <a:lnTo>
                    <a:pt x="1253" y="11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894860" y="5309576"/>
              <a:ext cx="778283" cy="517733"/>
            </a:xfrm>
            <a:custGeom>
              <a:avLst/>
              <a:gdLst>
                <a:gd name="T0" fmla="*/ 1156 w 1156"/>
                <a:gd name="T1" fmla="*/ 769 h 769"/>
                <a:gd name="T2" fmla="*/ 1055 w 1156"/>
                <a:gd name="T3" fmla="*/ 0 h 769"/>
                <a:gd name="T4" fmla="*/ 104 w 1156"/>
                <a:gd name="T5" fmla="*/ 0 h 769"/>
                <a:gd name="T6" fmla="*/ 0 w 1156"/>
                <a:gd name="T7" fmla="*/ 769 h 769"/>
                <a:gd name="T8" fmla="*/ 1156 w 1156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769">
                  <a:moveTo>
                    <a:pt x="1156" y="769"/>
                  </a:moveTo>
                  <a:lnTo>
                    <a:pt x="1055" y="0"/>
                  </a:lnTo>
                  <a:lnTo>
                    <a:pt x="104" y="0"/>
                  </a:lnTo>
                  <a:lnTo>
                    <a:pt x="0" y="769"/>
                  </a:lnTo>
                  <a:lnTo>
                    <a:pt x="1156" y="76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950284" y="3625092"/>
              <a:ext cx="2668783" cy="1956479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950284" y="5232825"/>
              <a:ext cx="2668783" cy="348746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4836" y="3722041"/>
              <a:ext cx="2420352" cy="15107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1709715" y="6025919"/>
              <a:ext cx="1149920" cy="46455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7920" y="4095878"/>
              <a:ext cx="2542885" cy="1136454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810030" y="3099280"/>
              <a:ext cx="1890500" cy="1993508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1194002" y="4629588"/>
              <a:ext cx="1920124" cy="603237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845713" y="3123517"/>
              <a:ext cx="1829234" cy="1945707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892841" y="3156506"/>
              <a:ext cx="1748444" cy="1879055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3235311" y="3198248"/>
              <a:ext cx="366251" cy="364231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314755" y="3221812"/>
              <a:ext cx="263243" cy="261223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380061" y="3241337"/>
              <a:ext cx="178413" cy="178413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170006" y="2741108"/>
              <a:ext cx="509654" cy="514367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3544335" y="3118804"/>
              <a:ext cx="514367" cy="508981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3400932" y="3091201"/>
              <a:ext cx="305658" cy="307678"/>
            </a:xfrm>
            <a:custGeom>
              <a:avLst/>
              <a:gdLst>
                <a:gd name="T0" fmla="*/ 298 w 454"/>
                <a:gd name="T1" fmla="*/ 457 h 457"/>
                <a:gd name="T2" fmla="*/ 0 w 454"/>
                <a:gd name="T3" fmla="*/ 159 h 457"/>
                <a:gd name="T4" fmla="*/ 156 w 454"/>
                <a:gd name="T5" fmla="*/ 0 h 457"/>
                <a:gd name="T6" fmla="*/ 454 w 454"/>
                <a:gd name="T7" fmla="*/ 298 h 457"/>
                <a:gd name="T8" fmla="*/ 298 w 454"/>
                <a:gd name="T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57">
                  <a:moveTo>
                    <a:pt x="298" y="457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454" y="298"/>
                  </a:lnTo>
                  <a:lnTo>
                    <a:pt x="298" y="45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400932" y="3091201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417090" y="3107359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3431229" y="3121497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45367" y="3137655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3461525" y="3151794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475663" y="3165932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9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9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3491822" y="3182090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505960" y="3196228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3520098" y="3212387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536256" y="3226525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550395" y="3242683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3566553" y="3256821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3580691" y="3271633"/>
              <a:ext cx="111760" cy="111087"/>
            </a:xfrm>
            <a:custGeom>
              <a:avLst/>
              <a:gdLst>
                <a:gd name="T0" fmla="*/ 10 w 166"/>
                <a:gd name="T1" fmla="*/ 165 h 165"/>
                <a:gd name="T2" fmla="*/ 0 w 166"/>
                <a:gd name="T3" fmla="*/ 158 h 165"/>
                <a:gd name="T4" fmla="*/ 159 w 166"/>
                <a:gd name="T5" fmla="*/ 0 h 165"/>
                <a:gd name="T6" fmla="*/ 166 w 166"/>
                <a:gd name="T7" fmla="*/ 9 h 165"/>
                <a:gd name="T8" fmla="*/ 10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0" y="165"/>
                  </a:moveTo>
                  <a:lnTo>
                    <a:pt x="0" y="158"/>
                  </a:lnTo>
                  <a:lnTo>
                    <a:pt x="159" y="0"/>
                  </a:lnTo>
                  <a:lnTo>
                    <a:pt x="166" y="9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3596849" y="3287118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426516" y="2059774"/>
              <a:ext cx="1312174" cy="1313521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3549048" y="2779484"/>
              <a:ext cx="469932" cy="471279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179888" y="2092763"/>
              <a:ext cx="526485" cy="527159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4009555" y="2486618"/>
              <a:ext cx="302292" cy="303638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036485" y="2513548"/>
              <a:ext cx="248431" cy="249778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2" name="Freeform 44"/>
            <p:cNvSpPr/>
            <p:nvPr/>
          </p:nvSpPr>
          <p:spPr bwMode="auto">
            <a:xfrm>
              <a:off x="4238461" y="2540478"/>
              <a:ext cx="18851" cy="18851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3" name="Freeform 45"/>
            <p:cNvSpPr/>
            <p:nvPr/>
          </p:nvSpPr>
          <p:spPr bwMode="auto">
            <a:xfrm>
              <a:off x="4182581" y="2508835"/>
              <a:ext cx="19524" cy="18851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4" name="Freeform 46"/>
            <p:cNvSpPr/>
            <p:nvPr/>
          </p:nvSpPr>
          <p:spPr bwMode="auto">
            <a:xfrm>
              <a:off x="4119295" y="2508835"/>
              <a:ext cx="18851" cy="18851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5" name="Freeform 47"/>
            <p:cNvSpPr/>
            <p:nvPr/>
          </p:nvSpPr>
          <p:spPr bwMode="auto">
            <a:xfrm>
              <a:off x="4063415" y="2540478"/>
              <a:ext cx="18851" cy="18851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4029752" y="2596358"/>
              <a:ext cx="20871" cy="20198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7" name="Freeform 49"/>
            <p:cNvSpPr/>
            <p:nvPr/>
          </p:nvSpPr>
          <p:spPr bwMode="auto">
            <a:xfrm>
              <a:off x="4029752" y="2661664"/>
              <a:ext cx="20871" cy="18851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8" name="Freeform 50"/>
            <p:cNvSpPr/>
            <p:nvPr/>
          </p:nvSpPr>
          <p:spPr bwMode="auto">
            <a:xfrm>
              <a:off x="4063415" y="2716871"/>
              <a:ext cx="18851" cy="19524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9" name="Freeform 51"/>
            <p:cNvSpPr/>
            <p:nvPr/>
          </p:nvSpPr>
          <p:spPr bwMode="auto">
            <a:xfrm>
              <a:off x="4119295" y="2749187"/>
              <a:ext cx="18851" cy="18851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4182581" y="2749187"/>
              <a:ext cx="19524" cy="18851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4238461" y="2716871"/>
              <a:ext cx="18851" cy="19524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4270104" y="2661664"/>
              <a:ext cx="20871" cy="18851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4270104" y="2596358"/>
              <a:ext cx="20871" cy="2019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3390160" y="2990886"/>
              <a:ext cx="418765" cy="418765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5" name="Freeform 57"/>
            <p:cNvSpPr/>
            <p:nvPr/>
          </p:nvSpPr>
          <p:spPr bwMode="auto">
            <a:xfrm>
              <a:off x="1429641" y="4756834"/>
              <a:ext cx="1514151" cy="475991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72" name="TextBox 62"/>
          <p:cNvSpPr txBox="1"/>
          <p:nvPr/>
        </p:nvSpPr>
        <p:spPr>
          <a:xfrm>
            <a:off x="5878771" y="278280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5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endParaRPr lang="en-US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3" name="Rectangle 64"/>
          <p:cNvSpPr/>
          <p:nvPr/>
        </p:nvSpPr>
        <p:spPr>
          <a:xfrm>
            <a:off x="5874102" y="3033641"/>
            <a:ext cx="4672418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4" name="Donut 65"/>
          <p:cNvSpPr/>
          <p:nvPr/>
        </p:nvSpPr>
        <p:spPr>
          <a:xfrm>
            <a:off x="5957584" y="3640121"/>
            <a:ext cx="686928" cy="686928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>
            <a:off x="6152672" y="3827325"/>
            <a:ext cx="296750" cy="312520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6" name="Freeform 67"/>
          <p:cNvSpPr>
            <a:spLocks noEditPoints="1"/>
          </p:cNvSpPr>
          <p:nvPr/>
        </p:nvSpPr>
        <p:spPr bwMode="auto">
          <a:xfrm>
            <a:off x="6125791" y="5273387"/>
            <a:ext cx="336888" cy="272379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7" name="Freeform 68"/>
          <p:cNvSpPr>
            <a:spLocks noEditPoints="1"/>
          </p:cNvSpPr>
          <p:nvPr/>
        </p:nvSpPr>
        <p:spPr bwMode="auto">
          <a:xfrm>
            <a:off x="8723294" y="5270996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8713688" y="3839511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9" name="Donut 70"/>
          <p:cNvSpPr/>
          <p:nvPr/>
        </p:nvSpPr>
        <p:spPr>
          <a:xfrm>
            <a:off x="8492367" y="5078499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0" name="Donut 71"/>
          <p:cNvSpPr/>
          <p:nvPr/>
        </p:nvSpPr>
        <p:spPr>
          <a:xfrm>
            <a:off x="5952445" y="5078642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1" name="Donut 72"/>
          <p:cNvSpPr/>
          <p:nvPr/>
        </p:nvSpPr>
        <p:spPr>
          <a:xfrm>
            <a:off x="8486957" y="3640121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2" name="TextBox 73"/>
          <p:cNvSpPr txBox="1"/>
          <p:nvPr/>
        </p:nvSpPr>
        <p:spPr>
          <a:xfrm>
            <a:off x="6661730" y="3932154"/>
            <a:ext cx="864339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3" name="TextBox 74"/>
          <p:cNvSpPr txBox="1"/>
          <p:nvPr/>
        </p:nvSpPr>
        <p:spPr>
          <a:xfrm>
            <a:off x="6661730" y="3676891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80%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4" name="TextBox 75"/>
          <p:cNvSpPr txBox="1"/>
          <p:nvPr/>
        </p:nvSpPr>
        <p:spPr>
          <a:xfrm>
            <a:off x="9219838" y="3932155"/>
            <a:ext cx="864339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5" name="TextBox 76"/>
          <p:cNvSpPr txBox="1"/>
          <p:nvPr/>
        </p:nvSpPr>
        <p:spPr>
          <a:xfrm>
            <a:off x="9219837" y="3676891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60%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6" name="TextBox 77"/>
          <p:cNvSpPr txBox="1"/>
          <p:nvPr/>
        </p:nvSpPr>
        <p:spPr>
          <a:xfrm>
            <a:off x="6661730" y="5378978"/>
            <a:ext cx="864339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7" name="TextBox 78"/>
          <p:cNvSpPr txBox="1"/>
          <p:nvPr/>
        </p:nvSpPr>
        <p:spPr>
          <a:xfrm>
            <a:off x="6661730" y="510799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93%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8" name="TextBox 79"/>
          <p:cNvSpPr txBox="1"/>
          <p:nvPr/>
        </p:nvSpPr>
        <p:spPr>
          <a:xfrm>
            <a:off x="9219838" y="5378978"/>
            <a:ext cx="864339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9" name="TextBox 80"/>
          <p:cNvSpPr txBox="1"/>
          <p:nvPr/>
        </p:nvSpPr>
        <p:spPr>
          <a:xfrm>
            <a:off x="9219837" y="510799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55%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0" name="Rectangle 81"/>
          <p:cNvSpPr/>
          <p:nvPr/>
        </p:nvSpPr>
        <p:spPr>
          <a:xfrm>
            <a:off x="5907220" y="4336824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5907220" y="5781370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2" name="Rectangle 83"/>
          <p:cNvSpPr/>
          <p:nvPr/>
        </p:nvSpPr>
        <p:spPr>
          <a:xfrm>
            <a:off x="8433383" y="4336824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3" name="Rectangle 84"/>
          <p:cNvSpPr/>
          <p:nvPr/>
        </p:nvSpPr>
        <p:spPr>
          <a:xfrm>
            <a:off x="8427571" y="5781370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4813" y="154003"/>
            <a:ext cx="3583032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29" name="矩形 128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24" name="矩形 123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073744164" name="组合 1073744163"/>
          <p:cNvGrpSpPr/>
          <p:nvPr/>
        </p:nvGrpSpPr>
        <p:grpSpPr>
          <a:xfrm>
            <a:off x="0" y="3810"/>
            <a:ext cx="12190730" cy="6851015"/>
            <a:chOff x="0" y="0"/>
            <a:chExt cx="5994400" cy="7314563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994400" cy="7314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166" name="流程图: 过程 1073744165"/>
            <p:cNvSpPr/>
            <p:nvPr/>
          </p:nvSpPr>
          <p:spPr>
            <a:xfrm>
              <a:off x="3697556" y="6006091"/>
              <a:ext cx="2296532" cy="1271862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Master与Slave通信以Slave4为例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</a:t>
              </a:r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	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：任务调度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</a:t>
              </a:r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	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：结果反馈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	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：心跳机制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	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：NameNod</a:t>
              </a:r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eSecondar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yNameNode通讯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073744167" name="任意多边形 1073744166"/>
            <p:cNvSpPr/>
            <p:nvPr/>
          </p:nvSpPr>
          <p:spPr>
            <a:xfrm>
              <a:off x="1376084" y="3067204"/>
              <a:ext cx="3047365" cy="3084829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</a:rPr>
                <a:t>               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Slave7                          Slave8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                   Vmware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DataNode                    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68" name="任意多边形 1073744167"/>
            <p:cNvSpPr/>
            <p:nvPr/>
          </p:nvSpPr>
          <p:spPr>
            <a:xfrm>
              <a:off x="3184525" y="647700"/>
              <a:ext cx="2799080" cy="2812414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Slave4                     Slave5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                 Vmware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DataNode                        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69" name="任意多边形 1073744168"/>
            <p:cNvSpPr/>
            <p:nvPr/>
          </p:nvSpPr>
          <p:spPr>
            <a:xfrm>
              <a:off x="5715" y="560705"/>
              <a:ext cx="2794000" cy="2806699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/>
                <a:t>                           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Slave1                   Slave2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                Vmware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DataNode                     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70" name="流程图: 联系 1073744169"/>
            <p:cNvSpPr/>
            <p:nvPr/>
          </p:nvSpPr>
          <p:spPr>
            <a:xfrm>
              <a:off x="1024255" y="1267460"/>
              <a:ext cx="755015" cy="1170305"/>
            </a:xfrm>
            <a:prstGeom prst="flowChartConnector">
              <a:avLst/>
            </a:prstGeom>
            <a:solidFill>
              <a:srgbClr val="FFFFFF"/>
            </a:solidFill>
            <a:ln w="9525" cap="flat" cmpd="sng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Master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000">
                  <a:latin typeface="仿宋" panose="02010609060101010101" charset="-122"/>
                  <a:ea typeface="仿宋" panose="02010609060101010101" charset="-122"/>
                </a:rPr>
                <a:t>NameNode</a:t>
              </a:r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000">
                  <a:latin typeface="仿宋" panose="02010609060101010101" charset="-122"/>
                  <a:ea typeface="仿宋" panose="02010609060101010101" charset="-122"/>
                </a:rPr>
                <a:t>Secondary</a:t>
              </a:r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</a:rPr>
                <a:t>  Linux</a:t>
              </a:r>
              <a:endParaRPr lang="zh-CN" altLang="en-US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71" name="流程图: 联系 1073744170"/>
            <p:cNvSpPr/>
            <p:nvPr/>
          </p:nvSpPr>
          <p:spPr>
            <a:xfrm>
              <a:off x="4229100" y="1355090"/>
              <a:ext cx="749300" cy="1168400"/>
            </a:xfrm>
            <a:prstGeom prst="flowChartConnector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Slave3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000">
                  <a:latin typeface="仿宋" panose="02010609060101010101" charset="-122"/>
                  <a:ea typeface="仿宋" panose="02010609060101010101" charset="-122"/>
                </a:rPr>
                <a:t>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pPr indent="95250"/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Linux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72" name="流程图: 联系 1073744171"/>
            <p:cNvSpPr/>
            <p:nvPr/>
          </p:nvSpPr>
          <p:spPr>
            <a:xfrm>
              <a:off x="2529493" y="3850966"/>
              <a:ext cx="749300" cy="1304925"/>
            </a:xfrm>
            <a:prstGeom prst="flowChartConnector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Slave6</a:t>
              </a:r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000">
                  <a:latin typeface="仿宋" panose="02010609060101010101" charset="-122"/>
                  <a:ea typeface="仿宋" panose="02010609060101010101" charset="-122"/>
                </a:rPr>
                <a:t>DataNode</a:t>
              </a:r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Linux</a:t>
              </a:r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73" name="直接连接符 1073744172"/>
            <p:cNvSpPr/>
            <p:nvPr/>
          </p:nvSpPr>
          <p:spPr>
            <a:xfrm flipH="1">
              <a:off x="1398905" y="548005"/>
              <a:ext cx="635" cy="6959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74" name="直接连接符 1073744173"/>
            <p:cNvSpPr/>
            <p:nvPr/>
          </p:nvSpPr>
          <p:spPr>
            <a:xfrm flipH="1">
              <a:off x="1404620" y="2666999"/>
              <a:ext cx="0" cy="7112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75" name="直接连接符 1073744174"/>
            <p:cNvSpPr/>
            <p:nvPr/>
          </p:nvSpPr>
          <p:spPr>
            <a:xfrm flipH="1">
              <a:off x="4599305" y="636905"/>
              <a:ext cx="0" cy="7112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76" name="直接连接符 1073744175"/>
            <p:cNvSpPr/>
            <p:nvPr/>
          </p:nvSpPr>
          <p:spPr>
            <a:xfrm flipH="1">
              <a:off x="4625975" y="2759709"/>
              <a:ext cx="0" cy="7112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77" name="直接连接符 1073744176"/>
            <p:cNvSpPr/>
            <p:nvPr/>
          </p:nvSpPr>
          <p:spPr>
            <a:xfrm flipH="1">
              <a:off x="2904154" y="3067281"/>
              <a:ext cx="635" cy="7651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78" name="直接连接符 1073744177"/>
            <p:cNvSpPr/>
            <p:nvPr/>
          </p:nvSpPr>
          <p:spPr>
            <a:xfrm>
              <a:off x="2899526" y="5381931"/>
              <a:ext cx="635" cy="770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84" name="直接连接符 1073744183"/>
            <p:cNvSpPr/>
            <p:nvPr/>
          </p:nvSpPr>
          <p:spPr>
            <a:xfrm>
              <a:off x="4266870" y="2162513"/>
              <a:ext cx="673735" cy="57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85" name="直接连接符 1073744184"/>
            <p:cNvSpPr/>
            <p:nvPr/>
          </p:nvSpPr>
          <p:spPr>
            <a:xfrm>
              <a:off x="2556089" y="4713630"/>
              <a:ext cx="695960" cy="6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91" name="右箭头 1073744190"/>
            <p:cNvSpPr/>
            <p:nvPr/>
          </p:nvSpPr>
          <p:spPr>
            <a:xfrm>
              <a:off x="1595755" y="1445895"/>
              <a:ext cx="2139950" cy="158750"/>
            </a:xfrm>
            <a:prstGeom prst="rightArrow">
              <a:avLst>
                <a:gd name="adj1" fmla="val 50000"/>
                <a:gd name="adj2" fmla="val 337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192" name="左箭头 1073744191"/>
            <p:cNvSpPr/>
            <p:nvPr/>
          </p:nvSpPr>
          <p:spPr>
            <a:xfrm>
              <a:off x="1595120" y="1646555"/>
              <a:ext cx="2119630" cy="143510"/>
            </a:xfrm>
            <a:prstGeom prst="leftArrow">
              <a:avLst>
                <a:gd name="adj1" fmla="val 50000"/>
                <a:gd name="adj2" fmla="val 369247"/>
              </a:avLst>
            </a:prstGeom>
            <a:solidFill>
              <a:srgbClr val="00B0F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193" name="左右箭头 1073744192"/>
            <p:cNvSpPr/>
            <p:nvPr/>
          </p:nvSpPr>
          <p:spPr>
            <a:xfrm>
              <a:off x="1574165" y="1826259"/>
              <a:ext cx="2199005" cy="165100"/>
            </a:xfrm>
            <a:prstGeom prst="leftRightArrow">
              <a:avLst>
                <a:gd name="adj1" fmla="val 50000"/>
                <a:gd name="adj2" fmla="val 266384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196" name="左右箭头 1073744195"/>
            <p:cNvSpPr/>
            <p:nvPr/>
          </p:nvSpPr>
          <p:spPr>
            <a:xfrm>
              <a:off x="3802607" y="6797131"/>
              <a:ext cx="464185" cy="76200"/>
            </a:xfrm>
            <a:prstGeom prst="leftRightArrow">
              <a:avLst>
                <a:gd name="adj1" fmla="val 50000"/>
                <a:gd name="adj2" fmla="val 121833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" name="直接连接符 3"/>
          <p:cNvSpPr/>
          <p:nvPr/>
        </p:nvSpPr>
        <p:spPr>
          <a:xfrm>
            <a:off x="2127250" y="1924685"/>
            <a:ext cx="1492250" cy="508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3744194" name="右箭头 1073744193"/>
          <p:cNvSpPr/>
          <p:nvPr/>
        </p:nvSpPr>
        <p:spPr>
          <a:xfrm>
            <a:off x="7673975" y="6012180"/>
            <a:ext cx="951230" cy="76200"/>
          </a:xfrm>
          <a:prstGeom prst="rightArrow">
            <a:avLst>
              <a:gd name="adj1" fmla="val 50000"/>
              <a:gd name="adj2" fmla="val 156250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3744195" name="左箭头 1073744194"/>
          <p:cNvSpPr/>
          <p:nvPr/>
        </p:nvSpPr>
        <p:spPr>
          <a:xfrm>
            <a:off x="7650480" y="6186805"/>
            <a:ext cx="949960" cy="76200"/>
          </a:xfrm>
          <a:prstGeom prst="leftArrow">
            <a:avLst>
              <a:gd name="adj1" fmla="val 50000"/>
              <a:gd name="adj2" fmla="val 147291"/>
            </a:avLst>
          </a:prstGeom>
          <a:solidFill>
            <a:srgbClr val="00B0F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3744221" name="左右箭头 1073744220"/>
          <p:cNvSpPr/>
          <p:nvPr/>
        </p:nvSpPr>
        <p:spPr>
          <a:xfrm flipV="1">
            <a:off x="7706995" y="6549390"/>
            <a:ext cx="970280" cy="762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755" y="198120"/>
            <a:ext cx="1130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                                        </a:t>
            </a:r>
            <a:r>
              <a:rPr lang="zh-CN" altLang="en-US" sz="1200"/>
              <a:t>项目初期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Hadoop</a:t>
            </a:r>
            <a:r>
              <a:rPr lang="zh-CN" altLang="en-US" sz="1200"/>
              <a:t>架构图</a:t>
            </a:r>
            <a:endParaRPr lang="zh-CN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501650" y="5065395"/>
            <a:ext cx="28943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>
                <a:solidFill>
                  <a:srgbClr val="7030A0"/>
                </a:solidFill>
              </a:rPr>
              <a:t>3台物理服务器</a:t>
            </a:r>
            <a:endParaRPr lang="" altLang="en-US" sz="3200">
              <a:solidFill>
                <a:srgbClr val="7030A0"/>
              </a:solidFill>
            </a:endParaRPr>
          </a:p>
          <a:p>
            <a:r>
              <a:rPr lang="" altLang="en-US" sz="3200">
                <a:solidFill>
                  <a:srgbClr val="7030A0"/>
                </a:solidFill>
              </a:rPr>
              <a:t>9个虚拟节点</a:t>
            </a:r>
            <a:endParaRPr lang="" altLang="en-US" sz="3200">
              <a:solidFill>
                <a:srgbClr val="7030A0"/>
              </a:solidFill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9179560" y="4302760"/>
            <a:ext cx="2904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rgbClr val="7030A0"/>
                </a:solidFill>
              </a:rPr>
              <a:t>80%的内存开销</a:t>
            </a:r>
            <a:endParaRPr lang="en-US" altLang="en-US" sz="3200" b="1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592116" y="3821919"/>
            <a:ext cx="75948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4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文字内容</a:t>
            </a:r>
            <a:endParaRPr lang="zh-CN" altLang="en-US" sz="1140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12227" y="5253868"/>
            <a:ext cx="75948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4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文字内容</a:t>
            </a:r>
            <a:endParaRPr lang="zh-CN" altLang="en-US" sz="1140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94" name="矩形 9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89" name="矩形 8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7620" y="45720"/>
            <a:ext cx="12190730" cy="6823710"/>
            <a:chOff x="0" y="0"/>
            <a:chExt cx="5943600" cy="6823708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943600" cy="682370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434662" y="2768599"/>
              <a:ext cx="2553228" cy="2518409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</a:rPr>
                <a:t>          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Slave5                        Slave6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             Vmware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DataNode                   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323500" y="240665"/>
              <a:ext cx="2552609" cy="2513964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</a:rPr>
                <a:t>          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Slave2                       Slave3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            Vmware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DataNode              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2225" y="191770"/>
              <a:ext cx="2421890" cy="23679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pPr indent="457200"/>
              <a:r>
                <a:rPr lang="en-US" altLang="zh-CN" sz="1400">
                  <a:latin typeface="华文中宋" panose="02010600040101010101" charset="-122"/>
                  <a:ea typeface="华文中宋" panose="02010600040101010101" charset="-122"/>
                </a:rPr>
                <a:t>          </a:t>
              </a:r>
              <a:r>
                <a:rPr lang="en-US" altLang="zh-CN" sz="1400" b="1">
                  <a:latin typeface="华文中宋" panose="02010600040101010101" charset="-122"/>
                  <a:ea typeface="华文中宋" panose="02010600040101010101" charset="-122"/>
                </a:rPr>
                <a:t> </a:t>
              </a:r>
              <a:r>
                <a:rPr lang="zh-CN" altLang="en-US" sz="1400" b="1">
                  <a:latin typeface="华文中宋" panose="02010600040101010101" charset="-122"/>
                  <a:ea typeface="华文中宋" panose="02010600040101010101" charset="-122"/>
                </a:rPr>
                <a:t>Master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342900"/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   NameNode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114300"/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SecondaryNameNode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342900"/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    DataNode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400050"/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400050"/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666750"/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    </a:t>
              </a:r>
              <a:r>
                <a:rPr lang="zh-CN" altLang="en-US" sz="1400" b="1">
                  <a:latin typeface="华文中宋" panose="02010600040101010101" charset="-122"/>
                  <a:ea typeface="华文中宋" panose="02010600040101010101" charset="-122"/>
                </a:rPr>
                <a:t> Linux</a:t>
              </a:r>
              <a:endParaRPr lang="zh-CN" altLang="en-US" b="1">
                <a:latin typeface="华文中宋" panose="02010600040101010101" charset="-122"/>
                <a:ea typeface="华文中宋" panose="02010600040101010101" charset="-122"/>
              </a:endParaRPr>
            </a:p>
            <a:p>
              <a:endParaRPr lang="zh-CN" altLang="en-US" b="1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155440" y="852170"/>
              <a:ext cx="914400" cy="10318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</a:rPr>
                <a:t>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Slave1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Linux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>
                  <a:latin typeface="仿宋" panose="02010609060101010101" charset="-122"/>
                  <a:ea typeface="仿宋" panose="02010609060101010101" charset="-122"/>
                </a:rPr>
                <a:t>       </a:t>
              </a:r>
              <a:endParaRPr lang="zh-CN" altLang="en-US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254250" y="3365499"/>
              <a:ext cx="914400" cy="102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</a:rPr>
                <a:t>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Slave4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Linux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6" name="直接连接符 35"/>
            <p:cNvSpPr/>
            <p:nvPr/>
          </p:nvSpPr>
          <p:spPr>
            <a:xfrm>
              <a:off x="4601197" y="253365"/>
              <a:ext cx="619" cy="5988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" name="直接连接符 36"/>
            <p:cNvSpPr/>
            <p:nvPr/>
          </p:nvSpPr>
          <p:spPr>
            <a:xfrm flipH="1" flipV="1">
              <a:off x="4601816" y="2112644"/>
              <a:ext cx="310" cy="64198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直接连接符 37"/>
            <p:cNvSpPr/>
            <p:nvPr/>
          </p:nvSpPr>
          <p:spPr>
            <a:xfrm>
              <a:off x="2727220" y="2768599"/>
              <a:ext cx="310" cy="5962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直接连接符 38"/>
            <p:cNvSpPr/>
            <p:nvPr/>
          </p:nvSpPr>
          <p:spPr>
            <a:xfrm flipH="1" flipV="1">
              <a:off x="2727220" y="4650104"/>
              <a:ext cx="619" cy="6229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直接连接符 39"/>
            <p:cNvSpPr/>
            <p:nvPr/>
          </p:nvSpPr>
          <p:spPr>
            <a:xfrm>
              <a:off x="4163060" y="1468755"/>
              <a:ext cx="895350" cy="6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" name="矩形 40"/>
            <p:cNvSpPr/>
            <p:nvPr/>
          </p:nvSpPr>
          <p:spPr>
            <a:xfrm>
              <a:off x="3916683" y="5688328"/>
              <a:ext cx="1991313" cy="11353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Master与Slave通信以Slave2为例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     ：任务调度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     ：结果反馈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     ：心跳机制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     ：NameNode与SecondaryNameNode通讯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902710" y="5988684"/>
              <a:ext cx="469900" cy="76200"/>
            </a:xfrm>
            <a:prstGeom prst="rightArrow">
              <a:avLst>
                <a:gd name="adj1" fmla="val 50000"/>
                <a:gd name="adj2" fmla="val 154166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3" name="左箭头 42"/>
            <p:cNvSpPr/>
            <p:nvPr/>
          </p:nvSpPr>
          <p:spPr>
            <a:xfrm>
              <a:off x="3915529" y="6163944"/>
              <a:ext cx="444500" cy="76200"/>
            </a:xfrm>
            <a:prstGeom prst="leftArrow">
              <a:avLst>
                <a:gd name="adj1" fmla="val 50000"/>
                <a:gd name="adj2" fmla="val 145833"/>
              </a:avLst>
            </a:prstGeom>
            <a:solidFill>
              <a:srgbClr val="00B0F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" name="左右箭头 43"/>
            <p:cNvSpPr/>
            <p:nvPr/>
          </p:nvSpPr>
          <p:spPr>
            <a:xfrm>
              <a:off x="3916743" y="6339204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" name="上下箭头 44"/>
            <p:cNvSpPr/>
            <p:nvPr/>
          </p:nvSpPr>
          <p:spPr>
            <a:xfrm>
              <a:off x="1062529" y="970280"/>
              <a:ext cx="52631" cy="332105"/>
            </a:xfrm>
            <a:prstGeom prst="upDownArrow">
              <a:avLst>
                <a:gd name="adj1" fmla="val 50000"/>
                <a:gd name="adj2" fmla="val 59444"/>
              </a:avLst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" name="右箭头 45"/>
            <p:cNvSpPr/>
            <p:nvPr/>
          </p:nvSpPr>
          <p:spPr>
            <a:xfrm>
              <a:off x="1504315" y="666115"/>
              <a:ext cx="2133600" cy="152400"/>
            </a:xfrm>
            <a:prstGeom prst="rightArrow">
              <a:avLst>
                <a:gd name="adj1" fmla="val 50000"/>
                <a:gd name="adj2" fmla="val 3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" name="左箭头 46"/>
            <p:cNvSpPr/>
            <p:nvPr/>
          </p:nvSpPr>
          <p:spPr>
            <a:xfrm>
              <a:off x="1504315" y="830580"/>
              <a:ext cx="2108200" cy="139700"/>
            </a:xfrm>
            <a:prstGeom prst="leftArrow">
              <a:avLst>
                <a:gd name="adj1" fmla="val 50000"/>
                <a:gd name="adj2" fmla="val 377272"/>
              </a:avLst>
            </a:prstGeom>
            <a:solidFill>
              <a:srgbClr val="00B0F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" name="左右箭头 47"/>
            <p:cNvSpPr/>
            <p:nvPr/>
          </p:nvSpPr>
          <p:spPr>
            <a:xfrm>
              <a:off x="1492885" y="1012190"/>
              <a:ext cx="2197100" cy="165100"/>
            </a:xfrm>
            <a:prstGeom prst="leftRightArrow">
              <a:avLst>
                <a:gd name="adj1" fmla="val 50000"/>
                <a:gd name="adj2" fmla="val 266153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" name="左右箭头 48"/>
            <p:cNvSpPr/>
            <p:nvPr/>
          </p:nvSpPr>
          <p:spPr>
            <a:xfrm>
              <a:off x="3915363" y="6535418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" name="直接连接符 70"/>
          <p:cNvSpPr/>
          <p:nvPr/>
        </p:nvSpPr>
        <p:spPr>
          <a:xfrm>
            <a:off x="4669790" y="4069715"/>
            <a:ext cx="1780540" cy="63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" name="文本框 71"/>
          <p:cNvSpPr txBox="1"/>
          <p:nvPr/>
        </p:nvSpPr>
        <p:spPr>
          <a:xfrm>
            <a:off x="3535680" y="141605"/>
            <a:ext cx="4745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优化调整后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Hadoop</a:t>
            </a:r>
            <a:r>
              <a:rPr lang="zh-CN" altLang="en-US"/>
              <a:t>节点部署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76885" y="5164455"/>
            <a:ext cx="31610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rgbClr val="7030A0"/>
                </a:solidFill>
              </a:rPr>
              <a:t>3台物理服务器</a:t>
            </a:r>
            <a:endParaRPr lang="en-US" altLang="en-US" sz="3200">
              <a:solidFill>
                <a:srgbClr val="7030A0"/>
              </a:solidFill>
            </a:endParaRPr>
          </a:p>
          <a:p>
            <a:r>
              <a:rPr lang="" altLang="en-US" sz="3200">
                <a:solidFill>
                  <a:srgbClr val="7030A0"/>
                </a:solidFill>
              </a:rPr>
              <a:t>7</a:t>
            </a:r>
            <a:r>
              <a:rPr lang="en-US" altLang="en-US" sz="3200">
                <a:solidFill>
                  <a:srgbClr val="7030A0"/>
                </a:solidFill>
              </a:rPr>
              <a:t>个虚拟节点</a:t>
            </a:r>
            <a:endParaRPr lang="en-US" altLang="en-US" sz="3200">
              <a:solidFill>
                <a:srgbClr val="7030A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55025" y="4260215"/>
            <a:ext cx="3324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>
                <a:solidFill>
                  <a:srgbClr val="7030A0"/>
                </a:solidFill>
              </a:rPr>
              <a:t>减少额外的开销</a:t>
            </a:r>
            <a:endParaRPr lang="" altLang="en-US" sz="3200" b="1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836544" y="3811593"/>
            <a:ext cx="66465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记录分析Hadoop的计算和I</a:t>
            </a:r>
            <a:r>
              <a:rPr lang="" altLang="zh-CN"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O开销状况与文件输出时间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3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8" name="组合 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5" name="矩形 14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" name="矩形 9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"/>
          <p:cNvCxnSpPr/>
          <p:nvPr/>
        </p:nvCxnSpPr>
        <p:spPr>
          <a:xfrm>
            <a:off x="4251666" y="3428762"/>
            <a:ext cx="4091571" cy="0"/>
          </a:xfrm>
          <a:prstGeom prst="lin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矩形 16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45" name="矩形 44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541421" y="7679249"/>
              <a:ext cx="6096000" cy="368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5454567" y="7679249"/>
              <a:ext cx="6096000" cy="368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40" name="矩形 39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2" name="图片 -2147482611" descr="a4fa23c93c53ae73efee46c22e1abb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" y="1022985"/>
            <a:ext cx="5885815" cy="21939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6"/>
          <p:cNvCxnSpPr/>
          <p:nvPr/>
        </p:nvCxnSpPr>
        <p:spPr>
          <a:xfrm flipH="1">
            <a:off x="6289675" y="2401570"/>
            <a:ext cx="15875" cy="2055495"/>
          </a:xfrm>
          <a:prstGeom prst="lin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图片 3" descr="77fd24f2dfbcddfacaebc748e9995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825" y="3597910"/>
            <a:ext cx="5557520" cy="2233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6555105" y="1651635"/>
            <a:ext cx="53092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/>
              <a:t>物理服务器单节点处理</a:t>
            </a:r>
            <a:r>
              <a:rPr lang="" altLang="en-US" sz="3200" b="1">
                <a:solidFill>
                  <a:srgbClr val="FF0000"/>
                </a:solidFill>
              </a:rPr>
              <a:t>24M</a:t>
            </a:r>
            <a:r>
              <a:rPr lang="" altLang="en-US" sz="3200" b="1"/>
              <a:t>用户行为数据用时</a:t>
            </a:r>
            <a:r>
              <a:rPr lang="" altLang="en-US" sz="3200" b="1">
                <a:solidFill>
                  <a:srgbClr val="FF0000"/>
                </a:solidFill>
              </a:rPr>
              <a:t>255s</a:t>
            </a:r>
            <a:endParaRPr lang="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NORDRI TOOLS WATERMARK" val="uj32iqwi"/>
</p:tagLst>
</file>

<file path=ppt/tags/tag10.xml><?xml version="1.0" encoding="utf-8"?>
<p:tagLst xmlns:p="http://schemas.openxmlformats.org/presentationml/2006/main">
  <p:tag name="NORDRI TOOLS WATERMARK" val="uj32iqwi"/>
</p:tagLst>
</file>

<file path=ppt/tags/tag11.xml><?xml version="1.0" encoding="utf-8"?>
<p:tagLst xmlns:p="http://schemas.openxmlformats.org/presentationml/2006/main">
  <p:tag name="NORDRI TOOLS WATERMARK" val="uj32iqwi"/>
</p:tagLst>
</file>

<file path=ppt/tags/tag12.xml><?xml version="1.0" encoding="utf-8"?>
<p:tagLst xmlns:p="http://schemas.openxmlformats.org/presentationml/2006/main">
  <p:tag name="NORDRI TOOLS WATERMARK" val="uj32iqwi"/>
</p:tagLst>
</file>

<file path=ppt/tags/tag13.xml><?xml version="1.0" encoding="utf-8"?>
<p:tagLst xmlns:p="http://schemas.openxmlformats.org/presentationml/2006/main">
  <p:tag name="NORDRI TOOLS WATERMARK" val="uj32iqwi"/>
</p:tagLst>
</file>

<file path=ppt/tags/tag14.xml><?xml version="1.0" encoding="utf-8"?>
<p:tagLst xmlns:p="http://schemas.openxmlformats.org/presentationml/2006/main">
  <p:tag name="NORDRI TOOLS WATERMARK" val="uj32iqwi"/>
</p:tagLst>
</file>

<file path=ppt/tags/tag15.xml><?xml version="1.0" encoding="utf-8"?>
<p:tagLst xmlns:p="http://schemas.openxmlformats.org/presentationml/2006/main">
  <p:tag name="NORDRI TOOLS WATERMARK" val="uj32iqwi"/>
</p:tagLst>
</file>

<file path=ppt/tags/tag16.xml><?xml version="1.0" encoding="utf-8"?>
<p:tagLst xmlns:p="http://schemas.openxmlformats.org/presentationml/2006/main">
  <p:tag name="NORDRI TOOLS WATERMARK" val="uj32iqwi"/>
</p:tagLst>
</file>

<file path=ppt/tags/tag17.xml><?xml version="1.0" encoding="utf-8"?>
<p:tagLst xmlns:p="http://schemas.openxmlformats.org/presentationml/2006/main">
  <p:tag name="NORDRI TOOLS WATERMARK" val="uj32iqwi"/>
</p:tagLst>
</file>

<file path=ppt/tags/tag18.xml><?xml version="1.0" encoding="utf-8"?>
<p:tagLst xmlns:p="http://schemas.openxmlformats.org/presentationml/2006/main">
  <p:tag name="NORDRI TOOLS WATERMARK" val="uj32iqwi"/>
</p:tagLst>
</file>

<file path=ppt/tags/tag19.xml><?xml version="1.0" encoding="utf-8"?>
<p:tagLst xmlns:p="http://schemas.openxmlformats.org/presentationml/2006/main">
  <p:tag name="NORDRI TOOLS WATERMARK" val="uj32iqwi"/>
</p:tagLst>
</file>

<file path=ppt/tags/tag2.xml><?xml version="1.0" encoding="utf-8"?>
<p:tagLst xmlns:p="http://schemas.openxmlformats.org/presentationml/2006/main">
  <p:tag name="NORDRI TOOLS WATERMARK" val="uj32iqwi"/>
</p:tagLst>
</file>

<file path=ppt/tags/tag20.xml><?xml version="1.0" encoding="utf-8"?>
<p:tagLst xmlns:p="http://schemas.openxmlformats.org/presentationml/2006/main">
  <p:tag name="NORDRI TOOLS WATERMARK" val="uj32iqwi"/>
</p:tagLst>
</file>

<file path=ppt/tags/tag21.xml><?xml version="1.0" encoding="utf-8"?>
<p:tagLst xmlns:p="http://schemas.openxmlformats.org/presentationml/2006/main">
  <p:tag name="NORDRI TOOLS WATERMARK" val="uj32iqwi"/>
</p:tagLst>
</file>

<file path=ppt/tags/tag22.xml><?xml version="1.0" encoding="utf-8"?>
<p:tagLst xmlns:p="http://schemas.openxmlformats.org/presentationml/2006/main">
  <p:tag name="NORDRI TOOLS WATERMARK" val="uj32iqwi"/>
</p:tagLst>
</file>

<file path=ppt/tags/tag3.xml><?xml version="1.0" encoding="utf-8"?>
<p:tagLst xmlns:p="http://schemas.openxmlformats.org/presentationml/2006/main">
  <p:tag name="NORDRI TOOLS WATERMARK" val="uj32iqwi"/>
</p:tagLst>
</file>

<file path=ppt/tags/tag4.xml><?xml version="1.0" encoding="utf-8"?>
<p:tagLst xmlns:p="http://schemas.openxmlformats.org/presentationml/2006/main">
  <p:tag name="NORDRI TOOLS WATERMARK" val="uj32iqwi"/>
</p:tagLst>
</file>

<file path=ppt/tags/tag5.xml><?xml version="1.0" encoding="utf-8"?>
<p:tagLst xmlns:p="http://schemas.openxmlformats.org/presentationml/2006/main">
  <p:tag name="NORDRI TOOLS WATERMARK" val="uj32iqwi"/>
</p:tagLst>
</file>

<file path=ppt/tags/tag6.xml><?xml version="1.0" encoding="utf-8"?>
<p:tagLst xmlns:p="http://schemas.openxmlformats.org/presentationml/2006/main">
  <p:tag name="NORDRI TOOLS WATERMARK" val="uj32iqwi"/>
</p:tagLst>
</file>

<file path=ppt/tags/tag7.xml><?xml version="1.0" encoding="utf-8"?>
<p:tagLst xmlns:p="http://schemas.openxmlformats.org/presentationml/2006/main">
  <p:tag name="NORDRI TOOLS WATERMARK" val="uj32iqwi"/>
</p:tagLst>
</file>

<file path=ppt/tags/tag8.xml><?xml version="1.0" encoding="utf-8"?>
<p:tagLst xmlns:p="http://schemas.openxmlformats.org/presentationml/2006/main">
  <p:tag name="NORDRI TOOLS WATERMARK" val="uj32iqwi"/>
</p:tagLst>
</file>

<file path=ppt/tags/tag9.xml><?xml version="1.0" encoding="utf-8"?>
<p:tagLst xmlns:p="http://schemas.openxmlformats.org/presentationml/2006/main">
  <p:tag name="NORDRI TOOLS WATERMARK" val="uj32iqwi"/>
</p:tagLst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5618</Words>
  <Application>WPS Presentation</Application>
  <PresentationFormat>宽屏</PresentationFormat>
  <Paragraphs>414</Paragraphs>
  <Slides>13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微软雅黑</vt:lpstr>
      <vt:lpstr>文泉驿微米黑</vt:lpstr>
      <vt:lpstr>Montserrat Hairline</vt:lpstr>
      <vt:lpstr>仿宋</vt:lpstr>
      <vt:lpstr>Agency FB</vt:lpstr>
      <vt:lpstr>Liberation Sans</vt:lpstr>
      <vt:lpstr>DejaVu Sans</vt:lpstr>
      <vt:lpstr>站酷高端黑</vt:lpstr>
      <vt:lpstr>华文中宋</vt:lpstr>
      <vt:lpstr>Lato Light</vt:lpstr>
      <vt:lpstr>Pothana2000</vt:lpstr>
      <vt:lpstr>SimSun</vt:lpstr>
      <vt:lpstr>Arial Unicode MS</vt:lpstr>
      <vt:lpstr>等线</vt:lpstr>
      <vt:lpstr>文泉驿正黑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tony</cp:lastModifiedBy>
  <cp:revision>53</cp:revision>
  <dcterms:created xsi:type="dcterms:W3CDTF">2019-11-26T23:23:00Z</dcterms:created>
  <dcterms:modified xsi:type="dcterms:W3CDTF">2019-11-26T23:23:00Z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