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10" r:id="rId2"/>
    <p:sldId id="278" r:id="rId3"/>
    <p:sldId id="289" r:id="rId4"/>
    <p:sldId id="290" r:id="rId5"/>
    <p:sldId id="280" r:id="rId6"/>
    <p:sldId id="296" r:id="rId7"/>
    <p:sldId id="295" r:id="rId8"/>
    <p:sldId id="281" r:id="rId9"/>
    <p:sldId id="298" r:id="rId10"/>
    <p:sldId id="283" r:id="rId11"/>
    <p:sldId id="304" r:id="rId12"/>
    <p:sldId id="305" r:id="rId13"/>
    <p:sldId id="309" r:id="rId1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0066FF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-936" y="-546"/>
      </p:cViewPr>
      <p:guideLst>
        <p:guide orient="horz" pos="2178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636" y="9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FE96AEC-2A97-4800-9420-1570886858B7}" type="datetimeFigureOut">
              <a:rPr lang="zh-CN" altLang="en-US"/>
              <a:pPr>
                <a:defRPr/>
              </a:pPr>
              <a:t>2019-11-27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97B050D-B08A-4A11-9039-1C18C3813D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5A37E44-A646-4AF4-81D7-81A17DCF602A}" type="datetimeFigureOut">
              <a:rPr lang="zh-CN" altLang="en-US"/>
              <a:pPr>
                <a:defRPr/>
              </a:pPr>
              <a:t>2019-11-27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28FB5C6-60AB-4D71-8C27-B51BF49468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0D812E-36AF-4C96-9C71-0E8296616903}" type="slidenum">
              <a:rPr lang="zh-CN" altLang="en-US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>
              <a:cs typeface="等线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417E6D-1374-4864-97D2-3FE3F75AB438}" type="slidenum">
              <a:rPr lang="en-GB" altLang="zh-CN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GB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38644A-191E-486F-BC48-4B0C60B86A69}" type="slidenum">
              <a:rPr lang="zh-CN" altLang="en-US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>
              <a:cs typeface="等线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FF5D30-F043-4249-A353-D1D768866237}" type="slidenum">
              <a:rPr lang="zh-CN" altLang="en-US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>
              <a:cs typeface="等线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A2AC42-67A2-4828-80FA-2EF97F177252}" type="slidenum">
              <a:rPr lang="en-GB" altLang="zh-CN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GB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A56EC7-39CB-4E75-8082-A30A5EAB41C2}" type="slidenum">
              <a:rPr lang="en-GB" altLang="zh-CN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GB" altLang="zh-CN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lfppt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lfppt.com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lfppt.com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335463" y="0"/>
            <a:ext cx="785653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20711862" flipH="1">
            <a:off x="10720388" y="5324475"/>
            <a:ext cx="3778250" cy="377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20711862" flipH="1">
            <a:off x="10720388" y="5324475"/>
            <a:ext cx="3778250" cy="377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3E5142C-9666-4F30-9129-4378108895EF}" type="datetime1">
              <a:rPr lang="en-US" altLang="en-US"/>
              <a:pPr>
                <a:defRPr/>
              </a:pPr>
              <a:t>11/27/2019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B155981-7201-4FEC-A4A3-F3EA0F821C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03527F4-DDE1-4929-AF44-1891712D5F9D}" type="datetime1">
              <a:rPr lang="en-US" altLang="en-US"/>
              <a:pPr>
                <a:defRPr/>
              </a:pPr>
              <a:t>11/27/2019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7814242-A20F-433B-9F15-11CF4DD9FC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合 4"/>
          <p:cNvGrpSpPr>
            <a:grpSpLocks/>
          </p:cNvGrpSpPr>
          <p:nvPr userDrawn="1"/>
        </p:nvGrpSpPr>
        <p:grpSpPr bwMode="auto">
          <a:xfrm>
            <a:off x="0" y="-1665288"/>
            <a:ext cx="12192000" cy="10493376"/>
            <a:chOff x="0" y="-1664915"/>
            <a:chExt cx="12192000" cy="10492846"/>
          </a:xfrm>
        </p:grpSpPr>
        <p:grpSp>
          <p:nvGrpSpPr>
            <p:cNvPr id="1029" name="组合 5"/>
            <p:cNvGrpSpPr>
              <a:grpSpLocks/>
            </p:cNvGrpSpPr>
            <p:nvPr/>
          </p:nvGrpSpPr>
          <p:grpSpPr bwMode="auto">
            <a:xfrm>
              <a:off x="0" y="7507131"/>
              <a:ext cx="12192000" cy="1320800"/>
              <a:chOff x="0" y="7507131"/>
              <a:chExt cx="12192000" cy="1320800"/>
            </a:xfrm>
          </p:grpSpPr>
          <p:sp>
            <p:nvSpPr>
              <p:cNvPr id="13" name="矩形 12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7507198"/>
                <a:ext cx="12192000" cy="1320733"/>
              </a:xfrm>
              <a:prstGeom prst="rect">
                <a:avLst/>
              </a:prstGeom>
              <a:solidFill>
                <a:srgbClr val="2F33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00F3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矩形 13"/>
              <p:cNvSpPr/>
              <p:nvPr userDrawn="1"/>
            </p:nvSpPr>
            <p:spPr>
              <a:xfrm>
                <a:off x="541338" y="7678639"/>
                <a:ext cx="6096000" cy="92387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读书派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booklist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免费出品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禁止任何二次分享、售卖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本人法律专业，请勿以身试法</a:t>
                </a:r>
              </a:p>
            </p:txBody>
          </p:sp>
          <p:sp>
            <p:nvSpPr>
              <p:cNvPr id="15" name="矩形 14"/>
              <p:cNvSpPr/>
              <p:nvPr userDrawn="1"/>
            </p:nvSpPr>
            <p:spPr>
              <a:xfrm>
                <a:off x="228600" y="7688164"/>
                <a:ext cx="84138" cy="950864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6" name="矩形 15"/>
              <p:cNvSpPr/>
              <p:nvPr userDrawn="1"/>
            </p:nvSpPr>
            <p:spPr>
              <a:xfrm>
                <a:off x="5454650" y="7678639"/>
                <a:ext cx="6096000" cy="92387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读书派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booklist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免费出品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这部分内容不影响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播放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尊重原创，请勿以身试法，二次分享或倒卖</a:t>
                </a:r>
              </a:p>
            </p:txBody>
          </p:sp>
          <p:sp>
            <p:nvSpPr>
              <p:cNvPr id="17" name="矩形 16"/>
              <p:cNvSpPr/>
              <p:nvPr userDrawn="1"/>
            </p:nvSpPr>
            <p:spPr>
              <a:xfrm>
                <a:off x="11779250" y="7688164"/>
                <a:ext cx="84138" cy="950864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030" name="组合 6"/>
            <p:cNvGrpSpPr>
              <a:grpSpLocks/>
            </p:cNvGrpSpPr>
            <p:nvPr/>
          </p:nvGrpSpPr>
          <p:grpSpPr bwMode="auto">
            <a:xfrm>
              <a:off x="0" y="-1664915"/>
              <a:ext cx="12192000" cy="1320800"/>
              <a:chOff x="0" y="7507131"/>
              <a:chExt cx="12192000" cy="1320800"/>
            </a:xfrm>
          </p:grpSpPr>
          <p:sp>
            <p:nvSpPr>
              <p:cNvPr id="8" name="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0" y="7507131"/>
                <a:ext cx="12192000" cy="1320733"/>
              </a:xfrm>
              <a:prstGeom prst="rect">
                <a:avLst/>
              </a:prstGeom>
              <a:solidFill>
                <a:srgbClr val="2F33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00F3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矩形 8"/>
              <p:cNvSpPr/>
              <p:nvPr userDrawn="1"/>
            </p:nvSpPr>
            <p:spPr>
              <a:xfrm>
                <a:off x="541338" y="7678572"/>
                <a:ext cx="6096000" cy="92387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读书派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booklist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免费出品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禁止任何二次分享、售卖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本人法律专业，请勿以身试法</a:t>
                </a:r>
              </a:p>
            </p:txBody>
          </p:sp>
          <p:sp>
            <p:nvSpPr>
              <p:cNvPr id="10" name="矩形 9"/>
              <p:cNvSpPr/>
              <p:nvPr userDrawn="1"/>
            </p:nvSpPr>
            <p:spPr>
              <a:xfrm>
                <a:off x="228600" y="7688097"/>
                <a:ext cx="84138" cy="950865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" name="矩形 10"/>
              <p:cNvSpPr/>
              <p:nvPr userDrawn="1"/>
            </p:nvSpPr>
            <p:spPr>
              <a:xfrm>
                <a:off x="5454650" y="7678572"/>
                <a:ext cx="6096000" cy="92387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读书派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booklist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免费出品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这部分内容不影响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播放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尊重原创，请勿以身试法，二次分享或倒卖</a:t>
                </a:r>
              </a:p>
            </p:txBody>
          </p:sp>
          <p:sp>
            <p:nvSpPr>
              <p:cNvPr id="12" name="矩形 11"/>
              <p:cNvSpPr/>
              <p:nvPr userDrawn="1"/>
            </p:nvSpPr>
            <p:spPr>
              <a:xfrm>
                <a:off x="11779250" y="7688097"/>
                <a:ext cx="84138" cy="950865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Title Placeholder 3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hf sldNum="0"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30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Montserrat Hairline"/>
          <a:ea typeface="Montserrat Hairline"/>
          <a:cs typeface="Montserrat Hairline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Montserrat Hairline"/>
          <a:ea typeface="Montserrat Hairline"/>
          <a:cs typeface="Montserrat Hairline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Montserrat Hairline"/>
          <a:ea typeface="Montserrat Hairline"/>
          <a:cs typeface="Montserrat Hairline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Montserrat Hairline"/>
          <a:ea typeface="Montserrat Hairline"/>
          <a:cs typeface="Montserrat Hairline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Montserrat Hairline"/>
          <a:ea typeface="Montserrat Hairline"/>
          <a:cs typeface="Montserrat Hairline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Montserrat Hairline"/>
          <a:ea typeface="Montserrat Hairline"/>
          <a:cs typeface="Montserrat Hairline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Montserrat Hairline"/>
          <a:ea typeface="Montserrat Hairline"/>
          <a:cs typeface="Montserrat Hairline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Montserrat Hairline"/>
          <a:ea typeface="Montserrat Hairline"/>
          <a:cs typeface="Montserrat Hairline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defRPr lang="en-US" sz="2400" kern="1200" dirty="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defRPr lang="en-US" sz="2000" kern="1200" dirty="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defRPr lang="en-US" kern="1200" dirty="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defRPr lang="en-US" sz="1600" kern="1200" dirty="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4pPr>
      <a:lvl5pPr marL="1827213" indent="1588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defRPr lang="en-US" sz="1600" kern="1200" dirty="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jpe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2113" y="3044825"/>
            <a:ext cx="11244262" cy="76200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4400" b="1">
                <a:solidFill>
                  <a:srgbClr val="0066FF"/>
                </a:solidFill>
                <a:latin typeface="仿宋"/>
                <a:ea typeface="仿宋"/>
                <a:cs typeface="仿宋"/>
              </a:rPr>
              <a:t>Hadoop</a:t>
            </a:r>
            <a:r>
              <a:rPr lang="zh-CN" altLang="en-US" sz="4400" b="1">
                <a:solidFill>
                  <a:srgbClr val="0066FF"/>
                </a:solidFill>
                <a:ea typeface="宋体" charset="-122"/>
              </a:rPr>
              <a:t>大数据处理行为痕迹记录的创新应用</a:t>
            </a:r>
          </a:p>
        </p:txBody>
      </p:sp>
      <p:sp>
        <p:nvSpPr>
          <p:cNvPr id="10243" name="文本框 9"/>
          <p:cNvSpPr txBox="1">
            <a:spLocks noChangeArrowheads="1"/>
          </p:cNvSpPr>
          <p:nvPr/>
        </p:nvSpPr>
        <p:spPr bwMode="auto">
          <a:xfrm>
            <a:off x="7062788" y="4906963"/>
            <a:ext cx="39385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2"/>
                </a:solidFill>
                <a:latin typeface="Lato Light"/>
              </a:rPr>
              <a:t>负责人</a:t>
            </a:r>
            <a:r>
              <a:rPr lang="zh-CN" altLang="en-US">
                <a:latin typeface="Lato Light"/>
              </a:rPr>
              <a:t>： 杨秉学 </a:t>
            </a:r>
            <a:r>
              <a:rPr lang="en-US" altLang="zh-CN">
                <a:latin typeface="Lato Light"/>
              </a:rPr>
              <a:t>13756697779</a:t>
            </a:r>
            <a:endParaRPr lang="zh-CN" altLang="en-US">
              <a:solidFill>
                <a:schemeClr val="tx2"/>
              </a:solidFill>
              <a:latin typeface="Lato Light"/>
            </a:endParaRPr>
          </a:p>
          <a:p>
            <a:r>
              <a:rPr lang="zh-CN" altLang="en-US">
                <a:solidFill>
                  <a:schemeClr val="tx2"/>
                </a:solidFill>
                <a:latin typeface="Lato Light"/>
              </a:rPr>
              <a:t>组    员</a:t>
            </a:r>
            <a:r>
              <a:rPr lang="zh-CN" altLang="en-US">
                <a:latin typeface="Lato Light"/>
              </a:rPr>
              <a:t>： 刘俊龙 </a:t>
            </a:r>
            <a:r>
              <a:rPr lang="en-US" altLang="zh-CN">
                <a:latin typeface="Lato Light"/>
              </a:rPr>
              <a:t>18072264663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文本框 5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>
            <a:spLocks noChangeArrowheads="1"/>
          </p:cNvSpPr>
          <p:nvPr/>
        </p:nvSpPr>
        <p:spPr bwMode="auto">
          <a:xfrm>
            <a:off x="3486150" y="3903663"/>
            <a:ext cx="5441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rgbClr val="3F3F3F"/>
                </a:solidFill>
                <a:latin typeface="仿宋"/>
                <a:ea typeface="仿宋"/>
                <a:cs typeface="仿宋"/>
                <a:sym typeface="+mn-ea"/>
              </a:rPr>
              <a:t>优化</a:t>
            </a:r>
            <a:r>
              <a:rPr lang="en-US" altLang="zh-CN" sz="3600">
                <a:solidFill>
                  <a:srgbClr val="3F3F3F"/>
                </a:solidFill>
                <a:latin typeface="仿宋"/>
                <a:ea typeface="仿宋"/>
                <a:cs typeface="仿宋"/>
                <a:sym typeface="+mn-ea"/>
              </a:rPr>
              <a:t>Hadoop</a:t>
            </a:r>
            <a:r>
              <a:rPr lang="en-US" altLang="zh-CN" sz="3600">
                <a:solidFill>
                  <a:srgbClr val="3F3F3F"/>
                </a:solidFill>
                <a:latin typeface="Lato Light"/>
                <a:sym typeface="+mn-ea"/>
              </a:rPr>
              <a:t>计算框架</a:t>
            </a:r>
            <a:r>
              <a:rPr lang="en-US" altLang="en-US" sz="3600">
                <a:solidFill>
                  <a:srgbClr val="3F3F3F"/>
                </a:solidFill>
                <a:latin typeface="Lato Light"/>
                <a:sym typeface="+mn-ea"/>
              </a:rPr>
              <a:t>算法</a:t>
            </a:r>
            <a:endParaRPr lang="en-US" altLang="zh-CN" sz="3600">
              <a:solidFill>
                <a:srgbClr val="3F3F3F"/>
              </a:solidFill>
              <a:latin typeface="Lato Light"/>
            </a:endParaRPr>
          </a:p>
        </p:txBody>
      </p:sp>
      <p:sp>
        <p:nvSpPr>
          <p:cNvPr id="7" name="六边形 6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5100638" y="1943100"/>
            <a:ext cx="1990725" cy="171450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200" dirty="0">
                <a:latin typeface="Agency FB" panose="020B0503020202020204" pitchFamily="34" charset="0"/>
              </a:rPr>
              <a:t>4</a:t>
            </a:r>
            <a:endParaRPr lang="zh-CN" altLang="en-US" sz="7200" dirty="0">
              <a:latin typeface="Agency FB" panose="020B0503020202020204" pitchFamily="34" charset="0"/>
            </a:endParaRPr>
          </a:p>
        </p:txBody>
      </p:sp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>
                <a:latin typeface="+mn-lt"/>
                <a:ea typeface="+mn-ea"/>
              </a:rPr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lang="zh-CN" altLang="en-US" sz="100">
              <a:latin typeface="+mn-lt"/>
              <a:ea typeface="+mn-ea"/>
            </a:endParaRPr>
          </a:p>
        </p:txBody>
      </p:sp>
      <p:grpSp>
        <p:nvGrpSpPr>
          <p:cNvPr id="24580" name="组合 8"/>
          <p:cNvGrpSpPr>
            <a:grpSpLocks/>
          </p:cNvGrpSpPr>
          <p:nvPr/>
        </p:nvGrpSpPr>
        <p:grpSpPr bwMode="auto">
          <a:xfrm>
            <a:off x="0" y="-1665288"/>
            <a:ext cx="12192000" cy="1320800"/>
            <a:chOff x="0" y="7507131"/>
            <a:chExt cx="12192000" cy="1320800"/>
          </a:xfrm>
        </p:grpSpPr>
        <p:sp>
          <p:nvSpPr>
            <p:cNvPr id="10" name="矩形 9"/>
            <p:cNvSpPr/>
            <p:nvPr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82" name="矩形 10"/>
            <p:cNvSpPr>
              <a:spLocks noChangeArrowheads="1"/>
            </p:cNvSpPr>
            <p:nvPr/>
          </p:nvSpPr>
          <p:spPr bwMode="auto">
            <a:xfrm>
              <a:off x="541421" y="7679249"/>
              <a:ext cx="6096000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读书派</a:t>
              </a:r>
              <a:r>
                <a: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booklist</a:t>
              </a:r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免费出品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禁止任何二次分享、售卖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本人法律专业，请勿以身试法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28600" y="7688106"/>
              <a:ext cx="84138" cy="950913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584" name="矩形 12"/>
            <p:cNvSpPr>
              <a:spLocks noChangeArrowheads="1"/>
            </p:cNvSpPr>
            <p:nvPr/>
          </p:nvSpPr>
          <p:spPr bwMode="auto">
            <a:xfrm>
              <a:off x="5454567" y="7679249"/>
              <a:ext cx="6096000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读书派</a:t>
              </a:r>
              <a:r>
                <a: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booklist</a:t>
              </a:r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免费出品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r"/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这部分内容不影响</a:t>
              </a:r>
              <a:r>
                <a: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播放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r"/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尊重原创，请勿以身试法，二次分享或倒卖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1779250" y="7688106"/>
              <a:ext cx="84138" cy="950913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Box 198"/>
          <p:cNvSpPr txBox="1"/>
          <p:nvPr/>
        </p:nvSpPr>
        <p:spPr>
          <a:xfrm>
            <a:off x="808038" y="1008063"/>
            <a:ext cx="8745537" cy="1419225"/>
          </a:xfrm>
          <a:prstGeom prst="rect">
            <a:avLst/>
          </a:prstGeom>
          <a:noFill/>
        </p:spPr>
        <p:txBody>
          <a:bodyPr lIns="91412" tIns="45705" rIns="91412" bIns="45705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400" b="1" dirty="0">
                <a:solidFill>
                  <a:srgbClr val="00B0F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问题</a:t>
            </a:r>
            <a:r>
              <a:rPr lang="" altLang="en-US" sz="2400" b="1" dirty="0">
                <a:solidFill>
                  <a:srgbClr val="00B0F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1</a:t>
            </a:r>
            <a:r>
              <a:rPr lang="en-US" altLang="en-US" sz="2400" b="1" dirty="0">
                <a:solidFill>
                  <a:srgbClr val="00B0F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：</a:t>
            </a:r>
            <a:r>
              <a:rPr lang="en-US" altLang="en-US" sz="2400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程序运行</a:t>
            </a:r>
            <a:r>
              <a:rPr lang="en-US" altLang="en-US" sz="240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时间与空间复杂度比较高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400" b="1" dirty="0">
                <a:solidFill>
                  <a:srgbClr val="00B0F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问题2：</a:t>
            </a:r>
            <a:r>
              <a:rPr lang="en-US" altLang="en-US" sz="240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现在</a:t>
            </a:r>
            <a:r>
              <a:rPr lang="" altLang="en-US" sz="240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采用</a:t>
            </a:r>
            <a:r>
              <a:rPr lang="en-US" altLang="en-US" sz="240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的算法是简单的for循环，没有经过优化</a:t>
            </a:r>
            <a:endParaRPr lang="en-US" altLang="en-US" sz="2400" b="1">
              <a:solidFill>
                <a:srgbClr val="FF0000"/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" altLang="en-US" sz="2400" b="1" dirty="0">
                <a:solidFill>
                  <a:srgbClr val="00B0F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问题3：</a:t>
            </a:r>
            <a:r>
              <a:rPr lang="" altLang="en-US" sz="2400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目前程序读写HDFS文件系统开销较大</a:t>
            </a:r>
          </a:p>
        </p:txBody>
      </p:sp>
      <p:sp>
        <p:nvSpPr>
          <p:cNvPr id="85" name="矩形 84"/>
          <p:cNvSpPr/>
          <p:nvPr/>
        </p:nvSpPr>
        <p:spPr>
          <a:xfrm>
            <a:off x="0" y="320675"/>
            <a:ext cx="142875" cy="1889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0">
              <a:cs typeface="+mn-ea"/>
              <a:sym typeface="+mn-lt"/>
            </a:endParaRPr>
          </a:p>
        </p:txBody>
      </p:sp>
      <p:sp>
        <p:nvSpPr>
          <p:cNvPr id="25603" name="文本框 85"/>
          <p:cNvSpPr txBox="1">
            <a:spLocks noChangeArrowheads="1"/>
          </p:cNvSpPr>
          <p:nvPr/>
        </p:nvSpPr>
        <p:spPr bwMode="auto">
          <a:xfrm>
            <a:off x="295275" y="153988"/>
            <a:ext cx="63309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>
                <a:latin typeface="微软雅黑" pitchFamily="34" charset="-122"/>
                <a:ea typeface="微软雅黑" pitchFamily="34" charset="-122"/>
                <a:sym typeface="+mn-lt"/>
              </a:rPr>
              <a:t>目前</a:t>
            </a:r>
            <a:r>
              <a:rPr lang="en-US" altLang="zh-CN" sz="4400">
                <a:latin typeface="微软雅黑" pitchFamily="34" charset="-122"/>
                <a:ea typeface="微软雅黑" pitchFamily="34" charset="-122"/>
                <a:sym typeface="+mn-lt"/>
              </a:rPr>
              <a:t>需要解决的</a:t>
            </a:r>
            <a:r>
              <a:rPr lang="zh-CN" altLang="en-US" sz="4400">
                <a:latin typeface="微软雅黑" pitchFamily="34" charset="-122"/>
                <a:ea typeface="微软雅黑" pitchFamily="34" charset="-122"/>
                <a:sym typeface="+mn-lt"/>
              </a:rPr>
              <a:t>主要问题</a:t>
            </a:r>
          </a:p>
        </p:txBody>
      </p:sp>
      <p:sp>
        <p:nvSpPr>
          <p:cNvPr id="25604" name="文本框 95"/>
          <p:cNvSpPr txBox="1">
            <a:spLocks noChangeArrowheads="1"/>
          </p:cNvSpPr>
          <p:nvPr/>
        </p:nvSpPr>
        <p:spPr bwMode="auto">
          <a:xfrm>
            <a:off x="312738" y="2573338"/>
            <a:ext cx="46545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>
                <a:latin typeface="微软雅黑" pitchFamily="34" charset="-122"/>
                <a:ea typeface="微软雅黑" pitchFamily="34" charset="-122"/>
                <a:sym typeface="+mn-lt"/>
              </a:rPr>
              <a:t>主要问题解决方案</a:t>
            </a:r>
          </a:p>
        </p:txBody>
      </p:sp>
      <p:sp>
        <p:nvSpPr>
          <p:cNvPr id="25607" name="TextBox 39"/>
          <p:cNvSpPr txBox="1">
            <a:spLocks noChangeArrowheads="1"/>
          </p:cNvSpPr>
          <p:nvPr/>
        </p:nvSpPr>
        <p:spPr bwMode="auto">
          <a:xfrm>
            <a:off x="749300" y="3343275"/>
            <a:ext cx="10760075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00B0F0"/>
                </a:solidFill>
                <a:ea typeface="微软雅黑" pitchFamily="34" charset="-122"/>
                <a:sym typeface="Arial" charset="0"/>
              </a:rPr>
              <a:t>措施1：</a:t>
            </a:r>
            <a:r>
              <a:rPr lang="en-US" altLang="zh-CN" sz="2400">
                <a:solidFill>
                  <a:srgbClr val="FF0000"/>
                </a:solidFill>
                <a:ea typeface="微软雅黑" pitchFamily="34" charset="-122"/>
                <a:sym typeface="Arial" charset="0"/>
              </a:rPr>
              <a:t>算法优化，</a:t>
            </a:r>
            <a:r>
              <a:rPr lang="en-US" altLang="en-US" sz="2400">
                <a:solidFill>
                  <a:srgbClr val="FF0000"/>
                </a:solidFill>
                <a:ea typeface="微软雅黑" pitchFamily="34" charset="-122"/>
                <a:sym typeface="Arial" charset="0"/>
              </a:rPr>
              <a:t>测试以</a:t>
            </a:r>
            <a:r>
              <a:rPr lang="zh-CN" altLang="en-US" sz="2400">
                <a:solidFill>
                  <a:srgbClr val="FF0000"/>
                </a:solidFill>
                <a:ea typeface="微软雅黑" pitchFamily="34" charset="-122"/>
                <a:sym typeface="Arial" charset="0"/>
              </a:rPr>
              <a:t>获得在</a:t>
            </a:r>
            <a:r>
              <a:rPr lang="en-US" altLang="en-US" sz="2400">
                <a:solidFill>
                  <a:srgbClr val="FF0000"/>
                </a:solidFill>
                <a:ea typeface="微软雅黑" pitchFamily="34" charset="-122"/>
                <a:sym typeface="Arial" charset="0"/>
              </a:rPr>
              <a:t>前端提交速度不同情况下</a:t>
            </a:r>
            <a:r>
              <a:rPr lang="zh-CN" altLang="en-US" sz="2400">
                <a:solidFill>
                  <a:srgbClr val="FF0000"/>
                </a:solidFill>
                <a:ea typeface="微软雅黑" pitchFamily="34" charset="-122"/>
                <a:sym typeface="Arial" charset="0"/>
              </a:rPr>
              <a:t>,</a:t>
            </a:r>
            <a:r>
              <a:rPr lang="en-US" altLang="en-US" sz="2400">
                <a:solidFill>
                  <a:srgbClr val="FF0000"/>
                </a:solidFill>
                <a:ea typeface="微软雅黑" pitchFamily="34" charset="-122"/>
                <a:sym typeface="Arial" charset="0"/>
              </a:rPr>
              <a:t>动态调整Mapper和Reducer数量</a:t>
            </a:r>
            <a:r>
              <a:rPr lang="zh-CN" altLang="en-US" sz="2400">
                <a:solidFill>
                  <a:srgbClr val="FF0000"/>
                </a:solidFill>
                <a:ea typeface="微软雅黑" pitchFamily="34" charset="-122"/>
                <a:sym typeface="Arial" charset="0"/>
              </a:rPr>
              <a:t>来增强</a:t>
            </a:r>
            <a:r>
              <a:rPr lang="en-US" altLang="en-US" sz="2400">
                <a:solidFill>
                  <a:srgbClr val="FF0000"/>
                </a:solidFill>
                <a:ea typeface="微软雅黑" pitchFamily="34" charset="-122"/>
                <a:sym typeface="Arial" charset="0"/>
              </a:rPr>
              <a:t>处理能力的</a:t>
            </a:r>
            <a:r>
              <a:rPr lang="en-US" altLang="en-US" sz="2400" b="1">
                <a:solidFill>
                  <a:srgbClr val="FF0000"/>
                </a:solidFill>
                <a:ea typeface="微软雅黑" pitchFamily="34" charset="-122"/>
                <a:sym typeface="Arial" charset="0"/>
              </a:rPr>
              <a:t>合适算法</a:t>
            </a:r>
            <a:r>
              <a:rPr lang="en-US" altLang="en-US" sz="2400">
                <a:solidFill>
                  <a:srgbClr val="FF0000"/>
                </a:solidFill>
                <a:ea typeface="微软雅黑" pitchFamily="34" charset="-122"/>
                <a:sym typeface="Arial" charset="0"/>
              </a:rPr>
              <a:t>，</a:t>
            </a:r>
            <a:r>
              <a:rPr lang="zh-CN" altLang="en-US" sz="2400">
                <a:solidFill>
                  <a:srgbClr val="FF0000"/>
                </a:solidFill>
                <a:ea typeface="微软雅黑" pitchFamily="34" charset="-122"/>
                <a:sym typeface="Arial" charset="0"/>
              </a:rPr>
              <a:t>以</a:t>
            </a:r>
            <a:r>
              <a:rPr lang="en-US" altLang="en-US" sz="2400">
                <a:solidFill>
                  <a:srgbClr val="FF0000"/>
                </a:solidFill>
                <a:ea typeface="微软雅黑" pitchFamily="34" charset="-122"/>
                <a:sym typeface="Arial" charset="0"/>
              </a:rPr>
              <a:t>增强程序的适应性</a:t>
            </a:r>
            <a:r>
              <a:rPr lang="zh-CN" altLang="en-US" sz="2400">
                <a:solidFill>
                  <a:srgbClr val="FF0000"/>
                </a:solidFill>
                <a:ea typeface="微软雅黑" pitchFamily="34" charset="-122"/>
                <a:sym typeface="Arial" charset="0"/>
              </a:rPr>
              <a:t>，满足我们在实际应用场景的需要</a:t>
            </a:r>
            <a:endParaRPr lang="en-US" sz="2400">
              <a:solidFill>
                <a:srgbClr val="FF0000"/>
              </a:solidFill>
              <a:ea typeface="微软雅黑" pitchFamily="34" charset="-122"/>
              <a:sym typeface="Arial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2400" b="1">
                <a:solidFill>
                  <a:srgbClr val="00B0F0"/>
                </a:solidFill>
                <a:ea typeface="微软雅黑" pitchFamily="34" charset="-122"/>
                <a:sym typeface="Arial" charset="0"/>
              </a:rPr>
              <a:t>措施</a:t>
            </a:r>
            <a:r>
              <a:rPr lang="zh-CN" altLang="en-US" sz="2400" b="1">
                <a:solidFill>
                  <a:srgbClr val="00B0F0"/>
                </a:solidFill>
                <a:ea typeface="微软雅黑" pitchFamily="34" charset="-122"/>
                <a:sym typeface="Arial" charset="0"/>
              </a:rPr>
              <a:t>2</a:t>
            </a:r>
            <a:r>
              <a:rPr lang="en-US" altLang="en-US" sz="2400" b="1">
                <a:solidFill>
                  <a:srgbClr val="00B0F0"/>
                </a:solidFill>
                <a:ea typeface="微软雅黑" pitchFamily="34" charset="-122"/>
                <a:sym typeface="Arial" charset="0"/>
              </a:rPr>
              <a:t>：</a:t>
            </a:r>
            <a:r>
              <a:rPr lang="en-US" altLang="en-US" sz="2400">
                <a:solidFill>
                  <a:srgbClr val="FF0000"/>
                </a:solidFill>
                <a:ea typeface="微软雅黑" pitchFamily="34" charset="-122"/>
                <a:sym typeface="Arial" charset="0"/>
              </a:rPr>
              <a:t>对用户行为的</a:t>
            </a:r>
            <a:r>
              <a:rPr lang="en-US" altLang="en-US" sz="2400" b="1">
                <a:solidFill>
                  <a:srgbClr val="FF0000"/>
                </a:solidFill>
                <a:ea typeface="微软雅黑" pitchFamily="34" charset="-122"/>
                <a:sym typeface="Arial" charset="0"/>
              </a:rPr>
              <a:t>分片大小</a:t>
            </a:r>
            <a:r>
              <a:rPr lang="en-US" altLang="en-US" sz="2400">
                <a:solidFill>
                  <a:srgbClr val="FF0000"/>
                </a:solidFill>
                <a:ea typeface="微软雅黑" pitchFamily="34" charset="-122"/>
                <a:sym typeface="Arial" charset="0"/>
              </a:rPr>
              <a:t>进行优化</a:t>
            </a:r>
            <a:endParaRPr lang="en-US" altLang="en-US" sz="2400" b="1">
              <a:solidFill>
                <a:srgbClr val="FF0000"/>
              </a:solidFill>
              <a:ea typeface="微软雅黑" pitchFamily="34" charset="-122"/>
              <a:sym typeface="Arial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00B0F0"/>
                </a:solidFill>
                <a:ea typeface="微软雅黑" pitchFamily="34" charset="-122"/>
                <a:sym typeface="Arial" charset="0"/>
              </a:rPr>
              <a:t>措施3：</a:t>
            </a:r>
            <a:r>
              <a:rPr lang="en-US" altLang="en-US" sz="2400">
                <a:solidFill>
                  <a:srgbClr val="FF0000"/>
                </a:solidFill>
                <a:ea typeface="微软雅黑" pitchFamily="34" charset="-122"/>
                <a:sym typeface="Arial" charset="0"/>
              </a:rPr>
              <a:t>研究视频播放情况结果文件的</a:t>
            </a:r>
            <a:r>
              <a:rPr lang="en-US" altLang="en-US" sz="2400" b="1">
                <a:solidFill>
                  <a:srgbClr val="FF0000"/>
                </a:solidFill>
                <a:ea typeface="微软雅黑" pitchFamily="34" charset="-122"/>
                <a:sym typeface="Arial" charset="0"/>
              </a:rPr>
              <a:t>压缩方法</a:t>
            </a:r>
            <a:r>
              <a:rPr lang="en-US" altLang="en-US" sz="2400">
                <a:solidFill>
                  <a:srgbClr val="FF0000"/>
                </a:solidFill>
                <a:ea typeface="微软雅黑" pitchFamily="34" charset="-122"/>
                <a:sym typeface="Arial" charset="0"/>
              </a:rPr>
              <a:t>，减少程序读写文件尺寸，从而减少I/O开销</a:t>
            </a:r>
            <a:endParaRPr lang="en-US" altLang="zh-CN" sz="2400">
              <a:solidFill>
                <a:srgbClr val="FF0000"/>
              </a:solidFill>
              <a:ea typeface="微软雅黑" pitchFamily="34" charset="-122"/>
              <a:sym typeface="Arial" charset="0"/>
            </a:endParaRPr>
          </a:p>
          <a:p>
            <a:pPr>
              <a:lnSpc>
                <a:spcPct val="120000"/>
              </a:lnSpc>
            </a:pPr>
            <a:endParaRPr lang="zh-CN" altLang="en-US" sz="2400" b="1">
              <a:solidFill>
                <a:srgbClr val="FF0000"/>
              </a:solidFill>
              <a:ea typeface="微软雅黑" pitchFamily="34" charset="-122"/>
              <a:sym typeface="Arial" charset="0"/>
            </a:endParaRPr>
          </a:p>
          <a:p>
            <a:pPr>
              <a:lnSpc>
                <a:spcPct val="120000"/>
              </a:lnSpc>
            </a:pPr>
            <a:endParaRPr lang="zh-CN" altLang="en-US" sz="2400" b="1">
              <a:solidFill>
                <a:srgbClr val="FF0000"/>
              </a:solidFill>
              <a:ea typeface="微软雅黑" pitchFamily="34" charset="-122"/>
              <a:sym typeface="Arial" charset="0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/>
      <p:bldP spid="2560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101725" y="1552575"/>
            <a:ext cx="10050463" cy="4398963"/>
            <a:chOff x="1100786" y="1551735"/>
            <a:chExt cx="10052640" cy="4399344"/>
          </a:xfrm>
        </p:grpSpPr>
        <p:sp>
          <p:nvSpPr>
            <p:cNvPr id="22" name="Freeform 21"/>
            <p:cNvSpPr/>
            <p:nvPr/>
          </p:nvSpPr>
          <p:spPr>
            <a:xfrm rot="19805282">
              <a:off x="1456463" y="1551735"/>
              <a:ext cx="9350813" cy="4399344"/>
            </a:xfrm>
            <a:custGeom>
              <a:avLst/>
              <a:gdLst>
                <a:gd name="connsiteX0" fmla="*/ 9210674 w 9350488"/>
                <a:gd name="connsiteY0" fmla="*/ 3819266 h 4399344"/>
                <a:gd name="connsiteX1" fmla="*/ 9350488 w 9350488"/>
                <a:gd name="connsiteY1" fmla="*/ 4082226 h 4399344"/>
                <a:gd name="connsiteX2" fmla="*/ 9033370 w 9350488"/>
                <a:gd name="connsiteY2" fmla="*/ 4399344 h 4399344"/>
                <a:gd name="connsiteX3" fmla="*/ 6852320 w 9350488"/>
                <a:gd name="connsiteY3" fmla="*/ 4399344 h 4399344"/>
                <a:gd name="connsiteX4" fmla="*/ 6844759 w 9350488"/>
                <a:gd name="connsiteY4" fmla="*/ 4398581 h 4399344"/>
                <a:gd name="connsiteX5" fmla="*/ 6831730 w 9350488"/>
                <a:gd name="connsiteY5" fmla="*/ 4398964 h 4399344"/>
                <a:gd name="connsiteX6" fmla="*/ 6805150 w 9350488"/>
                <a:gd name="connsiteY6" fmla="*/ 4394589 h 4399344"/>
                <a:gd name="connsiteX7" fmla="*/ 6788410 w 9350488"/>
                <a:gd name="connsiteY7" fmla="*/ 4392901 h 4399344"/>
                <a:gd name="connsiteX8" fmla="*/ 6781081 w 9350488"/>
                <a:gd name="connsiteY8" fmla="*/ 4390626 h 4399344"/>
                <a:gd name="connsiteX9" fmla="*/ 6771692 w 9350488"/>
                <a:gd name="connsiteY9" fmla="*/ 4389080 h 4399344"/>
                <a:gd name="connsiteX10" fmla="*/ 6748678 w 9350488"/>
                <a:gd name="connsiteY10" fmla="*/ 4380567 h 4399344"/>
                <a:gd name="connsiteX11" fmla="*/ 6728884 w 9350488"/>
                <a:gd name="connsiteY11" fmla="*/ 4374423 h 4399344"/>
                <a:gd name="connsiteX12" fmla="*/ 6722076 w 9350488"/>
                <a:gd name="connsiteY12" fmla="*/ 4370728 h 4399344"/>
                <a:gd name="connsiteX13" fmla="*/ 6714626 w 9350488"/>
                <a:gd name="connsiteY13" fmla="*/ 4367972 h 4399344"/>
                <a:gd name="connsiteX14" fmla="*/ 6695104 w 9350488"/>
                <a:gd name="connsiteY14" fmla="*/ 4356088 h 4399344"/>
                <a:gd name="connsiteX15" fmla="*/ 6675017 w 9350488"/>
                <a:gd name="connsiteY15" fmla="*/ 4345185 h 4399344"/>
                <a:gd name="connsiteX16" fmla="*/ 6668890 w 9350488"/>
                <a:gd name="connsiteY16" fmla="*/ 4340130 h 4399344"/>
                <a:gd name="connsiteX17" fmla="*/ 6662274 w 9350488"/>
                <a:gd name="connsiteY17" fmla="*/ 4336102 h 4399344"/>
                <a:gd name="connsiteX18" fmla="*/ 6647012 w 9350488"/>
                <a:gd name="connsiteY18" fmla="*/ 4322079 h 4399344"/>
                <a:gd name="connsiteX19" fmla="*/ 6628085 w 9350488"/>
                <a:gd name="connsiteY19" fmla="*/ 4306462 h 4399344"/>
                <a:gd name="connsiteX20" fmla="*/ 6622029 w 9350488"/>
                <a:gd name="connsiteY20" fmla="*/ 4299122 h 4399344"/>
                <a:gd name="connsiteX21" fmla="*/ 6616378 w 9350488"/>
                <a:gd name="connsiteY21" fmla="*/ 4293931 h 4399344"/>
                <a:gd name="connsiteX22" fmla="*/ 6606505 w 9350488"/>
                <a:gd name="connsiteY22" fmla="*/ 4280307 h 4399344"/>
                <a:gd name="connsiteX23" fmla="*/ 6589361 w 9350488"/>
                <a:gd name="connsiteY23" fmla="*/ 4259529 h 4399344"/>
                <a:gd name="connsiteX24" fmla="*/ 6583143 w 9350488"/>
                <a:gd name="connsiteY24" fmla="*/ 4248073 h 4399344"/>
                <a:gd name="connsiteX25" fmla="*/ 6578683 w 9350488"/>
                <a:gd name="connsiteY25" fmla="*/ 4241920 h 4399344"/>
                <a:gd name="connsiteX26" fmla="*/ 5577164 w 9350488"/>
                <a:gd name="connsiteY26" fmla="*/ 2519482 h 4399344"/>
                <a:gd name="connsiteX27" fmla="*/ 3584720 w 9350488"/>
                <a:gd name="connsiteY27" fmla="*/ 2519482 h 4399344"/>
                <a:gd name="connsiteX28" fmla="*/ 3577151 w 9350488"/>
                <a:gd name="connsiteY28" fmla="*/ 2518719 h 4399344"/>
                <a:gd name="connsiteX29" fmla="*/ 3564128 w 9350488"/>
                <a:gd name="connsiteY29" fmla="*/ 2519102 h 4399344"/>
                <a:gd name="connsiteX30" fmla="*/ 3537559 w 9350488"/>
                <a:gd name="connsiteY30" fmla="*/ 2514728 h 4399344"/>
                <a:gd name="connsiteX31" fmla="*/ 3520810 w 9350488"/>
                <a:gd name="connsiteY31" fmla="*/ 2513039 h 4399344"/>
                <a:gd name="connsiteX32" fmla="*/ 3513476 w 9350488"/>
                <a:gd name="connsiteY32" fmla="*/ 2510763 h 4399344"/>
                <a:gd name="connsiteX33" fmla="*/ 3504091 w 9350488"/>
                <a:gd name="connsiteY33" fmla="*/ 2509217 h 4399344"/>
                <a:gd name="connsiteX34" fmla="*/ 3481082 w 9350488"/>
                <a:gd name="connsiteY34" fmla="*/ 2500707 h 4399344"/>
                <a:gd name="connsiteX35" fmla="*/ 3461284 w 9350488"/>
                <a:gd name="connsiteY35" fmla="*/ 2494561 h 4399344"/>
                <a:gd name="connsiteX36" fmla="*/ 3454474 w 9350488"/>
                <a:gd name="connsiteY36" fmla="*/ 2490865 h 4399344"/>
                <a:gd name="connsiteX37" fmla="*/ 3447024 w 9350488"/>
                <a:gd name="connsiteY37" fmla="*/ 2488109 h 4399344"/>
                <a:gd name="connsiteX38" fmla="*/ 3427503 w 9350488"/>
                <a:gd name="connsiteY38" fmla="*/ 2476226 h 4399344"/>
                <a:gd name="connsiteX39" fmla="*/ 3407416 w 9350488"/>
                <a:gd name="connsiteY39" fmla="*/ 2465323 h 4399344"/>
                <a:gd name="connsiteX40" fmla="*/ 3401290 w 9350488"/>
                <a:gd name="connsiteY40" fmla="*/ 2460268 h 4399344"/>
                <a:gd name="connsiteX41" fmla="*/ 3394672 w 9350488"/>
                <a:gd name="connsiteY41" fmla="*/ 2456239 h 4399344"/>
                <a:gd name="connsiteX42" fmla="*/ 3379407 w 9350488"/>
                <a:gd name="connsiteY42" fmla="*/ 2442213 h 4399344"/>
                <a:gd name="connsiteX43" fmla="*/ 3360484 w 9350488"/>
                <a:gd name="connsiteY43" fmla="*/ 2426600 h 4399344"/>
                <a:gd name="connsiteX44" fmla="*/ 3354430 w 9350488"/>
                <a:gd name="connsiteY44" fmla="*/ 2419263 h 4399344"/>
                <a:gd name="connsiteX45" fmla="*/ 3348776 w 9350488"/>
                <a:gd name="connsiteY45" fmla="*/ 2414068 h 4399344"/>
                <a:gd name="connsiteX46" fmla="*/ 3338897 w 9350488"/>
                <a:gd name="connsiteY46" fmla="*/ 2400437 h 4399344"/>
                <a:gd name="connsiteX47" fmla="*/ 3321761 w 9350488"/>
                <a:gd name="connsiteY47" fmla="*/ 2379667 h 4399344"/>
                <a:gd name="connsiteX48" fmla="*/ 3315545 w 9350488"/>
                <a:gd name="connsiteY48" fmla="*/ 2368216 h 4399344"/>
                <a:gd name="connsiteX49" fmla="*/ 3311081 w 9350488"/>
                <a:gd name="connsiteY49" fmla="*/ 2362057 h 4399344"/>
                <a:gd name="connsiteX50" fmla="*/ 2309562 w 9350488"/>
                <a:gd name="connsiteY50" fmla="*/ 639619 h 4399344"/>
                <a:gd name="connsiteX51" fmla="*/ 317118 w 9350488"/>
                <a:gd name="connsiteY51" fmla="*/ 639619 h 4399344"/>
                <a:gd name="connsiteX52" fmla="*/ 1 w 9350488"/>
                <a:gd name="connsiteY52" fmla="*/ 322501 h 4399344"/>
                <a:gd name="connsiteX53" fmla="*/ 317119 w 9350488"/>
                <a:gd name="connsiteY53" fmla="*/ 5383 h 4399344"/>
                <a:gd name="connsiteX54" fmla="*/ 2436279 w 9350488"/>
                <a:gd name="connsiteY54" fmla="*/ 5383 h 4399344"/>
                <a:gd name="connsiteX55" fmla="*/ 2448735 w 9350488"/>
                <a:gd name="connsiteY55" fmla="*/ 2523 h 4399344"/>
                <a:gd name="connsiteX56" fmla="*/ 2627103 w 9350488"/>
                <a:gd name="connsiteY56" fmla="*/ 31715 h 4399344"/>
                <a:gd name="connsiteX57" fmla="*/ 2650943 w 9350488"/>
                <a:gd name="connsiteY57" fmla="*/ 46228 h 4399344"/>
                <a:gd name="connsiteX58" fmla="*/ 2675472 w 9350488"/>
                <a:gd name="connsiteY58" fmla="*/ 59542 h 4399344"/>
                <a:gd name="connsiteX59" fmla="*/ 2790366 w 9350488"/>
                <a:gd name="connsiteY59" fmla="*/ 199065 h 4399344"/>
                <a:gd name="connsiteX60" fmla="*/ 2794154 w 9350488"/>
                <a:gd name="connsiteY60" fmla="*/ 211270 h 4399344"/>
                <a:gd name="connsiteX61" fmla="*/ 3767495 w 9350488"/>
                <a:gd name="connsiteY61" fmla="*/ 1885246 h 4399344"/>
                <a:gd name="connsiteX62" fmla="*/ 5703881 w 9350488"/>
                <a:gd name="connsiteY62" fmla="*/ 1885246 h 4399344"/>
                <a:gd name="connsiteX63" fmla="*/ 5716337 w 9350488"/>
                <a:gd name="connsiteY63" fmla="*/ 1882386 h 4399344"/>
                <a:gd name="connsiteX64" fmla="*/ 5894704 w 9350488"/>
                <a:gd name="connsiteY64" fmla="*/ 1911577 h 4399344"/>
                <a:gd name="connsiteX65" fmla="*/ 5930433 w 9350488"/>
                <a:gd name="connsiteY65" fmla="*/ 1933328 h 4399344"/>
                <a:gd name="connsiteX66" fmla="*/ 5943074 w 9350488"/>
                <a:gd name="connsiteY66" fmla="*/ 1939405 h 4399344"/>
                <a:gd name="connsiteX67" fmla="*/ 6044613 w 9350488"/>
                <a:gd name="connsiteY67" fmla="*/ 2051207 h 4399344"/>
                <a:gd name="connsiteX68" fmla="*/ 6057322 w 9350488"/>
                <a:gd name="connsiteY68" fmla="*/ 2083506 h 4399344"/>
                <a:gd name="connsiteX69" fmla="*/ 7035096 w 9350488"/>
                <a:gd name="connsiteY69" fmla="*/ 3765107 h 4399344"/>
                <a:gd name="connsiteX70" fmla="*/ 9033370 w 9350488"/>
                <a:gd name="connsiteY70" fmla="*/ 3765107 h 4399344"/>
                <a:gd name="connsiteX71" fmla="*/ 9210674 w 9350488"/>
                <a:gd name="connsiteY71" fmla="*/ 3819266 h 439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9350488" h="4399344">
                  <a:moveTo>
                    <a:pt x="9210674" y="3819266"/>
                  </a:moveTo>
                  <a:cubicBezTo>
                    <a:pt x="9295028" y="3876255"/>
                    <a:pt x="9350488" y="3972763"/>
                    <a:pt x="9350488" y="4082226"/>
                  </a:cubicBezTo>
                  <a:cubicBezTo>
                    <a:pt x="9350488" y="4257365"/>
                    <a:pt x="9208509" y="4399344"/>
                    <a:pt x="9033370" y="4399344"/>
                  </a:cubicBezTo>
                  <a:lnTo>
                    <a:pt x="6852320" y="4399344"/>
                  </a:lnTo>
                  <a:lnTo>
                    <a:pt x="6844759" y="4398581"/>
                  </a:lnTo>
                  <a:lnTo>
                    <a:pt x="6831730" y="4398964"/>
                  </a:lnTo>
                  <a:lnTo>
                    <a:pt x="6805150" y="4394589"/>
                  </a:lnTo>
                  <a:lnTo>
                    <a:pt x="6788410" y="4392901"/>
                  </a:lnTo>
                  <a:lnTo>
                    <a:pt x="6781081" y="4390626"/>
                  </a:lnTo>
                  <a:lnTo>
                    <a:pt x="6771692" y="4389080"/>
                  </a:lnTo>
                  <a:lnTo>
                    <a:pt x="6748678" y="4380567"/>
                  </a:lnTo>
                  <a:lnTo>
                    <a:pt x="6728884" y="4374423"/>
                  </a:lnTo>
                  <a:lnTo>
                    <a:pt x="6722076" y="4370728"/>
                  </a:lnTo>
                  <a:lnTo>
                    <a:pt x="6714626" y="4367972"/>
                  </a:lnTo>
                  <a:lnTo>
                    <a:pt x="6695104" y="4356088"/>
                  </a:lnTo>
                  <a:lnTo>
                    <a:pt x="6675017" y="4345185"/>
                  </a:lnTo>
                  <a:lnTo>
                    <a:pt x="6668890" y="4340130"/>
                  </a:lnTo>
                  <a:lnTo>
                    <a:pt x="6662274" y="4336102"/>
                  </a:lnTo>
                  <a:lnTo>
                    <a:pt x="6647012" y="4322079"/>
                  </a:lnTo>
                  <a:lnTo>
                    <a:pt x="6628085" y="4306462"/>
                  </a:lnTo>
                  <a:lnTo>
                    <a:pt x="6622029" y="4299122"/>
                  </a:lnTo>
                  <a:lnTo>
                    <a:pt x="6616378" y="4293931"/>
                  </a:lnTo>
                  <a:lnTo>
                    <a:pt x="6606505" y="4280307"/>
                  </a:lnTo>
                  <a:lnTo>
                    <a:pt x="6589361" y="4259529"/>
                  </a:lnTo>
                  <a:lnTo>
                    <a:pt x="6583143" y="4248073"/>
                  </a:lnTo>
                  <a:lnTo>
                    <a:pt x="6578683" y="4241920"/>
                  </a:lnTo>
                  <a:lnTo>
                    <a:pt x="5577164" y="2519482"/>
                  </a:lnTo>
                  <a:lnTo>
                    <a:pt x="3584720" y="2519482"/>
                  </a:lnTo>
                  <a:lnTo>
                    <a:pt x="3577151" y="2518719"/>
                  </a:lnTo>
                  <a:lnTo>
                    <a:pt x="3564128" y="2519102"/>
                  </a:lnTo>
                  <a:lnTo>
                    <a:pt x="3537559" y="2514728"/>
                  </a:lnTo>
                  <a:lnTo>
                    <a:pt x="3520810" y="2513039"/>
                  </a:lnTo>
                  <a:lnTo>
                    <a:pt x="3513476" y="2510763"/>
                  </a:lnTo>
                  <a:lnTo>
                    <a:pt x="3504091" y="2509217"/>
                  </a:lnTo>
                  <a:lnTo>
                    <a:pt x="3481082" y="2500707"/>
                  </a:lnTo>
                  <a:lnTo>
                    <a:pt x="3461284" y="2494561"/>
                  </a:lnTo>
                  <a:lnTo>
                    <a:pt x="3454474" y="2490865"/>
                  </a:lnTo>
                  <a:lnTo>
                    <a:pt x="3447024" y="2488109"/>
                  </a:lnTo>
                  <a:lnTo>
                    <a:pt x="3427503" y="2476226"/>
                  </a:lnTo>
                  <a:lnTo>
                    <a:pt x="3407416" y="2465323"/>
                  </a:lnTo>
                  <a:lnTo>
                    <a:pt x="3401290" y="2460268"/>
                  </a:lnTo>
                  <a:lnTo>
                    <a:pt x="3394672" y="2456239"/>
                  </a:lnTo>
                  <a:lnTo>
                    <a:pt x="3379407" y="2442213"/>
                  </a:lnTo>
                  <a:lnTo>
                    <a:pt x="3360484" y="2426600"/>
                  </a:lnTo>
                  <a:lnTo>
                    <a:pt x="3354430" y="2419263"/>
                  </a:lnTo>
                  <a:lnTo>
                    <a:pt x="3348776" y="2414068"/>
                  </a:lnTo>
                  <a:lnTo>
                    <a:pt x="3338897" y="2400437"/>
                  </a:lnTo>
                  <a:lnTo>
                    <a:pt x="3321761" y="2379667"/>
                  </a:lnTo>
                  <a:lnTo>
                    <a:pt x="3315545" y="2368216"/>
                  </a:lnTo>
                  <a:lnTo>
                    <a:pt x="3311081" y="2362057"/>
                  </a:lnTo>
                  <a:lnTo>
                    <a:pt x="2309562" y="639619"/>
                  </a:lnTo>
                  <a:lnTo>
                    <a:pt x="317118" y="639619"/>
                  </a:lnTo>
                  <a:cubicBezTo>
                    <a:pt x="141979" y="639619"/>
                    <a:pt x="0" y="497640"/>
                    <a:pt x="1" y="322501"/>
                  </a:cubicBezTo>
                  <a:cubicBezTo>
                    <a:pt x="0" y="147362"/>
                    <a:pt x="141979" y="5383"/>
                    <a:pt x="317119" y="5383"/>
                  </a:cubicBezTo>
                  <a:lnTo>
                    <a:pt x="2436279" y="5383"/>
                  </a:lnTo>
                  <a:lnTo>
                    <a:pt x="2448735" y="2523"/>
                  </a:lnTo>
                  <a:cubicBezTo>
                    <a:pt x="2510031" y="-5274"/>
                    <a:pt x="2572102" y="5149"/>
                    <a:pt x="2627103" y="31715"/>
                  </a:cubicBezTo>
                  <a:lnTo>
                    <a:pt x="2650943" y="46228"/>
                  </a:lnTo>
                  <a:lnTo>
                    <a:pt x="2675472" y="59542"/>
                  </a:lnTo>
                  <a:cubicBezTo>
                    <a:pt x="2726084" y="93735"/>
                    <a:pt x="2766295" y="142156"/>
                    <a:pt x="2790366" y="199065"/>
                  </a:cubicBezTo>
                  <a:lnTo>
                    <a:pt x="2794154" y="211270"/>
                  </a:lnTo>
                  <a:lnTo>
                    <a:pt x="3767495" y="1885246"/>
                  </a:lnTo>
                  <a:lnTo>
                    <a:pt x="5703881" y="1885246"/>
                  </a:lnTo>
                  <a:lnTo>
                    <a:pt x="5716337" y="1882386"/>
                  </a:lnTo>
                  <a:cubicBezTo>
                    <a:pt x="5777633" y="1874589"/>
                    <a:pt x="5839704" y="1885011"/>
                    <a:pt x="5894704" y="1911577"/>
                  </a:cubicBezTo>
                  <a:lnTo>
                    <a:pt x="5930433" y="1933328"/>
                  </a:lnTo>
                  <a:lnTo>
                    <a:pt x="5943074" y="1939405"/>
                  </a:lnTo>
                  <a:cubicBezTo>
                    <a:pt x="5985251" y="1967899"/>
                    <a:pt x="6020204" y="2006273"/>
                    <a:pt x="6044613" y="2051207"/>
                  </a:cubicBezTo>
                  <a:lnTo>
                    <a:pt x="6057322" y="2083506"/>
                  </a:lnTo>
                  <a:lnTo>
                    <a:pt x="7035096" y="3765107"/>
                  </a:lnTo>
                  <a:lnTo>
                    <a:pt x="9033370" y="3765107"/>
                  </a:lnTo>
                  <a:cubicBezTo>
                    <a:pt x="9099047" y="3765107"/>
                    <a:pt x="9160061" y="3785073"/>
                    <a:pt x="9210674" y="381926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 rot="19805282">
              <a:off x="1100786" y="3961769"/>
              <a:ext cx="635138" cy="63505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 rot="19805282">
              <a:off x="2976030" y="2907577"/>
              <a:ext cx="635138" cy="63346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 rot="19805282">
              <a:off x="4856037" y="3966532"/>
              <a:ext cx="635138" cy="63346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 rot="19805282">
              <a:off x="6750334" y="2907577"/>
              <a:ext cx="635138" cy="63346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 rot="19805282">
              <a:off x="10518288" y="2907577"/>
              <a:ext cx="635138" cy="633468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 rot="19805282">
              <a:off x="8614463" y="3961769"/>
              <a:ext cx="635138" cy="635055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3099882" y="3031413"/>
              <a:ext cx="387434" cy="385796"/>
            </a:xfrm>
            <a:custGeom>
              <a:avLst/>
              <a:gdLst>
                <a:gd name="T0" fmla="*/ 6 w 94"/>
                <a:gd name="T1" fmla="*/ 28 h 94"/>
                <a:gd name="T2" fmla="*/ 32 w 94"/>
                <a:gd name="T3" fmla="*/ 4 h 94"/>
                <a:gd name="T4" fmla="*/ 67 w 94"/>
                <a:gd name="T5" fmla="*/ 6 h 94"/>
                <a:gd name="T6" fmla="*/ 90 w 94"/>
                <a:gd name="T7" fmla="*/ 32 h 94"/>
                <a:gd name="T8" fmla="*/ 88 w 94"/>
                <a:gd name="T9" fmla="*/ 67 h 94"/>
                <a:gd name="T10" fmla="*/ 88 w 94"/>
                <a:gd name="T11" fmla="*/ 67 h 94"/>
                <a:gd name="T12" fmla="*/ 62 w 94"/>
                <a:gd name="T13" fmla="*/ 90 h 94"/>
                <a:gd name="T14" fmla="*/ 27 w 94"/>
                <a:gd name="T15" fmla="*/ 89 h 94"/>
                <a:gd name="T16" fmla="*/ 27 w 94"/>
                <a:gd name="T17" fmla="*/ 89 h 94"/>
                <a:gd name="T18" fmla="*/ 4 w 94"/>
                <a:gd name="T19" fmla="*/ 62 h 94"/>
                <a:gd name="T20" fmla="*/ 6 w 94"/>
                <a:gd name="T21" fmla="*/ 28 h 94"/>
                <a:gd name="T22" fmla="*/ 6 w 94"/>
                <a:gd name="T23" fmla="*/ 28 h 94"/>
                <a:gd name="T24" fmla="*/ 20 w 94"/>
                <a:gd name="T25" fmla="*/ 27 h 94"/>
                <a:gd name="T26" fmla="*/ 16 w 94"/>
                <a:gd name="T27" fmla="*/ 32 h 94"/>
                <a:gd name="T28" fmla="*/ 16 w 94"/>
                <a:gd name="T29" fmla="*/ 32 h 94"/>
                <a:gd name="T30" fmla="*/ 15 w 94"/>
                <a:gd name="T31" fmla="*/ 35 h 94"/>
                <a:gd name="T32" fmla="*/ 36 w 94"/>
                <a:gd name="T33" fmla="*/ 37 h 94"/>
                <a:gd name="T34" fmla="*/ 34 w 94"/>
                <a:gd name="T35" fmla="*/ 40 h 94"/>
                <a:gd name="T36" fmla="*/ 32 w 94"/>
                <a:gd name="T37" fmla="*/ 45 h 94"/>
                <a:gd name="T38" fmla="*/ 13 w 94"/>
                <a:gd name="T39" fmla="*/ 53 h 94"/>
                <a:gd name="T40" fmla="*/ 15 w 94"/>
                <a:gd name="T41" fmla="*/ 59 h 94"/>
                <a:gd name="T42" fmla="*/ 15 w 94"/>
                <a:gd name="T43" fmla="*/ 59 h 94"/>
                <a:gd name="T44" fmla="*/ 16 w 94"/>
                <a:gd name="T45" fmla="*/ 60 h 94"/>
                <a:gd name="T46" fmla="*/ 29 w 94"/>
                <a:gd name="T47" fmla="*/ 54 h 94"/>
                <a:gd name="T48" fmla="*/ 26 w 94"/>
                <a:gd name="T49" fmla="*/ 74 h 94"/>
                <a:gd name="T50" fmla="*/ 32 w 94"/>
                <a:gd name="T51" fmla="*/ 78 h 94"/>
                <a:gd name="T52" fmla="*/ 32 w 94"/>
                <a:gd name="T53" fmla="*/ 78 h 94"/>
                <a:gd name="T54" fmla="*/ 33 w 94"/>
                <a:gd name="T55" fmla="*/ 79 h 94"/>
                <a:gd name="T56" fmla="*/ 34 w 94"/>
                <a:gd name="T57" fmla="*/ 78 h 94"/>
                <a:gd name="T58" fmla="*/ 36 w 94"/>
                <a:gd name="T59" fmla="*/ 55 h 94"/>
                <a:gd name="T60" fmla="*/ 48 w 94"/>
                <a:gd name="T61" fmla="*/ 67 h 94"/>
                <a:gd name="T62" fmla="*/ 60 w 94"/>
                <a:gd name="T63" fmla="*/ 79 h 94"/>
                <a:gd name="T64" fmla="*/ 65 w 94"/>
                <a:gd name="T65" fmla="*/ 77 h 94"/>
                <a:gd name="T66" fmla="*/ 66 w 94"/>
                <a:gd name="T67" fmla="*/ 74 h 94"/>
                <a:gd name="T68" fmla="*/ 54 w 94"/>
                <a:gd name="T69" fmla="*/ 62 h 94"/>
                <a:gd name="T70" fmla="*/ 39 w 94"/>
                <a:gd name="T71" fmla="*/ 48 h 94"/>
                <a:gd name="T72" fmla="*/ 41 w 94"/>
                <a:gd name="T73" fmla="*/ 43 h 94"/>
                <a:gd name="T74" fmla="*/ 43 w 94"/>
                <a:gd name="T75" fmla="*/ 39 h 94"/>
                <a:gd name="T76" fmla="*/ 49 w 94"/>
                <a:gd name="T77" fmla="*/ 42 h 94"/>
                <a:gd name="T78" fmla="*/ 77 w 94"/>
                <a:gd name="T79" fmla="*/ 64 h 94"/>
                <a:gd name="T80" fmla="*/ 78 w 94"/>
                <a:gd name="T81" fmla="*/ 62 h 94"/>
                <a:gd name="T82" fmla="*/ 78 w 94"/>
                <a:gd name="T83" fmla="*/ 62 h 94"/>
                <a:gd name="T84" fmla="*/ 80 w 94"/>
                <a:gd name="T85" fmla="*/ 56 h 94"/>
                <a:gd name="T86" fmla="*/ 53 w 94"/>
                <a:gd name="T87" fmla="*/ 35 h 94"/>
                <a:gd name="T88" fmla="*/ 47 w 94"/>
                <a:gd name="T89" fmla="*/ 32 h 94"/>
                <a:gd name="T90" fmla="*/ 50 w 94"/>
                <a:gd name="T91" fmla="*/ 28 h 94"/>
                <a:gd name="T92" fmla="*/ 56 w 94"/>
                <a:gd name="T93" fmla="*/ 30 h 94"/>
                <a:gd name="T94" fmla="*/ 74 w 94"/>
                <a:gd name="T95" fmla="*/ 28 h 94"/>
                <a:gd name="T96" fmla="*/ 71 w 94"/>
                <a:gd name="T97" fmla="*/ 23 h 94"/>
                <a:gd name="T98" fmla="*/ 70 w 94"/>
                <a:gd name="T99" fmla="*/ 22 h 94"/>
                <a:gd name="T100" fmla="*/ 58 w 94"/>
                <a:gd name="T101" fmla="*/ 23 h 94"/>
                <a:gd name="T102" fmla="*/ 55 w 94"/>
                <a:gd name="T103" fmla="*/ 22 h 94"/>
                <a:gd name="T104" fmla="*/ 62 w 94"/>
                <a:gd name="T105" fmla="*/ 16 h 94"/>
                <a:gd name="T106" fmla="*/ 53 w 94"/>
                <a:gd name="T107" fmla="*/ 14 h 94"/>
                <a:gd name="T108" fmla="*/ 49 w 94"/>
                <a:gd name="T109" fmla="*/ 18 h 94"/>
                <a:gd name="T110" fmla="*/ 43 w 94"/>
                <a:gd name="T111" fmla="*/ 13 h 94"/>
                <a:gd name="T112" fmla="*/ 37 w 94"/>
                <a:gd name="T113" fmla="*/ 15 h 94"/>
                <a:gd name="T114" fmla="*/ 35 w 94"/>
                <a:gd name="T115" fmla="*/ 16 h 94"/>
                <a:gd name="T116" fmla="*/ 44 w 94"/>
                <a:gd name="T117" fmla="*/ 24 h 94"/>
                <a:gd name="T118" fmla="*/ 40 w 94"/>
                <a:gd name="T119" fmla="*/ 30 h 94"/>
                <a:gd name="T120" fmla="*/ 20 w 94"/>
                <a:gd name="T121" fmla="*/ 2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4" h="94">
                  <a:moveTo>
                    <a:pt x="6" y="28"/>
                  </a:moveTo>
                  <a:cubicBezTo>
                    <a:pt x="11" y="16"/>
                    <a:pt x="21" y="8"/>
                    <a:pt x="32" y="4"/>
                  </a:cubicBezTo>
                  <a:cubicBezTo>
                    <a:pt x="43" y="0"/>
                    <a:pt x="56" y="1"/>
                    <a:pt x="67" y="6"/>
                  </a:cubicBezTo>
                  <a:cubicBezTo>
                    <a:pt x="78" y="12"/>
                    <a:pt x="86" y="21"/>
                    <a:pt x="90" y="32"/>
                  </a:cubicBezTo>
                  <a:cubicBezTo>
                    <a:pt x="94" y="43"/>
                    <a:pt x="94" y="56"/>
                    <a:pt x="88" y="67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3" y="78"/>
                    <a:pt x="73" y="87"/>
                    <a:pt x="62" y="90"/>
                  </a:cubicBezTo>
                  <a:cubicBezTo>
                    <a:pt x="51" y="94"/>
                    <a:pt x="39" y="94"/>
                    <a:pt x="27" y="89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16" y="83"/>
                    <a:pt x="8" y="73"/>
                    <a:pt x="4" y="62"/>
                  </a:cubicBezTo>
                  <a:cubicBezTo>
                    <a:pt x="0" y="51"/>
                    <a:pt x="1" y="39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lose/>
                  <a:moveTo>
                    <a:pt x="20" y="27"/>
                  </a:moveTo>
                  <a:cubicBezTo>
                    <a:pt x="18" y="29"/>
                    <a:pt x="17" y="30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5" y="34"/>
                    <a:pt x="15" y="35"/>
                  </a:cubicBezTo>
                  <a:cubicBezTo>
                    <a:pt x="21" y="34"/>
                    <a:pt x="28" y="34"/>
                    <a:pt x="36" y="37"/>
                  </a:cubicBezTo>
                  <a:cubicBezTo>
                    <a:pt x="35" y="38"/>
                    <a:pt x="35" y="39"/>
                    <a:pt x="34" y="40"/>
                  </a:cubicBezTo>
                  <a:cubicBezTo>
                    <a:pt x="33" y="42"/>
                    <a:pt x="32" y="43"/>
                    <a:pt x="32" y="45"/>
                  </a:cubicBezTo>
                  <a:cubicBezTo>
                    <a:pt x="26" y="45"/>
                    <a:pt x="20" y="47"/>
                    <a:pt x="13" y="53"/>
                  </a:cubicBezTo>
                  <a:cubicBezTo>
                    <a:pt x="14" y="55"/>
                    <a:pt x="14" y="57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1" y="56"/>
                    <a:pt x="25" y="54"/>
                    <a:pt x="29" y="54"/>
                  </a:cubicBezTo>
                  <a:cubicBezTo>
                    <a:pt x="27" y="61"/>
                    <a:pt x="26" y="68"/>
                    <a:pt x="26" y="74"/>
                  </a:cubicBezTo>
                  <a:cubicBezTo>
                    <a:pt x="28" y="76"/>
                    <a:pt x="30" y="77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3" y="78"/>
                    <a:pt x="33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2"/>
                    <a:pt x="34" y="64"/>
                    <a:pt x="36" y="55"/>
                  </a:cubicBezTo>
                  <a:cubicBezTo>
                    <a:pt x="41" y="58"/>
                    <a:pt x="44" y="62"/>
                    <a:pt x="48" y="67"/>
                  </a:cubicBezTo>
                  <a:cubicBezTo>
                    <a:pt x="52" y="71"/>
                    <a:pt x="56" y="76"/>
                    <a:pt x="60" y="79"/>
                  </a:cubicBezTo>
                  <a:cubicBezTo>
                    <a:pt x="62" y="78"/>
                    <a:pt x="63" y="78"/>
                    <a:pt x="65" y="77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2" y="71"/>
                    <a:pt x="58" y="67"/>
                    <a:pt x="54" y="62"/>
                  </a:cubicBezTo>
                  <a:cubicBezTo>
                    <a:pt x="49" y="56"/>
                    <a:pt x="44" y="51"/>
                    <a:pt x="39" y="48"/>
                  </a:cubicBezTo>
                  <a:cubicBezTo>
                    <a:pt x="40" y="46"/>
                    <a:pt x="40" y="45"/>
                    <a:pt x="41" y="43"/>
                  </a:cubicBezTo>
                  <a:cubicBezTo>
                    <a:pt x="42" y="42"/>
                    <a:pt x="42" y="40"/>
                    <a:pt x="43" y="39"/>
                  </a:cubicBezTo>
                  <a:cubicBezTo>
                    <a:pt x="45" y="40"/>
                    <a:pt x="47" y="41"/>
                    <a:pt x="49" y="42"/>
                  </a:cubicBezTo>
                  <a:cubicBezTo>
                    <a:pt x="61" y="47"/>
                    <a:pt x="71" y="55"/>
                    <a:pt x="77" y="64"/>
                  </a:cubicBezTo>
                  <a:cubicBezTo>
                    <a:pt x="77" y="63"/>
                    <a:pt x="78" y="63"/>
                    <a:pt x="78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0"/>
                    <a:pt x="80" y="58"/>
                    <a:pt x="80" y="56"/>
                  </a:cubicBezTo>
                  <a:cubicBezTo>
                    <a:pt x="74" y="47"/>
                    <a:pt x="63" y="40"/>
                    <a:pt x="53" y="35"/>
                  </a:cubicBezTo>
                  <a:cubicBezTo>
                    <a:pt x="51" y="34"/>
                    <a:pt x="49" y="33"/>
                    <a:pt x="47" y="32"/>
                  </a:cubicBezTo>
                  <a:cubicBezTo>
                    <a:pt x="48" y="31"/>
                    <a:pt x="49" y="29"/>
                    <a:pt x="50" y="28"/>
                  </a:cubicBezTo>
                  <a:cubicBezTo>
                    <a:pt x="52" y="29"/>
                    <a:pt x="54" y="30"/>
                    <a:pt x="56" y="30"/>
                  </a:cubicBezTo>
                  <a:cubicBezTo>
                    <a:pt x="66" y="32"/>
                    <a:pt x="73" y="28"/>
                    <a:pt x="74" y="2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2"/>
                    <a:pt x="70" y="22"/>
                    <a:pt x="70" y="22"/>
                  </a:cubicBezTo>
                  <a:cubicBezTo>
                    <a:pt x="68" y="22"/>
                    <a:pt x="63" y="24"/>
                    <a:pt x="58" y="23"/>
                  </a:cubicBezTo>
                  <a:cubicBezTo>
                    <a:pt x="57" y="23"/>
                    <a:pt x="56" y="22"/>
                    <a:pt x="55" y="22"/>
                  </a:cubicBezTo>
                  <a:cubicBezTo>
                    <a:pt x="57" y="20"/>
                    <a:pt x="60" y="18"/>
                    <a:pt x="62" y="16"/>
                  </a:cubicBezTo>
                  <a:cubicBezTo>
                    <a:pt x="59" y="15"/>
                    <a:pt x="56" y="14"/>
                    <a:pt x="53" y="14"/>
                  </a:cubicBezTo>
                  <a:cubicBezTo>
                    <a:pt x="52" y="15"/>
                    <a:pt x="50" y="16"/>
                    <a:pt x="49" y="18"/>
                  </a:cubicBezTo>
                  <a:cubicBezTo>
                    <a:pt x="47" y="16"/>
                    <a:pt x="45" y="15"/>
                    <a:pt x="43" y="13"/>
                  </a:cubicBezTo>
                  <a:cubicBezTo>
                    <a:pt x="41" y="14"/>
                    <a:pt x="39" y="14"/>
                    <a:pt x="37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9" y="20"/>
                    <a:pt x="44" y="24"/>
                  </a:cubicBezTo>
                  <a:cubicBezTo>
                    <a:pt x="42" y="26"/>
                    <a:pt x="41" y="28"/>
                    <a:pt x="40" y="30"/>
                  </a:cubicBezTo>
                  <a:cubicBezTo>
                    <a:pt x="33" y="28"/>
                    <a:pt x="26" y="27"/>
                    <a:pt x="20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91430" tIns="45716" rIns="91430" bIns="45716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>
                <a:solidFill>
                  <a:prstClr val="black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878950" y="3031413"/>
              <a:ext cx="377907" cy="361981"/>
            </a:xfrm>
            <a:custGeom>
              <a:avLst/>
              <a:gdLst>
                <a:gd name="T0" fmla="*/ 80 w 198"/>
                <a:gd name="T1" fmla="*/ 39 h 190"/>
                <a:gd name="T2" fmla="*/ 32 w 198"/>
                <a:gd name="T3" fmla="*/ 39 h 190"/>
                <a:gd name="T4" fmla="*/ 24 w 198"/>
                <a:gd name="T5" fmla="*/ 52 h 190"/>
                <a:gd name="T6" fmla="*/ 32 w 198"/>
                <a:gd name="T7" fmla="*/ 65 h 190"/>
                <a:gd name="T8" fmla="*/ 80 w 198"/>
                <a:gd name="T9" fmla="*/ 65 h 190"/>
                <a:gd name="T10" fmla="*/ 80 w 198"/>
                <a:gd name="T11" fmla="*/ 39 h 190"/>
                <a:gd name="T12" fmla="*/ 80 w 198"/>
                <a:gd name="T13" fmla="*/ 39 h 190"/>
                <a:gd name="T14" fmla="*/ 114 w 198"/>
                <a:gd name="T15" fmla="*/ 65 h 190"/>
                <a:gd name="T16" fmla="*/ 170 w 198"/>
                <a:gd name="T17" fmla="*/ 65 h 190"/>
                <a:gd name="T18" fmla="*/ 177 w 198"/>
                <a:gd name="T19" fmla="*/ 65 h 190"/>
                <a:gd name="T20" fmla="*/ 179 w 198"/>
                <a:gd name="T21" fmla="*/ 69 h 190"/>
                <a:gd name="T22" fmla="*/ 194 w 198"/>
                <a:gd name="T23" fmla="*/ 93 h 190"/>
                <a:gd name="T24" fmla="*/ 198 w 198"/>
                <a:gd name="T25" fmla="*/ 99 h 190"/>
                <a:gd name="T26" fmla="*/ 194 w 198"/>
                <a:gd name="T27" fmla="*/ 103 h 190"/>
                <a:gd name="T28" fmla="*/ 179 w 198"/>
                <a:gd name="T29" fmla="*/ 127 h 190"/>
                <a:gd name="T30" fmla="*/ 177 w 198"/>
                <a:gd name="T31" fmla="*/ 134 h 190"/>
                <a:gd name="T32" fmla="*/ 170 w 198"/>
                <a:gd name="T33" fmla="*/ 134 h 190"/>
                <a:gd name="T34" fmla="*/ 114 w 198"/>
                <a:gd name="T35" fmla="*/ 134 h 190"/>
                <a:gd name="T36" fmla="*/ 114 w 198"/>
                <a:gd name="T37" fmla="*/ 164 h 190"/>
                <a:gd name="T38" fmla="*/ 164 w 198"/>
                <a:gd name="T39" fmla="*/ 164 h 190"/>
                <a:gd name="T40" fmla="*/ 164 w 198"/>
                <a:gd name="T41" fmla="*/ 190 h 190"/>
                <a:gd name="T42" fmla="*/ 37 w 198"/>
                <a:gd name="T43" fmla="*/ 190 h 190"/>
                <a:gd name="T44" fmla="*/ 37 w 198"/>
                <a:gd name="T45" fmla="*/ 164 h 190"/>
                <a:gd name="T46" fmla="*/ 82 w 198"/>
                <a:gd name="T47" fmla="*/ 164 h 190"/>
                <a:gd name="T48" fmla="*/ 82 w 198"/>
                <a:gd name="T49" fmla="*/ 86 h 190"/>
                <a:gd name="T50" fmla="*/ 26 w 198"/>
                <a:gd name="T51" fmla="*/ 86 h 190"/>
                <a:gd name="T52" fmla="*/ 19 w 198"/>
                <a:gd name="T53" fmla="*/ 86 h 190"/>
                <a:gd name="T54" fmla="*/ 17 w 198"/>
                <a:gd name="T55" fmla="*/ 80 h 190"/>
                <a:gd name="T56" fmla="*/ 2 w 198"/>
                <a:gd name="T57" fmla="*/ 56 h 190"/>
                <a:gd name="T58" fmla="*/ 0 w 198"/>
                <a:gd name="T59" fmla="*/ 52 h 190"/>
                <a:gd name="T60" fmla="*/ 2 w 198"/>
                <a:gd name="T61" fmla="*/ 45 h 190"/>
                <a:gd name="T62" fmla="*/ 17 w 198"/>
                <a:gd name="T63" fmla="*/ 21 h 190"/>
                <a:gd name="T64" fmla="*/ 19 w 198"/>
                <a:gd name="T65" fmla="*/ 17 h 190"/>
                <a:gd name="T66" fmla="*/ 26 w 198"/>
                <a:gd name="T67" fmla="*/ 17 h 190"/>
                <a:gd name="T68" fmla="*/ 82 w 198"/>
                <a:gd name="T69" fmla="*/ 17 h 190"/>
                <a:gd name="T70" fmla="*/ 82 w 198"/>
                <a:gd name="T71" fmla="*/ 13 h 190"/>
                <a:gd name="T72" fmla="*/ 99 w 198"/>
                <a:gd name="T73" fmla="*/ 0 h 190"/>
                <a:gd name="T74" fmla="*/ 114 w 198"/>
                <a:gd name="T75" fmla="*/ 13 h 190"/>
                <a:gd name="T76" fmla="*/ 114 w 198"/>
                <a:gd name="T77" fmla="*/ 65 h 190"/>
                <a:gd name="T78" fmla="*/ 114 w 198"/>
                <a:gd name="T79" fmla="*/ 65 h 190"/>
                <a:gd name="T80" fmla="*/ 166 w 198"/>
                <a:gd name="T81" fmla="*/ 84 h 190"/>
                <a:gd name="T82" fmla="*/ 116 w 198"/>
                <a:gd name="T83" fmla="*/ 84 h 190"/>
                <a:gd name="T84" fmla="*/ 116 w 198"/>
                <a:gd name="T85" fmla="*/ 112 h 190"/>
                <a:gd name="T86" fmla="*/ 166 w 198"/>
                <a:gd name="T87" fmla="*/ 112 h 190"/>
                <a:gd name="T88" fmla="*/ 175 w 198"/>
                <a:gd name="T89" fmla="*/ 99 h 190"/>
                <a:gd name="T90" fmla="*/ 166 w 198"/>
                <a:gd name="T91" fmla="*/ 8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8" h="190">
                  <a:moveTo>
                    <a:pt x="80" y="39"/>
                  </a:moveTo>
                  <a:lnTo>
                    <a:pt x="32" y="39"/>
                  </a:lnTo>
                  <a:lnTo>
                    <a:pt x="24" y="52"/>
                  </a:lnTo>
                  <a:lnTo>
                    <a:pt x="32" y="65"/>
                  </a:lnTo>
                  <a:lnTo>
                    <a:pt x="80" y="65"/>
                  </a:lnTo>
                  <a:lnTo>
                    <a:pt x="80" y="39"/>
                  </a:lnTo>
                  <a:lnTo>
                    <a:pt x="80" y="39"/>
                  </a:lnTo>
                  <a:close/>
                  <a:moveTo>
                    <a:pt x="114" y="65"/>
                  </a:moveTo>
                  <a:lnTo>
                    <a:pt x="170" y="65"/>
                  </a:lnTo>
                  <a:lnTo>
                    <a:pt x="177" y="65"/>
                  </a:lnTo>
                  <a:lnTo>
                    <a:pt x="179" y="69"/>
                  </a:lnTo>
                  <a:lnTo>
                    <a:pt x="194" y="93"/>
                  </a:lnTo>
                  <a:lnTo>
                    <a:pt x="198" y="99"/>
                  </a:lnTo>
                  <a:lnTo>
                    <a:pt x="194" y="103"/>
                  </a:lnTo>
                  <a:lnTo>
                    <a:pt x="179" y="127"/>
                  </a:lnTo>
                  <a:lnTo>
                    <a:pt x="177" y="134"/>
                  </a:lnTo>
                  <a:lnTo>
                    <a:pt x="170" y="134"/>
                  </a:lnTo>
                  <a:lnTo>
                    <a:pt x="114" y="134"/>
                  </a:lnTo>
                  <a:lnTo>
                    <a:pt x="114" y="164"/>
                  </a:lnTo>
                  <a:lnTo>
                    <a:pt x="164" y="164"/>
                  </a:lnTo>
                  <a:lnTo>
                    <a:pt x="164" y="190"/>
                  </a:lnTo>
                  <a:lnTo>
                    <a:pt x="37" y="190"/>
                  </a:lnTo>
                  <a:lnTo>
                    <a:pt x="37" y="164"/>
                  </a:lnTo>
                  <a:lnTo>
                    <a:pt x="82" y="164"/>
                  </a:lnTo>
                  <a:lnTo>
                    <a:pt x="82" y="86"/>
                  </a:lnTo>
                  <a:lnTo>
                    <a:pt x="26" y="86"/>
                  </a:lnTo>
                  <a:lnTo>
                    <a:pt x="19" y="86"/>
                  </a:lnTo>
                  <a:lnTo>
                    <a:pt x="17" y="80"/>
                  </a:lnTo>
                  <a:lnTo>
                    <a:pt x="2" y="56"/>
                  </a:lnTo>
                  <a:lnTo>
                    <a:pt x="0" y="52"/>
                  </a:lnTo>
                  <a:lnTo>
                    <a:pt x="2" y="45"/>
                  </a:lnTo>
                  <a:lnTo>
                    <a:pt x="17" y="21"/>
                  </a:lnTo>
                  <a:lnTo>
                    <a:pt x="19" y="17"/>
                  </a:lnTo>
                  <a:lnTo>
                    <a:pt x="26" y="17"/>
                  </a:lnTo>
                  <a:lnTo>
                    <a:pt x="82" y="17"/>
                  </a:lnTo>
                  <a:lnTo>
                    <a:pt x="82" y="13"/>
                  </a:lnTo>
                  <a:lnTo>
                    <a:pt x="99" y="0"/>
                  </a:lnTo>
                  <a:lnTo>
                    <a:pt x="114" y="13"/>
                  </a:lnTo>
                  <a:lnTo>
                    <a:pt x="114" y="65"/>
                  </a:lnTo>
                  <a:lnTo>
                    <a:pt x="114" y="65"/>
                  </a:lnTo>
                  <a:close/>
                  <a:moveTo>
                    <a:pt x="166" y="84"/>
                  </a:moveTo>
                  <a:lnTo>
                    <a:pt x="116" y="84"/>
                  </a:lnTo>
                  <a:lnTo>
                    <a:pt x="116" y="112"/>
                  </a:lnTo>
                  <a:lnTo>
                    <a:pt x="166" y="112"/>
                  </a:lnTo>
                  <a:lnTo>
                    <a:pt x="175" y="99"/>
                  </a:lnTo>
                  <a:lnTo>
                    <a:pt x="166" y="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91430" tIns="45716" rIns="91430" bIns="45716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>
                <a:solidFill>
                  <a:prstClr val="black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5005295" y="4114182"/>
              <a:ext cx="338210" cy="330229"/>
            </a:xfrm>
            <a:custGeom>
              <a:avLst/>
              <a:gdLst>
                <a:gd name="T0" fmla="*/ 74 w 82"/>
                <a:gd name="T1" fmla="*/ 6 h 80"/>
                <a:gd name="T2" fmla="*/ 67 w 82"/>
                <a:gd name="T3" fmla="*/ 27 h 80"/>
                <a:gd name="T4" fmla="*/ 65 w 82"/>
                <a:gd name="T5" fmla="*/ 30 h 80"/>
                <a:gd name="T6" fmla="*/ 75 w 82"/>
                <a:gd name="T7" fmla="*/ 71 h 80"/>
                <a:gd name="T8" fmla="*/ 66 w 82"/>
                <a:gd name="T9" fmla="*/ 80 h 80"/>
                <a:gd name="T10" fmla="*/ 44 w 82"/>
                <a:gd name="T11" fmla="*/ 50 h 80"/>
                <a:gd name="T12" fmla="*/ 36 w 82"/>
                <a:gd name="T13" fmla="*/ 57 h 80"/>
                <a:gd name="T14" fmla="*/ 39 w 82"/>
                <a:gd name="T15" fmla="*/ 70 h 80"/>
                <a:gd name="T16" fmla="*/ 34 w 82"/>
                <a:gd name="T17" fmla="*/ 75 h 80"/>
                <a:gd name="T18" fmla="*/ 26 w 82"/>
                <a:gd name="T19" fmla="*/ 61 h 80"/>
                <a:gd name="T20" fmla="*/ 21 w 82"/>
                <a:gd name="T21" fmla="*/ 67 h 80"/>
                <a:gd name="T22" fmla="*/ 16 w 82"/>
                <a:gd name="T23" fmla="*/ 62 h 80"/>
                <a:gd name="T24" fmla="*/ 21 w 82"/>
                <a:gd name="T25" fmla="*/ 57 h 80"/>
                <a:gd name="T26" fmla="*/ 7 w 82"/>
                <a:gd name="T27" fmla="*/ 50 h 80"/>
                <a:gd name="T28" fmla="*/ 12 w 82"/>
                <a:gd name="T29" fmla="*/ 44 h 80"/>
                <a:gd name="T30" fmla="*/ 25 w 82"/>
                <a:gd name="T31" fmla="*/ 47 h 80"/>
                <a:gd name="T32" fmla="*/ 32 w 82"/>
                <a:gd name="T33" fmla="*/ 39 h 80"/>
                <a:gd name="T34" fmla="*/ 0 w 82"/>
                <a:gd name="T35" fmla="*/ 18 h 80"/>
                <a:gd name="T36" fmla="*/ 9 w 82"/>
                <a:gd name="T37" fmla="*/ 8 h 80"/>
                <a:gd name="T38" fmla="*/ 51 w 82"/>
                <a:gd name="T39" fmla="*/ 16 h 80"/>
                <a:gd name="T40" fmla="*/ 53 w 82"/>
                <a:gd name="T41" fmla="*/ 13 h 80"/>
                <a:gd name="T42" fmla="*/ 74 w 82"/>
                <a:gd name="T43" fmla="*/ 6 h 80"/>
                <a:gd name="T44" fmla="*/ 82 w 82"/>
                <a:gd name="T45" fmla="*/ 50 h 80"/>
                <a:gd name="T46" fmla="*/ 74 w 82"/>
                <a:gd name="T47" fmla="*/ 42 h 80"/>
                <a:gd name="T48" fmla="*/ 72 w 82"/>
                <a:gd name="T49" fmla="*/ 44 h 80"/>
                <a:gd name="T50" fmla="*/ 76 w 82"/>
                <a:gd name="T51" fmla="*/ 57 h 80"/>
                <a:gd name="T52" fmla="*/ 82 w 82"/>
                <a:gd name="T53" fmla="*/ 50 h 80"/>
                <a:gd name="T54" fmla="*/ 29 w 82"/>
                <a:gd name="T55" fmla="*/ 0 h 80"/>
                <a:gd name="T56" fmla="*/ 23 w 82"/>
                <a:gd name="T57" fmla="*/ 7 h 80"/>
                <a:gd name="T58" fmla="*/ 36 w 82"/>
                <a:gd name="T59" fmla="*/ 10 h 80"/>
                <a:gd name="T60" fmla="*/ 37 w 82"/>
                <a:gd name="T61" fmla="*/ 8 h 80"/>
                <a:gd name="T62" fmla="*/ 29 w 82"/>
                <a:gd name="T6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80">
                  <a:moveTo>
                    <a:pt x="74" y="6"/>
                  </a:moveTo>
                  <a:cubicBezTo>
                    <a:pt x="76" y="15"/>
                    <a:pt x="74" y="21"/>
                    <a:pt x="67" y="27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60" y="5"/>
                    <a:pt x="67" y="4"/>
                    <a:pt x="74" y="6"/>
                  </a:cubicBezTo>
                  <a:close/>
                  <a:moveTo>
                    <a:pt x="82" y="50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82" y="50"/>
                    <a:pt x="82" y="50"/>
                    <a:pt x="82" y="50"/>
                  </a:cubicBezTo>
                  <a:close/>
                  <a:moveTo>
                    <a:pt x="29" y="0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8"/>
                    <a:pt x="37" y="8"/>
                    <a:pt x="37" y="8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91430" tIns="45716" rIns="91430" bIns="45716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>
                <a:solidFill>
                  <a:prstClr val="black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8773248" y="4087193"/>
              <a:ext cx="317569" cy="384208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91430" tIns="45716" rIns="91430" bIns="45716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>
                <a:solidFill>
                  <a:prstClr val="black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3294063" y="3751263"/>
            <a:ext cx="0" cy="960437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067550" y="3751263"/>
            <a:ext cx="0" cy="960437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8951913" y="2790825"/>
            <a:ext cx="0" cy="96043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192713" y="2790825"/>
            <a:ext cx="0" cy="96043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090738" y="4908550"/>
            <a:ext cx="2406650" cy="1042988"/>
            <a:chOff x="1929542" y="4908274"/>
            <a:chExt cx="2729132" cy="1042806"/>
          </a:xfrm>
        </p:grpSpPr>
        <p:sp>
          <p:nvSpPr>
            <p:cNvPr id="44" name="TextBox 43"/>
            <p:cNvSpPr txBox="1"/>
            <p:nvPr/>
          </p:nvSpPr>
          <p:spPr>
            <a:xfrm>
              <a:off x="2433603" y="4908274"/>
              <a:ext cx="1721009" cy="3364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GB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2020</a:t>
              </a:r>
              <a:r>
                <a:rPr lang="zh-CN" altLang="en-US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年</a:t>
              </a:r>
              <a:r>
                <a:rPr lang="en-US" altLang="zh-CN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12</a:t>
              </a:r>
              <a:r>
                <a:rPr lang="zh-CN" altLang="en-US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月至</a:t>
              </a:r>
              <a:r>
                <a:rPr lang="en-US" altLang="zh-CN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1</a:t>
              </a:r>
              <a:r>
                <a:rPr lang="zh-CN" altLang="en-US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月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929542" y="5195562"/>
              <a:ext cx="2729132" cy="7555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2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争取初步完成立项</a:t>
              </a:r>
            </a:p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2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时的要求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635625" y="4932363"/>
            <a:ext cx="2892425" cy="1016000"/>
            <a:chOff x="5703260" y="4932005"/>
            <a:chExt cx="2729132" cy="1016190"/>
          </a:xfrm>
        </p:grpSpPr>
        <p:sp>
          <p:nvSpPr>
            <p:cNvPr id="48" name="TextBox 47"/>
            <p:cNvSpPr txBox="1"/>
            <p:nvPr/>
          </p:nvSpPr>
          <p:spPr>
            <a:xfrm>
              <a:off x="6607978" y="4932005"/>
              <a:ext cx="919697" cy="3302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GB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2020</a:t>
              </a:r>
              <a:r>
                <a:rPr lang="zh-CN" altLang="en-US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年</a:t>
              </a:r>
              <a:r>
                <a:rPr lang="en-US" altLang="zh-CN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3</a:t>
              </a:r>
              <a:r>
                <a:rPr lang="zh-CN" altLang="en-US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月</a:t>
              </a:r>
            </a:p>
          </p:txBody>
        </p:sp>
        <p:sp>
          <p:nvSpPr>
            <p:cNvPr id="27678" name="Rectangle 48"/>
            <p:cNvSpPr>
              <a:spLocks noChangeArrowheads="1"/>
            </p:cNvSpPr>
            <p:nvPr/>
          </p:nvSpPr>
          <p:spPr bwMode="auto">
            <a:xfrm>
              <a:off x="5703260" y="5195579"/>
              <a:ext cx="2729132" cy="752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>
                  <a:solidFill>
                    <a:schemeClr val="tx2"/>
                  </a:solidFill>
                  <a:ea typeface="微软雅黑" pitchFamily="34" charset="-122"/>
                  <a:sym typeface="Arial" charset="0"/>
                </a:rPr>
                <a:t>完成技术说明书、撰写论文、申请软件著作权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3954463" y="1620838"/>
            <a:ext cx="2474912" cy="701675"/>
            <a:chOff x="4038291" y="1621125"/>
            <a:chExt cx="2304129" cy="701503"/>
          </a:xfrm>
        </p:grpSpPr>
        <p:sp>
          <p:nvSpPr>
            <p:cNvPr id="50" name="TextBox 49"/>
            <p:cNvSpPr txBox="1"/>
            <p:nvPr/>
          </p:nvSpPr>
          <p:spPr>
            <a:xfrm>
              <a:off x="4729973" y="1621125"/>
              <a:ext cx="920765" cy="3364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GB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2020</a:t>
              </a:r>
              <a:r>
                <a:rPr lang="zh-CN" altLang="en-US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年</a:t>
              </a:r>
              <a:r>
                <a:rPr lang="en-US" altLang="zh-CN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2</a:t>
              </a:r>
              <a:r>
                <a:rPr lang="zh-CN" altLang="en-US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月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038291" y="1898869"/>
              <a:ext cx="2304129" cy="4237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2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完善以及</a:t>
              </a:r>
              <a:r>
                <a:rPr lang="zh-CN" altLang="en-US">
                  <a:solidFill>
                    <a:schemeClr val="tx2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算法优化</a:t>
              </a:r>
              <a:endParaRPr lang="zh-CN" altLang="en-US" dirty="0">
                <a:solidFill>
                  <a:schemeClr val="tx2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7694613" y="1631950"/>
            <a:ext cx="2474912" cy="690563"/>
            <a:chOff x="7780247" y="1632414"/>
            <a:chExt cx="2304129" cy="690215"/>
          </a:xfrm>
        </p:grpSpPr>
        <p:sp>
          <p:nvSpPr>
            <p:cNvPr id="52" name="TextBox 51"/>
            <p:cNvSpPr txBox="1"/>
            <p:nvPr/>
          </p:nvSpPr>
          <p:spPr>
            <a:xfrm>
              <a:off x="8270928" y="1632414"/>
              <a:ext cx="1322768" cy="3363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GB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2020</a:t>
              </a:r>
              <a:r>
                <a:rPr lang="zh-CN" altLang="en-US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年</a:t>
              </a:r>
              <a:r>
                <a:rPr lang="en-US" altLang="zh-CN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4</a:t>
              </a:r>
              <a:r>
                <a:rPr lang="zh-CN" altLang="en-US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月至</a:t>
              </a:r>
              <a:r>
                <a:rPr lang="en-US" altLang="zh-CN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5</a:t>
              </a:r>
              <a:r>
                <a:rPr lang="zh-CN" altLang="en-US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月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780247" y="1898980"/>
              <a:ext cx="2304129" cy="42364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2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申请结题</a:t>
              </a:r>
            </a:p>
          </p:txBody>
        </p:sp>
      </p:grpSp>
      <p:sp>
        <p:nvSpPr>
          <p:cNvPr id="31" name="矩形 30"/>
          <p:cNvSpPr/>
          <p:nvPr/>
        </p:nvSpPr>
        <p:spPr>
          <a:xfrm>
            <a:off x="0" y="320675"/>
            <a:ext cx="142875" cy="1889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0"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95275" y="153988"/>
            <a:ext cx="4237038" cy="50006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55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下阶段主要计划及时间安排</a:t>
            </a:r>
          </a:p>
        </p:txBody>
      </p:sp>
      <p:grpSp>
        <p:nvGrpSpPr>
          <p:cNvPr id="27660" name="组合 57"/>
          <p:cNvGrpSpPr>
            <a:grpSpLocks/>
          </p:cNvGrpSpPr>
          <p:nvPr/>
        </p:nvGrpSpPr>
        <p:grpSpPr bwMode="auto">
          <a:xfrm>
            <a:off x="0" y="7507288"/>
            <a:ext cx="12192000" cy="1320800"/>
            <a:chOff x="0" y="7507131"/>
            <a:chExt cx="12192000" cy="1320800"/>
          </a:xfrm>
        </p:grpSpPr>
        <p:sp>
          <p:nvSpPr>
            <p:cNvPr id="65" name="矩形 64"/>
            <p:cNvSpPr/>
            <p:nvPr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69" name="矩形 65"/>
            <p:cNvSpPr>
              <a:spLocks noChangeArrowheads="1"/>
            </p:cNvSpPr>
            <p:nvPr/>
          </p:nvSpPr>
          <p:spPr bwMode="auto">
            <a:xfrm>
              <a:off x="541421" y="7679249"/>
              <a:ext cx="6096000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读书派</a:t>
              </a:r>
              <a:r>
                <a: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booklist</a:t>
              </a:r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免费出品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禁止任何二次分享、售卖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本人法律专业，请勿以身试法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228600" y="7688106"/>
              <a:ext cx="84138" cy="950912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671" name="矩形 67"/>
            <p:cNvSpPr>
              <a:spLocks noChangeArrowheads="1"/>
            </p:cNvSpPr>
            <p:nvPr/>
          </p:nvSpPr>
          <p:spPr bwMode="auto">
            <a:xfrm>
              <a:off x="5454567" y="7679249"/>
              <a:ext cx="6096000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读书派</a:t>
              </a:r>
              <a:r>
                <a: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booklist</a:t>
              </a:r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免费出品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r"/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这部分内容不影响</a:t>
              </a:r>
              <a:r>
                <a: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播放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r"/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尊重原创，请勿以身试法，二次分享或倒卖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11779250" y="7688106"/>
              <a:ext cx="84138" cy="950912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7661" name="组合 58"/>
          <p:cNvGrpSpPr>
            <a:grpSpLocks/>
          </p:cNvGrpSpPr>
          <p:nvPr/>
        </p:nvGrpSpPr>
        <p:grpSpPr bwMode="auto">
          <a:xfrm>
            <a:off x="0" y="-1665288"/>
            <a:ext cx="12192000" cy="1320800"/>
            <a:chOff x="0" y="7507131"/>
            <a:chExt cx="12192000" cy="1320800"/>
          </a:xfrm>
        </p:grpSpPr>
        <p:sp>
          <p:nvSpPr>
            <p:cNvPr id="60" name="矩形 59"/>
            <p:cNvSpPr/>
            <p:nvPr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64" name="矩形 60"/>
            <p:cNvSpPr>
              <a:spLocks noChangeArrowheads="1"/>
            </p:cNvSpPr>
            <p:nvPr/>
          </p:nvSpPr>
          <p:spPr bwMode="auto">
            <a:xfrm>
              <a:off x="541421" y="7679249"/>
              <a:ext cx="6096000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读书派</a:t>
              </a:r>
              <a:r>
                <a: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booklist</a:t>
              </a:r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免费出品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禁止任何二次分享、售卖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本人法律专业，请勿以身试法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228600" y="7688106"/>
              <a:ext cx="84138" cy="950913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666" name="矩形 62"/>
            <p:cNvSpPr>
              <a:spLocks noChangeArrowheads="1"/>
            </p:cNvSpPr>
            <p:nvPr/>
          </p:nvSpPr>
          <p:spPr bwMode="auto">
            <a:xfrm>
              <a:off x="5454567" y="7679249"/>
              <a:ext cx="6096000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读书派</a:t>
              </a:r>
              <a:r>
                <a: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booklist</a:t>
              </a:r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免费出品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r"/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这部分内容不影响</a:t>
              </a:r>
              <a:r>
                <a: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播放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r"/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尊重原创，请勿以身试法，二次分享或倒卖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11779250" y="7688106"/>
              <a:ext cx="84138" cy="950913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2652713" y="2322513"/>
            <a:ext cx="52133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" altLang="en-US" b="1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在</a:t>
            </a:r>
            <a:r>
              <a:rPr lang="en-US" altLang="zh-CN" b="1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学校网络教学平台进行测试</a:t>
            </a:r>
            <a:r>
              <a:rPr lang="" altLang="en-US" b="1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，以</a:t>
            </a:r>
            <a:r>
              <a:rPr lang="en-US" altLang="zh-CN" b="1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推广使用</a:t>
            </a:r>
            <a:r>
              <a:rPr lang="en-US" altLang="en-US" b="1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。</a:t>
            </a:r>
            <a:endParaRPr lang="en-US">
              <a:latin typeface="+mn-lt"/>
              <a:ea typeface="+mn-ea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>
                <a:latin typeface="+mn-lt"/>
                <a:ea typeface="+mn-ea"/>
              </a:rPr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lang="zh-CN" altLang="en-US" sz="100">
              <a:latin typeface="+mn-lt"/>
              <a:ea typeface="+mn-ea"/>
            </a:endParaRPr>
          </a:p>
        </p:txBody>
      </p:sp>
      <p:sp>
        <p:nvSpPr>
          <p:cNvPr id="29698" name="文本框 4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>
            <a:spLocks noChangeArrowheads="1"/>
          </p:cNvSpPr>
          <p:nvPr/>
        </p:nvSpPr>
        <p:spPr bwMode="auto">
          <a:xfrm>
            <a:off x="3898900" y="2728913"/>
            <a:ext cx="4394200" cy="110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6600" b="1">
                <a:solidFill>
                  <a:schemeClr val="tx2"/>
                </a:solidFill>
                <a:latin typeface="Agency FB"/>
              </a:rPr>
              <a:t>谢谢聆听！</a:t>
            </a:r>
          </a:p>
        </p:txBody>
      </p:sp>
      <p:grpSp>
        <p:nvGrpSpPr>
          <p:cNvPr id="29699" name="组合 21"/>
          <p:cNvGrpSpPr>
            <a:grpSpLocks/>
          </p:cNvGrpSpPr>
          <p:nvPr/>
        </p:nvGrpSpPr>
        <p:grpSpPr bwMode="auto">
          <a:xfrm>
            <a:off x="0" y="-1665288"/>
            <a:ext cx="12192000" cy="1320800"/>
            <a:chOff x="0" y="7507131"/>
            <a:chExt cx="12192000" cy="1320800"/>
          </a:xfrm>
        </p:grpSpPr>
        <p:sp>
          <p:nvSpPr>
            <p:cNvPr id="23" name="矩形 22"/>
            <p:cNvSpPr/>
            <p:nvPr>
              <p:custDataLst>
                <p:tags r:id="rId3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13" name="矩形 23"/>
            <p:cNvSpPr>
              <a:spLocks noChangeArrowheads="1"/>
            </p:cNvSpPr>
            <p:nvPr/>
          </p:nvSpPr>
          <p:spPr bwMode="auto">
            <a:xfrm>
              <a:off x="541421" y="7679249"/>
              <a:ext cx="6096000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读书派</a:t>
              </a:r>
              <a:r>
                <a: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booklist</a:t>
              </a:r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免费出品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禁止任何二次分享、售卖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本人法律专业，请勿以身试法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228600" y="7688106"/>
              <a:ext cx="84138" cy="950913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715" name="矩形 25"/>
            <p:cNvSpPr>
              <a:spLocks noChangeArrowheads="1"/>
            </p:cNvSpPr>
            <p:nvPr/>
          </p:nvSpPr>
          <p:spPr bwMode="auto">
            <a:xfrm>
              <a:off x="5454567" y="7679249"/>
              <a:ext cx="6096000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读书派</a:t>
              </a:r>
              <a:r>
                <a: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booklist</a:t>
              </a:r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免费出品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r"/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这部分内容不影响</a:t>
              </a:r>
              <a:r>
                <a: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播放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r"/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尊重原创，请勿以身试法，二次分享或倒卖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1779250" y="7688106"/>
              <a:ext cx="84138" cy="950913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9700" name="组合 11"/>
          <p:cNvGrpSpPr>
            <a:grpSpLocks/>
          </p:cNvGrpSpPr>
          <p:nvPr/>
        </p:nvGrpSpPr>
        <p:grpSpPr bwMode="auto">
          <a:xfrm>
            <a:off x="0" y="7507288"/>
            <a:ext cx="12192000" cy="1320800"/>
            <a:chOff x="0" y="7507131"/>
            <a:chExt cx="12192000" cy="1320800"/>
          </a:xfrm>
        </p:grpSpPr>
        <p:sp>
          <p:nvSpPr>
            <p:cNvPr id="19" name="矩形 18"/>
            <p:cNvSpPr/>
            <p:nvPr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08" name="矩形 19"/>
            <p:cNvSpPr>
              <a:spLocks noChangeArrowheads="1"/>
            </p:cNvSpPr>
            <p:nvPr/>
          </p:nvSpPr>
          <p:spPr bwMode="auto">
            <a:xfrm>
              <a:off x="541421" y="7679249"/>
              <a:ext cx="6096000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读书派</a:t>
              </a:r>
              <a:r>
                <a: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booklist</a:t>
              </a:r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免费出品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禁止任何二次分享、售卖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本人法律专业，请勿以身试法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228600" y="7688106"/>
              <a:ext cx="84138" cy="950912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710" name="矩形 27"/>
            <p:cNvSpPr>
              <a:spLocks noChangeArrowheads="1"/>
            </p:cNvSpPr>
            <p:nvPr/>
          </p:nvSpPr>
          <p:spPr bwMode="auto">
            <a:xfrm>
              <a:off x="5454567" y="7679249"/>
              <a:ext cx="6096000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读书派</a:t>
              </a:r>
              <a:r>
                <a: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booklist</a:t>
              </a:r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免费出品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r"/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这部分内容不影响</a:t>
              </a:r>
              <a:r>
                <a: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播放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r"/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尊重原创，请勿以身试法，二次分享或倒卖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11779250" y="7688106"/>
              <a:ext cx="84138" cy="950912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9701" name="组合 12"/>
          <p:cNvGrpSpPr>
            <a:grpSpLocks/>
          </p:cNvGrpSpPr>
          <p:nvPr/>
        </p:nvGrpSpPr>
        <p:grpSpPr bwMode="auto">
          <a:xfrm>
            <a:off x="0" y="-1665288"/>
            <a:ext cx="12192000" cy="1320800"/>
            <a:chOff x="0" y="7507131"/>
            <a:chExt cx="12192000" cy="1320800"/>
          </a:xfrm>
        </p:grpSpPr>
        <p:sp>
          <p:nvSpPr>
            <p:cNvPr id="14" name="矩形 13"/>
            <p:cNvSpPr/>
            <p:nvPr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03" name="矩形 14"/>
            <p:cNvSpPr>
              <a:spLocks noChangeArrowheads="1"/>
            </p:cNvSpPr>
            <p:nvPr/>
          </p:nvSpPr>
          <p:spPr bwMode="auto">
            <a:xfrm>
              <a:off x="541421" y="7679249"/>
              <a:ext cx="6096000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读书派</a:t>
              </a:r>
              <a:r>
                <a: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booklist</a:t>
              </a:r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免费出品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禁止任何二次分享、售卖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本人法律专业，请勿以身试法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228600" y="7688106"/>
              <a:ext cx="84138" cy="950913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705" name="矩形 16"/>
            <p:cNvSpPr>
              <a:spLocks noChangeArrowheads="1"/>
            </p:cNvSpPr>
            <p:nvPr/>
          </p:nvSpPr>
          <p:spPr bwMode="auto">
            <a:xfrm>
              <a:off x="5454567" y="7679249"/>
              <a:ext cx="6096000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读书派</a:t>
              </a:r>
              <a:r>
                <a: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booklist</a:t>
              </a:r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免费出品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r"/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这部分内容不影响</a:t>
              </a:r>
              <a:r>
                <a: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播放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r"/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尊重原创，请勿以身试法，二次分享或倒卖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1779250" y="7688106"/>
              <a:ext cx="84138" cy="950913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六边形 18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4394200" y="1209675"/>
            <a:ext cx="1060450" cy="91440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latin typeface="Agency FB" panose="020B0503020202020204" pitchFamily="34" charset="0"/>
              </a:rPr>
              <a:t>1</a:t>
            </a:r>
            <a:endParaRPr lang="zh-CN" altLang="en-US" sz="4000" dirty="0">
              <a:latin typeface="Agency FB" panose="020B0503020202020204" pitchFamily="34" charset="0"/>
            </a:endParaRPr>
          </a:p>
        </p:txBody>
      </p:sp>
      <p:sp>
        <p:nvSpPr>
          <p:cNvPr id="20" name="六边形 19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4394200" y="2386013"/>
            <a:ext cx="1060450" cy="91440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latin typeface="Agency FB" panose="020B0503020202020204" pitchFamily="34" charset="0"/>
              </a:rPr>
              <a:t>2</a:t>
            </a:r>
            <a:endParaRPr lang="zh-CN" altLang="en-US" sz="4000" dirty="0">
              <a:latin typeface="Agency FB" panose="020B0503020202020204" pitchFamily="34" charset="0"/>
            </a:endParaRPr>
          </a:p>
        </p:txBody>
      </p:sp>
      <p:sp>
        <p:nvSpPr>
          <p:cNvPr id="21" name="六边形 2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4394200" y="3532188"/>
            <a:ext cx="1060450" cy="91440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latin typeface="Agency FB" panose="020B0503020202020204" pitchFamily="34" charset="0"/>
              </a:rPr>
              <a:t>3</a:t>
            </a:r>
            <a:endParaRPr lang="zh-CN" altLang="en-US" sz="4000" dirty="0">
              <a:latin typeface="Agency FB" panose="020B0503020202020204" pitchFamily="34" charset="0"/>
            </a:endParaRPr>
          </a:p>
        </p:txBody>
      </p:sp>
      <p:sp>
        <p:nvSpPr>
          <p:cNvPr id="22" name="六边形 21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4394200" y="4703763"/>
            <a:ext cx="1060450" cy="91440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latin typeface="Agency FB" panose="020B0503020202020204" pitchFamily="34" charset="0"/>
              </a:rPr>
              <a:t>4</a:t>
            </a:r>
            <a:endParaRPr lang="zh-CN" altLang="en-US" sz="4000" dirty="0">
              <a:latin typeface="Agency FB" panose="020B0503020202020204" pitchFamily="34" charset="0"/>
            </a:endParaRPr>
          </a:p>
        </p:txBody>
      </p:sp>
      <p:sp>
        <p:nvSpPr>
          <p:cNvPr id="11269" name="文本框 22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>
            <a:spLocks noChangeArrowheads="1"/>
          </p:cNvSpPr>
          <p:nvPr/>
        </p:nvSpPr>
        <p:spPr bwMode="auto">
          <a:xfrm>
            <a:off x="5551488" y="1441450"/>
            <a:ext cx="6435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3F3F3F"/>
                </a:solidFill>
                <a:latin typeface="Lato Light"/>
              </a:rPr>
              <a:t>在服务器上成功部署了完全分布式</a:t>
            </a:r>
            <a:r>
              <a:rPr lang="en-US" altLang="zh-CN" sz="2400">
                <a:solidFill>
                  <a:srgbClr val="3F3F3F"/>
                </a:solidFill>
                <a:latin typeface="仿宋"/>
                <a:ea typeface="仿宋"/>
                <a:cs typeface="仿宋"/>
              </a:rPr>
              <a:t>Hadoop</a:t>
            </a:r>
            <a:r>
              <a:rPr lang="zh-CN" altLang="en-US" sz="2400">
                <a:solidFill>
                  <a:srgbClr val="3F3F3F"/>
                </a:solidFill>
                <a:latin typeface="仿宋"/>
                <a:ea typeface="仿宋"/>
                <a:cs typeface="仿宋"/>
              </a:rPr>
              <a:t>平台</a:t>
            </a:r>
          </a:p>
        </p:txBody>
      </p:sp>
      <p:sp>
        <p:nvSpPr>
          <p:cNvPr id="11270" name="文本框 23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>
            <a:spLocks noChangeArrowheads="1"/>
          </p:cNvSpPr>
          <p:nvPr/>
        </p:nvSpPr>
        <p:spPr bwMode="auto">
          <a:xfrm>
            <a:off x="5627688" y="2589213"/>
            <a:ext cx="6142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3F3F3F"/>
                </a:solidFill>
                <a:latin typeface="Lato Light"/>
              </a:rPr>
              <a:t>根据实际需求优化部署了</a:t>
            </a:r>
            <a:r>
              <a:rPr lang="en-US" altLang="zh-CN" sz="2400">
                <a:solidFill>
                  <a:srgbClr val="3F3F3F"/>
                </a:solidFill>
                <a:latin typeface="Lato Light"/>
              </a:rPr>
              <a:t>Hadoop</a:t>
            </a:r>
            <a:r>
              <a:rPr lang="zh-CN" altLang="en-US" sz="2400">
                <a:solidFill>
                  <a:srgbClr val="3F3F3F"/>
                </a:solidFill>
                <a:latin typeface="Lato Light"/>
              </a:rPr>
              <a:t>平台</a:t>
            </a:r>
          </a:p>
        </p:txBody>
      </p:sp>
      <p:sp>
        <p:nvSpPr>
          <p:cNvPr id="11271" name="文本框 24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>
            <a:spLocks noChangeArrowheads="1"/>
          </p:cNvSpPr>
          <p:nvPr/>
        </p:nvSpPr>
        <p:spPr bwMode="auto">
          <a:xfrm>
            <a:off x="5610225" y="3667125"/>
            <a:ext cx="66389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3F3F3F"/>
                </a:solidFill>
                <a:latin typeface="Lato Light"/>
              </a:rPr>
              <a:t>记录分析Hadoop的计算和</a:t>
            </a:r>
          </a:p>
          <a:p>
            <a:r>
              <a:rPr lang="zh-CN" altLang="en-US" sz="2400">
                <a:solidFill>
                  <a:srgbClr val="3F3F3F"/>
                </a:solidFill>
                <a:latin typeface="Lato Light"/>
              </a:rPr>
              <a:t>I</a:t>
            </a:r>
            <a:r>
              <a:rPr lang="zh-CN" altLang="zh-CN" sz="2400">
                <a:solidFill>
                  <a:srgbClr val="3F3F3F"/>
                </a:solidFill>
                <a:latin typeface="Lato Light"/>
              </a:rPr>
              <a:t>/</a:t>
            </a:r>
            <a:r>
              <a:rPr lang="zh-CN" altLang="en-US" sz="2400">
                <a:solidFill>
                  <a:srgbClr val="3F3F3F"/>
                </a:solidFill>
                <a:latin typeface="Lato Light"/>
              </a:rPr>
              <a:t>O开销状况与文件输出时间</a:t>
            </a:r>
            <a:endParaRPr lang="en-US" altLang="zh-CN" sz="2400">
              <a:solidFill>
                <a:srgbClr val="3F3F3F"/>
              </a:solidFill>
              <a:latin typeface="Lato Light"/>
            </a:endParaRPr>
          </a:p>
        </p:txBody>
      </p:sp>
      <p:sp>
        <p:nvSpPr>
          <p:cNvPr id="11272" name="文本框 25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>
            <a:spLocks noChangeArrowheads="1"/>
          </p:cNvSpPr>
          <p:nvPr/>
        </p:nvSpPr>
        <p:spPr bwMode="auto">
          <a:xfrm>
            <a:off x="5613400" y="4960938"/>
            <a:ext cx="369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3F3F3F"/>
                </a:solidFill>
                <a:latin typeface="Lato Light"/>
              </a:rPr>
              <a:t>升级</a:t>
            </a:r>
            <a:r>
              <a:rPr lang="en-US" altLang="zh-CN" sz="2400">
                <a:solidFill>
                  <a:srgbClr val="3F3F3F"/>
                </a:solidFill>
                <a:latin typeface="仿宋"/>
                <a:ea typeface="仿宋"/>
                <a:cs typeface="仿宋"/>
              </a:rPr>
              <a:t>Hadoop</a:t>
            </a:r>
            <a:r>
              <a:rPr lang="en-US" altLang="zh-CN" sz="2400">
                <a:solidFill>
                  <a:srgbClr val="3F3F3F"/>
                </a:solidFill>
                <a:latin typeface="Lato Light"/>
              </a:rPr>
              <a:t>计算框架</a:t>
            </a:r>
            <a:r>
              <a:rPr lang="en-US" altLang="en-US" sz="2400">
                <a:solidFill>
                  <a:srgbClr val="3F3F3F"/>
                </a:solidFill>
                <a:latin typeface="Lato Light"/>
              </a:rPr>
              <a:t>算法</a:t>
            </a:r>
          </a:p>
        </p:txBody>
      </p:sp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>
                <a:latin typeface="+mn-lt"/>
                <a:ea typeface="+mn-ea"/>
              </a:rPr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lang="zh-CN" altLang="en-US" sz="100">
              <a:latin typeface="+mn-lt"/>
              <a:ea typeface="+mn-ea"/>
            </a:endParaRPr>
          </a:p>
        </p:txBody>
      </p:sp>
      <p:sp>
        <p:nvSpPr>
          <p:cNvPr id="15" name="六边形 14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541338" y="2386013"/>
            <a:ext cx="2422525" cy="208915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Agency FB" panose="020B0503020202020204" pitchFamily="34" charset="0"/>
              </a:rPr>
              <a:t>项目成果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1431925" y="3881438"/>
            <a:ext cx="9328150" cy="6445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sym typeface="+mn-ea"/>
              </a:rPr>
              <a:t>在服务器上成功部署了完全分布式</a:t>
            </a:r>
            <a:r>
              <a:rPr lang="en-US" altLang="zh-CN" sz="3600" dirty="0">
                <a:solidFill>
                  <a:schemeClr val="tx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Hadoop</a:t>
            </a:r>
            <a:r>
              <a:rPr lang="zh-CN" altLang="en-US" sz="3600" dirty="0">
                <a:solidFill>
                  <a:schemeClr val="tx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平台</a:t>
            </a:r>
            <a:endParaRPr lang="en-US" altLang="zh-CN" sz="36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六边形 6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5100638" y="1943100"/>
            <a:ext cx="1990725" cy="171450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200" dirty="0">
                <a:latin typeface="Agency FB" panose="020B0503020202020204" pitchFamily="34" charset="0"/>
              </a:rPr>
              <a:t>1</a:t>
            </a:r>
            <a:endParaRPr lang="zh-CN" altLang="en-US" sz="7200" dirty="0">
              <a:latin typeface="Agency FB" panose="020B0503020202020204" pitchFamily="34" charset="0"/>
            </a:endParaRPr>
          </a:p>
        </p:txBody>
      </p:sp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>
                <a:latin typeface="+mn-lt"/>
                <a:ea typeface="+mn-ea"/>
              </a:rPr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lang="zh-CN" altLang="en-US" sz="100">
              <a:latin typeface="+mn-lt"/>
              <a:ea typeface="+mn-e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007105" y="1830218"/>
            <a:ext cx="35996" cy="2364223"/>
            <a:chOff x="1331651" y="1597980"/>
            <a:chExt cx="36000" cy="2364481"/>
          </a:xfrm>
          <a:solidFill>
            <a:schemeClr val="accent1"/>
          </a:solidFill>
        </p:grpSpPr>
        <p:cxnSp>
          <p:nvCxnSpPr>
            <p:cNvPr id="13" name="直接连接符 12"/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flipV="1">
            <a:off x="3417494" y="3186784"/>
            <a:ext cx="35996" cy="2390065"/>
            <a:chOff x="1331651" y="1572132"/>
            <a:chExt cx="36000" cy="2390327"/>
          </a:xfrm>
          <a:solidFill>
            <a:schemeClr val="accent2"/>
          </a:solidFill>
        </p:grpSpPr>
        <p:cxnSp>
          <p:nvCxnSpPr>
            <p:cNvPr id="25" name="直接连接符 24"/>
            <p:cNvCxnSpPr/>
            <p:nvPr/>
          </p:nvCxnSpPr>
          <p:spPr>
            <a:xfrm>
              <a:off x="1331651" y="1576008"/>
              <a:ext cx="0" cy="2386451"/>
            </a:xfrm>
            <a:prstGeom prst="lin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1331651" y="1572132"/>
              <a:ext cx="36000" cy="1080000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827886" y="1830218"/>
            <a:ext cx="35996" cy="2364223"/>
            <a:chOff x="1331651" y="1597980"/>
            <a:chExt cx="36000" cy="2364481"/>
          </a:xfrm>
          <a:solidFill>
            <a:schemeClr val="accent3"/>
          </a:solidFill>
        </p:grpSpPr>
        <p:cxnSp>
          <p:nvCxnSpPr>
            <p:cNvPr id="30" name="直接连接符 29"/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 flipV="1">
            <a:off x="8238275" y="3186783"/>
            <a:ext cx="35996" cy="2390066"/>
            <a:chOff x="1331651" y="1572132"/>
            <a:chExt cx="36000" cy="2390328"/>
          </a:xfrm>
          <a:solidFill>
            <a:schemeClr val="accent4"/>
          </a:solidFill>
        </p:grpSpPr>
        <p:cxnSp>
          <p:nvCxnSpPr>
            <p:cNvPr id="35" name="直接连接符 34"/>
            <p:cNvCxnSpPr/>
            <p:nvPr/>
          </p:nvCxnSpPr>
          <p:spPr>
            <a:xfrm>
              <a:off x="1331651" y="1576008"/>
              <a:ext cx="0" cy="2386452"/>
            </a:xfrm>
            <a:prstGeom prst="line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1331651" y="1572132"/>
              <a:ext cx="36000" cy="1080000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44874" y="3186783"/>
            <a:ext cx="2161921" cy="1017183"/>
            <a:chOff x="1269414" y="2945166"/>
            <a:chExt cx="2162158" cy="1017295"/>
          </a:xfrm>
          <a:solidFill>
            <a:srgbClr val="298EC0"/>
          </a:solidFill>
        </p:grpSpPr>
        <p:sp>
          <p:nvSpPr>
            <p:cNvPr id="7" name="矩形 6"/>
            <p:cNvSpPr/>
            <p:nvPr/>
          </p:nvSpPr>
          <p:spPr>
            <a:xfrm>
              <a:off x="1331651" y="2945166"/>
              <a:ext cx="2099921" cy="1017295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91413" tIns="45705" rIns="91413" bIns="45705" anchor="ctr"/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15" kern="0">
                <a:solidFill>
                  <a:sysClr val="window" lastClr="FFFFFF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269414" y="3543402"/>
              <a:ext cx="2161777" cy="395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91413" tIns="45705" rIns="91413" bIns="45705" anchor="ctr"/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0" kern="0">
                  <a:solidFill>
                    <a:sysClr val="window" lastClr="FFFFFF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1pPr>
            </a:lstStyle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cs typeface="+mn-ea"/>
                  <a:sym typeface="Arial" panose="02080604020202020204" pitchFamily="34" charset="0"/>
                </a:rPr>
                <a:t>Master</a:t>
              </a:r>
              <a:r>
                <a:rPr lang="zh-CN" altLang="en-US" sz="1000" dirty="0">
                  <a:cs typeface="+mn-ea"/>
                  <a:sym typeface="Arial" panose="02080604020202020204" pitchFamily="34" charset="0"/>
                </a:rPr>
                <a:t>节点中</a:t>
              </a:r>
              <a:r>
                <a:rPr lang="en-US" altLang="zh-CN" sz="1000" dirty="0">
                  <a:cs typeface="+mn-ea"/>
                  <a:sym typeface="Arial" panose="02080604020202020204" pitchFamily="34" charset="0"/>
                </a:rPr>
                <a:t>NameNode</a:t>
              </a:r>
              <a:r>
                <a:rPr lang="zh-CN" altLang="en-US" sz="1000" dirty="0">
                  <a:cs typeface="+mn-ea"/>
                  <a:sym typeface="Arial" panose="02080604020202020204" pitchFamily="34" charset="0"/>
                </a:rPr>
                <a:t>进程检测</a:t>
              </a: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843808" y="3042093"/>
              <a:ext cx="1075605" cy="6060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91413" tIns="45705" rIns="91413" bIns="45705" anchor="ctr"/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0" kern="0">
                  <a:solidFill>
                    <a:sysClr val="window" lastClr="FFFFFF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1pPr>
            </a:lstStyle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035" dirty="0">
                  <a:cs typeface="+mn-ea"/>
                  <a:sym typeface="Arial" panose="02080604020202020204" pitchFamily="34" charset="0"/>
                </a:rPr>
                <a:t>1</a:t>
              </a:r>
              <a:endParaRPr lang="zh-CN" altLang="en-US" sz="3035" dirty="0"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3417888" y="3186113"/>
            <a:ext cx="2098675" cy="1017587"/>
            <a:chOff x="3742306" y="2945166"/>
            <a:chExt cx="2099921" cy="1017295"/>
          </a:xfrm>
        </p:grpSpPr>
        <p:sp>
          <p:nvSpPr>
            <p:cNvPr id="23" name="矩形 22"/>
            <p:cNvSpPr/>
            <p:nvPr/>
          </p:nvSpPr>
          <p:spPr>
            <a:xfrm flipV="1">
              <a:off x="3742306" y="2945166"/>
              <a:ext cx="2099921" cy="10172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15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831259" y="3592680"/>
              <a:ext cx="1922015" cy="2745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Slaver</a:t>
              </a:r>
              <a:r>
                <a:rPr lang="zh-CN" altLang="en-US" sz="1000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中</a:t>
              </a:r>
              <a:r>
                <a:rPr lang="en-US" altLang="zh-CN" sz="1000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DataNode</a:t>
              </a:r>
              <a:r>
                <a:rPr lang="zh-CN" altLang="en-US" sz="1000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进程检测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269669" y="3041975"/>
              <a:ext cx="1076964" cy="65227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defRPr/>
              </a:pPr>
              <a:r>
                <a:rPr lang="en-US" altLang="zh-CN" sz="3035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2</a:t>
              </a:r>
              <a:endParaRPr lang="zh-CN" altLang="en-US" sz="3035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827885" y="3186783"/>
            <a:ext cx="2100580" cy="1017183"/>
            <a:chOff x="6152961" y="2945166"/>
            <a:chExt cx="2100810" cy="1017295"/>
          </a:xfrm>
          <a:solidFill>
            <a:srgbClr val="298EC0"/>
          </a:solidFill>
        </p:grpSpPr>
        <p:sp>
          <p:nvSpPr>
            <p:cNvPr id="28" name="矩形 27"/>
            <p:cNvSpPr/>
            <p:nvPr/>
          </p:nvSpPr>
          <p:spPr>
            <a:xfrm>
              <a:off x="6152961" y="2945166"/>
              <a:ext cx="2099921" cy="1017295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lIns="91413" tIns="45705" rIns="91413" bIns="45705" anchor="ctr"/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15" kern="0">
                <a:solidFill>
                  <a:sysClr val="window" lastClr="FFFFFF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246316" y="3543402"/>
              <a:ext cx="2007455" cy="395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91413" tIns="45705" rIns="91413" bIns="45705" anchor="ctr"/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0" kern="0">
                  <a:solidFill>
                    <a:sysClr val="window" lastClr="FFFFFF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1pPr>
            </a:lstStyle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dirty="0">
                  <a:cs typeface="+mn-ea"/>
                  <a:sym typeface="Arial" panose="02080604020202020204" pitchFamily="34" charset="0"/>
                </a:rPr>
                <a:t>命令行检测</a:t>
              </a:r>
              <a:r>
                <a:rPr lang="en-US" altLang="zh-CN" sz="1000" dirty="0">
                  <a:cs typeface="+mn-ea"/>
                  <a:sym typeface="Arial" panose="02080604020202020204" pitchFamily="34" charset="0"/>
                </a:rPr>
                <a:t>DataNode</a:t>
              </a:r>
              <a:r>
                <a:rPr lang="zh-CN" altLang="en-US" sz="1000" dirty="0">
                  <a:cs typeface="+mn-ea"/>
                  <a:sym typeface="Arial" panose="02080604020202020204" pitchFamily="34" charset="0"/>
                </a:rPr>
                <a:t>启动状况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665116" y="3042093"/>
              <a:ext cx="1075605" cy="70301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91413" tIns="45705" rIns="91413" bIns="45705" anchor="ctr"/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0" kern="0">
                  <a:solidFill>
                    <a:sysClr val="window" lastClr="FFFFFF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1pPr>
            </a:lstStyle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035" dirty="0">
                  <a:cs typeface="+mn-ea"/>
                  <a:sym typeface="Arial" panose="02080604020202020204" pitchFamily="34" charset="0"/>
                </a:rPr>
                <a:t>3</a:t>
              </a:r>
              <a:endParaRPr lang="zh-CN" altLang="en-US" sz="3035" dirty="0"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8170863" y="3186113"/>
            <a:ext cx="2260600" cy="1017587"/>
            <a:chOff x="8496932" y="2945166"/>
            <a:chExt cx="2260848" cy="1017295"/>
          </a:xfrm>
        </p:grpSpPr>
        <p:sp>
          <p:nvSpPr>
            <p:cNvPr id="33" name="矩形 32"/>
            <p:cNvSpPr/>
            <p:nvPr/>
          </p:nvSpPr>
          <p:spPr>
            <a:xfrm flipV="1">
              <a:off x="8563614" y="2945166"/>
              <a:ext cx="2100492" cy="10172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15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8496932" y="3591093"/>
              <a:ext cx="2260848" cy="2761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Web</a:t>
              </a:r>
              <a:r>
                <a:rPr lang="zh-CN" altLang="en-US" sz="1000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方式检测</a:t>
              </a:r>
              <a:r>
                <a:rPr lang="en-US" altLang="zh-CN" sz="1000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DataNode</a:t>
              </a:r>
              <a:r>
                <a:rPr lang="zh-CN" altLang="en-US" sz="1000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运行状况</a:t>
              </a: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9087547" y="3041975"/>
              <a:ext cx="1076443" cy="65227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defRPr/>
              </a:pPr>
              <a:r>
                <a:rPr lang="en-US" altLang="zh-CN" sz="3035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4</a:t>
              </a:r>
              <a:endParaRPr lang="zh-CN" altLang="en-US" sz="3035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0" y="320675"/>
            <a:ext cx="142875" cy="1889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0">
              <a:cs typeface="+mn-ea"/>
              <a:sym typeface="+mn-lt"/>
            </a:endParaRPr>
          </a:p>
        </p:txBody>
      </p:sp>
      <p:grpSp>
        <p:nvGrpSpPr>
          <p:cNvPr id="14346" name="组合 40"/>
          <p:cNvGrpSpPr>
            <a:grpSpLocks/>
          </p:cNvGrpSpPr>
          <p:nvPr/>
        </p:nvGrpSpPr>
        <p:grpSpPr bwMode="auto">
          <a:xfrm>
            <a:off x="0" y="7118350"/>
            <a:ext cx="11560175" cy="1252538"/>
            <a:chOff x="0" y="7507131"/>
            <a:chExt cx="12192000" cy="1320800"/>
          </a:xfrm>
        </p:grpSpPr>
        <p:sp>
          <p:nvSpPr>
            <p:cNvPr id="42" name="矩形 41"/>
            <p:cNvSpPr/>
            <p:nvPr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05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40788" y="7679555"/>
              <a:ext cx="6095999" cy="92907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sz="170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sz="170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229375" y="7687925"/>
              <a:ext cx="83713" cy="950842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05"/>
            </a:p>
          </p:txBody>
        </p:sp>
        <p:sp>
          <p:nvSpPr>
            <p:cNvPr id="45" name="矩形 44"/>
            <p:cNvSpPr/>
            <p:nvPr/>
          </p:nvSpPr>
          <p:spPr>
            <a:xfrm>
              <a:off x="5454756" y="7679555"/>
              <a:ext cx="6096001" cy="92907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sz="170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sz="170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11778457" y="7687925"/>
              <a:ext cx="85387" cy="950842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05"/>
            </a:p>
          </p:txBody>
        </p:sp>
      </p:grpSp>
      <p:grpSp>
        <p:nvGrpSpPr>
          <p:cNvPr id="14347" name="组合 46"/>
          <p:cNvGrpSpPr>
            <a:grpSpLocks/>
          </p:cNvGrpSpPr>
          <p:nvPr/>
        </p:nvGrpSpPr>
        <p:grpSpPr bwMode="auto">
          <a:xfrm>
            <a:off x="0" y="-1577975"/>
            <a:ext cx="11560175" cy="1250950"/>
            <a:chOff x="0" y="7507131"/>
            <a:chExt cx="12192000" cy="1320800"/>
          </a:xfrm>
        </p:grpSpPr>
        <p:sp>
          <p:nvSpPr>
            <p:cNvPr id="48" name="矩形 47"/>
            <p:cNvSpPr/>
            <p:nvPr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05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40788" y="7679773"/>
              <a:ext cx="6095999" cy="92858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sz="170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sz="170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229375" y="7688154"/>
              <a:ext cx="83713" cy="950372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05"/>
            </a:p>
          </p:txBody>
        </p:sp>
        <p:sp>
          <p:nvSpPr>
            <p:cNvPr id="51" name="矩形 50"/>
            <p:cNvSpPr/>
            <p:nvPr/>
          </p:nvSpPr>
          <p:spPr>
            <a:xfrm>
              <a:off x="5454756" y="7679773"/>
              <a:ext cx="6096001" cy="92858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sz="170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sz="170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</a:p>
          </p:txBody>
        </p:sp>
        <p:sp>
          <p:nvSpPr>
            <p:cNvPr id="60" name="矩形 59"/>
            <p:cNvSpPr/>
            <p:nvPr/>
          </p:nvSpPr>
          <p:spPr>
            <a:xfrm>
              <a:off x="11778457" y="7688154"/>
              <a:ext cx="85387" cy="950372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05"/>
            </a:p>
          </p:txBody>
        </p:sp>
      </p:grpSp>
      <p:pic>
        <p:nvPicPr>
          <p:cNvPr id="14348" name="图片 -2147482615" descr="1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42988" y="2146300"/>
            <a:ext cx="4678362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9" name="图片 -2147482614" descr="1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35350" y="4832350"/>
            <a:ext cx="46228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0" name="图片 -2147482613" descr="0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64225" y="1222375"/>
            <a:ext cx="2752725" cy="168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1" name="图片 -2147482612" descr="1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274050" y="4497388"/>
            <a:ext cx="2322513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5" name="组合 4"/>
          <p:cNvGrpSpPr>
            <a:grpSpLocks/>
          </p:cNvGrpSpPr>
          <p:nvPr/>
        </p:nvGrpSpPr>
        <p:grpSpPr bwMode="auto">
          <a:xfrm>
            <a:off x="0" y="-1665288"/>
            <a:ext cx="12192000" cy="10493376"/>
            <a:chOff x="0" y="-1664915"/>
            <a:chExt cx="12192000" cy="10492846"/>
          </a:xfrm>
        </p:grpSpPr>
        <p:grpSp>
          <p:nvGrpSpPr>
            <p:cNvPr id="16389" name="组合 7"/>
            <p:cNvGrpSpPr>
              <a:grpSpLocks/>
            </p:cNvGrpSpPr>
            <p:nvPr/>
          </p:nvGrpSpPr>
          <p:grpSpPr bwMode="auto">
            <a:xfrm>
              <a:off x="0" y="7507131"/>
              <a:ext cx="12192000" cy="1320800"/>
              <a:chOff x="0" y="7507131"/>
              <a:chExt cx="12192000" cy="1320800"/>
            </a:xfrm>
          </p:grpSpPr>
          <p:sp>
            <p:nvSpPr>
              <p:cNvPr id="15" name="矩形 14"/>
              <p:cNvSpPr/>
              <p:nvPr>
                <p:custDataLst>
                  <p:tags r:id="rId2"/>
                </p:custDataLst>
              </p:nvPr>
            </p:nvSpPr>
            <p:spPr>
              <a:xfrm>
                <a:off x="0" y="7507198"/>
                <a:ext cx="12192000" cy="1320733"/>
              </a:xfrm>
              <a:prstGeom prst="rect">
                <a:avLst/>
              </a:prstGeom>
              <a:solidFill>
                <a:srgbClr val="2F33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00F3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397" name="矩形 15"/>
              <p:cNvSpPr>
                <a:spLocks noChangeArrowheads="1"/>
              </p:cNvSpPr>
              <p:nvPr/>
            </p:nvSpPr>
            <p:spPr bwMode="auto">
              <a:xfrm>
                <a:off x="541421" y="7679249"/>
                <a:ext cx="609600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读书派</a:t>
                </a:r>
                <a:r>
                  <a:rPr lang="en-US" altLang="zh-CN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booklist</a:t>
                </a:r>
                <a:r>
                  <a:rPr lang="zh-CN" altLang="en-US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免费出品</a:t>
                </a:r>
                <a:endPara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zh-CN" altLang="en-US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禁止任何二次分享、售卖</a:t>
                </a:r>
                <a:endPara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zh-CN" altLang="en-US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本人法律专业，请勿以身试法</a:t>
                </a: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28600" y="7688164"/>
                <a:ext cx="84138" cy="950864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6399" name="矩形 17"/>
              <p:cNvSpPr>
                <a:spLocks noChangeArrowheads="1"/>
              </p:cNvSpPr>
              <p:nvPr/>
            </p:nvSpPr>
            <p:spPr bwMode="auto">
              <a:xfrm>
                <a:off x="5454567" y="7679249"/>
                <a:ext cx="609600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读书派</a:t>
                </a:r>
                <a:r>
                  <a:rPr lang="en-US" altLang="zh-CN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booklist</a:t>
                </a:r>
                <a:r>
                  <a:rPr lang="zh-CN" altLang="en-US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免费出品</a:t>
                </a:r>
                <a:endPara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r"/>
                <a:r>
                  <a:rPr lang="zh-CN" altLang="en-US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这部分内容不影响</a:t>
                </a:r>
                <a:r>
                  <a:rPr lang="en-US" altLang="zh-CN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PPT</a:t>
                </a:r>
                <a:r>
                  <a:rPr lang="zh-CN" altLang="en-US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播放</a:t>
                </a:r>
                <a:endPara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r"/>
                <a:r>
                  <a:rPr lang="zh-CN" altLang="en-US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尊重原创，请勿以身试法，二次分享或倒卖</a:t>
                </a: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1779250" y="7688164"/>
                <a:ext cx="84138" cy="950864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6390" name="组合 8"/>
            <p:cNvGrpSpPr>
              <a:grpSpLocks/>
            </p:cNvGrpSpPr>
            <p:nvPr/>
          </p:nvGrpSpPr>
          <p:grpSpPr bwMode="auto">
            <a:xfrm>
              <a:off x="0" y="-1664915"/>
              <a:ext cx="12192000" cy="1320800"/>
              <a:chOff x="0" y="7507131"/>
              <a:chExt cx="12192000" cy="1320800"/>
            </a:xfrm>
          </p:grpSpPr>
          <p:sp>
            <p:nvSpPr>
              <p:cNvPr id="10" name="矩形 9"/>
              <p:cNvSpPr/>
              <p:nvPr>
                <p:custDataLst>
                  <p:tags r:id="rId1"/>
                </p:custDataLst>
              </p:nvPr>
            </p:nvSpPr>
            <p:spPr>
              <a:xfrm>
                <a:off x="0" y="7507131"/>
                <a:ext cx="12192000" cy="1320733"/>
              </a:xfrm>
              <a:prstGeom prst="rect">
                <a:avLst/>
              </a:prstGeom>
              <a:solidFill>
                <a:srgbClr val="2F33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00F3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392" name="矩形 10"/>
              <p:cNvSpPr>
                <a:spLocks noChangeArrowheads="1"/>
              </p:cNvSpPr>
              <p:nvPr/>
            </p:nvSpPr>
            <p:spPr bwMode="auto">
              <a:xfrm>
                <a:off x="541421" y="7679249"/>
                <a:ext cx="609600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读书派</a:t>
                </a:r>
                <a:r>
                  <a:rPr lang="en-US" altLang="zh-CN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booklist</a:t>
                </a:r>
                <a:r>
                  <a:rPr lang="zh-CN" altLang="en-US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免费出品</a:t>
                </a:r>
                <a:endPara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zh-CN" altLang="en-US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禁止任何二次分享、售卖</a:t>
                </a:r>
                <a:endPara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zh-CN" altLang="en-US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本人法律专业，请勿以身试法</a:t>
                </a: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28600" y="7688097"/>
                <a:ext cx="84138" cy="950865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6394" name="矩形 12"/>
              <p:cNvSpPr>
                <a:spLocks noChangeArrowheads="1"/>
              </p:cNvSpPr>
              <p:nvPr/>
            </p:nvSpPr>
            <p:spPr bwMode="auto">
              <a:xfrm>
                <a:off x="5454567" y="7679249"/>
                <a:ext cx="609600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读书派</a:t>
                </a:r>
                <a:r>
                  <a:rPr lang="en-US" altLang="zh-CN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booklist</a:t>
                </a:r>
                <a:r>
                  <a:rPr lang="zh-CN" altLang="en-US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免费出品</a:t>
                </a:r>
                <a:endPara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r"/>
                <a:r>
                  <a:rPr lang="zh-CN" altLang="en-US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这部分内容不影响</a:t>
                </a:r>
                <a:r>
                  <a:rPr lang="en-US" altLang="zh-CN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PPT</a:t>
                </a:r>
                <a:r>
                  <a:rPr lang="zh-CN" altLang="en-US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播放</a:t>
                </a:r>
                <a:endPara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r"/>
                <a:r>
                  <a:rPr lang="zh-CN" altLang="en-US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尊重原创，请勿以身试法，二次分享或倒卖</a:t>
                </a: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1779250" y="7688097"/>
                <a:ext cx="84138" cy="950865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16386" name="文本框 5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>
            <a:spLocks noChangeArrowheads="1"/>
          </p:cNvSpPr>
          <p:nvPr/>
        </p:nvSpPr>
        <p:spPr bwMode="auto">
          <a:xfrm>
            <a:off x="2195513" y="4075113"/>
            <a:ext cx="802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>
                <a:solidFill>
                  <a:srgbClr val="3F3F3F"/>
                </a:solidFill>
                <a:latin typeface="Lato Light"/>
                <a:sym typeface="+mn-ea"/>
              </a:rPr>
              <a:t>根据实际需求优化部署了</a:t>
            </a:r>
            <a:r>
              <a:rPr lang="en-US" altLang="zh-CN" sz="3600">
                <a:solidFill>
                  <a:srgbClr val="3F3F3F"/>
                </a:solidFill>
                <a:latin typeface="Lato Light"/>
              </a:rPr>
              <a:t>Hadoop</a:t>
            </a:r>
            <a:r>
              <a:rPr lang="zh-CN" altLang="en-US" sz="3600">
                <a:solidFill>
                  <a:srgbClr val="3F3F3F"/>
                </a:solidFill>
                <a:latin typeface="Lato Light"/>
              </a:rPr>
              <a:t>平台</a:t>
            </a:r>
            <a:endParaRPr lang="en-US" altLang="zh-CN" sz="3600">
              <a:solidFill>
                <a:srgbClr val="3F3F3F"/>
              </a:solidFill>
              <a:latin typeface="Lato Light"/>
            </a:endParaRPr>
          </a:p>
        </p:txBody>
      </p:sp>
      <p:sp>
        <p:nvSpPr>
          <p:cNvPr id="7" name="六边形 6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5100638" y="1943100"/>
            <a:ext cx="1990725" cy="171450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200" dirty="0">
                <a:latin typeface="Agency FB" panose="020B0503020202020204" pitchFamily="34" charset="0"/>
              </a:rPr>
              <a:t>2</a:t>
            </a:r>
            <a:endParaRPr lang="zh-CN" altLang="en-US" sz="7200" dirty="0">
              <a:latin typeface="Agency FB" panose="020B0503020202020204" pitchFamily="34" charset="0"/>
            </a:endParaRPr>
          </a:p>
        </p:txBody>
      </p:sp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>
                <a:latin typeface="+mn-lt"/>
                <a:ea typeface="+mn-ea"/>
              </a:rPr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lang="zh-CN" altLang="en-US" sz="100"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1876425" y="1995488"/>
            <a:ext cx="3908425" cy="4140200"/>
            <a:chOff x="950284" y="2059774"/>
            <a:chExt cx="3788406" cy="4012600"/>
          </a:xfrm>
        </p:grpSpPr>
        <p:sp>
          <p:nvSpPr>
            <p:cNvPr id="6" name="Freeform 5"/>
            <p:cNvSpPr/>
            <p:nvPr/>
          </p:nvSpPr>
          <p:spPr bwMode="auto">
            <a:xfrm>
              <a:off x="1862764" y="5309241"/>
              <a:ext cx="844774" cy="763133"/>
            </a:xfrm>
            <a:custGeom>
              <a:avLst/>
              <a:gdLst>
                <a:gd name="T0" fmla="*/ 1253 w 1253"/>
                <a:gd name="T1" fmla="*/ 1133 h 1133"/>
                <a:gd name="T2" fmla="*/ 0 w 1253"/>
                <a:gd name="T3" fmla="*/ 1133 h 1133"/>
                <a:gd name="T4" fmla="*/ 151 w 1253"/>
                <a:gd name="T5" fmla="*/ 0 h 1133"/>
                <a:gd name="T6" fmla="*/ 1102 w 1253"/>
                <a:gd name="T7" fmla="*/ 0 h 1133"/>
                <a:gd name="T8" fmla="*/ 1253 w 1253"/>
                <a:gd name="T9" fmla="*/ 1133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3" h="1133">
                  <a:moveTo>
                    <a:pt x="1253" y="1133"/>
                  </a:moveTo>
                  <a:lnTo>
                    <a:pt x="0" y="1133"/>
                  </a:lnTo>
                  <a:lnTo>
                    <a:pt x="151" y="0"/>
                  </a:lnTo>
                  <a:lnTo>
                    <a:pt x="1102" y="0"/>
                  </a:lnTo>
                  <a:lnTo>
                    <a:pt x="1253" y="113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91430" tIns="45716" rIns="91430" bIns="45716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1895077" y="5309241"/>
              <a:ext cx="778608" cy="518499"/>
            </a:xfrm>
            <a:custGeom>
              <a:avLst/>
              <a:gdLst>
                <a:gd name="T0" fmla="*/ 1156 w 1156"/>
                <a:gd name="T1" fmla="*/ 769 h 769"/>
                <a:gd name="T2" fmla="*/ 1055 w 1156"/>
                <a:gd name="T3" fmla="*/ 0 h 769"/>
                <a:gd name="T4" fmla="*/ 104 w 1156"/>
                <a:gd name="T5" fmla="*/ 0 h 769"/>
                <a:gd name="T6" fmla="*/ 0 w 1156"/>
                <a:gd name="T7" fmla="*/ 769 h 769"/>
                <a:gd name="T8" fmla="*/ 1156 w 1156"/>
                <a:gd name="T9" fmla="*/ 76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769">
                  <a:moveTo>
                    <a:pt x="1156" y="769"/>
                  </a:moveTo>
                  <a:lnTo>
                    <a:pt x="1055" y="0"/>
                  </a:lnTo>
                  <a:lnTo>
                    <a:pt x="104" y="0"/>
                  </a:lnTo>
                  <a:lnTo>
                    <a:pt x="0" y="769"/>
                  </a:lnTo>
                  <a:lnTo>
                    <a:pt x="1156" y="769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91430" tIns="45716" rIns="91430" bIns="45716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950284" y="3624503"/>
              <a:ext cx="2668195" cy="1957066"/>
            </a:xfrm>
            <a:custGeom>
              <a:avLst/>
              <a:gdLst>
                <a:gd name="T0" fmla="*/ 1676 w 1676"/>
                <a:gd name="T1" fmla="*/ 1196 h 1229"/>
                <a:gd name="T2" fmla="*/ 1643 w 1676"/>
                <a:gd name="T3" fmla="*/ 1229 h 1229"/>
                <a:gd name="T4" fmla="*/ 33 w 1676"/>
                <a:gd name="T5" fmla="*/ 1229 h 1229"/>
                <a:gd name="T6" fmla="*/ 0 w 1676"/>
                <a:gd name="T7" fmla="*/ 1196 h 1229"/>
                <a:gd name="T8" fmla="*/ 0 w 1676"/>
                <a:gd name="T9" fmla="*/ 32 h 1229"/>
                <a:gd name="T10" fmla="*/ 33 w 1676"/>
                <a:gd name="T11" fmla="*/ 0 h 1229"/>
                <a:gd name="T12" fmla="*/ 1643 w 1676"/>
                <a:gd name="T13" fmla="*/ 0 h 1229"/>
                <a:gd name="T14" fmla="*/ 1676 w 1676"/>
                <a:gd name="T15" fmla="*/ 32 h 1229"/>
                <a:gd name="T16" fmla="*/ 1676 w 1676"/>
                <a:gd name="T17" fmla="*/ 1196 h 1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6" h="1229">
                  <a:moveTo>
                    <a:pt x="1676" y="1196"/>
                  </a:moveTo>
                  <a:cubicBezTo>
                    <a:pt x="1676" y="1214"/>
                    <a:pt x="1661" y="1229"/>
                    <a:pt x="1643" y="1229"/>
                  </a:cubicBezTo>
                  <a:cubicBezTo>
                    <a:pt x="33" y="1229"/>
                    <a:pt x="33" y="1229"/>
                    <a:pt x="33" y="1229"/>
                  </a:cubicBezTo>
                  <a:cubicBezTo>
                    <a:pt x="15" y="1229"/>
                    <a:pt x="0" y="1214"/>
                    <a:pt x="0" y="119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1643" y="0"/>
                    <a:pt x="1643" y="0"/>
                    <a:pt x="1643" y="0"/>
                  </a:cubicBezTo>
                  <a:cubicBezTo>
                    <a:pt x="1661" y="0"/>
                    <a:pt x="1676" y="15"/>
                    <a:pt x="1676" y="32"/>
                  </a:cubicBezTo>
                  <a:lnTo>
                    <a:pt x="1676" y="119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91430" tIns="45716" rIns="91430" bIns="45716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950284" y="5232313"/>
              <a:ext cx="2668195" cy="349256"/>
            </a:xfrm>
            <a:custGeom>
              <a:avLst/>
              <a:gdLst>
                <a:gd name="T0" fmla="*/ 0 w 1676"/>
                <a:gd name="T1" fmla="*/ 0 h 219"/>
                <a:gd name="T2" fmla="*/ 0 w 1676"/>
                <a:gd name="T3" fmla="*/ 186 h 219"/>
                <a:gd name="T4" fmla="*/ 33 w 1676"/>
                <a:gd name="T5" fmla="*/ 219 h 219"/>
                <a:gd name="T6" fmla="*/ 1643 w 1676"/>
                <a:gd name="T7" fmla="*/ 219 h 219"/>
                <a:gd name="T8" fmla="*/ 1676 w 1676"/>
                <a:gd name="T9" fmla="*/ 186 h 219"/>
                <a:gd name="T10" fmla="*/ 1676 w 1676"/>
                <a:gd name="T11" fmla="*/ 0 h 219"/>
                <a:gd name="T12" fmla="*/ 0 w 1676"/>
                <a:gd name="T13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6" h="219">
                  <a:moveTo>
                    <a:pt x="0" y="0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0" y="204"/>
                    <a:pt x="15" y="219"/>
                    <a:pt x="33" y="219"/>
                  </a:cubicBezTo>
                  <a:cubicBezTo>
                    <a:pt x="1643" y="219"/>
                    <a:pt x="1643" y="219"/>
                    <a:pt x="1643" y="219"/>
                  </a:cubicBezTo>
                  <a:cubicBezTo>
                    <a:pt x="1661" y="219"/>
                    <a:pt x="1676" y="204"/>
                    <a:pt x="1676" y="186"/>
                  </a:cubicBezTo>
                  <a:cubicBezTo>
                    <a:pt x="1676" y="0"/>
                    <a:pt x="1676" y="0"/>
                    <a:pt x="16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91430" tIns="45716" rIns="91430" bIns="45716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074923" y="3721434"/>
              <a:ext cx="2420456" cy="15108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30" tIns="45716" rIns="91430" bIns="45716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1710427" y="6026217"/>
              <a:ext cx="1149448" cy="46157"/>
            </a:xfrm>
            <a:custGeom>
              <a:avLst/>
              <a:gdLst>
                <a:gd name="T0" fmla="*/ 693 w 722"/>
                <a:gd name="T1" fmla="*/ 0 h 29"/>
                <a:gd name="T2" fmla="*/ 29 w 722"/>
                <a:gd name="T3" fmla="*/ 0 h 29"/>
                <a:gd name="T4" fmla="*/ 0 w 722"/>
                <a:gd name="T5" fmla="*/ 29 h 29"/>
                <a:gd name="T6" fmla="*/ 722 w 722"/>
                <a:gd name="T7" fmla="*/ 29 h 29"/>
                <a:gd name="T8" fmla="*/ 693 w 722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2" h="29">
                  <a:moveTo>
                    <a:pt x="693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722" y="29"/>
                    <a:pt x="722" y="29"/>
                    <a:pt x="722" y="29"/>
                  </a:cubicBezTo>
                  <a:cubicBezTo>
                    <a:pt x="722" y="13"/>
                    <a:pt x="709" y="0"/>
                    <a:pt x="693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91430" tIns="45716" rIns="91430" bIns="45716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1017989" y="4095306"/>
              <a:ext cx="2543557" cy="1137006"/>
            </a:xfrm>
            <a:custGeom>
              <a:avLst/>
              <a:gdLst>
                <a:gd name="T0" fmla="*/ 1533 w 1597"/>
                <a:gd name="T1" fmla="*/ 472 h 714"/>
                <a:gd name="T2" fmla="*/ 1534 w 1597"/>
                <a:gd name="T3" fmla="*/ 459 h 714"/>
                <a:gd name="T4" fmla="*/ 1396 w 1597"/>
                <a:gd name="T5" fmla="*/ 328 h 714"/>
                <a:gd name="T6" fmla="*/ 1285 w 1597"/>
                <a:gd name="T7" fmla="*/ 381 h 714"/>
                <a:gd name="T8" fmla="*/ 1266 w 1597"/>
                <a:gd name="T9" fmla="*/ 376 h 714"/>
                <a:gd name="T10" fmla="*/ 1107 w 1597"/>
                <a:gd name="T11" fmla="*/ 238 h 714"/>
                <a:gd name="T12" fmla="*/ 1008 w 1597"/>
                <a:gd name="T13" fmla="*/ 271 h 714"/>
                <a:gd name="T14" fmla="*/ 896 w 1597"/>
                <a:gd name="T15" fmla="*/ 208 h 714"/>
                <a:gd name="T16" fmla="*/ 846 w 1597"/>
                <a:gd name="T17" fmla="*/ 218 h 714"/>
                <a:gd name="T18" fmla="*/ 707 w 1597"/>
                <a:gd name="T19" fmla="*/ 107 h 714"/>
                <a:gd name="T20" fmla="*/ 690 w 1597"/>
                <a:gd name="T21" fmla="*/ 108 h 714"/>
                <a:gd name="T22" fmla="*/ 575 w 1597"/>
                <a:gd name="T23" fmla="*/ 0 h 714"/>
                <a:gd name="T24" fmla="*/ 472 w 1597"/>
                <a:gd name="T25" fmla="*/ 61 h 714"/>
                <a:gd name="T26" fmla="*/ 460 w 1597"/>
                <a:gd name="T27" fmla="*/ 59 h 714"/>
                <a:gd name="T28" fmla="*/ 400 w 1597"/>
                <a:gd name="T29" fmla="*/ 116 h 714"/>
                <a:gd name="T30" fmla="*/ 402 w 1597"/>
                <a:gd name="T31" fmla="*/ 133 h 714"/>
                <a:gd name="T32" fmla="*/ 333 w 1597"/>
                <a:gd name="T33" fmla="*/ 210 h 714"/>
                <a:gd name="T34" fmla="*/ 311 w 1597"/>
                <a:gd name="T35" fmla="*/ 208 h 714"/>
                <a:gd name="T36" fmla="*/ 213 w 1597"/>
                <a:gd name="T37" fmla="*/ 286 h 714"/>
                <a:gd name="T38" fmla="*/ 109 w 1597"/>
                <a:gd name="T39" fmla="*/ 437 h 714"/>
                <a:gd name="T40" fmla="*/ 109 w 1597"/>
                <a:gd name="T41" fmla="*/ 451 h 714"/>
                <a:gd name="T42" fmla="*/ 0 w 1597"/>
                <a:gd name="T43" fmla="*/ 633 h 714"/>
                <a:gd name="T44" fmla="*/ 17 w 1597"/>
                <a:gd name="T45" fmla="*/ 714 h 714"/>
                <a:gd name="T46" fmla="*/ 1546 w 1597"/>
                <a:gd name="T47" fmla="*/ 714 h 714"/>
                <a:gd name="T48" fmla="*/ 1597 w 1597"/>
                <a:gd name="T49" fmla="*/ 598 h 714"/>
                <a:gd name="T50" fmla="*/ 1533 w 1597"/>
                <a:gd name="T51" fmla="*/ 472 h 714"/>
                <a:gd name="T52" fmla="*/ 581 w 1597"/>
                <a:gd name="T53" fmla="*/ 390 h 714"/>
                <a:gd name="T54" fmla="*/ 564 w 1597"/>
                <a:gd name="T55" fmla="*/ 356 h 714"/>
                <a:gd name="T56" fmla="*/ 595 w 1597"/>
                <a:gd name="T57" fmla="*/ 319 h 714"/>
                <a:gd name="T58" fmla="*/ 615 w 1597"/>
                <a:gd name="T59" fmla="*/ 340 h 714"/>
                <a:gd name="T60" fmla="*/ 609 w 1597"/>
                <a:gd name="T61" fmla="*/ 376 h 714"/>
                <a:gd name="T62" fmla="*/ 610 w 1597"/>
                <a:gd name="T63" fmla="*/ 382 h 714"/>
                <a:gd name="T64" fmla="*/ 581 w 1597"/>
                <a:gd name="T65" fmla="*/ 390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97" h="714">
                  <a:moveTo>
                    <a:pt x="1533" y="472"/>
                  </a:moveTo>
                  <a:cubicBezTo>
                    <a:pt x="1534" y="468"/>
                    <a:pt x="1534" y="463"/>
                    <a:pt x="1534" y="459"/>
                  </a:cubicBezTo>
                  <a:cubicBezTo>
                    <a:pt x="1534" y="386"/>
                    <a:pt x="1472" y="328"/>
                    <a:pt x="1396" y="328"/>
                  </a:cubicBezTo>
                  <a:cubicBezTo>
                    <a:pt x="1350" y="328"/>
                    <a:pt x="1310" y="349"/>
                    <a:pt x="1285" y="381"/>
                  </a:cubicBezTo>
                  <a:cubicBezTo>
                    <a:pt x="1279" y="379"/>
                    <a:pt x="1273" y="377"/>
                    <a:pt x="1266" y="376"/>
                  </a:cubicBezTo>
                  <a:cubicBezTo>
                    <a:pt x="1259" y="299"/>
                    <a:pt x="1190" y="238"/>
                    <a:pt x="1107" y="238"/>
                  </a:cubicBezTo>
                  <a:cubicBezTo>
                    <a:pt x="1069" y="238"/>
                    <a:pt x="1035" y="251"/>
                    <a:pt x="1008" y="271"/>
                  </a:cubicBezTo>
                  <a:cubicBezTo>
                    <a:pt x="986" y="233"/>
                    <a:pt x="945" y="208"/>
                    <a:pt x="896" y="208"/>
                  </a:cubicBezTo>
                  <a:cubicBezTo>
                    <a:pt x="878" y="208"/>
                    <a:pt x="861" y="211"/>
                    <a:pt x="846" y="218"/>
                  </a:cubicBezTo>
                  <a:cubicBezTo>
                    <a:pt x="835" y="155"/>
                    <a:pt x="777" y="107"/>
                    <a:pt x="707" y="107"/>
                  </a:cubicBezTo>
                  <a:cubicBezTo>
                    <a:pt x="702" y="107"/>
                    <a:pt x="696" y="107"/>
                    <a:pt x="690" y="108"/>
                  </a:cubicBezTo>
                  <a:cubicBezTo>
                    <a:pt x="690" y="48"/>
                    <a:pt x="638" y="0"/>
                    <a:pt x="575" y="0"/>
                  </a:cubicBezTo>
                  <a:cubicBezTo>
                    <a:pt x="530" y="0"/>
                    <a:pt x="491" y="25"/>
                    <a:pt x="472" y="61"/>
                  </a:cubicBezTo>
                  <a:cubicBezTo>
                    <a:pt x="468" y="60"/>
                    <a:pt x="464" y="59"/>
                    <a:pt x="460" y="59"/>
                  </a:cubicBezTo>
                  <a:cubicBezTo>
                    <a:pt x="427" y="59"/>
                    <a:pt x="400" y="85"/>
                    <a:pt x="400" y="116"/>
                  </a:cubicBezTo>
                  <a:cubicBezTo>
                    <a:pt x="400" y="122"/>
                    <a:pt x="401" y="127"/>
                    <a:pt x="402" y="133"/>
                  </a:cubicBezTo>
                  <a:cubicBezTo>
                    <a:pt x="370" y="149"/>
                    <a:pt x="345" y="177"/>
                    <a:pt x="333" y="210"/>
                  </a:cubicBezTo>
                  <a:cubicBezTo>
                    <a:pt x="326" y="209"/>
                    <a:pt x="319" y="208"/>
                    <a:pt x="311" y="208"/>
                  </a:cubicBezTo>
                  <a:cubicBezTo>
                    <a:pt x="262" y="208"/>
                    <a:pt x="221" y="242"/>
                    <a:pt x="213" y="286"/>
                  </a:cubicBezTo>
                  <a:cubicBezTo>
                    <a:pt x="151" y="312"/>
                    <a:pt x="109" y="370"/>
                    <a:pt x="109" y="437"/>
                  </a:cubicBezTo>
                  <a:cubicBezTo>
                    <a:pt x="109" y="442"/>
                    <a:pt x="109" y="446"/>
                    <a:pt x="109" y="451"/>
                  </a:cubicBezTo>
                  <a:cubicBezTo>
                    <a:pt x="44" y="488"/>
                    <a:pt x="0" y="555"/>
                    <a:pt x="0" y="633"/>
                  </a:cubicBezTo>
                  <a:cubicBezTo>
                    <a:pt x="0" y="661"/>
                    <a:pt x="6" y="689"/>
                    <a:pt x="17" y="714"/>
                  </a:cubicBezTo>
                  <a:cubicBezTo>
                    <a:pt x="1546" y="714"/>
                    <a:pt x="1546" y="714"/>
                    <a:pt x="1546" y="714"/>
                  </a:cubicBezTo>
                  <a:cubicBezTo>
                    <a:pt x="1578" y="684"/>
                    <a:pt x="1597" y="644"/>
                    <a:pt x="1597" y="598"/>
                  </a:cubicBezTo>
                  <a:cubicBezTo>
                    <a:pt x="1597" y="547"/>
                    <a:pt x="1572" y="502"/>
                    <a:pt x="1533" y="472"/>
                  </a:cubicBezTo>
                  <a:close/>
                  <a:moveTo>
                    <a:pt x="581" y="390"/>
                  </a:moveTo>
                  <a:cubicBezTo>
                    <a:pt x="578" y="377"/>
                    <a:pt x="572" y="365"/>
                    <a:pt x="564" y="356"/>
                  </a:cubicBezTo>
                  <a:cubicBezTo>
                    <a:pt x="576" y="345"/>
                    <a:pt x="587" y="333"/>
                    <a:pt x="595" y="319"/>
                  </a:cubicBezTo>
                  <a:cubicBezTo>
                    <a:pt x="601" y="327"/>
                    <a:pt x="608" y="334"/>
                    <a:pt x="615" y="340"/>
                  </a:cubicBezTo>
                  <a:cubicBezTo>
                    <a:pt x="611" y="351"/>
                    <a:pt x="609" y="363"/>
                    <a:pt x="609" y="376"/>
                  </a:cubicBezTo>
                  <a:cubicBezTo>
                    <a:pt x="609" y="378"/>
                    <a:pt x="610" y="380"/>
                    <a:pt x="610" y="382"/>
                  </a:cubicBezTo>
                  <a:cubicBezTo>
                    <a:pt x="600" y="384"/>
                    <a:pt x="590" y="386"/>
                    <a:pt x="581" y="39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91430" tIns="45716" rIns="91430" bIns="45716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1810447" y="3099850"/>
              <a:ext cx="1889587" cy="1992452"/>
            </a:xfrm>
            <a:custGeom>
              <a:avLst/>
              <a:gdLst>
                <a:gd name="T0" fmla="*/ 1060 w 1187"/>
                <a:gd name="T1" fmla="*/ 0 h 1252"/>
                <a:gd name="T2" fmla="*/ 832 w 1187"/>
                <a:gd name="T3" fmla="*/ 228 h 1252"/>
                <a:gd name="T4" fmla="*/ 729 w 1187"/>
                <a:gd name="T5" fmla="*/ 312 h 1252"/>
                <a:gd name="T6" fmla="*/ 512 w 1187"/>
                <a:gd name="T7" fmla="*/ 432 h 1252"/>
                <a:gd name="T8" fmla="*/ 342 w 1187"/>
                <a:gd name="T9" fmla="*/ 509 h 1252"/>
                <a:gd name="T10" fmla="*/ 222 w 1187"/>
                <a:gd name="T11" fmla="*/ 568 h 1252"/>
                <a:gd name="T12" fmla="*/ 141 w 1187"/>
                <a:gd name="T13" fmla="*/ 619 h 1252"/>
                <a:gd name="T14" fmla="*/ 88 w 1187"/>
                <a:gd name="T15" fmla="*/ 664 h 1252"/>
                <a:gd name="T16" fmla="*/ 53 w 1187"/>
                <a:gd name="T17" fmla="*/ 704 h 1252"/>
                <a:gd name="T18" fmla="*/ 14 w 1187"/>
                <a:gd name="T19" fmla="*/ 777 h 1252"/>
                <a:gd name="T20" fmla="*/ 0 w 1187"/>
                <a:gd name="T21" fmla="*/ 862 h 1252"/>
                <a:gd name="T22" fmla="*/ 15 w 1187"/>
                <a:gd name="T23" fmla="*/ 954 h 1252"/>
                <a:gd name="T24" fmla="*/ 84 w 1187"/>
                <a:gd name="T25" fmla="*/ 1095 h 1252"/>
                <a:gd name="T26" fmla="*/ 210 w 1187"/>
                <a:gd name="T27" fmla="*/ 1252 h 1252"/>
                <a:gd name="T28" fmla="*/ 342 w 1187"/>
                <a:gd name="T29" fmla="*/ 1129 h 1252"/>
                <a:gd name="T30" fmla="*/ 263 w 1187"/>
                <a:gd name="T31" fmla="*/ 1036 h 1252"/>
                <a:gd name="T32" fmla="*/ 197 w 1187"/>
                <a:gd name="T33" fmla="*/ 929 h 1252"/>
                <a:gd name="T34" fmla="*/ 184 w 1187"/>
                <a:gd name="T35" fmla="*/ 890 h 1252"/>
                <a:gd name="T36" fmla="*/ 180 w 1187"/>
                <a:gd name="T37" fmla="*/ 862 h 1252"/>
                <a:gd name="T38" fmla="*/ 183 w 1187"/>
                <a:gd name="T39" fmla="*/ 841 h 1252"/>
                <a:gd name="T40" fmla="*/ 191 w 1187"/>
                <a:gd name="T41" fmla="*/ 822 h 1252"/>
                <a:gd name="T42" fmla="*/ 204 w 1187"/>
                <a:gd name="T43" fmla="*/ 803 h 1252"/>
                <a:gd name="T44" fmla="*/ 249 w 1187"/>
                <a:gd name="T45" fmla="*/ 763 h 1252"/>
                <a:gd name="T46" fmla="*/ 309 w 1187"/>
                <a:gd name="T47" fmla="*/ 726 h 1252"/>
                <a:gd name="T48" fmla="*/ 451 w 1187"/>
                <a:gd name="T49" fmla="*/ 657 h 1252"/>
                <a:gd name="T50" fmla="*/ 707 w 1187"/>
                <a:gd name="T51" fmla="*/ 535 h 1252"/>
                <a:gd name="T52" fmla="*/ 838 w 1187"/>
                <a:gd name="T53" fmla="*/ 456 h 1252"/>
                <a:gd name="T54" fmla="*/ 959 w 1187"/>
                <a:gd name="T55" fmla="*/ 355 h 1252"/>
                <a:gd name="T56" fmla="*/ 1152 w 1187"/>
                <a:gd name="T57" fmla="*/ 162 h 1252"/>
                <a:gd name="T58" fmla="*/ 1181 w 1187"/>
                <a:gd name="T59" fmla="*/ 133 h 1252"/>
                <a:gd name="T60" fmla="*/ 1187 w 1187"/>
                <a:gd name="T61" fmla="*/ 127 h 1252"/>
                <a:gd name="T62" fmla="*/ 1060 w 1187"/>
                <a:gd name="T63" fmla="*/ 0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87" h="1252">
                  <a:moveTo>
                    <a:pt x="1060" y="0"/>
                  </a:moveTo>
                  <a:cubicBezTo>
                    <a:pt x="1060" y="0"/>
                    <a:pt x="1043" y="16"/>
                    <a:pt x="832" y="228"/>
                  </a:cubicBezTo>
                  <a:cubicBezTo>
                    <a:pt x="801" y="258"/>
                    <a:pt x="766" y="286"/>
                    <a:pt x="729" y="312"/>
                  </a:cubicBezTo>
                  <a:cubicBezTo>
                    <a:pt x="663" y="358"/>
                    <a:pt x="588" y="396"/>
                    <a:pt x="512" y="432"/>
                  </a:cubicBezTo>
                  <a:cubicBezTo>
                    <a:pt x="455" y="459"/>
                    <a:pt x="397" y="484"/>
                    <a:pt x="342" y="509"/>
                  </a:cubicBezTo>
                  <a:cubicBezTo>
                    <a:pt x="300" y="528"/>
                    <a:pt x="260" y="547"/>
                    <a:pt x="222" y="568"/>
                  </a:cubicBezTo>
                  <a:cubicBezTo>
                    <a:pt x="194" y="584"/>
                    <a:pt x="167" y="600"/>
                    <a:pt x="141" y="619"/>
                  </a:cubicBezTo>
                  <a:cubicBezTo>
                    <a:pt x="122" y="633"/>
                    <a:pt x="104" y="648"/>
                    <a:pt x="88" y="664"/>
                  </a:cubicBezTo>
                  <a:cubicBezTo>
                    <a:pt x="75" y="677"/>
                    <a:pt x="63" y="690"/>
                    <a:pt x="53" y="704"/>
                  </a:cubicBezTo>
                  <a:cubicBezTo>
                    <a:pt x="37" y="726"/>
                    <a:pt x="24" y="751"/>
                    <a:pt x="14" y="777"/>
                  </a:cubicBezTo>
                  <a:cubicBezTo>
                    <a:pt x="5" y="804"/>
                    <a:pt x="0" y="833"/>
                    <a:pt x="0" y="862"/>
                  </a:cubicBezTo>
                  <a:cubicBezTo>
                    <a:pt x="0" y="893"/>
                    <a:pt x="5" y="923"/>
                    <a:pt x="15" y="954"/>
                  </a:cubicBezTo>
                  <a:cubicBezTo>
                    <a:pt x="29" y="1000"/>
                    <a:pt x="52" y="1046"/>
                    <a:pt x="84" y="1095"/>
                  </a:cubicBezTo>
                  <a:cubicBezTo>
                    <a:pt x="116" y="1144"/>
                    <a:pt x="158" y="1196"/>
                    <a:pt x="210" y="1252"/>
                  </a:cubicBezTo>
                  <a:cubicBezTo>
                    <a:pt x="342" y="1129"/>
                    <a:pt x="342" y="1129"/>
                    <a:pt x="342" y="1129"/>
                  </a:cubicBezTo>
                  <a:cubicBezTo>
                    <a:pt x="310" y="1096"/>
                    <a:pt x="284" y="1065"/>
                    <a:pt x="263" y="1036"/>
                  </a:cubicBezTo>
                  <a:cubicBezTo>
                    <a:pt x="231" y="994"/>
                    <a:pt x="209" y="958"/>
                    <a:pt x="197" y="929"/>
                  </a:cubicBezTo>
                  <a:cubicBezTo>
                    <a:pt x="191" y="914"/>
                    <a:pt x="186" y="901"/>
                    <a:pt x="184" y="890"/>
                  </a:cubicBezTo>
                  <a:cubicBezTo>
                    <a:pt x="181" y="879"/>
                    <a:pt x="180" y="870"/>
                    <a:pt x="180" y="862"/>
                  </a:cubicBezTo>
                  <a:cubicBezTo>
                    <a:pt x="180" y="854"/>
                    <a:pt x="181" y="847"/>
                    <a:pt x="183" y="841"/>
                  </a:cubicBezTo>
                  <a:cubicBezTo>
                    <a:pt x="185" y="834"/>
                    <a:pt x="187" y="829"/>
                    <a:pt x="191" y="822"/>
                  </a:cubicBezTo>
                  <a:cubicBezTo>
                    <a:pt x="194" y="816"/>
                    <a:pt x="198" y="810"/>
                    <a:pt x="204" y="803"/>
                  </a:cubicBezTo>
                  <a:cubicBezTo>
                    <a:pt x="214" y="791"/>
                    <a:pt x="229" y="777"/>
                    <a:pt x="249" y="763"/>
                  </a:cubicBezTo>
                  <a:cubicBezTo>
                    <a:pt x="266" y="751"/>
                    <a:pt x="286" y="738"/>
                    <a:pt x="309" y="726"/>
                  </a:cubicBezTo>
                  <a:cubicBezTo>
                    <a:pt x="349" y="703"/>
                    <a:pt x="398" y="681"/>
                    <a:pt x="451" y="657"/>
                  </a:cubicBezTo>
                  <a:cubicBezTo>
                    <a:pt x="530" y="621"/>
                    <a:pt x="619" y="583"/>
                    <a:pt x="707" y="535"/>
                  </a:cubicBezTo>
                  <a:cubicBezTo>
                    <a:pt x="752" y="512"/>
                    <a:pt x="796" y="485"/>
                    <a:pt x="838" y="456"/>
                  </a:cubicBezTo>
                  <a:cubicBezTo>
                    <a:pt x="880" y="426"/>
                    <a:pt x="921" y="393"/>
                    <a:pt x="959" y="355"/>
                  </a:cubicBezTo>
                  <a:cubicBezTo>
                    <a:pt x="1065" y="249"/>
                    <a:pt x="1122" y="192"/>
                    <a:pt x="1152" y="162"/>
                  </a:cubicBezTo>
                  <a:cubicBezTo>
                    <a:pt x="1168" y="146"/>
                    <a:pt x="1176" y="138"/>
                    <a:pt x="1181" y="133"/>
                  </a:cubicBezTo>
                  <a:cubicBezTo>
                    <a:pt x="1186" y="128"/>
                    <a:pt x="1187" y="127"/>
                    <a:pt x="1187" y="127"/>
                  </a:cubicBezTo>
                  <a:lnTo>
                    <a:pt x="1060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91430" tIns="45716" rIns="91430" bIns="45716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1193407" y="4629192"/>
              <a:ext cx="1920362" cy="603121"/>
            </a:xfrm>
            <a:custGeom>
              <a:avLst/>
              <a:gdLst>
                <a:gd name="T0" fmla="*/ 38 w 1206"/>
                <a:gd name="T1" fmla="*/ 379 h 379"/>
                <a:gd name="T2" fmla="*/ 0 w 1206"/>
                <a:gd name="T3" fmla="*/ 287 h 379"/>
                <a:gd name="T4" fmla="*/ 48 w 1206"/>
                <a:gd name="T5" fmla="*/ 186 h 379"/>
                <a:gd name="T6" fmla="*/ 48 w 1206"/>
                <a:gd name="T7" fmla="*/ 176 h 379"/>
                <a:gd name="T8" fmla="*/ 152 w 1206"/>
                <a:gd name="T9" fmla="*/ 71 h 379"/>
                <a:gd name="T10" fmla="*/ 236 w 1206"/>
                <a:gd name="T11" fmla="*/ 114 h 379"/>
                <a:gd name="T12" fmla="*/ 250 w 1206"/>
                <a:gd name="T13" fmla="*/ 110 h 379"/>
                <a:gd name="T14" fmla="*/ 370 w 1206"/>
                <a:gd name="T15" fmla="*/ 0 h 379"/>
                <a:gd name="T16" fmla="*/ 487 w 1206"/>
                <a:gd name="T17" fmla="*/ 91 h 379"/>
                <a:gd name="T18" fmla="*/ 501 w 1206"/>
                <a:gd name="T19" fmla="*/ 89 h 379"/>
                <a:gd name="T20" fmla="*/ 552 w 1206"/>
                <a:gd name="T21" fmla="*/ 110 h 379"/>
                <a:gd name="T22" fmla="*/ 552 w 1206"/>
                <a:gd name="T23" fmla="*/ 110 h 379"/>
                <a:gd name="T24" fmla="*/ 649 w 1206"/>
                <a:gd name="T25" fmla="*/ 13 h 379"/>
                <a:gd name="T26" fmla="*/ 746 w 1206"/>
                <a:gd name="T27" fmla="*/ 110 h 379"/>
                <a:gd name="T28" fmla="*/ 746 w 1206"/>
                <a:gd name="T29" fmla="*/ 115 h 379"/>
                <a:gd name="T30" fmla="*/ 767 w 1206"/>
                <a:gd name="T31" fmla="*/ 121 h 379"/>
                <a:gd name="T32" fmla="*/ 827 w 1206"/>
                <a:gd name="T33" fmla="*/ 71 h 379"/>
                <a:gd name="T34" fmla="*/ 877 w 1206"/>
                <a:gd name="T35" fmla="*/ 98 h 379"/>
                <a:gd name="T36" fmla="*/ 993 w 1206"/>
                <a:gd name="T37" fmla="*/ 27 h 379"/>
                <a:gd name="T38" fmla="*/ 1124 w 1206"/>
                <a:gd name="T39" fmla="*/ 158 h 379"/>
                <a:gd name="T40" fmla="*/ 1123 w 1206"/>
                <a:gd name="T41" fmla="*/ 170 h 379"/>
                <a:gd name="T42" fmla="*/ 1206 w 1206"/>
                <a:gd name="T43" fmla="*/ 314 h 379"/>
                <a:gd name="T44" fmla="*/ 1193 w 1206"/>
                <a:gd name="T45" fmla="*/ 379 h 379"/>
                <a:gd name="T46" fmla="*/ 38 w 1206"/>
                <a:gd name="T47" fmla="*/ 37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6" h="379">
                  <a:moveTo>
                    <a:pt x="38" y="379"/>
                  </a:moveTo>
                  <a:cubicBezTo>
                    <a:pt x="15" y="355"/>
                    <a:pt x="0" y="323"/>
                    <a:pt x="0" y="287"/>
                  </a:cubicBezTo>
                  <a:cubicBezTo>
                    <a:pt x="0" y="246"/>
                    <a:pt x="19" y="210"/>
                    <a:pt x="48" y="186"/>
                  </a:cubicBezTo>
                  <a:cubicBezTo>
                    <a:pt x="48" y="183"/>
                    <a:pt x="48" y="179"/>
                    <a:pt x="48" y="176"/>
                  </a:cubicBezTo>
                  <a:cubicBezTo>
                    <a:pt x="48" y="118"/>
                    <a:pt x="94" y="71"/>
                    <a:pt x="152" y="71"/>
                  </a:cubicBezTo>
                  <a:cubicBezTo>
                    <a:pt x="186" y="71"/>
                    <a:pt x="217" y="88"/>
                    <a:pt x="236" y="114"/>
                  </a:cubicBezTo>
                  <a:cubicBezTo>
                    <a:pt x="240" y="112"/>
                    <a:pt x="245" y="111"/>
                    <a:pt x="250" y="110"/>
                  </a:cubicBezTo>
                  <a:cubicBezTo>
                    <a:pt x="256" y="49"/>
                    <a:pt x="307" y="0"/>
                    <a:pt x="370" y="0"/>
                  </a:cubicBezTo>
                  <a:cubicBezTo>
                    <a:pt x="427" y="0"/>
                    <a:pt x="474" y="39"/>
                    <a:pt x="487" y="91"/>
                  </a:cubicBezTo>
                  <a:cubicBezTo>
                    <a:pt x="492" y="90"/>
                    <a:pt x="496" y="89"/>
                    <a:pt x="501" y="89"/>
                  </a:cubicBezTo>
                  <a:cubicBezTo>
                    <a:pt x="521" y="89"/>
                    <a:pt x="539" y="97"/>
                    <a:pt x="552" y="110"/>
                  </a:cubicBezTo>
                  <a:cubicBezTo>
                    <a:pt x="552" y="110"/>
                    <a:pt x="552" y="110"/>
                    <a:pt x="552" y="110"/>
                  </a:cubicBezTo>
                  <a:cubicBezTo>
                    <a:pt x="552" y="56"/>
                    <a:pt x="596" y="13"/>
                    <a:pt x="649" y="13"/>
                  </a:cubicBezTo>
                  <a:cubicBezTo>
                    <a:pt x="703" y="13"/>
                    <a:pt x="746" y="56"/>
                    <a:pt x="746" y="110"/>
                  </a:cubicBezTo>
                  <a:cubicBezTo>
                    <a:pt x="746" y="111"/>
                    <a:pt x="746" y="113"/>
                    <a:pt x="746" y="115"/>
                  </a:cubicBezTo>
                  <a:cubicBezTo>
                    <a:pt x="753" y="116"/>
                    <a:pt x="760" y="118"/>
                    <a:pt x="767" y="121"/>
                  </a:cubicBezTo>
                  <a:cubicBezTo>
                    <a:pt x="773" y="93"/>
                    <a:pt x="797" y="71"/>
                    <a:pt x="827" y="71"/>
                  </a:cubicBezTo>
                  <a:cubicBezTo>
                    <a:pt x="848" y="71"/>
                    <a:pt x="866" y="82"/>
                    <a:pt x="877" y="98"/>
                  </a:cubicBezTo>
                  <a:cubicBezTo>
                    <a:pt x="899" y="56"/>
                    <a:pt x="943" y="27"/>
                    <a:pt x="993" y="27"/>
                  </a:cubicBezTo>
                  <a:cubicBezTo>
                    <a:pt x="1065" y="27"/>
                    <a:pt x="1124" y="86"/>
                    <a:pt x="1124" y="158"/>
                  </a:cubicBezTo>
                  <a:cubicBezTo>
                    <a:pt x="1124" y="162"/>
                    <a:pt x="1124" y="166"/>
                    <a:pt x="1123" y="170"/>
                  </a:cubicBezTo>
                  <a:cubicBezTo>
                    <a:pt x="1173" y="199"/>
                    <a:pt x="1206" y="253"/>
                    <a:pt x="1206" y="314"/>
                  </a:cubicBezTo>
                  <a:cubicBezTo>
                    <a:pt x="1206" y="337"/>
                    <a:pt x="1201" y="359"/>
                    <a:pt x="1193" y="379"/>
                  </a:cubicBezTo>
                  <a:lnTo>
                    <a:pt x="38" y="379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91430" tIns="45716" rIns="91430" bIns="45716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1845837" y="3122928"/>
              <a:ext cx="1829576" cy="1946296"/>
            </a:xfrm>
            <a:custGeom>
              <a:avLst/>
              <a:gdLst>
                <a:gd name="T0" fmla="*/ 1053 w 1149"/>
                <a:gd name="T1" fmla="*/ 0 h 1222"/>
                <a:gd name="T2" fmla="*/ 825 w 1149"/>
                <a:gd name="T3" fmla="*/ 228 h 1222"/>
                <a:gd name="T4" fmla="*/ 597 w 1149"/>
                <a:gd name="T5" fmla="*/ 389 h 1222"/>
                <a:gd name="T6" fmla="*/ 401 w 1149"/>
                <a:gd name="T7" fmla="*/ 481 h 1222"/>
                <a:gd name="T8" fmla="*/ 260 w 1149"/>
                <a:gd name="T9" fmla="*/ 547 h 1222"/>
                <a:gd name="T10" fmla="*/ 165 w 1149"/>
                <a:gd name="T11" fmla="*/ 600 h 1222"/>
                <a:gd name="T12" fmla="*/ 102 w 1149"/>
                <a:gd name="T13" fmla="*/ 645 h 1222"/>
                <a:gd name="T14" fmla="*/ 62 w 1149"/>
                <a:gd name="T15" fmla="*/ 686 h 1222"/>
                <a:gd name="T16" fmla="*/ 17 w 1149"/>
                <a:gd name="T17" fmla="*/ 759 h 1222"/>
                <a:gd name="T18" fmla="*/ 0 w 1149"/>
                <a:gd name="T19" fmla="*/ 847 h 1222"/>
                <a:gd name="T20" fmla="*/ 14 w 1149"/>
                <a:gd name="T21" fmla="*/ 933 h 1222"/>
                <a:gd name="T22" fmla="*/ 80 w 1149"/>
                <a:gd name="T23" fmla="*/ 1068 h 1222"/>
                <a:gd name="T24" fmla="*/ 204 w 1149"/>
                <a:gd name="T25" fmla="*/ 1222 h 1222"/>
                <a:gd name="T26" fmla="*/ 304 w 1149"/>
                <a:gd name="T27" fmla="*/ 1129 h 1222"/>
                <a:gd name="T28" fmla="*/ 223 w 1149"/>
                <a:gd name="T29" fmla="*/ 1035 h 1222"/>
                <a:gd name="T30" fmla="*/ 155 w 1149"/>
                <a:gd name="T31" fmla="*/ 922 h 1222"/>
                <a:gd name="T32" fmla="*/ 140 w 1149"/>
                <a:gd name="T33" fmla="*/ 880 h 1222"/>
                <a:gd name="T34" fmla="*/ 136 w 1149"/>
                <a:gd name="T35" fmla="*/ 847 h 1222"/>
                <a:gd name="T36" fmla="*/ 140 w 1149"/>
                <a:gd name="T37" fmla="*/ 820 h 1222"/>
                <a:gd name="T38" fmla="*/ 150 w 1149"/>
                <a:gd name="T39" fmla="*/ 797 h 1222"/>
                <a:gd name="T40" fmla="*/ 165 w 1149"/>
                <a:gd name="T41" fmla="*/ 774 h 1222"/>
                <a:gd name="T42" fmla="*/ 214 w 1149"/>
                <a:gd name="T43" fmla="*/ 731 h 1222"/>
                <a:gd name="T44" fmla="*/ 276 w 1149"/>
                <a:gd name="T45" fmla="*/ 691 h 1222"/>
                <a:gd name="T46" fmla="*/ 420 w 1149"/>
                <a:gd name="T47" fmla="*/ 622 h 1222"/>
                <a:gd name="T48" fmla="*/ 675 w 1149"/>
                <a:gd name="T49" fmla="*/ 501 h 1222"/>
                <a:gd name="T50" fmla="*/ 922 w 1149"/>
                <a:gd name="T51" fmla="*/ 324 h 1222"/>
                <a:gd name="T52" fmla="*/ 1115 w 1149"/>
                <a:gd name="T53" fmla="*/ 131 h 1222"/>
                <a:gd name="T54" fmla="*/ 1144 w 1149"/>
                <a:gd name="T55" fmla="*/ 102 h 1222"/>
                <a:gd name="T56" fmla="*/ 1149 w 1149"/>
                <a:gd name="T57" fmla="*/ 96 h 1222"/>
                <a:gd name="T58" fmla="*/ 1053 w 1149"/>
                <a:gd name="T59" fmla="*/ 0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49" h="1222">
                  <a:moveTo>
                    <a:pt x="1053" y="0"/>
                  </a:moveTo>
                  <a:cubicBezTo>
                    <a:pt x="1053" y="0"/>
                    <a:pt x="1037" y="17"/>
                    <a:pt x="825" y="228"/>
                  </a:cubicBezTo>
                  <a:cubicBezTo>
                    <a:pt x="762" y="292"/>
                    <a:pt x="682" y="344"/>
                    <a:pt x="597" y="389"/>
                  </a:cubicBezTo>
                  <a:cubicBezTo>
                    <a:pt x="533" y="423"/>
                    <a:pt x="466" y="453"/>
                    <a:pt x="401" y="481"/>
                  </a:cubicBezTo>
                  <a:cubicBezTo>
                    <a:pt x="352" y="503"/>
                    <a:pt x="305" y="524"/>
                    <a:pt x="260" y="547"/>
                  </a:cubicBezTo>
                  <a:cubicBezTo>
                    <a:pt x="226" y="563"/>
                    <a:pt x="194" y="581"/>
                    <a:pt x="165" y="600"/>
                  </a:cubicBezTo>
                  <a:cubicBezTo>
                    <a:pt x="142" y="614"/>
                    <a:pt x="121" y="629"/>
                    <a:pt x="102" y="645"/>
                  </a:cubicBezTo>
                  <a:cubicBezTo>
                    <a:pt x="88" y="658"/>
                    <a:pt x="74" y="671"/>
                    <a:pt x="62" y="686"/>
                  </a:cubicBezTo>
                  <a:cubicBezTo>
                    <a:pt x="44" y="707"/>
                    <a:pt x="28" y="732"/>
                    <a:pt x="17" y="759"/>
                  </a:cubicBezTo>
                  <a:cubicBezTo>
                    <a:pt x="6" y="786"/>
                    <a:pt x="0" y="816"/>
                    <a:pt x="0" y="847"/>
                  </a:cubicBezTo>
                  <a:cubicBezTo>
                    <a:pt x="0" y="875"/>
                    <a:pt x="5" y="904"/>
                    <a:pt x="14" y="933"/>
                  </a:cubicBezTo>
                  <a:cubicBezTo>
                    <a:pt x="27" y="976"/>
                    <a:pt x="49" y="1021"/>
                    <a:pt x="80" y="1068"/>
                  </a:cubicBezTo>
                  <a:cubicBezTo>
                    <a:pt x="112" y="1116"/>
                    <a:pt x="153" y="1166"/>
                    <a:pt x="204" y="1222"/>
                  </a:cubicBezTo>
                  <a:cubicBezTo>
                    <a:pt x="304" y="1129"/>
                    <a:pt x="304" y="1129"/>
                    <a:pt x="304" y="1129"/>
                  </a:cubicBezTo>
                  <a:cubicBezTo>
                    <a:pt x="272" y="1095"/>
                    <a:pt x="245" y="1064"/>
                    <a:pt x="223" y="1035"/>
                  </a:cubicBezTo>
                  <a:cubicBezTo>
                    <a:pt x="190" y="991"/>
                    <a:pt x="168" y="954"/>
                    <a:pt x="155" y="922"/>
                  </a:cubicBezTo>
                  <a:cubicBezTo>
                    <a:pt x="148" y="907"/>
                    <a:pt x="143" y="893"/>
                    <a:pt x="140" y="880"/>
                  </a:cubicBezTo>
                  <a:cubicBezTo>
                    <a:pt x="138" y="868"/>
                    <a:pt x="136" y="857"/>
                    <a:pt x="136" y="847"/>
                  </a:cubicBezTo>
                  <a:cubicBezTo>
                    <a:pt x="136" y="837"/>
                    <a:pt x="138" y="828"/>
                    <a:pt x="140" y="820"/>
                  </a:cubicBezTo>
                  <a:cubicBezTo>
                    <a:pt x="142" y="812"/>
                    <a:pt x="145" y="804"/>
                    <a:pt x="150" y="797"/>
                  </a:cubicBezTo>
                  <a:cubicBezTo>
                    <a:pt x="154" y="789"/>
                    <a:pt x="159" y="782"/>
                    <a:pt x="165" y="774"/>
                  </a:cubicBezTo>
                  <a:cubicBezTo>
                    <a:pt x="177" y="760"/>
                    <a:pt x="193" y="745"/>
                    <a:pt x="214" y="731"/>
                  </a:cubicBezTo>
                  <a:cubicBezTo>
                    <a:pt x="232" y="717"/>
                    <a:pt x="253" y="704"/>
                    <a:pt x="276" y="691"/>
                  </a:cubicBezTo>
                  <a:cubicBezTo>
                    <a:pt x="318" y="669"/>
                    <a:pt x="367" y="646"/>
                    <a:pt x="420" y="622"/>
                  </a:cubicBezTo>
                  <a:cubicBezTo>
                    <a:pt x="499" y="586"/>
                    <a:pt x="588" y="548"/>
                    <a:pt x="675" y="501"/>
                  </a:cubicBezTo>
                  <a:cubicBezTo>
                    <a:pt x="762" y="454"/>
                    <a:pt x="848" y="398"/>
                    <a:pt x="922" y="324"/>
                  </a:cubicBezTo>
                  <a:cubicBezTo>
                    <a:pt x="1027" y="219"/>
                    <a:pt x="1084" y="162"/>
                    <a:pt x="1115" y="131"/>
                  </a:cubicBezTo>
                  <a:cubicBezTo>
                    <a:pt x="1130" y="116"/>
                    <a:pt x="1139" y="107"/>
                    <a:pt x="1144" y="102"/>
                  </a:cubicBezTo>
                  <a:cubicBezTo>
                    <a:pt x="1148" y="97"/>
                    <a:pt x="1149" y="96"/>
                    <a:pt x="1149" y="96"/>
                  </a:cubicBezTo>
                  <a:lnTo>
                    <a:pt x="1053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91430" tIns="45716" rIns="91430" bIns="45716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1893539" y="3156777"/>
              <a:ext cx="1748022" cy="1878599"/>
            </a:xfrm>
            <a:custGeom>
              <a:avLst/>
              <a:gdLst>
                <a:gd name="T0" fmla="*/ 1045 w 1098"/>
                <a:gd name="T1" fmla="*/ 0 h 1180"/>
                <a:gd name="T2" fmla="*/ 817 w 1098"/>
                <a:gd name="T3" fmla="*/ 228 h 1180"/>
                <a:gd name="T4" fmla="*/ 581 w 1098"/>
                <a:gd name="T5" fmla="*/ 394 h 1180"/>
                <a:gd name="T6" fmla="*/ 383 w 1098"/>
                <a:gd name="T7" fmla="*/ 488 h 1180"/>
                <a:gd name="T8" fmla="*/ 243 w 1098"/>
                <a:gd name="T9" fmla="*/ 553 h 1180"/>
                <a:gd name="T10" fmla="*/ 151 w 1098"/>
                <a:gd name="T11" fmla="*/ 604 h 1180"/>
                <a:gd name="T12" fmla="*/ 44 w 1098"/>
                <a:gd name="T13" fmla="*/ 697 h 1180"/>
                <a:gd name="T14" fmla="*/ 12 w 1098"/>
                <a:gd name="T15" fmla="*/ 757 h 1180"/>
                <a:gd name="T16" fmla="*/ 0 w 1098"/>
                <a:gd name="T17" fmla="*/ 826 h 1180"/>
                <a:gd name="T18" fmla="*/ 12 w 1098"/>
                <a:gd name="T19" fmla="*/ 903 h 1180"/>
                <a:gd name="T20" fmla="*/ 75 w 1098"/>
                <a:gd name="T21" fmla="*/ 1031 h 1180"/>
                <a:gd name="T22" fmla="*/ 196 w 1098"/>
                <a:gd name="T23" fmla="*/ 1180 h 1180"/>
                <a:gd name="T24" fmla="*/ 252 w 1098"/>
                <a:gd name="T25" fmla="*/ 1129 h 1180"/>
                <a:gd name="T26" fmla="*/ 115 w 1098"/>
                <a:gd name="T27" fmla="*/ 949 h 1180"/>
                <a:gd name="T28" fmla="*/ 85 w 1098"/>
                <a:gd name="T29" fmla="*/ 881 h 1180"/>
                <a:gd name="T30" fmla="*/ 76 w 1098"/>
                <a:gd name="T31" fmla="*/ 826 h 1180"/>
                <a:gd name="T32" fmla="*/ 81 w 1098"/>
                <a:gd name="T33" fmla="*/ 791 h 1180"/>
                <a:gd name="T34" fmla="*/ 113 w 1098"/>
                <a:gd name="T35" fmla="*/ 732 h 1180"/>
                <a:gd name="T36" fmla="*/ 168 w 1098"/>
                <a:gd name="T37" fmla="*/ 684 h 1180"/>
                <a:gd name="T38" fmla="*/ 314 w 1098"/>
                <a:gd name="T39" fmla="*/ 603 h 1180"/>
                <a:gd name="T40" fmla="*/ 595 w 1098"/>
                <a:gd name="T41" fmla="*/ 472 h 1180"/>
                <a:gd name="T42" fmla="*/ 870 w 1098"/>
                <a:gd name="T43" fmla="*/ 282 h 1180"/>
                <a:gd name="T44" fmla="*/ 1098 w 1098"/>
                <a:gd name="T45" fmla="*/ 54 h 1180"/>
                <a:gd name="T46" fmla="*/ 1045 w 1098"/>
                <a:gd name="T4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98" h="1180">
                  <a:moveTo>
                    <a:pt x="1045" y="0"/>
                  </a:moveTo>
                  <a:cubicBezTo>
                    <a:pt x="1045" y="0"/>
                    <a:pt x="1028" y="17"/>
                    <a:pt x="817" y="228"/>
                  </a:cubicBezTo>
                  <a:cubicBezTo>
                    <a:pt x="750" y="295"/>
                    <a:pt x="667" y="348"/>
                    <a:pt x="581" y="394"/>
                  </a:cubicBezTo>
                  <a:cubicBezTo>
                    <a:pt x="516" y="429"/>
                    <a:pt x="448" y="459"/>
                    <a:pt x="383" y="488"/>
                  </a:cubicBezTo>
                  <a:cubicBezTo>
                    <a:pt x="334" y="510"/>
                    <a:pt x="287" y="531"/>
                    <a:pt x="243" y="553"/>
                  </a:cubicBezTo>
                  <a:cubicBezTo>
                    <a:pt x="210" y="569"/>
                    <a:pt x="179" y="586"/>
                    <a:pt x="151" y="604"/>
                  </a:cubicBezTo>
                  <a:cubicBezTo>
                    <a:pt x="108" y="631"/>
                    <a:pt x="71" y="661"/>
                    <a:pt x="44" y="697"/>
                  </a:cubicBezTo>
                  <a:cubicBezTo>
                    <a:pt x="31" y="716"/>
                    <a:pt x="20" y="736"/>
                    <a:pt x="12" y="757"/>
                  </a:cubicBezTo>
                  <a:cubicBezTo>
                    <a:pt x="4" y="779"/>
                    <a:pt x="0" y="802"/>
                    <a:pt x="0" y="826"/>
                  </a:cubicBezTo>
                  <a:cubicBezTo>
                    <a:pt x="0" y="851"/>
                    <a:pt x="4" y="876"/>
                    <a:pt x="12" y="903"/>
                  </a:cubicBezTo>
                  <a:cubicBezTo>
                    <a:pt x="24" y="943"/>
                    <a:pt x="45" y="985"/>
                    <a:pt x="75" y="1031"/>
                  </a:cubicBezTo>
                  <a:cubicBezTo>
                    <a:pt x="106" y="1076"/>
                    <a:pt x="145" y="1126"/>
                    <a:pt x="196" y="1180"/>
                  </a:cubicBezTo>
                  <a:cubicBezTo>
                    <a:pt x="252" y="1129"/>
                    <a:pt x="252" y="1129"/>
                    <a:pt x="252" y="1129"/>
                  </a:cubicBezTo>
                  <a:cubicBezTo>
                    <a:pt x="187" y="1059"/>
                    <a:pt x="143" y="999"/>
                    <a:pt x="115" y="949"/>
                  </a:cubicBezTo>
                  <a:cubicBezTo>
                    <a:pt x="101" y="924"/>
                    <a:pt x="91" y="901"/>
                    <a:pt x="85" y="881"/>
                  </a:cubicBezTo>
                  <a:cubicBezTo>
                    <a:pt x="79" y="861"/>
                    <a:pt x="76" y="843"/>
                    <a:pt x="76" y="826"/>
                  </a:cubicBezTo>
                  <a:cubicBezTo>
                    <a:pt x="76" y="814"/>
                    <a:pt x="78" y="802"/>
                    <a:pt x="81" y="791"/>
                  </a:cubicBezTo>
                  <a:cubicBezTo>
                    <a:pt x="87" y="770"/>
                    <a:pt x="97" y="751"/>
                    <a:pt x="113" y="732"/>
                  </a:cubicBezTo>
                  <a:cubicBezTo>
                    <a:pt x="128" y="716"/>
                    <a:pt x="146" y="700"/>
                    <a:pt x="168" y="684"/>
                  </a:cubicBezTo>
                  <a:cubicBezTo>
                    <a:pt x="207" y="656"/>
                    <a:pt x="257" y="630"/>
                    <a:pt x="314" y="603"/>
                  </a:cubicBezTo>
                  <a:cubicBezTo>
                    <a:pt x="398" y="563"/>
                    <a:pt x="497" y="522"/>
                    <a:pt x="595" y="472"/>
                  </a:cubicBezTo>
                  <a:cubicBezTo>
                    <a:pt x="693" y="422"/>
                    <a:pt x="790" y="362"/>
                    <a:pt x="870" y="282"/>
                  </a:cubicBezTo>
                  <a:cubicBezTo>
                    <a:pt x="1082" y="71"/>
                    <a:pt x="1098" y="54"/>
                    <a:pt x="1098" y="54"/>
                  </a:cubicBezTo>
                  <a:lnTo>
                    <a:pt x="1045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91430" tIns="45716" rIns="91430" bIns="45716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3235330" y="3198318"/>
              <a:ext cx="366223" cy="364641"/>
            </a:xfrm>
            <a:custGeom>
              <a:avLst/>
              <a:gdLst>
                <a:gd name="T0" fmla="*/ 230 w 230"/>
                <a:gd name="T1" fmla="*/ 126 h 229"/>
                <a:gd name="T2" fmla="*/ 177 w 230"/>
                <a:gd name="T3" fmla="*/ 53 h 229"/>
                <a:gd name="T4" fmla="*/ 104 w 230"/>
                <a:gd name="T5" fmla="*/ 0 h 229"/>
                <a:gd name="T6" fmla="*/ 0 w 230"/>
                <a:gd name="T7" fmla="*/ 229 h 229"/>
                <a:gd name="T8" fmla="*/ 230 w 230"/>
                <a:gd name="T9" fmla="*/ 12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229">
                  <a:moveTo>
                    <a:pt x="230" y="126"/>
                  </a:moveTo>
                  <a:cubicBezTo>
                    <a:pt x="177" y="53"/>
                    <a:pt x="177" y="53"/>
                    <a:pt x="177" y="53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0" y="96"/>
                    <a:pt x="0" y="229"/>
                  </a:cubicBezTo>
                  <a:cubicBezTo>
                    <a:pt x="134" y="229"/>
                    <a:pt x="230" y="126"/>
                    <a:pt x="230" y="126"/>
                  </a:cubicBezTo>
                  <a:close/>
                </a:path>
              </a:pathLst>
            </a:custGeom>
            <a:solidFill>
              <a:srgbClr val="F6921E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91430" tIns="45716" rIns="91430" bIns="45716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3315345" y="3221397"/>
              <a:ext cx="263126" cy="261558"/>
            </a:xfrm>
            <a:custGeom>
              <a:avLst/>
              <a:gdLst>
                <a:gd name="T0" fmla="*/ 165 w 165"/>
                <a:gd name="T1" fmla="*/ 90 h 164"/>
                <a:gd name="T2" fmla="*/ 127 w 165"/>
                <a:gd name="T3" fmla="*/ 38 h 164"/>
                <a:gd name="T4" fmla="*/ 75 w 165"/>
                <a:gd name="T5" fmla="*/ 0 h 164"/>
                <a:gd name="T6" fmla="*/ 0 w 165"/>
                <a:gd name="T7" fmla="*/ 164 h 164"/>
                <a:gd name="T8" fmla="*/ 165 w 165"/>
                <a:gd name="T9" fmla="*/ 9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64">
                  <a:moveTo>
                    <a:pt x="165" y="90"/>
                  </a:moveTo>
                  <a:cubicBezTo>
                    <a:pt x="127" y="38"/>
                    <a:pt x="127" y="38"/>
                    <a:pt x="127" y="38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0" y="69"/>
                    <a:pt x="0" y="164"/>
                  </a:cubicBezTo>
                  <a:cubicBezTo>
                    <a:pt x="96" y="164"/>
                    <a:pt x="165" y="90"/>
                    <a:pt x="165" y="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91430" tIns="45716" rIns="91430" bIns="45716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3379973" y="3241399"/>
              <a:ext cx="178495" cy="178475"/>
            </a:xfrm>
            <a:custGeom>
              <a:avLst/>
              <a:gdLst>
                <a:gd name="T0" fmla="*/ 112 w 112"/>
                <a:gd name="T1" fmla="*/ 61 h 112"/>
                <a:gd name="T2" fmla="*/ 86 w 112"/>
                <a:gd name="T3" fmla="*/ 26 h 112"/>
                <a:gd name="T4" fmla="*/ 50 w 112"/>
                <a:gd name="T5" fmla="*/ 0 h 112"/>
                <a:gd name="T6" fmla="*/ 0 w 112"/>
                <a:gd name="T7" fmla="*/ 112 h 112"/>
                <a:gd name="T8" fmla="*/ 112 w 112"/>
                <a:gd name="T9" fmla="*/ 6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112" y="61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0" y="47"/>
                    <a:pt x="0" y="112"/>
                  </a:cubicBezTo>
                  <a:cubicBezTo>
                    <a:pt x="65" y="112"/>
                    <a:pt x="112" y="61"/>
                    <a:pt x="112" y="61"/>
                  </a:cubicBezTo>
                  <a:close/>
                </a:path>
              </a:pathLst>
            </a:custGeom>
            <a:solidFill>
              <a:srgbClr val="FBED21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91430" tIns="45716" rIns="91430" bIns="45716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3170703" y="2741362"/>
              <a:ext cx="509326" cy="513884"/>
            </a:xfrm>
            <a:custGeom>
              <a:avLst/>
              <a:gdLst>
                <a:gd name="T0" fmla="*/ 320 w 320"/>
                <a:gd name="T1" fmla="*/ 24 h 323"/>
                <a:gd name="T2" fmla="*/ 201 w 320"/>
                <a:gd name="T3" fmla="*/ 67 h 323"/>
                <a:gd name="T4" fmla="*/ 0 w 320"/>
                <a:gd name="T5" fmla="*/ 268 h 323"/>
                <a:gd name="T6" fmla="*/ 180 w 320"/>
                <a:gd name="T7" fmla="*/ 255 h 323"/>
                <a:gd name="T8" fmla="*/ 320 w 320"/>
                <a:gd name="T9" fmla="*/ 24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323">
                  <a:moveTo>
                    <a:pt x="320" y="24"/>
                  </a:moveTo>
                  <a:cubicBezTo>
                    <a:pt x="320" y="24"/>
                    <a:pt x="269" y="0"/>
                    <a:pt x="201" y="67"/>
                  </a:cubicBezTo>
                  <a:cubicBezTo>
                    <a:pt x="134" y="134"/>
                    <a:pt x="0" y="268"/>
                    <a:pt x="0" y="268"/>
                  </a:cubicBezTo>
                  <a:cubicBezTo>
                    <a:pt x="0" y="268"/>
                    <a:pt x="112" y="187"/>
                    <a:pt x="180" y="255"/>
                  </a:cubicBezTo>
                  <a:cubicBezTo>
                    <a:pt x="248" y="323"/>
                    <a:pt x="320" y="24"/>
                    <a:pt x="320" y="2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lIns="91430" tIns="45716" rIns="91430" bIns="45716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3544619" y="3118313"/>
              <a:ext cx="513943" cy="509267"/>
            </a:xfrm>
            <a:custGeom>
              <a:avLst/>
              <a:gdLst>
                <a:gd name="T0" fmla="*/ 298 w 323"/>
                <a:gd name="T1" fmla="*/ 0 h 320"/>
                <a:gd name="T2" fmla="*/ 256 w 323"/>
                <a:gd name="T3" fmla="*/ 119 h 320"/>
                <a:gd name="T4" fmla="*/ 55 w 323"/>
                <a:gd name="T5" fmla="*/ 320 h 320"/>
                <a:gd name="T6" fmla="*/ 68 w 323"/>
                <a:gd name="T7" fmla="*/ 141 h 320"/>
                <a:gd name="T8" fmla="*/ 298 w 323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320">
                  <a:moveTo>
                    <a:pt x="298" y="0"/>
                  </a:moveTo>
                  <a:cubicBezTo>
                    <a:pt x="298" y="0"/>
                    <a:pt x="323" y="52"/>
                    <a:pt x="256" y="119"/>
                  </a:cubicBezTo>
                  <a:cubicBezTo>
                    <a:pt x="189" y="186"/>
                    <a:pt x="55" y="320"/>
                    <a:pt x="55" y="320"/>
                  </a:cubicBezTo>
                  <a:cubicBezTo>
                    <a:pt x="55" y="320"/>
                    <a:pt x="136" y="209"/>
                    <a:pt x="68" y="141"/>
                  </a:cubicBezTo>
                  <a:cubicBezTo>
                    <a:pt x="0" y="73"/>
                    <a:pt x="298" y="0"/>
                    <a:pt x="298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lIns="91430" tIns="45716" rIns="91430" bIns="45716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3401515" y="3090618"/>
              <a:ext cx="304673" cy="307715"/>
            </a:xfrm>
            <a:custGeom>
              <a:avLst/>
              <a:gdLst>
                <a:gd name="T0" fmla="*/ 298 w 454"/>
                <a:gd name="T1" fmla="*/ 457 h 457"/>
                <a:gd name="T2" fmla="*/ 0 w 454"/>
                <a:gd name="T3" fmla="*/ 159 h 457"/>
                <a:gd name="T4" fmla="*/ 156 w 454"/>
                <a:gd name="T5" fmla="*/ 0 h 457"/>
                <a:gd name="T6" fmla="*/ 454 w 454"/>
                <a:gd name="T7" fmla="*/ 298 h 457"/>
                <a:gd name="T8" fmla="*/ 298 w 454"/>
                <a:gd name="T9" fmla="*/ 457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457">
                  <a:moveTo>
                    <a:pt x="298" y="457"/>
                  </a:moveTo>
                  <a:lnTo>
                    <a:pt x="0" y="159"/>
                  </a:lnTo>
                  <a:lnTo>
                    <a:pt x="156" y="0"/>
                  </a:lnTo>
                  <a:lnTo>
                    <a:pt x="454" y="298"/>
                  </a:lnTo>
                  <a:lnTo>
                    <a:pt x="298" y="457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91430" tIns="45716" rIns="91430" bIns="45716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3401515" y="3090618"/>
              <a:ext cx="110790" cy="112315"/>
            </a:xfrm>
            <a:custGeom>
              <a:avLst/>
              <a:gdLst>
                <a:gd name="T0" fmla="*/ 10 w 166"/>
                <a:gd name="T1" fmla="*/ 166 h 166"/>
                <a:gd name="T2" fmla="*/ 0 w 166"/>
                <a:gd name="T3" fmla="*/ 159 h 166"/>
                <a:gd name="T4" fmla="*/ 156 w 166"/>
                <a:gd name="T5" fmla="*/ 0 h 166"/>
                <a:gd name="T6" fmla="*/ 166 w 166"/>
                <a:gd name="T7" fmla="*/ 10 h 166"/>
                <a:gd name="T8" fmla="*/ 10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10" y="166"/>
                  </a:moveTo>
                  <a:lnTo>
                    <a:pt x="0" y="159"/>
                  </a:lnTo>
                  <a:lnTo>
                    <a:pt x="156" y="0"/>
                  </a:lnTo>
                  <a:lnTo>
                    <a:pt x="166" y="10"/>
                  </a:lnTo>
                  <a:lnTo>
                    <a:pt x="10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91430" tIns="45716" rIns="91430" bIns="45716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3416903" y="3107542"/>
              <a:ext cx="109251" cy="112316"/>
            </a:xfrm>
            <a:custGeom>
              <a:avLst/>
              <a:gdLst>
                <a:gd name="T0" fmla="*/ 7 w 163"/>
                <a:gd name="T1" fmla="*/ 166 h 166"/>
                <a:gd name="T2" fmla="*/ 0 w 163"/>
                <a:gd name="T3" fmla="*/ 156 h 166"/>
                <a:gd name="T4" fmla="*/ 156 w 163"/>
                <a:gd name="T5" fmla="*/ 0 h 166"/>
                <a:gd name="T6" fmla="*/ 163 w 163"/>
                <a:gd name="T7" fmla="*/ 7 h 166"/>
                <a:gd name="T8" fmla="*/ 7 w 163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66">
                  <a:moveTo>
                    <a:pt x="7" y="166"/>
                  </a:moveTo>
                  <a:lnTo>
                    <a:pt x="0" y="156"/>
                  </a:lnTo>
                  <a:lnTo>
                    <a:pt x="156" y="0"/>
                  </a:lnTo>
                  <a:lnTo>
                    <a:pt x="163" y="7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91430" tIns="45716" rIns="91430" bIns="45716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3430751" y="3121390"/>
              <a:ext cx="112329" cy="112315"/>
            </a:xfrm>
            <a:custGeom>
              <a:avLst/>
              <a:gdLst>
                <a:gd name="T0" fmla="*/ 7 w 166"/>
                <a:gd name="T1" fmla="*/ 166 h 166"/>
                <a:gd name="T2" fmla="*/ 0 w 166"/>
                <a:gd name="T3" fmla="*/ 159 h 166"/>
                <a:gd name="T4" fmla="*/ 156 w 166"/>
                <a:gd name="T5" fmla="*/ 0 h 166"/>
                <a:gd name="T6" fmla="*/ 166 w 166"/>
                <a:gd name="T7" fmla="*/ 10 h 166"/>
                <a:gd name="T8" fmla="*/ 7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7" y="166"/>
                  </a:moveTo>
                  <a:lnTo>
                    <a:pt x="0" y="159"/>
                  </a:lnTo>
                  <a:lnTo>
                    <a:pt x="156" y="0"/>
                  </a:lnTo>
                  <a:lnTo>
                    <a:pt x="166" y="10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91430" tIns="45716" rIns="91430" bIns="45716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3444601" y="3138314"/>
              <a:ext cx="112328" cy="109239"/>
            </a:xfrm>
            <a:custGeom>
              <a:avLst/>
              <a:gdLst>
                <a:gd name="T0" fmla="*/ 10 w 166"/>
                <a:gd name="T1" fmla="*/ 163 h 163"/>
                <a:gd name="T2" fmla="*/ 0 w 166"/>
                <a:gd name="T3" fmla="*/ 156 h 163"/>
                <a:gd name="T4" fmla="*/ 159 w 166"/>
                <a:gd name="T5" fmla="*/ 0 h 163"/>
                <a:gd name="T6" fmla="*/ 166 w 166"/>
                <a:gd name="T7" fmla="*/ 7 h 163"/>
                <a:gd name="T8" fmla="*/ 10 w 166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3">
                  <a:moveTo>
                    <a:pt x="10" y="163"/>
                  </a:moveTo>
                  <a:lnTo>
                    <a:pt x="0" y="156"/>
                  </a:lnTo>
                  <a:lnTo>
                    <a:pt x="159" y="0"/>
                  </a:lnTo>
                  <a:lnTo>
                    <a:pt x="166" y="7"/>
                  </a:lnTo>
                  <a:lnTo>
                    <a:pt x="10" y="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91430" tIns="45716" rIns="91430" bIns="45716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3461526" y="3152161"/>
              <a:ext cx="112329" cy="110777"/>
            </a:xfrm>
            <a:custGeom>
              <a:avLst/>
              <a:gdLst>
                <a:gd name="T0" fmla="*/ 7 w 166"/>
                <a:gd name="T1" fmla="*/ 166 h 166"/>
                <a:gd name="T2" fmla="*/ 0 w 166"/>
                <a:gd name="T3" fmla="*/ 156 h 166"/>
                <a:gd name="T4" fmla="*/ 156 w 166"/>
                <a:gd name="T5" fmla="*/ 0 h 166"/>
                <a:gd name="T6" fmla="*/ 166 w 166"/>
                <a:gd name="T7" fmla="*/ 7 h 166"/>
                <a:gd name="T8" fmla="*/ 7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7" y="166"/>
                  </a:moveTo>
                  <a:lnTo>
                    <a:pt x="0" y="156"/>
                  </a:lnTo>
                  <a:lnTo>
                    <a:pt x="156" y="0"/>
                  </a:lnTo>
                  <a:lnTo>
                    <a:pt x="166" y="7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91430" tIns="45716" rIns="91430" bIns="45716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3475376" y="3166008"/>
              <a:ext cx="112328" cy="112316"/>
            </a:xfrm>
            <a:custGeom>
              <a:avLst/>
              <a:gdLst>
                <a:gd name="T0" fmla="*/ 10 w 166"/>
                <a:gd name="T1" fmla="*/ 166 h 166"/>
                <a:gd name="T2" fmla="*/ 0 w 166"/>
                <a:gd name="T3" fmla="*/ 159 h 166"/>
                <a:gd name="T4" fmla="*/ 159 w 166"/>
                <a:gd name="T5" fmla="*/ 0 h 166"/>
                <a:gd name="T6" fmla="*/ 166 w 166"/>
                <a:gd name="T7" fmla="*/ 10 h 166"/>
                <a:gd name="T8" fmla="*/ 10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10" y="166"/>
                  </a:moveTo>
                  <a:lnTo>
                    <a:pt x="0" y="159"/>
                  </a:lnTo>
                  <a:lnTo>
                    <a:pt x="159" y="0"/>
                  </a:lnTo>
                  <a:lnTo>
                    <a:pt x="166" y="10"/>
                  </a:lnTo>
                  <a:lnTo>
                    <a:pt x="10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91430" tIns="45716" rIns="91430" bIns="45716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3492301" y="3181394"/>
              <a:ext cx="109252" cy="112316"/>
            </a:xfrm>
            <a:custGeom>
              <a:avLst/>
              <a:gdLst>
                <a:gd name="T0" fmla="*/ 7 w 163"/>
                <a:gd name="T1" fmla="*/ 166 h 166"/>
                <a:gd name="T2" fmla="*/ 0 w 163"/>
                <a:gd name="T3" fmla="*/ 156 h 166"/>
                <a:gd name="T4" fmla="*/ 156 w 163"/>
                <a:gd name="T5" fmla="*/ 0 h 166"/>
                <a:gd name="T6" fmla="*/ 163 w 163"/>
                <a:gd name="T7" fmla="*/ 7 h 166"/>
                <a:gd name="T8" fmla="*/ 7 w 163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66">
                  <a:moveTo>
                    <a:pt x="7" y="166"/>
                  </a:moveTo>
                  <a:lnTo>
                    <a:pt x="0" y="156"/>
                  </a:lnTo>
                  <a:lnTo>
                    <a:pt x="156" y="0"/>
                  </a:lnTo>
                  <a:lnTo>
                    <a:pt x="163" y="7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91430" tIns="45716" rIns="91430" bIns="45716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3506151" y="3196779"/>
              <a:ext cx="112328" cy="110777"/>
            </a:xfrm>
            <a:custGeom>
              <a:avLst/>
              <a:gdLst>
                <a:gd name="T0" fmla="*/ 7 w 166"/>
                <a:gd name="T1" fmla="*/ 166 h 166"/>
                <a:gd name="T2" fmla="*/ 0 w 166"/>
                <a:gd name="T3" fmla="*/ 159 h 166"/>
                <a:gd name="T4" fmla="*/ 156 w 166"/>
                <a:gd name="T5" fmla="*/ 0 h 166"/>
                <a:gd name="T6" fmla="*/ 166 w 166"/>
                <a:gd name="T7" fmla="*/ 10 h 166"/>
                <a:gd name="T8" fmla="*/ 7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7" y="166"/>
                  </a:moveTo>
                  <a:lnTo>
                    <a:pt x="0" y="159"/>
                  </a:lnTo>
                  <a:lnTo>
                    <a:pt x="156" y="0"/>
                  </a:lnTo>
                  <a:lnTo>
                    <a:pt x="166" y="10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91430" tIns="45716" rIns="91430" bIns="45716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3519999" y="3212165"/>
              <a:ext cx="112329" cy="109239"/>
            </a:xfrm>
            <a:custGeom>
              <a:avLst/>
              <a:gdLst>
                <a:gd name="T0" fmla="*/ 10 w 166"/>
                <a:gd name="T1" fmla="*/ 163 h 163"/>
                <a:gd name="T2" fmla="*/ 0 w 166"/>
                <a:gd name="T3" fmla="*/ 156 h 163"/>
                <a:gd name="T4" fmla="*/ 159 w 166"/>
                <a:gd name="T5" fmla="*/ 0 h 163"/>
                <a:gd name="T6" fmla="*/ 166 w 166"/>
                <a:gd name="T7" fmla="*/ 7 h 163"/>
                <a:gd name="T8" fmla="*/ 10 w 166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3">
                  <a:moveTo>
                    <a:pt x="10" y="163"/>
                  </a:moveTo>
                  <a:lnTo>
                    <a:pt x="0" y="156"/>
                  </a:lnTo>
                  <a:lnTo>
                    <a:pt x="159" y="0"/>
                  </a:lnTo>
                  <a:lnTo>
                    <a:pt x="166" y="7"/>
                  </a:lnTo>
                  <a:lnTo>
                    <a:pt x="10" y="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91430" tIns="45716" rIns="91430" bIns="45716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3536926" y="3226013"/>
              <a:ext cx="110790" cy="112315"/>
            </a:xfrm>
            <a:custGeom>
              <a:avLst/>
              <a:gdLst>
                <a:gd name="T0" fmla="*/ 7 w 166"/>
                <a:gd name="T1" fmla="*/ 166 h 166"/>
                <a:gd name="T2" fmla="*/ 0 w 166"/>
                <a:gd name="T3" fmla="*/ 159 h 166"/>
                <a:gd name="T4" fmla="*/ 156 w 166"/>
                <a:gd name="T5" fmla="*/ 0 h 166"/>
                <a:gd name="T6" fmla="*/ 166 w 166"/>
                <a:gd name="T7" fmla="*/ 10 h 166"/>
                <a:gd name="T8" fmla="*/ 7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7" y="166"/>
                  </a:moveTo>
                  <a:lnTo>
                    <a:pt x="0" y="159"/>
                  </a:lnTo>
                  <a:lnTo>
                    <a:pt x="156" y="0"/>
                  </a:lnTo>
                  <a:lnTo>
                    <a:pt x="166" y="10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91430" tIns="45716" rIns="91430" bIns="45716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3550774" y="3242937"/>
              <a:ext cx="110790" cy="109239"/>
            </a:xfrm>
            <a:custGeom>
              <a:avLst/>
              <a:gdLst>
                <a:gd name="T0" fmla="*/ 10 w 166"/>
                <a:gd name="T1" fmla="*/ 163 h 163"/>
                <a:gd name="T2" fmla="*/ 0 w 166"/>
                <a:gd name="T3" fmla="*/ 156 h 163"/>
                <a:gd name="T4" fmla="*/ 159 w 166"/>
                <a:gd name="T5" fmla="*/ 0 h 163"/>
                <a:gd name="T6" fmla="*/ 166 w 166"/>
                <a:gd name="T7" fmla="*/ 7 h 163"/>
                <a:gd name="T8" fmla="*/ 10 w 166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3">
                  <a:moveTo>
                    <a:pt x="10" y="163"/>
                  </a:moveTo>
                  <a:lnTo>
                    <a:pt x="0" y="156"/>
                  </a:lnTo>
                  <a:lnTo>
                    <a:pt x="159" y="0"/>
                  </a:lnTo>
                  <a:lnTo>
                    <a:pt x="166" y="7"/>
                  </a:lnTo>
                  <a:lnTo>
                    <a:pt x="10" y="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91430" tIns="45716" rIns="91430" bIns="45716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3566161" y="3256784"/>
              <a:ext cx="112329" cy="112315"/>
            </a:xfrm>
            <a:custGeom>
              <a:avLst/>
              <a:gdLst>
                <a:gd name="T0" fmla="*/ 7 w 166"/>
                <a:gd name="T1" fmla="*/ 166 h 166"/>
                <a:gd name="T2" fmla="*/ 0 w 166"/>
                <a:gd name="T3" fmla="*/ 156 h 166"/>
                <a:gd name="T4" fmla="*/ 156 w 166"/>
                <a:gd name="T5" fmla="*/ 0 h 166"/>
                <a:gd name="T6" fmla="*/ 166 w 166"/>
                <a:gd name="T7" fmla="*/ 7 h 166"/>
                <a:gd name="T8" fmla="*/ 7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7" y="166"/>
                  </a:moveTo>
                  <a:lnTo>
                    <a:pt x="0" y="156"/>
                  </a:lnTo>
                  <a:lnTo>
                    <a:pt x="156" y="0"/>
                  </a:lnTo>
                  <a:lnTo>
                    <a:pt x="166" y="7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91430" tIns="45716" rIns="91430" bIns="45716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3580011" y="3272170"/>
              <a:ext cx="112328" cy="110777"/>
            </a:xfrm>
            <a:custGeom>
              <a:avLst/>
              <a:gdLst>
                <a:gd name="T0" fmla="*/ 10 w 166"/>
                <a:gd name="T1" fmla="*/ 165 h 165"/>
                <a:gd name="T2" fmla="*/ 0 w 166"/>
                <a:gd name="T3" fmla="*/ 158 h 165"/>
                <a:gd name="T4" fmla="*/ 159 w 166"/>
                <a:gd name="T5" fmla="*/ 0 h 165"/>
                <a:gd name="T6" fmla="*/ 166 w 166"/>
                <a:gd name="T7" fmla="*/ 9 h 165"/>
                <a:gd name="T8" fmla="*/ 10 w 166"/>
                <a:gd name="T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5">
                  <a:moveTo>
                    <a:pt x="10" y="165"/>
                  </a:moveTo>
                  <a:lnTo>
                    <a:pt x="0" y="158"/>
                  </a:lnTo>
                  <a:lnTo>
                    <a:pt x="159" y="0"/>
                  </a:lnTo>
                  <a:lnTo>
                    <a:pt x="166" y="9"/>
                  </a:lnTo>
                  <a:lnTo>
                    <a:pt x="10" y="165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91430" tIns="45716" rIns="91430" bIns="45716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3596936" y="3287556"/>
              <a:ext cx="109252" cy="110777"/>
            </a:xfrm>
            <a:custGeom>
              <a:avLst/>
              <a:gdLst>
                <a:gd name="T0" fmla="*/ 7 w 163"/>
                <a:gd name="T1" fmla="*/ 166 h 166"/>
                <a:gd name="T2" fmla="*/ 0 w 163"/>
                <a:gd name="T3" fmla="*/ 156 h 166"/>
                <a:gd name="T4" fmla="*/ 156 w 163"/>
                <a:gd name="T5" fmla="*/ 0 h 166"/>
                <a:gd name="T6" fmla="*/ 163 w 163"/>
                <a:gd name="T7" fmla="*/ 7 h 166"/>
                <a:gd name="T8" fmla="*/ 7 w 163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66">
                  <a:moveTo>
                    <a:pt x="7" y="166"/>
                  </a:moveTo>
                  <a:lnTo>
                    <a:pt x="0" y="156"/>
                  </a:lnTo>
                  <a:lnTo>
                    <a:pt x="156" y="0"/>
                  </a:lnTo>
                  <a:lnTo>
                    <a:pt x="163" y="7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91430" tIns="45716" rIns="91430" bIns="45716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3426136" y="2059774"/>
              <a:ext cx="1312554" cy="1313942"/>
            </a:xfrm>
            <a:custGeom>
              <a:avLst/>
              <a:gdLst>
                <a:gd name="T0" fmla="*/ 141 w 824"/>
                <a:gd name="T1" fmla="*/ 825 h 825"/>
                <a:gd name="T2" fmla="*/ 482 w 824"/>
                <a:gd name="T3" fmla="*/ 564 h 825"/>
                <a:gd name="T4" fmla="*/ 763 w 824"/>
                <a:gd name="T5" fmla="*/ 61 h 825"/>
                <a:gd name="T6" fmla="*/ 261 w 824"/>
                <a:gd name="T7" fmla="*/ 343 h 825"/>
                <a:gd name="T8" fmla="*/ 0 w 824"/>
                <a:gd name="T9" fmla="*/ 683 h 825"/>
                <a:gd name="T10" fmla="*/ 141 w 824"/>
                <a:gd name="T11" fmla="*/ 825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4" h="825">
                  <a:moveTo>
                    <a:pt x="141" y="825"/>
                  </a:moveTo>
                  <a:cubicBezTo>
                    <a:pt x="237" y="778"/>
                    <a:pt x="361" y="685"/>
                    <a:pt x="482" y="564"/>
                  </a:cubicBezTo>
                  <a:cubicBezTo>
                    <a:pt x="698" y="348"/>
                    <a:pt x="824" y="123"/>
                    <a:pt x="763" y="61"/>
                  </a:cubicBezTo>
                  <a:cubicBezTo>
                    <a:pt x="702" y="0"/>
                    <a:pt x="477" y="126"/>
                    <a:pt x="261" y="343"/>
                  </a:cubicBezTo>
                  <a:cubicBezTo>
                    <a:pt x="140" y="464"/>
                    <a:pt x="47" y="587"/>
                    <a:pt x="0" y="683"/>
                  </a:cubicBezTo>
                  <a:cubicBezTo>
                    <a:pt x="141" y="825"/>
                    <a:pt x="141" y="825"/>
                    <a:pt x="141" y="825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lIns="91430" tIns="45716" rIns="91430" bIns="45716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3549236" y="2779826"/>
              <a:ext cx="469319" cy="470804"/>
            </a:xfrm>
            <a:custGeom>
              <a:avLst/>
              <a:gdLst>
                <a:gd name="T0" fmla="*/ 205 w 295"/>
                <a:gd name="T1" fmla="*/ 285 h 296"/>
                <a:gd name="T2" fmla="*/ 295 w 295"/>
                <a:gd name="T3" fmla="*/ 213 h 296"/>
                <a:gd name="T4" fmla="*/ 176 w 295"/>
                <a:gd name="T5" fmla="*/ 120 h 296"/>
                <a:gd name="T6" fmla="*/ 82 w 295"/>
                <a:gd name="T7" fmla="*/ 0 h 296"/>
                <a:gd name="T8" fmla="*/ 11 w 295"/>
                <a:gd name="T9" fmla="*/ 90 h 296"/>
                <a:gd name="T10" fmla="*/ 95 w 295"/>
                <a:gd name="T11" fmla="*/ 201 h 296"/>
                <a:gd name="T12" fmla="*/ 205 w 295"/>
                <a:gd name="T13" fmla="*/ 285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296">
                  <a:moveTo>
                    <a:pt x="205" y="285"/>
                  </a:moveTo>
                  <a:cubicBezTo>
                    <a:pt x="235" y="263"/>
                    <a:pt x="265" y="240"/>
                    <a:pt x="295" y="213"/>
                  </a:cubicBezTo>
                  <a:cubicBezTo>
                    <a:pt x="295" y="213"/>
                    <a:pt x="281" y="225"/>
                    <a:pt x="176" y="120"/>
                  </a:cubicBezTo>
                  <a:cubicBezTo>
                    <a:pt x="71" y="15"/>
                    <a:pt x="82" y="0"/>
                    <a:pt x="82" y="0"/>
                  </a:cubicBezTo>
                  <a:cubicBezTo>
                    <a:pt x="56" y="31"/>
                    <a:pt x="32" y="61"/>
                    <a:pt x="11" y="90"/>
                  </a:cubicBezTo>
                  <a:cubicBezTo>
                    <a:pt x="11" y="90"/>
                    <a:pt x="0" y="105"/>
                    <a:pt x="95" y="201"/>
                  </a:cubicBezTo>
                  <a:cubicBezTo>
                    <a:pt x="190" y="296"/>
                    <a:pt x="205" y="285"/>
                    <a:pt x="205" y="2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91430" tIns="45716" rIns="91430" bIns="45716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4180124" y="2092084"/>
              <a:ext cx="526253" cy="527731"/>
            </a:xfrm>
            <a:custGeom>
              <a:avLst/>
              <a:gdLst>
                <a:gd name="T0" fmla="*/ 191 w 331"/>
                <a:gd name="T1" fmla="*/ 331 h 331"/>
                <a:gd name="T2" fmla="*/ 290 w 331"/>
                <a:gd name="T3" fmla="*/ 40 h 331"/>
                <a:gd name="T4" fmla="*/ 0 w 331"/>
                <a:gd name="T5" fmla="*/ 140 h 331"/>
                <a:gd name="T6" fmla="*/ 75 w 331"/>
                <a:gd name="T7" fmla="*/ 256 h 331"/>
                <a:gd name="T8" fmla="*/ 191 w 331"/>
                <a:gd name="T9" fmla="*/ 3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" h="331">
                  <a:moveTo>
                    <a:pt x="191" y="331"/>
                  </a:moveTo>
                  <a:cubicBezTo>
                    <a:pt x="288" y="195"/>
                    <a:pt x="331" y="81"/>
                    <a:pt x="290" y="40"/>
                  </a:cubicBezTo>
                  <a:cubicBezTo>
                    <a:pt x="249" y="0"/>
                    <a:pt x="135" y="42"/>
                    <a:pt x="0" y="140"/>
                  </a:cubicBezTo>
                  <a:cubicBezTo>
                    <a:pt x="0" y="140"/>
                    <a:pt x="20" y="202"/>
                    <a:pt x="75" y="256"/>
                  </a:cubicBezTo>
                  <a:cubicBezTo>
                    <a:pt x="129" y="310"/>
                    <a:pt x="191" y="331"/>
                    <a:pt x="191" y="3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lIns="91430" tIns="45716" rIns="91430" bIns="45716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40" name="Freeform 39"/>
            <p:cNvSpPr/>
            <p:nvPr/>
          </p:nvSpPr>
          <p:spPr bwMode="auto">
            <a:xfrm>
              <a:off x="4009322" y="2485958"/>
              <a:ext cx="303135" cy="304638"/>
            </a:xfrm>
            <a:custGeom>
              <a:avLst/>
              <a:gdLst>
                <a:gd name="T0" fmla="*/ 156 w 190"/>
                <a:gd name="T1" fmla="*/ 157 h 191"/>
                <a:gd name="T2" fmla="*/ 34 w 190"/>
                <a:gd name="T3" fmla="*/ 157 h 191"/>
                <a:gd name="T4" fmla="*/ 34 w 190"/>
                <a:gd name="T5" fmla="*/ 34 h 191"/>
                <a:gd name="T6" fmla="*/ 156 w 190"/>
                <a:gd name="T7" fmla="*/ 34 h 191"/>
                <a:gd name="T8" fmla="*/ 156 w 190"/>
                <a:gd name="T9" fmla="*/ 15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91">
                  <a:moveTo>
                    <a:pt x="156" y="157"/>
                  </a:moveTo>
                  <a:cubicBezTo>
                    <a:pt x="122" y="191"/>
                    <a:pt x="68" y="191"/>
                    <a:pt x="34" y="157"/>
                  </a:cubicBezTo>
                  <a:cubicBezTo>
                    <a:pt x="0" y="123"/>
                    <a:pt x="0" y="68"/>
                    <a:pt x="34" y="34"/>
                  </a:cubicBezTo>
                  <a:cubicBezTo>
                    <a:pt x="68" y="0"/>
                    <a:pt x="122" y="0"/>
                    <a:pt x="156" y="34"/>
                  </a:cubicBezTo>
                  <a:cubicBezTo>
                    <a:pt x="190" y="68"/>
                    <a:pt x="190" y="123"/>
                    <a:pt x="156" y="1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30" tIns="45716" rIns="91430" bIns="45716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4037019" y="2513653"/>
              <a:ext cx="247739" cy="249249"/>
            </a:xfrm>
            <a:custGeom>
              <a:avLst/>
              <a:gdLst>
                <a:gd name="T0" fmla="*/ 107 w 156"/>
                <a:gd name="T1" fmla="*/ 141 h 157"/>
                <a:gd name="T2" fmla="*/ 16 w 156"/>
                <a:gd name="T3" fmla="*/ 108 h 157"/>
                <a:gd name="T4" fmla="*/ 49 w 156"/>
                <a:gd name="T5" fmla="*/ 17 h 157"/>
                <a:gd name="T6" fmla="*/ 140 w 156"/>
                <a:gd name="T7" fmla="*/ 50 h 157"/>
                <a:gd name="T8" fmla="*/ 107 w 156"/>
                <a:gd name="T9" fmla="*/ 14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57">
                  <a:moveTo>
                    <a:pt x="107" y="141"/>
                  </a:moveTo>
                  <a:cubicBezTo>
                    <a:pt x="73" y="157"/>
                    <a:pt x="32" y="142"/>
                    <a:pt x="16" y="108"/>
                  </a:cubicBezTo>
                  <a:cubicBezTo>
                    <a:pt x="0" y="73"/>
                    <a:pt x="15" y="33"/>
                    <a:pt x="49" y="17"/>
                  </a:cubicBezTo>
                  <a:cubicBezTo>
                    <a:pt x="83" y="0"/>
                    <a:pt x="124" y="15"/>
                    <a:pt x="140" y="50"/>
                  </a:cubicBezTo>
                  <a:cubicBezTo>
                    <a:pt x="156" y="84"/>
                    <a:pt x="141" y="125"/>
                    <a:pt x="107" y="14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lIns="91430" tIns="45716" rIns="91430" bIns="45716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42" name="Freeform 44"/>
            <p:cNvSpPr/>
            <p:nvPr/>
          </p:nvSpPr>
          <p:spPr bwMode="auto">
            <a:xfrm>
              <a:off x="4238596" y="2539809"/>
              <a:ext cx="18465" cy="20001"/>
            </a:xfrm>
            <a:custGeom>
              <a:avLst/>
              <a:gdLst>
                <a:gd name="T0" fmla="*/ 10 w 12"/>
                <a:gd name="T1" fmla="*/ 10 h 12"/>
                <a:gd name="T2" fmla="*/ 2 w 12"/>
                <a:gd name="T3" fmla="*/ 10 h 12"/>
                <a:gd name="T4" fmla="*/ 2 w 12"/>
                <a:gd name="T5" fmla="*/ 3 h 12"/>
                <a:gd name="T6" fmla="*/ 10 w 12"/>
                <a:gd name="T7" fmla="*/ 3 h 12"/>
                <a:gd name="T8" fmla="*/ 10 w 12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10"/>
                  </a:moveTo>
                  <a:cubicBezTo>
                    <a:pt x="8" y="12"/>
                    <a:pt x="4" y="12"/>
                    <a:pt x="2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12" y="5"/>
                    <a:pt x="12" y="8"/>
                    <a:pt x="10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30" tIns="45716" rIns="91430" bIns="45716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43" name="Freeform 45"/>
            <p:cNvSpPr/>
            <p:nvPr/>
          </p:nvSpPr>
          <p:spPr bwMode="auto">
            <a:xfrm>
              <a:off x="4183201" y="2509037"/>
              <a:ext cx="18465" cy="18463"/>
            </a:xfrm>
            <a:custGeom>
              <a:avLst/>
              <a:gdLst>
                <a:gd name="T0" fmla="*/ 12 w 12"/>
                <a:gd name="T1" fmla="*/ 8 h 12"/>
                <a:gd name="T2" fmla="*/ 5 w 12"/>
                <a:gd name="T3" fmla="*/ 12 h 12"/>
                <a:gd name="T4" fmla="*/ 1 w 12"/>
                <a:gd name="T5" fmla="*/ 5 h 12"/>
                <a:gd name="T6" fmla="*/ 8 w 12"/>
                <a:gd name="T7" fmla="*/ 1 h 12"/>
                <a:gd name="T8" fmla="*/ 12 w 12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2" y="8"/>
                  </a:moveTo>
                  <a:cubicBezTo>
                    <a:pt x="11" y="11"/>
                    <a:pt x="8" y="12"/>
                    <a:pt x="5" y="12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2" y="2"/>
                    <a:pt x="5" y="0"/>
                    <a:pt x="8" y="1"/>
                  </a:cubicBezTo>
                  <a:cubicBezTo>
                    <a:pt x="11" y="2"/>
                    <a:pt x="12" y="5"/>
                    <a:pt x="12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30" tIns="45716" rIns="91430" bIns="45716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44" name="Freeform 46"/>
            <p:cNvSpPr/>
            <p:nvPr/>
          </p:nvSpPr>
          <p:spPr bwMode="auto">
            <a:xfrm>
              <a:off x="4118574" y="2509037"/>
              <a:ext cx="20003" cy="18463"/>
            </a:xfrm>
            <a:custGeom>
              <a:avLst/>
              <a:gdLst>
                <a:gd name="T0" fmla="*/ 11 w 12"/>
                <a:gd name="T1" fmla="*/ 5 h 12"/>
                <a:gd name="T2" fmla="*/ 7 w 12"/>
                <a:gd name="T3" fmla="*/ 12 h 12"/>
                <a:gd name="T4" fmla="*/ 0 w 12"/>
                <a:gd name="T5" fmla="*/ 8 h 12"/>
                <a:gd name="T6" fmla="*/ 4 w 12"/>
                <a:gd name="T7" fmla="*/ 1 h 12"/>
                <a:gd name="T8" fmla="*/ 11 w 12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5"/>
                  </a:moveTo>
                  <a:cubicBezTo>
                    <a:pt x="12" y="8"/>
                    <a:pt x="10" y="11"/>
                    <a:pt x="7" y="12"/>
                  </a:cubicBezTo>
                  <a:cubicBezTo>
                    <a:pt x="4" y="12"/>
                    <a:pt x="1" y="11"/>
                    <a:pt x="0" y="8"/>
                  </a:cubicBezTo>
                  <a:cubicBezTo>
                    <a:pt x="0" y="5"/>
                    <a:pt x="1" y="2"/>
                    <a:pt x="4" y="1"/>
                  </a:cubicBezTo>
                  <a:cubicBezTo>
                    <a:pt x="7" y="0"/>
                    <a:pt x="10" y="2"/>
                    <a:pt x="1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30" tIns="45716" rIns="91430" bIns="45716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45" name="Freeform 47"/>
            <p:cNvSpPr/>
            <p:nvPr/>
          </p:nvSpPr>
          <p:spPr bwMode="auto">
            <a:xfrm>
              <a:off x="4063179" y="2539809"/>
              <a:ext cx="18465" cy="20001"/>
            </a:xfrm>
            <a:custGeom>
              <a:avLst/>
              <a:gdLst>
                <a:gd name="T0" fmla="*/ 10 w 12"/>
                <a:gd name="T1" fmla="*/ 3 h 12"/>
                <a:gd name="T2" fmla="*/ 10 w 12"/>
                <a:gd name="T3" fmla="*/ 10 h 12"/>
                <a:gd name="T4" fmla="*/ 2 w 12"/>
                <a:gd name="T5" fmla="*/ 10 h 12"/>
                <a:gd name="T6" fmla="*/ 2 w 12"/>
                <a:gd name="T7" fmla="*/ 3 h 12"/>
                <a:gd name="T8" fmla="*/ 10 w 12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3"/>
                  </a:moveTo>
                  <a:cubicBezTo>
                    <a:pt x="12" y="5"/>
                    <a:pt x="12" y="8"/>
                    <a:pt x="10" y="10"/>
                  </a:cubicBezTo>
                  <a:cubicBezTo>
                    <a:pt x="8" y="12"/>
                    <a:pt x="4" y="12"/>
                    <a:pt x="2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30" tIns="45716" rIns="91430" bIns="45716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46" name="Freeform 48"/>
            <p:cNvSpPr/>
            <p:nvPr/>
          </p:nvSpPr>
          <p:spPr bwMode="auto">
            <a:xfrm>
              <a:off x="4029326" y="2596736"/>
              <a:ext cx="21543" cy="20002"/>
            </a:xfrm>
            <a:custGeom>
              <a:avLst/>
              <a:gdLst>
                <a:gd name="T0" fmla="*/ 8 w 13"/>
                <a:gd name="T1" fmla="*/ 1 h 13"/>
                <a:gd name="T2" fmla="*/ 12 w 13"/>
                <a:gd name="T3" fmla="*/ 8 h 13"/>
                <a:gd name="T4" fmla="*/ 5 w 13"/>
                <a:gd name="T5" fmla="*/ 12 h 13"/>
                <a:gd name="T6" fmla="*/ 1 w 13"/>
                <a:gd name="T7" fmla="*/ 5 h 13"/>
                <a:gd name="T8" fmla="*/ 8 w 13"/>
                <a:gd name="T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8" y="1"/>
                  </a:moveTo>
                  <a:cubicBezTo>
                    <a:pt x="11" y="2"/>
                    <a:pt x="13" y="5"/>
                    <a:pt x="12" y="8"/>
                  </a:cubicBezTo>
                  <a:cubicBezTo>
                    <a:pt x="11" y="11"/>
                    <a:pt x="8" y="13"/>
                    <a:pt x="5" y="12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2" y="2"/>
                    <a:pt x="5" y="0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30" tIns="45716" rIns="91430" bIns="45716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47" name="Freeform 49"/>
            <p:cNvSpPr/>
            <p:nvPr/>
          </p:nvSpPr>
          <p:spPr bwMode="auto">
            <a:xfrm>
              <a:off x="4029326" y="2661356"/>
              <a:ext cx="21543" cy="18463"/>
            </a:xfrm>
            <a:custGeom>
              <a:avLst/>
              <a:gdLst>
                <a:gd name="T0" fmla="*/ 5 w 13"/>
                <a:gd name="T1" fmla="*/ 1 h 12"/>
                <a:gd name="T2" fmla="*/ 12 w 13"/>
                <a:gd name="T3" fmla="*/ 4 h 12"/>
                <a:gd name="T4" fmla="*/ 8 w 13"/>
                <a:gd name="T5" fmla="*/ 11 h 12"/>
                <a:gd name="T6" fmla="*/ 1 w 13"/>
                <a:gd name="T7" fmla="*/ 7 h 12"/>
                <a:gd name="T8" fmla="*/ 5 w 13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5" y="1"/>
                  </a:moveTo>
                  <a:cubicBezTo>
                    <a:pt x="8" y="0"/>
                    <a:pt x="11" y="2"/>
                    <a:pt x="12" y="4"/>
                  </a:cubicBezTo>
                  <a:cubicBezTo>
                    <a:pt x="13" y="7"/>
                    <a:pt x="11" y="10"/>
                    <a:pt x="8" y="11"/>
                  </a:cubicBezTo>
                  <a:cubicBezTo>
                    <a:pt x="5" y="12"/>
                    <a:pt x="2" y="10"/>
                    <a:pt x="1" y="7"/>
                  </a:cubicBezTo>
                  <a:cubicBezTo>
                    <a:pt x="0" y="4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30" tIns="45716" rIns="91430" bIns="45716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48" name="Freeform 50"/>
            <p:cNvSpPr/>
            <p:nvPr/>
          </p:nvSpPr>
          <p:spPr bwMode="auto">
            <a:xfrm>
              <a:off x="4063179" y="2716744"/>
              <a:ext cx="18465" cy="20002"/>
            </a:xfrm>
            <a:custGeom>
              <a:avLst/>
              <a:gdLst>
                <a:gd name="T0" fmla="*/ 2 w 12"/>
                <a:gd name="T1" fmla="*/ 2 h 12"/>
                <a:gd name="T2" fmla="*/ 10 w 12"/>
                <a:gd name="T3" fmla="*/ 2 h 12"/>
                <a:gd name="T4" fmla="*/ 10 w 12"/>
                <a:gd name="T5" fmla="*/ 10 h 12"/>
                <a:gd name="T6" fmla="*/ 2 w 12"/>
                <a:gd name="T7" fmla="*/ 10 h 12"/>
                <a:gd name="T8" fmla="*/ 2 w 12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2" y="2"/>
                  </a:moveTo>
                  <a:cubicBezTo>
                    <a:pt x="4" y="0"/>
                    <a:pt x="8" y="0"/>
                    <a:pt x="10" y="2"/>
                  </a:cubicBezTo>
                  <a:cubicBezTo>
                    <a:pt x="12" y="4"/>
                    <a:pt x="12" y="8"/>
                    <a:pt x="10" y="10"/>
                  </a:cubicBezTo>
                  <a:cubicBezTo>
                    <a:pt x="8" y="12"/>
                    <a:pt x="4" y="12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30" tIns="45716" rIns="91430" bIns="45716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49" name="Freeform 51"/>
            <p:cNvSpPr/>
            <p:nvPr/>
          </p:nvSpPr>
          <p:spPr bwMode="auto">
            <a:xfrm>
              <a:off x="4118574" y="2749055"/>
              <a:ext cx="20003" cy="18463"/>
            </a:xfrm>
            <a:custGeom>
              <a:avLst/>
              <a:gdLst>
                <a:gd name="T0" fmla="*/ 0 w 12"/>
                <a:gd name="T1" fmla="*/ 5 h 12"/>
                <a:gd name="T2" fmla="*/ 7 w 12"/>
                <a:gd name="T3" fmla="*/ 1 h 12"/>
                <a:gd name="T4" fmla="*/ 11 w 12"/>
                <a:gd name="T5" fmla="*/ 8 h 12"/>
                <a:gd name="T6" fmla="*/ 4 w 12"/>
                <a:gd name="T7" fmla="*/ 11 h 12"/>
                <a:gd name="T8" fmla="*/ 0 w 12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0" y="5"/>
                  </a:moveTo>
                  <a:cubicBezTo>
                    <a:pt x="1" y="2"/>
                    <a:pt x="4" y="0"/>
                    <a:pt x="7" y="1"/>
                  </a:cubicBezTo>
                  <a:cubicBezTo>
                    <a:pt x="10" y="2"/>
                    <a:pt x="12" y="5"/>
                    <a:pt x="11" y="8"/>
                  </a:cubicBezTo>
                  <a:cubicBezTo>
                    <a:pt x="10" y="10"/>
                    <a:pt x="7" y="12"/>
                    <a:pt x="4" y="11"/>
                  </a:cubicBezTo>
                  <a:cubicBezTo>
                    <a:pt x="1" y="11"/>
                    <a:pt x="0" y="8"/>
                    <a:pt x="0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30" tIns="45716" rIns="91430" bIns="45716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50" name="Freeform 52"/>
            <p:cNvSpPr/>
            <p:nvPr/>
          </p:nvSpPr>
          <p:spPr bwMode="auto">
            <a:xfrm>
              <a:off x="4183201" y="2749055"/>
              <a:ext cx="18465" cy="18463"/>
            </a:xfrm>
            <a:custGeom>
              <a:avLst/>
              <a:gdLst>
                <a:gd name="T0" fmla="*/ 1 w 12"/>
                <a:gd name="T1" fmla="*/ 8 h 12"/>
                <a:gd name="T2" fmla="*/ 5 w 12"/>
                <a:gd name="T3" fmla="*/ 1 h 12"/>
                <a:gd name="T4" fmla="*/ 12 w 12"/>
                <a:gd name="T5" fmla="*/ 5 h 12"/>
                <a:gd name="T6" fmla="*/ 8 w 12"/>
                <a:gd name="T7" fmla="*/ 11 h 12"/>
                <a:gd name="T8" fmla="*/ 1 w 12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" y="8"/>
                  </a:move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1" y="2"/>
                    <a:pt x="12" y="5"/>
                  </a:cubicBezTo>
                  <a:cubicBezTo>
                    <a:pt x="12" y="8"/>
                    <a:pt x="11" y="11"/>
                    <a:pt x="8" y="11"/>
                  </a:cubicBezTo>
                  <a:cubicBezTo>
                    <a:pt x="5" y="12"/>
                    <a:pt x="2" y="10"/>
                    <a:pt x="1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30" tIns="45716" rIns="91430" bIns="45716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51" name="Freeform 53"/>
            <p:cNvSpPr/>
            <p:nvPr/>
          </p:nvSpPr>
          <p:spPr bwMode="auto">
            <a:xfrm>
              <a:off x="4238596" y="2716744"/>
              <a:ext cx="18465" cy="20002"/>
            </a:xfrm>
            <a:custGeom>
              <a:avLst/>
              <a:gdLst>
                <a:gd name="T0" fmla="*/ 2 w 12"/>
                <a:gd name="T1" fmla="*/ 10 h 12"/>
                <a:gd name="T2" fmla="*/ 2 w 12"/>
                <a:gd name="T3" fmla="*/ 2 h 12"/>
                <a:gd name="T4" fmla="*/ 10 w 12"/>
                <a:gd name="T5" fmla="*/ 2 h 12"/>
                <a:gd name="T6" fmla="*/ 10 w 12"/>
                <a:gd name="T7" fmla="*/ 10 h 12"/>
                <a:gd name="T8" fmla="*/ 2 w 12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2" y="10"/>
                  </a:move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0" y="2"/>
                  </a:cubicBezTo>
                  <a:cubicBezTo>
                    <a:pt x="12" y="4"/>
                    <a:pt x="12" y="8"/>
                    <a:pt x="10" y="10"/>
                  </a:cubicBezTo>
                  <a:cubicBezTo>
                    <a:pt x="8" y="12"/>
                    <a:pt x="4" y="12"/>
                    <a:pt x="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30" tIns="45716" rIns="91430" bIns="45716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52" name="Freeform 54"/>
            <p:cNvSpPr/>
            <p:nvPr/>
          </p:nvSpPr>
          <p:spPr bwMode="auto">
            <a:xfrm>
              <a:off x="4269371" y="2661356"/>
              <a:ext cx="21543" cy="18463"/>
            </a:xfrm>
            <a:custGeom>
              <a:avLst/>
              <a:gdLst>
                <a:gd name="T0" fmla="*/ 5 w 13"/>
                <a:gd name="T1" fmla="*/ 11 h 12"/>
                <a:gd name="T2" fmla="*/ 1 w 13"/>
                <a:gd name="T3" fmla="*/ 4 h 12"/>
                <a:gd name="T4" fmla="*/ 8 w 13"/>
                <a:gd name="T5" fmla="*/ 1 h 12"/>
                <a:gd name="T6" fmla="*/ 12 w 13"/>
                <a:gd name="T7" fmla="*/ 7 h 12"/>
                <a:gd name="T8" fmla="*/ 5 w 13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5" y="11"/>
                  </a:move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8" y="1"/>
                  </a:cubicBezTo>
                  <a:cubicBezTo>
                    <a:pt x="11" y="1"/>
                    <a:pt x="13" y="4"/>
                    <a:pt x="12" y="7"/>
                  </a:cubicBezTo>
                  <a:cubicBezTo>
                    <a:pt x="11" y="10"/>
                    <a:pt x="8" y="12"/>
                    <a:pt x="5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30" tIns="45716" rIns="91430" bIns="45716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53" name="Freeform 55"/>
            <p:cNvSpPr/>
            <p:nvPr/>
          </p:nvSpPr>
          <p:spPr bwMode="auto">
            <a:xfrm>
              <a:off x="4269371" y="2596736"/>
              <a:ext cx="21543" cy="20002"/>
            </a:xfrm>
            <a:custGeom>
              <a:avLst/>
              <a:gdLst>
                <a:gd name="T0" fmla="*/ 8 w 13"/>
                <a:gd name="T1" fmla="*/ 12 h 13"/>
                <a:gd name="T2" fmla="*/ 1 w 13"/>
                <a:gd name="T3" fmla="*/ 8 h 13"/>
                <a:gd name="T4" fmla="*/ 5 w 13"/>
                <a:gd name="T5" fmla="*/ 1 h 13"/>
                <a:gd name="T6" fmla="*/ 12 w 13"/>
                <a:gd name="T7" fmla="*/ 5 h 13"/>
                <a:gd name="T8" fmla="*/ 8 w 13"/>
                <a:gd name="T9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8" y="12"/>
                  </a:moveTo>
                  <a:cubicBezTo>
                    <a:pt x="5" y="13"/>
                    <a:pt x="2" y="11"/>
                    <a:pt x="1" y="8"/>
                  </a:cubicBez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1" y="2"/>
                    <a:pt x="12" y="5"/>
                  </a:cubicBezTo>
                  <a:cubicBezTo>
                    <a:pt x="13" y="8"/>
                    <a:pt x="11" y="11"/>
                    <a:pt x="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30" tIns="45716" rIns="91430" bIns="45716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54" name="Freeform 56"/>
            <p:cNvSpPr/>
            <p:nvPr/>
          </p:nvSpPr>
          <p:spPr bwMode="auto">
            <a:xfrm>
              <a:off x="3390744" y="2990611"/>
              <a:ext cx="418540" cy="418492"/>
            </a:xfrm>
            <a:custGeom>
              <a:avLst/>
              <a:gdLst>
                <a:gd name="T0" fmla="*/ 144 w 263"/>
                <a:gd name="T1" fmla="*/ 144 h 263"/>
                <a:gd name="T2" fmla="*/ 7 w 263"/>
                <a:gd name="T3" fmla="*/ 256 h 263"/>
                <a:gd name="T4" fmla="*/ 118 w 263"/>
                <a:gd name="T5" fmla="*/ 118 h 263"/>
                <a:gd name="T6" fmla="*/ 256 w 263"/>
                <a:gd name="T7" fmla="*/ 7 h 263"/>
                <a:gd name="T8" fmla="*/ 144 w 263"/>
                <a:gd name="T9" fmla="*/ 14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263">
                  <a:moveTo>
                    <a:pt x="144" y="144"/>
                  </a:moveTo>
                  <a:cubicBezTo>
                    <a:pt x="76" y="213"/>
                    <a:pt x="14" y="263"/>
                    <a:pt x="7" y="256"/>
                  </a:cubicBezTo>
                  <a:cubicBezTo>
                    <a:pt x="0" y="249"/>
                    <a:pt x="50" y="187"/>
                    <a:pt x="118" y="118"/>
                  </a:cubicBezTo>
                  <a:cubicBezTo>
                    <a:pt x="187" y="49"/>
                    <a:pt x="249" y="0"/>
                    <a:pt x="256" y="7"/>
                  </a:cubicBezTo>
                  <a:cubicBezTo>
                    <a:pt x="263" y="14"/>
                    <a:pt x="213" y="76"/>
                    <a:pt x="144" y="14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lIns="91430" tIns="45716" rIns="91430" bIns="45716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55" name="Freeform 57"/>
            <p:cNvSpPr/>
            <p:nvPr/>
          </p:nvSpPr>
          <p:spPr bwMode="auto">
            <a:xfrm>
              <a:off x="1430374" y="4756893"/>
              <a:ext cx="1514131" cy="475420"/>
            </a:xfrm>
            <a:custGeom>
              <a:avLst/>
              <a:gdLst>
                <a:gd name="T0" fmla="*/ 921 w 951"/>
                <a:gd name="T1" fmla="*/ 299 h 299"/>
                <a:gd name="T2" fmla="*/ 951 w 951"/>
                <a:gd name="T3" fmla="*/ 226 h 299"/>
                <a:gd name="T4" fmla="*/ 913 w 951"/>
                <a:gd name="T5" fmla="*/ 147 h 299"/>
                <a:gd name="T6" fmla="*/ 913 w 951"/>
                <a:gd name="T7" fmla="*/ 139 h 299"/>
                <a:gd name="T8" fmla="*/ 831 w 951"/>
                <a:gd name="T9" fmla="*/ 56 h 299"/>
                <a:gd name="T10" fmla="*/ 765 w 951"/>
                <a:gd name="T11" fmla="*/ 90 h 299"/>
                <a:gd name="T12" fmla="*/ 754 w 951"/>
                <a:gd name="T13" fmla="*/ 87 h 299"/>
                <a:gd name="T14" fmla="*/ 659 w 951"/>
                <a:gd name="T15" fmla="*/ 0 h 299"/>
                <a:gd name="T16" fmla="*/ 566 w 951"/>
                <a:gd name="T17" fmla="*/ 71 h 299"/>
                <a:gd name="T18" fmla="*/ 556 w 951"/>
                <a:gd name="T19" fmla="*/ 71 h 299"/>
                <a:gd name="T20" fmla="*/ 515 w 951"/>
                <a:gd name="T21" fmla="*/ 87 h 299"/>
                <a:gd name="T22" fmla="*/ 515 w 951"/>
                <a:gd name="T23" fmla="*/ 86 h 299"/>
                <a:gd name="T24" fmla="*/ 439 w 951"/>
                <a:gd name="T25" fmla="*/ 10 h 299"/>
                <a:gd name="T26" fmla="*/ 363 w 951"/>
                <a:gd name="T27" fmla="*/ 86 h 299"/>
                <a:gd name="T28" fmla="*/ 363 w 951"/>
                <a:gd name="T29" fmla="*/ 90 h 299"/>
                <a:gd name="T30" fmla="*/ 346 w 951"/>
                <a:gd name="T31" fmla="*/ 95 h 299"/>
                <a:gd name="T32" fmla="*/ 299 w 951"/>
                <a:gd name="T33" fmla="*/ 56 h 299"/>
                <a:gd name="T34" fmla="*/ 259 w 951"/>
                <a:gd name="T35" fmla="*/ 77 h 299"/>
                <a:gd name="T36" fmla="*/ 167 w 951"/>
                <a:gd name="T37" fmla="*/ 22 h 299"/>
                <a:gd name="T38" fmla="*/ 64 w 951"/>
                <a:gd name="T39" fmla="*/ 125 h 299"/>
                <a:gd name="T40" fmla="*/ 65 w 951"/>
                <a:gd name="T41" fmla="*/ 134 h 299"/>
                <a:gd name="T42" fmla="*/ 0 w 951"/>
                <a:gd name="T43" fmla="*/ 248 h 299"/>
                <a:gd name="T44" fmla="*/ 10 w 951"/>
                <a:gd name="T45" fmla="*/ 299 h 299"/>
                <a:gd name="T46" fmla="*/ 921 w 951"/>
                <a:gd name="T47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1" h="299">
                  <a:moveTo>
                    <a:pt x="921" y="299"/>
                  </a:moveTo>
                  <a:cubicBezTo>
                    <a:pt x="939" y="280"/>
                    <a:pt x="951" y="255"/>
                    <a:pt x="951" y="226"/>
                  </a:cubicBezTo>
                  <a:cubicBezTo>
                    <a:pt x="951" y="194"/>
                    <a:pt x="936" y="166"/>
                    <a:pt x="913" y="147"/>
                  </a:cubicBezTo>
                  <a:cubicBezTo>
                    <a:pt x="913" y="144"/>
                    <a:pt x="913" y="141"/>
                    <a:pt x="913" y="139"/>
                  </a:cubicBezTo>
                  <a:cubicBezTo>
                    <a:pt x="913" y="93"/>
                    <a:pt x="876" y="56"/>
                    <a:pt x="831" y="56"/>
                  </a:cubicBezTo>
                  <a:cubicBezTo>
                    <a:pt x="804" y="56"/>
                    <a:pt x="780" y="69"/>
                    <a:pt x="765" y="90"/>
                  </a:cubicBezTo>
                  <a:cubicBezTo>
                    <a:pt x="761" y="88"/>
                    <a:pt x="758" y="87"/>
                    <a:pt x="754" y="87"/>
                  </a:cubicBezTo>
                  <a:cubicBezTo>
                    <a:pt x="749" y="38"/>
                    <a:pt x="708" y="0"/>
                    <a:pt x="659" y="0"/>
                  </a:cubicBezTo>
                  <a:cubicBezTo>
                    <a:pt x="614" y="0"/>
                    <a:pt x="577" y="31"/>
                    <a:pt x="566" y="71"/>
                  </a:cubicBezTo>
                  <a:cubicBezTo>
                    <a:pt x="563" y="71"/>
                    <a:pt x="559" y="71"/>
                    <a:pt x="556" y="71"/>
                  </a:cubicBezTo>
                  <a:cubicBezTo>
                    <a:pt x="540" y="71"/>
                    <a:pt x="526" y="77"/>
                    <a:pt x="515" y="87"/>
                  </a:cubicBezTo>
                  <a:cubicBezTo>
                    <a:pt x="515" y="86"/>
                    <a:pt x="515" y="86"/>
                    <a:pt x="515" y="86"/>
                  </a:cubicBezTo>
                  <a:cubicBezTo>
                    <a:pt x="515" y="44"/>
                    <a:pt x="481" y="10"/>
                    <a:pt x="439" y="10"/>
                  </a:cubicBezTo>
                  <a:cubicBezTo>
                    <a:pt x="397" y="10"/>
                    <a:pt x="363" y="44"/>
                    <a:pt x="363" y="86"/>
                  </a:cubicBezTo>
                  <a:cubicBezTo>
                    <a:pt x="363" y="88"/>
                    <a:pt x="363" y="89"/>
                    <a:pt x="363" y="90"/>
                  </a:cubicBezTo>
                  <a:cubicBezTo>
                    <a:pt x="357" y="91"/>
                    <a:pt x="351" y="93"/>
                    <a:pt x="346" y="95"/>
                  </a:cubicBezTo>
                  <a:cubicBezTo>
                    <a:pt x="341" y="73"/>
                    <a:pt x="322" y="56"/>
                    <a:pt x="299" y="56"/>
                  </a:cubicBezTo>
                  <a:cubicBezTo>
                    <a:pt x="282" y="56"/>
                    <a:pt x="268" y="65"/>
                    <a:pt x="259" y="77"/>
                  </a:cubicBezTo>
                  <a:cubicBezTo>
                    <a:pt x="242" y="44"/>
                    <a:pt x="207" y="22"/>
                    <a:pt x="167" y="22"/>
                  </a:cubicBezTo>
                  <a:cubicBezTo>
                    <a:pt x="110" y="22"/>
                    <a:pt x="64" y="68"/>
                    <a:pt x="64" y="125"/>
                  </a:cubicBezTo>
                  <a:cubicBezTo>
                    <a:pt x="64" y="128"/>
                    <a:pt x="64" y="131"/>
                    <a:pt x="65" y="134"/>
                  </a:cubicBezTo>
                  <a:cubicBezTo>
                    <a:pt x="26" y="157"/>
                    <a:pt x="0" y="199"/>
                    <a:pt x="0" y="248"/>
                  </a:cubicBezTo>
                  <a:cubicBezTo>
                    <a:pt x="0" y="266"/>
                    <a:pt x="3" y="283"/>
                    <a:pt x="10" y="299"/>
                  </a:cubicBezTo>
                  <a:lnTo>
                    <a:pt x="921" y="299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91430" tIns="45716" rIns="91430" bIns="45716"/>
            <a:lstStyle/>
            <a:p>
              <a:pPr algn="just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sp>
        <p:nvSpPr>
          <p:cNvPr id="72" name="TextBox 62"/>
          <p:cNvSpPr txBox="1"/>
          <p:nvPr/>
        </p:nvSpPr>
        <p:spPr>
          <a:xfrm>
            <a:off x="5878513" y="2782888"/>
            <a:ext cx="1374775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25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请替换文字内容</a:t>
            </a:r>
            <a:endParaRPr lang="en-US" altLang="zh-CN" sz="1325" dirty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73" name="Rectangle 64"/>
          <p:cNvSpPr/>
          <p:nvPr/>
        </p:nvSpPr>
        <p:spPr>
          <a:xfrm>
            <a:off x="5873750" y="3033713"/>
            <a:ext cx="4672013" cy="3714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6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请替换文字内容</a:t>
            </a:r>
            <a:r>
              <a:rPr lang="zh-CN" altLang="en-US" sz="760" dirty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，点击添加相关标题文字，修改文字内容，也可以直接复制你的内容到此。，点击添加相关标题文字，修改文字内容，也可以直接复制你的内容到此。</a:t>
            </a:r>
            <a:endParaRPr lang="en-US" altLang="zh-CN" sz="760" dirty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74" name="Donut 65"/>
          <p:cNvSpPr/>
          <p:nvPr/>
        </p:nvSpPr>
        <p:spPr>
          <a:xfrm>
            <a:off x="5957888" y="3640138"/>
            <a:ext cx="687387" cy="687387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sz="90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75" name="Freeform 66"/>
          <p:cNvSpPr>
            <a:spLocks noEditPoints="1"/>
          </p:cNvSpPr>
          <p:nvPr/>
        </p:nvSpPr>
        <p:spPr bwMode="auto">
          <a:xfrm>
            <a:off x="6153150" y="3827463"/>
            <a:ext cx="296863" cy="312737"/>
          </a:xfrm>
          <a:custGeom>
            <a:avLst/>
            <a:gdLst>
              <a:gd name="T0" fmla="*/ 20 w 96"/>
              <a:gd name="T1" fmla="*/ 86 h 101"/>
              <a:gd name="T2" fmla="*/ 7 w 96"/>
              <a:gd name="T3" fmla="*/ 58 h 101"/>
              <a:gd name="T4" fmla="*/ 18 w 96"/>
              <a:gd name="T5" fmla="*/ 29 h 101"/>
              <a:gd name="T6" fmla="*/ 42 w 96"/>
              <a:gd name="T7" fmla="*/ 17 h 101"/>
              <a:gd name="T8" fmla="*/ 41 w 96"/>
              <a:gd name="T9" fmla="*/ 9 h 101"/>
              <a:gd name="T10" fmla="*/ 36 w 96"/>
              <a:gd name="T11" fmla="*/ 10 h 101"/>
              <a:gd name="T12" fmla="*/ 35 w 96"/>
              <a:gd name="T13" fmla="*/ 5 h 101"/>
              <a:gd name="T14" fmla="*/ 48 w 96"/>
              <a:gd name="T15" fmla="*/ 3 h 101"/>
              <a:gd name="T16" fmla="*/ 49 w 96"/>
              <a:gd name="T17" fmla="*/ 8 h 101"/>
              <a:gd name="T18" fmla="*/ 44 w 96"/>
              <a:gd name="T19" fmla="*/ 9 h 101"/>
              <a:gd name="T20" fmla="*/ 46 w 96"/>
              <a:gd name="T21" fmla="*/ 16 h 101"/>
              <a:gd name="T22" fmla="*/ 74 w 96"/>
              <a:gd name="T23" fmla="*/ 27 h 101"/>
              <a:gd name="T24" fmla="*/ 87 w 96"/>
              <a:gd name="T25" fmla="*/ 54 h 101"/>
              <a:gd name="T26" fmla="*/ 77 w 96"/>
              <a:gd name="T27" fmla="*/ 83 h 101"/>
              <a:gd name="T28" fmla="*/ 75 w 96"/>
              <a:gd name="T29" fmla="*/ 85 h 101"/>
              <a:gd name="T30" fmla="*/ 79 w 96"/>
              <a:gd name="T31" fmla="*/ 101 h 101"/>
              <a:gd name="T32" fmla="*/ 74 w 96"/>
              <a:gd name="T33" fmla="*/ 101 h 101"/>
              <a:gd name="T34" fmla="*/ 63 w 96"/>
              <a:gd name="T35" fmla="*/ 93 h 101"/>
              <a:gd name="T36" fmla="*/ 49 w 96"/>
              <a:gd name="T37" fmla="*/ 96 h 101"/>
              <a:gd name="T38" fmla="*/ 32 w 96"/>
              <a:gd name="T39" fmla="*/ 93 h 101"/>
              <a:gd name="T40" fmla="*/ 22 w 96"/>
              <a:gd name="T41" fmla="*/ 101 h 101"/>
              <a:gd name="T42" fmla="*/ 17 w 96"/>
              <a:gd name="T43" fmla="*/ 101 h 101"/>
              <a:gd name="T44" fmla="*/ 21 w 96"/>
              <a:gd name="T45" fmla="*/ 86 h 101"/>
              <a:gd name="T46" fmla="*/ 20 w 96"/>
              <a:gd name="T47" fmla="*/ 86 h 101"/>
              <a:gd name="T48" fmla="*/ 82 w 96"/>
              <a:gd name="T49" fmla="*/ 6 h 101"/>
              <a:gd name="T50" fmla="*/ 60 w 96"/>
              <a:gd name="T51" fmla="*/ 11 h 101"/>
              <a:gd name="T52" fmla="*/ 92 w 96"/>
              <a:gd name="T53" fmla="*/ 31 h 101"/>
              <a:gd name="T54" fmla="*/ 88 w 96"/>
              <a:gd name="T55" fmla="*/ 9 h 101"/>
              <a:gd name="T56" fmla="*/ 92 w 96"/>
              <a:gd name="T57" fmla="*/ 3 h 101"/>
              <a:gd name="T58" fmla="*/ 86 w 96"/>
              <a:gd name="T59" fmla="*/ 0 h 101"/>
              <a:gd name="T60" fmla="*/ 82 w 96"/>
              <a:gd name="T61" fmla="*/ 6 h 101"/>
              <a:gd name="T62" fmla="*/ 14 w 96"/>
              <a:gd name="T63" fmla="*/ 6 h 101"/>
              <a:gd name="T64" fmla="*/ 10 w 96"/>
              <a:gd name="T65" fmla="*/ 0 h 101"/>
              <a:gd name="T66" fmla="*/ 4 w 96"/>
              <a:gd name="T67" fmla="*/ 3 h 101"/>
              <a:gd name="T68" fmla="*/ 8 w 96"/>
              <a:gd name="T69" fmla="*/ 9 h 101"/>
              <a:gd name="T70" fmla="*/ 4 w 96"/>
              <a:gd name="T71" fmla="*/ 31 h 101"/>
              <a:gd name="T72" fmla="*/ 36 w 96"/>
              <a:gd name="T73" fmla="*/ 11 h 101"/>
              <a:gd name="T74" fmla="*/ 14 w 96"/>
              <a:gd name="T75" fmla="*/ 6 h 101"/>
              <a:gd name="T76" fmla="*/ 43 w 96"/>
              <a:gd name="T77" fmla="*/ 54 h 101"/>
              <a:gd name="T78" fmla="*/ 42 w 96"/>
              <a:gd name="T79" fmla="*/ 56 h 101"/>
              <a:gd name="T80" fmla="*/ 22 w 96"/>
              <a:gd name="T81" fmla="*/ 61 h 101"/>
              <a:gd name="T82" fmla="*/ 22 w 96"/>
              <a:gd name="T83" fmla="*/ 64 h 101"/>
              <a:gd name="T84" fmla="*/ 43 w 96"/>
              <a:gd name="T85" fmla="*/ 59 h 101"/>
              <a:gd name="T86" fmla="*/ 46 w 96"/>
              <a:gd name="T87" fmla="*/ 61 h 101"/>
              <a:gd name="T88" fmla="*/ 54 w 96"/>
              <a:gd name="T89" fmla="*/ 58 h 101"/>
              <a:gd name="T90" fmla="*/ 50 w 96"/>
              <a:gd name="T91" fmla="*/ 50 h 101"/>
              <a:gd name="T92" fmla="*/ 49 w 96"/>
              <a:gd name="T93" fmla="*/ 50 h 101"/>
              <a:gd name="T94" fmla="*/ 41 w 96"/>
              <a:gd name="T95" fmla="*/ 37 h 101"/>
              <a:gd name="T96" fmla="*/ 38 w 96"/>
              <a:gd name="T97" fmla="*/ 39 h 101"/>
              <a:gd name="T98" fmla="*/ 44 w 96"/>
              <a:gd name="T99" fmla="*/ 52 h 101"/>
              <a:gd name="T100" fmla="*/ 43 w 96"/>
              <a:gd name="T101" fmla="*/ 54 h 101"/>
              <a:gd name="T102" fmla="*/ 18 w 96"/>
              <a:gd name="T103" fmla="*/ 58 h 101"/>
              <a:gd name="T104" fmla="*/ 28 w 96"/>
              <a:gd name="T105" fmla="*/ 78 h 101"/>
              <a:gd name="T106" fmla="*/ 49 w 96"/>
              <a:gd name="T107" fmla="*/ 85 h 101"/>
              <a:gd name="T108" fmla="*/ 69 w 96"/>
              <a:gd name="T109" fmla="*/ 76 h 101"/>
              <a:gd name="T110" fmla="*/ 76 w 96"/>
              <a:gd name="T111" fmla="*/ 55 h 101"/>
              <a:gd name="T112" fmla="*/ 67 w 96"/>
              <a:gd name="T113" fmla="*/ 35 h 101"/>
              <a:gd name="T114" fmla="*/ 46 w 96"/>
              <a:gd name="T115" fmla="*/ 27 h 101"/>
              <a:gd name="T116" fmla="*/ 26 w 96"/>
              <a:gd name="T117" fmla="*/ 37 h 101"/>
              <a:gd name="T118" fmla="*/ 18 w 96"/>
              <a:gd name="T119" fmla="*/ 5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101">
                <a:moveTo>
                  <a:pt x="20" y="86"/>
                </a:moveTo>
                <a:cubicBezTo>
                  <a:pt x="12" y="78"/>
                  <a:pt x="8" y="68"/>
                  <a:pt x="7" y="58"/>
                </a:cubicBezTo>
                <a:cubicBezTo>
                  <a:pt x="7" y="48"/>
                  <a:pt x="10" y="38"/>
                  <a:pt x="18" y="29"/>
                </a:cubicBezTo>
                <a:cubicBezTo>
                  <a:pt x="24" y="22"/>
                  <a:pt x="33" y="18"/>
                  <a:pt x="42" y="17"/>
                </a:cubicBezTo>
                <a:cubicBezTo>
                  <a:pt x="41" y="9"/>
                  <a:pt x="41" y="9"/>
                  <a:pt x="41" y="9"/>
                </a:cubicBezTo>
                <a:cubicBezTo>
                  <a:pt x="36" y="10"/>
                  <a:pt x="36" y="10"/>
                  <a:pt x="36" y="10"/>
                </a:cubicBezTo>
                <a:cubicBezTo>
                  <a:pt x="35" y="5"/>
                  <a:pt x="35" y="5"/>
                  <a:pt x="35" y="5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8"/>
                  <a:pt x="49" y="8"/>
                  <a:pt x="4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46" y="16"/>
                  <a:pt x="46" y="16"/>
                  <a:pt x="46" y="16"/>
                </a:cubicBezTo>
                <a:cubicBezTo>
                  <a:pt x="56" y="16"/>
                  <a:pt x="66" y="19"/>
                  <a:pt x="74" y="27"/>
                </a:cubicBezTo>
                <a:cubicBezTo>
                  <a:pt x="82" y="34"/>
                  <a:pt x="87" y="44"/>
                  <a:pt x="87" y="54"/>
                </a:cubicBezTo>
                <a:cubicBezTo>
                  <a:pt x="88" y="65"/>
                  <a:pt x="84" y="75"/>
                  <a:pt x="77" y="83"/>
                </a:cubicBezTo>
                <a:cubicBezTo>
                  <a:pt x="76" y="84"/>
                  <a:pt x="76" y="84"/>
                  <a:pt x="75" y="85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63" y="93"/>
                  <a:pt x="63" y="93"/>
                  <a:pt x="63" y="93"/>
                </a:cubicBezTo>
                <a:cubicBezTo>
                  <a:pt x="59" y="95"/>
                  <a:pt x="54" y="96"/>
                  <a:pt x="49" y="96"/>
                </a:cubicBezTo>
                <a:cubicBezTo>
                  <a:pt x="44" y="96"/>
                  <a:pt x="38" y="95"/>
                  <a:pt x="32" y="93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21" y="86"/>
                  <a:pt x="21" y="86"/>
                  <a:pt x="21" y="86"/>
                </a:cubicBezTo>
                <a:cubicBezTo>
                  <a:pt x="20" y="86"/>
                  <a:pt x="20" y="86"/>
                  <a:pt x="20" y="86"/>
                </a:cubicBezTo>
                <a:close/>
                <a:moveTo>
                  <a:pt x="82" y="6"/>
                </a:moveTo>
                <a:cubicBezTo>
                  <a:pt x="74" y="3"/>
                  <a:pt x="66" y="5"/>
                  <a:pt x="60" y="11"/>
                </a:cubicBezTo>
                <a:cubicBezTo>
                  <a:pt x="92" y="31"/>
                  <a:pt x="92" y="31"/>
                  <a:pt x="92" y="31"/>
                </a:cubicBezTo>
                <a:cubicBezTo>
                  <a:pt x="96" y="24"/>
                  <a:pt x="94" y="15"/>
                  <a:pt x="88" y="9"/>
                </a:cubicBezTo>
                <a:cubicBezTo>
                  <a:pt x="92" y="3"/>
                  <a:pt x="92" y="3"/>
                  <a:pt x="92" y="3"/>
                </a:cubicBezTo>
                <a:cubicBezTo>
                  <a:pt x="86" y="0"/>
                  <a:pt x="86" y="0"/>
                  <a:pt x="86" y="0"/>
                </a:cubicBezTo>
                <a:cubicBezTo>
                  <a:pt x="82" y="6"/>
                  <a:pt x="82" y="6"/>
                  <a:pt x="82" y="6"/>
                </a:cubicBezTo>
                <a:close/>
                <a:moveTo>
                  <a:pt x="14" y="6"/>
                </a:moveTo>
                <a:cubicBezTo>
                  <a:pt x="10" y="0"/>
                  <a:pt x="10" y="0"/>
                  <a:pt x="10" y="0"/>
                </a:cubicBezTo>
                <a:cubicBezTo>
                  <a:pt x="4" y="3"/>
                  <a:pt x="4" y="3"/>
                  <a:pt x="4" y="3"/>
                </a:cubicBezTo>
                <a:cubicBezTo>
                  <a:pt x="8" y="9"/>
                  <a:pt x="8" y="9"/>
                  <a:pt x="8" y="9"/>
                </a:cubicBezTo>
                <a:cubicBezTo>
                  <a:pt x="2" y="15"/>
                  <a:pt x="0" y="24"/>
                  <a:pt x="4" y="31"/>
                </a:cubicBezTo>
                <a:cubicBezTo>
                  <a:pt x="36" y="11"/>
                  <a:pt x="36" y="11"/>
                  <a:pt x="36" y="11"/>
                </a:cubicBezTo>
                <a:cubicBezTo>
                  <a:pt x="30" y="5"/>
                  <a:pt x="21" y="3"/>
                  <a:pt x="14" y="6"/>
                </a:cubicBezTo>
                <a:close/>
                <a:moveTo>
                  <a:pt x="43" y="54"/>
                </a:moveTo>
                <a:cubicBezTo>
                  <a:pt x="42" y="55"/>
                  <a:pt x="42" y="55"/>
                  <a:pt x="42" y="56"/>
                </a:cubicBezTo>
                <a:cubicBezTo>
                  <a:pt x="35" y="57"/>
                  <a:pt x="28" y="58"/>
                  <a:pt x="22" y="61"/>
                </a:cubicBezTo>
                <a:cubicBezTo>
                  <a:pt x="22" y="62"/>
                  <a:pt x="22" y="63"/>
                  <a:pt x="22" y="64"/>
                </a:cubicBezTo>
                <a:cubicBezTo>
                  <a:pt x="29" y="63"/>
                  <a:pt x="37" y="62"/>
                  <a:pt x="43" y="59"/>
                </a:cubicBezTo>
                <a:cubicBezTo>
                  <a:pt x="44" y="60"/>
                  <a:pt x="45" y="61"/>
                  <a:pt x="46" y="61"/>
                </a:cubicBezTo>
                <a:cubicBezTo>
                  <a:pt x="49" y="62"/>
                  <a:pt x="53" y="61"/>
                  <a:pt x="54" y="58"/>
                </a:cubicBezTo>
                <a:cubicBezTo>
                  <a:pt x="55" y="55"/>
                  <a:pt x="53" y="51"/>
                  <a:pt x="50" y="50"/>
                </a:cubicBezTo>
                <a:cubicBezTo>
                  <a:pt x="50" y="50"/>
                  <a:pt x="49" y="50"/>
                  <a:pt x="49" y="50"/>
                </a:cubicBezTo>
                <a:cubicBezTo>
                  <a:pt x="47" y="46"/>
                  <a:pt x="44" y="41"/>
                  <a:pt x="41" y="37"/>
                </a:cubicBezTo>
                <a:cubicBezTo>
                  <a:pt x="40" y="38"/>
                  <a:pt x="39" y="39"/>
                  <a:pt x="38" y="39"/>
                </a:cubicBezTo>
                <a:cubicBezTo>
                  <a:pt x="39" y="44"/>
                  <a:pt x="41" y="48"/>
                  <a:pt x="44" y="52"/>
                </a:cubicBezTo>
                <a:cubicBezTo>
                  <a:pt x="43" y="52"/>
                  <a:pt x="43" y="53"/>
                  <a:pt x="43" y="54"/>
                </a:cubicBezTo>
                <a:close/>
                <a:moveTo>
                  <a:pt x="18" y="58"/>
                </a:moveTo>
                <a:cubicBezTo>
                  <a:pt x="19" y="65"/>
                  <a:pt x="22" y="72"/>
                  <a:pt x="28" y="78"/>
                </a:cubicBezTo>
                <a:cubicBezTo>
                  <a:pt x="34" y="83"/>
                  <a:pt x="41" y="86"/>
                  <a:pt x="49" y="85"/>
                </a:cubicBezTo>
                <a:cubicBezTo>
                  <a:pt x="56" y="85"/>
                  <a:pt x="63" y="82"/>
                  <a:pt x="69" y="76"/>
                </a:cubicBezTo>
                <a:cubicBezTo>
                  <a:pt x="74" y="70"/>
                  <a:pt x="77" y="62"/>
                  <a:pt x="76" y="55"/>
                </a:cubicBezTo>
                <a:cubicBezTo>
                  <a:pt x="76" y="47"/>
                  <a:pt x="73" y="40"/>
                  <a:pt x="67" y="35"/>
                </a:cubicBezTo>
                <a:cubicBezTo>
                  <a:pt x="61" y="29"/>
                  <a:pt x="53" y="27"/>
                  <a:pt x="46" y="27"/>
                </a:cubicBezTo>
                <a:cubicBezTo>
                  <a:pt x="38" y="28"/>
                  <a:pt x="31" y="31"/>
                  <a:pt x="26" y="37"/>
                </a:cubicBezTo>
                <a:cubicBezTo>
                  <a:pt x="20" y="43"/>
                  <a:pt x="18" y="50"/>
                  <a:pt x="18" y="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30" tIns="45716" rIns="91430" bIns="45716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76" name="Freeform 67"/>
          <p:cNvSpPr>
            <a:spLocks noEditPoints="1"/>
          </p:cNvSpPr>
          <p:nvPr/>
        </p:nvSpPr>
        <p:spPr bwMode="auto">
          <a:xfrm>
            <a:off x="6126163" y="5273675"/>
            <a:ext cx="336550" cy="271463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91430" tIns="45716" rIns="91430" bIns="45716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77" name="Freeform 68"/>
          <p:cNvSpPr>
            <a:spLocks noEditPoints="1"/>
          </p:cNvSpPr>
          <p:nvPr/>
        </p:nvSpPr>
        <p:spPr bwMode="auto">
          <a:xfrm>
            <a:off x="8723313" y="5270500"/>
            <a:ext cx="225425" cy="330200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91430" tIns="45716" rIns="91430" bIns="45716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78" name="Freeform 69"/>
          <p:cNvSpPr>
            <a:spLocks noEditPoints="1"/>
          </p:cNvSpPr>
          <p:nvPr/>
        </p:nvSpPr>
        <p:spPr bwMode="auto">
          <a:xfrm>
            <a:off x="8713788" y="3840163"/>
            <a:ext cx="238125" cy="287337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430" tIns="45716" rIns="91430" bIns="45716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79" name="Donut 70"/>
          <p:cNvSpPr/>
          <p:nvPr/>
        </p:nvSpPr>
        <p:spPr>
          <a:xfrm>
            <a:off x="8493125" y="5078413"/>
            <a:ext cx="685800" cy="687387"/>
          </a:xfrm>
          <a:prstGeom prst="donut">
            <a:avLst>
              <a:gd name="adj" fmla="val 68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sz="90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80" name="Donut 71"/>
          <p:cNvSpPr/>
          <p:nvPr/>
        </p:nvSpPr>
        <p:spPr>
          <a:xfrm>
            <a:off x="5953125" y="5078413"/>
            <a:ext cx="685800" cy="687387"/>
          </a:xfrm>
          <a:prstGeom prst="donut">
            <a:avLst>
              <a:gd name="adj" fmla="val 680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sz="90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81" name="Donut 72"/>
          <p:cNvSpPr/>
          <p:nvPr/>
        </p:nvSpPr>
        <p:spPr>
          <a:xfrm>
            <a:off x="8486775" y="3640138"/>
            <a:ext cx="687388" cy="687387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sz="90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82" name="TextBox 73"/>
          <p:cNvSpPr txBox="1"/>
          <p:nvPr/>
        </p:nvSpPr>
        <p:spPr>
          <a:xfrm>
            <a:off x="6661150" y="3932238"/>
            <a:ext cx="865188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25" dirty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文字内容</a:t>
            </a:r>
            <a:endParaRPr lang="en-GB" altLang="zh-CN" sz="1325" dirty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83" name="TextBox 74"/>
          <p:cNvSpPr txBox="1"/>
          <p:nvPr/>
        </p:nvSpPr>
        <p:spPr>
          <a:xfrm>
            <a:off x="6661150" y="3676650"/>
            <a:ext cx="525463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25" b="1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80%</a:t>
            </a:r>
            <a:endParaRPr lang="en-GB" sz="1325" b="1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84" name="TextBox 75"/>
          <p:cNvSpPr txBox="1"/>
          <p:nvPr/>
        </p:nvSpPr>
        <p:spPr>
          <a:xfrm>
            <a:off x="9220200" y="3932238"/>
            <a:ext cx="863600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25" dirty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文字内容</a:t>
            </a:r>
            <a:endParaRPr lang="en-GB" sz="1325" dirty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85" name="TextBox 76"/>
          <p:cNvSpPr txBox="1"/>
          <p:nvPr/>
        </p:nvSpPr>
        <p:spPr>
          <a:xfrm>
            <a:off x="9220200" y="3676650"/>
            <a:ext cx="52387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25" b="1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60%</a:t>
            </a:r>
            <a:endParaRPr lang="en-GB" sz="1325" b="1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86" name="TextBox 77"/>
          <p:cNvSpPr txBox="1"/>
          <p:nvPr/>
        </p:nvSpPr>
        <p:spPr>
          <a:xfrm>
            <a:off x="6661150" y="5378450"/>
            <a:ext cx="865188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25" dirty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文字内容</a:t>
            </a:r>
            <a:endParaRPr lang="en-GB" altLang="zh-CN" sz="1325" dirty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87" name="TextBox 78"/>
          <p:cNvSpPr txBox="1"/>
          <p:nvPr/>
        </p:nvSpPr>
        <p:spPr>
          <a:xfrm>
            <a:off x="6661150" y="5108575"/>
            <a:ext cx="525463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25" b="1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93%</a:t>
            </a:r>
            <a:endParaRPr lang="en-GB" sz="1325" b="1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88" name="TextBox 79"/>
          <p:cNvSpPr txBox="1"/>
          <p:nvPr/>
        </p:nvSpPr>
        <p:spPr>
          <a:xfrm>
            <a:off x="9220200" y="5378450"/>
            <a:ext cx="863600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25" dirty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文字内容</a:t>
            </a:r>
            <a:endParaRPr lang="en-GB" altLang="zh-CN" sz="1325" dirty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89" name="TextBox 80"/>
          <p:cNvSpPr txBox="1"/>
          <p:nvPr/>
        </p:nvSpPr>
        <p:spPr>
          <a:xfrm>
            <a:off x="9220200" y="5108575"/>
            <a:ext cx="523875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25" b="1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55%</a:t>
            </a:r>
            <a:endParaRPr lang="en-GB" sz="1325" b="1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90" name="Rectangle 81"/>
          <p:cNvSpPr/>
          <p:nvPr/>
        </p:nvSpPr>
        <p:spPr>
          <a:xfrm>
            <a:off x="5907088" y="4337050"/>
            <a:ext cx="2276475" cy="3714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6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请替换文字内容</a:t>
            </a:r>
            <a:r>
              <a:rPr lang="zh-CN" altLang="en-US" sz="760" dirty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，点击添加相关标题文字，修改文字内容，也可以直接复制你的内容到此。</a:t>
            </a:r>
            <a:endParaRPr lang="en-GB" sz="760" dirty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91" name="Rectangle 82"/>
          <p:cNvSpPr/>
          <p:nvPr/>
        </p:nvSpPr>
        <p:spPr>
          <a:xfrm>
            <a:off x="5907088" y="5781675"/>
            <a:ext cx="2276475" cy="3714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6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请替换文字内容</a:t>
            </a:r>
            <a:r>
              <a:rPr lang="zh-CN" altLang="en-US" sz="760" dirty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，点击添加相关标题文字，修改文字内容，也可以直接复制你的内容到此。</a:t>
            </a:r>
            <a:endParaRPr lang="en-GB" sz="760" dirty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92" name="Rectangle 83"/>
          <p:cNvSpPr/>
          <p:nvPr/>
        </p:nvSpPr>
        <p:spPr>
          <a:xfrm>
            <a:off x="8432800" y="4337050"/>
            <a:ext cx="2276475" cy="3714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60" dirty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请替换文字内容，点击添加相关标题文字，修改文字内容，也可以直接复制你的内容到此。</a:t>
            </a:r>
            <a:endParaRPr lang="en-GB" sz="760" dirty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93" name="Rectangle 84"/>
          <p:cNvSpPr/>
          <p:nvPr/>
        </p:nvSpPr>
        <p:spPr>
          <a:xfrm>
            <a:off x="8428038" y="5781675"/>
            <a:ext cx="2274887" cy="3714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6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请替换文字内容</a:t>
            </a:r>
            <a:r>
              <a:rPr lang="zh-CN" altLang="en-US" sz="760" dirty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，点击添加相关标题文字，修改文字内容，也可以直接复制你的内容到此。</a:t>
            </a:r>
            <a:endParaRPr lang="en-GB" sz="760" dirty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0" y="320675"/>
            <a:ext cx="142875" cy="1889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0">
              <a:cs typeface="+mn-ea"/>
              <a:sym typeface="+mn-lt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295275" y="153988"/>
            <a:ext cx="3582988" cy="50165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55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grpSp>
        <p:nvGrpSpPr>
          <p:cNvPr id="17434" name="组合 121"/>
          <p:cNvGrpSpPr>
            <a:grpSpLocks/>
          </p:cNvGrpSpPr>
          <p:nvPr/>
        </p:nvGrpSpPr>
        <p:grpSpPr bwMode="auto">
          <a:xfrm>
            <a:off x="0" y="7507288"/>
            <a:ext cx="12192000" cy="1320800"/>
            <a:chOff x="0" y="7507131"/>
            <a:chExt cx="12192000" cy="1320800"/>
          </a:xfrm>
        </p:grpSpPr>
        <p:sp>
          <p:nvSpPr>
            <p:cNvPr id="129" name="矩形 128"/>
            <p:cNvSpPr/>
            <p:nvPr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70" name="矩形 129"/>
            <p:cNvSpPr>
              <a:spLocks noChangeArrowheads="1"/>
            </p:cNvSpPr>
            <p:nvPr/>
          </p:nvSpPr>
          <p:spPr bwMode="auto">
            <a:xfrm>
              <a:off x="541421" y="7679249"/>
              <a:ext cx="6096000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读书派</a:t>
              </a:r>
              <a:r>
                <a: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booklist</a:t>
              </a:r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免费出品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禁止任何二次分享、售卖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本人法律专业，请勿以身试法</a:t>
              </a:r>
            </a:p>
          </p:txBody>
        </p:sp>
        <p:sp>
          <p:nvSpPr>
            <p:cNvPr id="131" name="矩形 130"/>
            <p:cNvSpPr/>
            <p:nvPr/>
          </p:nvSpPr>
          <p:spPr>
            <a:xfrm>
              <a:off x="228600" y="7688106"/>
              <a:ext cx="84138" cy="950912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472" name="矩形 131"/>
            <p:cNvSpPr>
              <a:spLocks noChangeArrowheads="1"/>
            </p:cNvSpPr>
            <p:nvPr/>
          </p:nvSpPr>
          <p:spPr bwMode="auto">
            <a:xfrm>
              <a:off x="5454567" y="7679249"/>
              <a:ext cx="6096000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读书派</a:t>
              </a:r>
              <a:r>
                <a: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booklist</a:t>
              </a:r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免费出品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r"/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这部分内容不影响</a:t>
              </a:r>
              <a:r>
                <a: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播放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r"/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尊重原创，请勿以身试法，二次分享或倒卖</a:t>
              </a:r>
            </a:p>
          </p:txBody>
        </p:sp>
        <p:sp>
          <p:nvSpPr>
            <p:cNvPr id="133" name="矩形 132"/>
            <p:cNvSpPr/>
            <p:nvPr/>
          </p:nvSpPr>
          <p:spPr>
            <a:xfrm>
              <a:off x="11779250" y="7688106"/>
              <a:ext cx="84138" cy="950912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7435" name="组合 122"/>
          <p:cNvGrpSpPr>
            <a:grpSpLocks/>
          </p:cNvGrpSpPr>
          <p:nvPr/>
        </p:nvGrpSpPr>
        <p:grpSpPr bwMode="auto">
          <a:xfrm>
            <a:off x="0" y="-1665288"/>
            <a:ext cx="12192000" cy="1320800"/>
            <a:chOff x="0" y="7507131"/>
            <a:chExt cx="12192000" cy="1320800"/>
          </a:xfrm>
        </p:grpSpPr>
        <p:sp>
          <p:nvSpPr>
            <p:cNvPr id="124" name="矩形 123"/>
            <p:cNvSpPr/>
            <p:nvPr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65" name="矩形 124"/>
            <p:cNvSpPr>
              <a:spLocks noChangeArrowheads="1"/>
            </p:cNvSpPr>
            <p:nvPr/>
          </p:nvSpPr>
          <p:spPr bwMode="auto">
            <a:xfrm>
              <a:off x="541421" y="7679249"/>
              <a:ext cx="6096000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读书派</a:t>
              </a:r>
              <a:r>
                <a: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booklist</a:t>
              </a:r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免费出品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禁止任何二次分享、售卖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本人法律专业，请勿以身试法</a:t>
              </a:r>
            </a:p>
          </p:txBody>
        </p:sp>
        <p:sp>
          <p:nvSpPr>
            <p:cNvPr id="126" name="矩形 125"/>
            <p:cNvSpPr/>
            <p:nvPr/>
          </p:nvSpPr>
          <p:spPr>
            <a:xfrm>
              <a:off x="228600" y="7688106"/>
              <a:ext cx="84138" cy="950913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467" name="矩形 126"/>
            <p:cNvSpPr>
              <a:spLocks noChangeArrowheads="1"/>
            </p:cNvSpPr>
            <p:nvPr/>
          </p:nvSpPr>
          <p:spPr bwMode="auto">
            <a:xfrm>
              <a:off x="5454567" y="7679249"/>
              <a:ext cx="6096000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读书派</a:t>
              </a:r>
              <a:r>
                <a: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booklist</a:t>
              </a:r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免费出品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r"/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这部分内容不影响</a:t>
              </a:r>
              <a:r>
                <a: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播放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r"/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尊重原创，请勿以身试法，二次分享或倒卖</a:t>
              </a:r>
            </a:p>
          </p:txBody>
        </p:sp>
        <p:sp>
          <p:nvSpPr>
            <p:cNvPr id="128" name="矩形 127"/>
            <p:cNvSpPr/>
            <p:nvPr/>
          </p:nvSpPr>
          <p:spPr>
            <a:xfrm>
              <a:off x="11779250" y="7688106"/>
              <a:ext cx="84138" cy="950913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7436" name="组合 1073744163"/>
          <p:cNvGrpSpPr>
            <a:grpSpLocks/>
          </p:cNvGrpSpPr>
          <p:nvPr/>
        </p:nvGrpSpPr>
        <p:grpSpPr bwMode="auto">
          <a:xfrm>
            <a:off x="0" y="3175"/>
            <a:ext cx="12190413" cy="6851650"/>
            <a:chOff x="0" y="0"/>
            <a:chExt cx="5994400" cy="7314563"/>
          </a:xfrm>
        </p:grpSpPr>
        <p:sp>
          <p:nvSpPr>
            <p:cNvPr id="17444" name="矩形 1"/>
            <p:cNvSpPr>
              <a:spLocks noChangeArrowheads="1"/>
            </p:cNvSpPr>
            <p:nvPr/>
          </p:nvSpPr>
          <p:spPr bwMode="auto">
            <a:xfrm>
              <a:off x="0" y="0"/>
              <a:ext cx="5994400" cy="73145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ato Light"/>
              </a:endParaRPr>
            </a:p>
          </p:txBody>
        </p:sp>
        <p:sp>
          <p:nvSpPr>
            <p:cNvPr id="17445" name="流程图: 过程 1073744165"/>
            <p:cNvSpPr>
              <a:spLocks noChangeArrowheads="1"/>
            </p:cNvSpPr>
            <p:nvPr/>
          </p:nvSpPr>
          <p:spPr bwMode="auto">
            <a:xfrm>
              <a:off x="3697556" y="6006091"/>
              <a:ext cx="2296532" cy="1271862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400">
                  <a:latin typeface="仿宋"/>
                  <a:ea typeface="仿宋"/>
                  <a:cs typeface="仿宋"/>
                </a:rPr>
                <a:t>Master与Slave通信以Slave4为例</a:t>
              </a:r>
            </a:p>
            <a:p>
              <a:r>
                <a:rPr lang="zh-CN" altLang="en-US" sz="1400">
                  <a:latin typeface="仿宋"/>
                  <a:ea typeface="仿宋"/>
                  <a:cs typeface="仿宋"/>
                </a:rPr>
                <a:t>              </a:t>
              </a:r>
              <a:r>
                <a:rPr lang="en-US" altLang="zh-CN" sz="1400">
                  <a:latin typeface="仿宋"/>
                  <a:ea typeface="仿宋"/>
                  <a:cs typeface="仿宋"/>
                </a:rPr>
                <a:t>	     </a:t>
              </a:r>
              <a:r>
                <a:rPr lang="zh-CN" altLang="en-US" sz="1400">
                  <a:latin typeface="仿宋"/>
                  <a:ea typeface="仿宋"/>
                  <a:cs typeface="仿宋"/>
                </a:rPr>
                <a:t>：任务调度</a:t>
              </a:r>
            </a:p>
            <a:p>
              <a:r>
                <a:rPr lang="zh-CN" altLang="en-US" sz="1400">
                  <a:latin typeface="仿宋"/>
                  <a:ea typeface="仿宋"/>
                  <a:cs typeface="仿宋"/>
                </a:rPr>
                <a:t>              </a:t>
              </a:r>
              <a:r>
                <a:rPr lang="en-US" altLang="zh-CN" sz="1400">
                  <a:latin typeface="仿宋"/>
                  <a:ea typeface="仿宋"/>
                  <a:cs typeface="仿宋"/>
                </a:rPr>
                <a:t>	     </a:t>
              </a:r>
              <a:r>
                <a:rPr lang="zh-CN" altLang="en-US" sz="1400">
                  <a:latin typeface="仿宋"/>
                  <a:ea typeface="仿宋"/>
                  <a:cs typeface="仿宋"/>
                </a:rPr>
                <a:t>：结果反馈</a:t>
              </a:r>
            </a:p>
            <a:p>
              <a:r>
                <a:rPr lang="en-US" altLang="zh-CN" sz="1400">
                  <a:latin typeface="仿宋"/>
                  <a:ea typeface="仿宋"/>
                  <a:cs typeface="仿宋"/>
                </a:rPr>
                <a:t>	  </a:t>
              </a:r>
              <a:r>
                <a:rPr lang="zh-CN" altLang="en-US" sz="1400">
                  <a:latin typeface="仿宋"/>
                  <a:ea typeface="仿宋"/>
                  <a:cs typeface="仿宋"/>
                </a:rPr>
                <a:t>   ：心跳机制</a:t>
              </a:r>
            </a:p>
            <a:p>
              <a:r>
                <a:rPr lang="en-US" altLang="zh-CN" sz="1400">
                  <a:latin typeface="仿宋"/>
                  <a:ea typeface="仿宋"/>
                  <a:cs typeface="仿宋"/>
                </a:rPr>
                <a:t>	 </a:t>
              </a:r>
              <a:r>
                <a:rPr lang="zh-CN" altLang="en-US" sz="1400">
                  <a:latin typeface="仿宋"/>
                  <a:ea typeface="仿宋"/>
                  <a:cs typeface="仿宋"/>
                </a:rPr>
                <a:t>    ：NameNod</a:t>
              </a:r>
              <a:r>
                <a:rPr lang="en-US" altLang="zh-CN" sz="1400">
                  <a:latin typeface="仿宋"/>
                  <a:ea typeface="仿宋"/>
                  <a:cs typeface="仿宋"/>
                </a:rPr>
                <a:t>eSecondar</a:t>
              </a:r>
              <a:r>
                <a:rPr lang="zh-CN" altLang="en-US" sz="1400">
                  <a:latin typeface="仿宋"/>
                  <a:ea typeface="仿宋"/>
                  <a:cs typeface="仿宋"/>
                </a:rPr>
                <a:t>yNameNode通讯</a:t>
              </a:r>
            </a:p>
            <a:p>
              <a:endParaRPr lang="zh-CN" altLang="en-US" sz="1400">
                <a:latin typeface="仿宋"/>
                <a:ea typeface="仿宋"/>
                <a:cs typeface="仿宋"/>
              </a:endParaRPr>
            </a:p>
          </p:txBody>
        </p:sp>
        <p:sp>
          <p:nvSpPr>
            <p:cNvPr id="17446" name="任意多边形 1073744166"/>
            <p:cNvSpPr>
              <a:spLocks noChangeArrowheads="1"/>
            </p:cNvSpPr>
            <p:nvPr/>
          </p:nvSpPr>
          <p:spPr bwMode="auto">
            <a:xfrm>
              <a:off x="1376084" y="3067204"/>
              <a:ext cx="3047365" cy="3084829"/>
            </a:xfrm>
            <a:custGeom>
              <a:avLst/>
              <a:gdLst>
                <a:gd name="T0" fmla="*/ 1523683 w 21600"/>
                <a:gd name="T1" fmla="*/ 0 h 21600"/>
                <a:gd name="T2" fmla="*/ 446241 w 21600"/>
                <a:gd name="T3" fmla="*/ 451727 h 21600"/>
                <a:gd name="T4" fmla="*/ 0 w 21600"/>
                <a:gd name="T5" fmla="*/ 1542415 h 21600"/>
                <a:gd name="T6" fmla="*/ 446241 w 21600"/>
                <a:gd name="T7" fmla="*/ 2633102 h 21600"/>
                <a:gd name="T8" fmla="*/ 1523683 w 21600"/>
                <a:gd name="T9" fmla="*/ 3084829 h 21600"/>
                <a:gd name="T10" fmla="*/ 2601124 w 21600"/>
                <a:gd name="T11" fmla="*/ 2633102 h 21600"/>
                <a:gd name="T12" fmla="*/ 3047365 w 21600"/>
                <a:gd name="T13" fmla="*/ 1542415 h 21600"/>
                <a:gd name="T14" fmla="*/ 2601124 w 21600"/>
                <a:gd name="T15" fmla="*/ 45172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lnTo>
                    <a:pt x="0" y="10800"/>
                  </a:lnTo>
                  <a:cubicBezTo>
                    <a:pt x="0" y="4835"/>
                    <a:pt x="4835" y="0"/>
                    <a:pt x="10799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6764"/>
                    <a:pt x="16764" y="21599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lose/>
                  <a:moveTo>
                    <a:pt x="5400" y="10800"/>
                  </a:moveTo>
                  <a:lnTo>
                    <a:pt x="5400" y="10800"/>
                  </a:lnTo>
                  <a:cubicBezTo>
                    <a:pt x="5400" y="13782"/>
                    <a:pt x="7817" y="16199"/>
                    <a:pt x="10799" y="16200"/>
                  </a:cubicBezTo>
                  <a:lnTo>
                    <a:pt x="10800" y="16200"/>
                  </a:lnTo>
                  <a:cubicBezTo>
                    <a:pt x="13782" y="16199"/>
                    <a:pt x="16200" y="13782"/>
                    <a:pt x="16200" y="10800"/>
                  </a:cubicBezTo>
                  <a:cubicBezTo>
                    <a:pt x="16200" y="7817"/>
                    <a:pt x="13782" y="5400"/>
                    <a:pt x="10800" y="5400"/>
                  </a:cubicBezTo>
                  <a:lnTo>
                    <a:pt x="10799" y="5400"/>
                  </a:lnTo>
                  <a:cubicBezTo>
                    <a:pt x="7817" y="5400"/>
                    <a:pt x="5400" y="7817"/>
                    <a:pt x="5400" y="1079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C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400">
                  <a:latin typeface="仿宋"/>
                  <a:ea typeface="仿宋"/>
                  <a:cs typeface="仿宋"/>
                </a:rPr>
                <a:t>                    </a:t>
              </a:r>
              <a:r>
                <a:rPr lang="zh-CN" altLang="en-US" sz="1400">
                  <a:latin typeface="仿宋"/>
                  <a:ea typeface="仿宋"/>
                  <a:cs typeface="仿宋"/>
                </a:rPr>
                <a:t>Slave7                          Slave8</a:t>
              </a:r>
            </a:p>
            <a:p>
              <a:endParaRPr lang="zh-CN" altLang="en-US" sz="1400">
                <a:latin typeface="仿宋"/>
                <a:ea typeface="仿宋"/>
                <a:cs typeface="仿宋"/>
              </a:endParaRPr>
            </a:p>
            <a:p>
              <a:r>
                <a:rPr lang="zh-CN" altLang="en-US" sz="1400">
                  <a:latin typeface="仿宋"/>
                  <a:ea typeface="仿宋"/>
                  <a:cs typeface="仿宋"/>
                </a:rPr>
                <a:t>                 </a:t>
              </a:r>
            </a:p>
            <a:p>
              <a:r>
                <a:rPr lang="zh-CN" altLang="en-US" sz="1400">
                  <a:latin typeface="仿宋"/>
                  <a:ea typeface="仿宋"/>
                  <a:cs typeface="仿宋"/>
                </a:rPr>
                <a:t>    </a:t>
              </a:r>
            </a:p>
            <a:p>
              <a:endParaRPr lang="zh-CN" altLang="en-US" sz="1400">
                <a:latin typeface="仿宋"/>
                <a:ea typeface="仿宋"/>
                <a:cs typeface="仿宋"/>
              </a:endParaRPr>
            </a:p>
            <a:p>
              <a:endParaRPr lang="zh-CN" altLang="en-US" sz="1400">
                <a:latin typeface="仿宋"/>
                <a:ea typeface="仿宋"/>
                <a:cs typeface="仿宋"/>
              </a:endParaRPr>
            </a:p>
            <a:p>
              <a:endParaRPr lang="zh-CN" altLang="en-US" sz="1400">
                <a:latin typeface="仿宋"/>
                <a:ea typeface="仿宋"/>
                <a:cs typeface="仿宋"/>
              </a:endParaRPr>
            </a:p>
            <a:p>
              <a:r>
                <a:rPr lang="zh-CN" altLang="en-US" sz="1400">
                  <a:latin typeface="仿宋"/>
                  <a:ea typeface="仿宋"/>
                  <a:cs typeface="仿宋"/>
                </a:rPr>
                <a:t>                                     Vmware</a:t>
              </a:r>
            </a:p>
            <a:p>
              <a:r>
                <a:rPr lang="zh-CN" altLang="en-US" sz="1400">
                  <a:latin typeface="仿宋"/>
                  <a:ea typeface="仿宋"/>
                  <a:cs typeface="仿宋"/>
                </a:rPr>
                <a:t>                DataNode                       DataNode</a:t>
              </a:r>
            </a:p>
            <a:p>
              <a:endParaRPr lang="zh-CN" altLang="en-US" sz="1400">
                <a:latin typeface="仿宋"/>
                <a:ea typeface="仿宋"/>
                <a:cs typeface="仿宋"/>
              </a:endParaRPr>
            </a:p>
            <a:p>
              <a:endParaRPr lang="zh-CN" altLang="en-US" sz="1400">
                <a:latin typeface="仿宋"/>
                <a:ea typeface="仿宋"/>
                <a:cs typeface="仿宋"/>
              </a:endParaRPr>
            </a:p>
            <a:p>
              <a:endParaRPr lang="zh-CN" altLang="en-US" sz="1400">
                <a:latin typeface="仿宋"/>
                <a:ea typeface="仿宋"/>
                <a:cs typeface="仿宋"/>
              </a:endParaRPr>
            </a:p>
          </p:txBody>
        </p:sp>
        <p:sp>
          <p:nvSpPr>
            <p:cNvPr id="17447" name="任意多边形 1073744167"/>
            <p:cNvSpPr>
              <a:spLocks noChangeArrowheads="1"/>
            </p:cNvSpPr>
            <p:nvPr/>
          </p:nvSpPr>
          <p:spPr bwMode="auto">
            <a:xfrm>
              <a:off x="3184525" y="647700"/>
              <a:ext cx="2799080" cy="2812414"/>
            </a:xfrm>
            <a:custGeom>
              <a:avLst/>
              <a:gdLst>
                <a:gd name="T0" fmla="*/ 1399540 w 21600"/>
                <a:gd name="T1" fmla="*/ 0 h 21600"/>
                <a:gd name="T2" fmla="*/ 409884 w 21600"/>
                <a:gd name="T3" fmla="*/ 411836 h 21600"/>
                <a:gd name="T4" fmla="*/ 0 w 21600"/>
                <a:gd name="T5" fmla="*/ 1406207 h 21600"/>
                <a:gd name="T6" fmla="*/ 409884 w 21600"/>
                <a:gd name="T7" fmla="*/ 2400578 h 21600"/>
                <a:gd name="T8" fmla="*/ 1399540 w 21600"/>
                <a:gd name="T9" fmla="*/ 2812414 h 21600"/>
                <a:gd name="T10" fmla="*/ 2389196 w 21600"/>
                <a:gd name="T11" fmla="*/ 2400578 h 21600"/>
                <a:gd name="T12" fmla="*/ 2799080 w 21600"/>
                <a:gd name="T13" fmla="*/ 1406207 h 21600"/>
                <a:gd name="T14" fmla="*/ 2389196 w 21600"/>
                <a:gd name="T15" fmla="*/ 411836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lnTo>
                    <a:pt x="0" y="10800"/>
                  </a:lnTo>
                  <a:cubicBezTo>
                    <a:pt x="0" y="4835"/>
                    <a:pt x="4835" y="0"/>
                    <a:pt x="10799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6764"/>
                    <a:pt x="16764" y="21599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lose/>
                  <a:moveTo>
                    <a:pt x="5400" y="10800"/>
                  </a:moveTo>
                  <a:lnTo>
                    <a:pt x="5400" y="10800"/>
                  </a:lnTo>
                  <a:cubicBezTo>
                    <a:pt x="5400" y="13782"/>
                    <a:pt x="7817" y="16199"/>
                    <a:pt x="10799" y="16200"/>
                  </a:cubicBezTo>
                  <a:lnTo>
                    <a:pt x="10800" y="16200"/>
                  </a:lnTo>
                  <a:cubicBezTo>
                    <a:pt x="13782" y="16199"/>
                    <a:pt x="16200" y="13782"/>
                    <a:pt x="16200" y="10800"/>
                  </a:cubicBezTo>
                  <a:cubicBezTo>
                    <a:pt x="16200" y="7817"/>
                    <a:pt x="13782" y="5400"/>
                    <a:pt x="10800" y="5400"/>
                  </a:cubicBezTo>
                  <a:lnTo>
                    <a:pt x="10799" y="5400"/>
                  </a:lnTo>
                  <a:cubicBezTo>
                    <a:pt x="7817" y="5400"/>
                    <a:pt x="5400" y="7817"/>
                    <a:pt x="5400" y="1079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C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400">
                  <a:latin typeface="仿宋"/>
                  <a:ea typeface="仿宋"/>
                  <a:cs typeface="仿宋"/>
                </a:rPr>
                <a:t>                  Slave4                     Slave5</a:t>
              </a:r>
            </a:p>
            <a:p>
              <a:endParaRPr lang="zh-CN" altLang="en-US" sz="1400">
                <a:latin typeface="仿宋"/>
                <a:ea typeface="仿宋"/>
                <a:cs typeface="仿宋"/>
              </a:endParaRPr>
            </a:p>
            <a:p>
              <a:endParaRPr lang="zh-CN" altLang="en-US" sz="1400">
                <a:latin typeface="仿宋"/>
                <a:ea typeface="仿宋"/>
                <a:cs typeface="仿宋"/>
              </a:endParaRPr>
            </a:p>
            <a:p>
              <a:endParaRPr lang="zh-CN" altLang="en-US" sz="1400">
                <a:latin typeface="仿宋"/>
                <a:ea typeface="仿宋"/>
                <a:cs typeface="仿宋"/>
              </a:endParaRPr>
            </a:p>
            <a:p>
              <a:endParaRPr lang="zh-CN" altLang="en-US" sz="1400">
                <a:latin typeface="仿宋"/>
                <a:ea typeface="仿宋"/>
                <a:cs typeface="仿宋"/>
              </a:endParaRPr>
            </a:p>
            <a:p>
              <a:endParaRPr lang="zh-CN" altLang="en-US" sz="1400">
                <a:latin typeface="仿宋"/>
                <a:ea typeface="仿宋"/>
                <a:cs typeface="仿宋"/>
              </a:endParaRPr>
            </a:p>
            <a:p>
              <a:r>
                <a:rPr lang="zh-CN" altLang="en-US" sz="1400">
                  <a:latin typeface="仿宋"/>
                  <a:ea typeface="仿宋"/>
                  <a:cs typeface="仿宋"/>
                </a:rPr>
                <a:t>                                   Vmware</a:t>
              </a:r>
            </a:p>
            <a:p>
              <a:r>
                <a:rPr lang="zh-CN" altLang="en-US" sz="1400">
                  <a:latin typeface="仿宋"/>
                  <a:ea typeface="仿宋"/>
                  <a:cs typeface="仿宋"/>
                </a:rPr>
                <a:t>              DataNode                           DataNode</a:t>
              </a:r>
            </a:p>
            <a:p>
              <a:endParaRPr lang="zh-CN" altLang="en-US" sz="1400">
                <a:latin typeface="仿宋"/>
                <a:ea typeface="仿宋"/>
                <a:cs typeface="仿宋"/>
              </a:endParaRPr>
            </a:p>
          </p:txBody>
        </p:sp>
        <p:sp>
          <p:nvSpPr>
            <p:cNvPr id="17448" name="任意多边形 1073744168"/>
            <p:cNvSpPr>
              <a:spLocks noChangeArrowheads="1"/>
            </p:cNvSpPr>
            <p:nvPr/>
          </p:nvSpPr>
          <p:spPr bwMode="auto">
            <a:xfrm>
              <a:off x="5715" y="560705"/>
              <a:ext cx="2794000" cy="2806699"/>
            </a:xfrm>
            <a:custGeom>
              <a:avLst/>
              <a:gdLst>
                <a:gd name="T0" fmla="*/ 1397000 w 21600"/>
                <a:gd name="T1" fmla="*/ 0 h 21600"/>
                <a:gd name="T2" fmla="*/ 409140 w 21600"/>
                <a:gd name="T3" fmla="*/ 410999 h 21600"/>
                <a:gd name="T4" fmla="*/ 0 w 21600"/>
                <a:gd name="T5" fmla="*/ 1403350 h 21600"/>
                <a:gd name="T6" fmla="*/ 409140 w 21600"/>
                <a:gd name="T7" fmla="*/ 2395700 h 21600"/>
                <a:gd name="T8" fmla="*/ 1397000 w 21600"/>
                <a:gd name="T9" fmla="*/ 2806699 h 21600"/>
                <a:gd name="T10" fmla="*/ 2384860 w 21600"/>
                <a:gd name="T11" fmla="*/ 2395700 h 21600"/>
                <a:gd name="T12" fmla="*/ 2794000 w 21600"/>
                <a:gd name="T13" fmla="*/ 1403350 h 21600"/>
                <a:gd name="T14" fmla="*/ 2384860 w 21600"/>
                <a:gd name="T15" fmla="*/ 410999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lnTo>
                    <a:pt x="0" y="10800"/>
                  </a:lnTo>
                  <a:cubicBezTo>
                    <a:pt x="0" y="4835"/>
                    <a:pt x="4835" y="0"/>
                    <a:pt x="10799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6764"/>
                    <a:pt x="16764" y="21599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lose/>
                  <a:moveTo>
                    <a:pt x="5400" y="10800"/>
                  </a:moveTo>
                  <a:lnTo>
                    <a:pt x="5400" y="10800"/>
                  </a:lnTo>
                  <a:cubicBezTo>
                    <a:pt x="5400" y="13782"/>
                    <a:pt x="7817" y="16199"/>
                    <a:pt x="10799" y="16200"/>
                  </a:cubicBezTo>
                  <a:lnTo>
                    <a:pt x="10800" y="16200"/>
                  </a:lnTo>
                  <a:cubicBezTo>
                    <a:pt x="13782" y="16199"/>
                    <a:pt x="16200" y="13782"/>
                    <a:pt x="16200" y="10800"/>
                  </a:cubicBezTo>
                  <a:cubicBezTo>
                    <a:pt x="16200" y="7817"/>
                    <a:pt x="13782" y="5400"/>
                    <a:pt x="10800" y="5400"/>
                  </a:cubicBezTo>
                  <a:lnTo>
                    <a:pt x="10799" y="5400"/>
                  </a:lnTo>
                  <a:cubicBezTo>
                    <a:pt x="7817" y="5400"/>
                    <a:pt x="5400" y="7817"/>
                    <a:pt x="5400" y="1079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C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400">
                  <a:latin typeface="Lato Light"/>
                </a:rPr>
                <a:t>                                </a:t>
              </a:r>
              <a:r>
                <a:rPr lang="zh-CN" altLang="en-US" sz="1400">
                  <a:latin typeface="仿宋"/>
                  <a:ea typeface="仿宋"/>
                  <a:cs typeface="仿宋"/>
                </a:rPr>
                <a:t>Slave1                   Slave2</a:t>
              </a:r>
            </a:p>
            <a:p>
              <a:endParaRPr lang="zh-CN" altLang="en-US" sz="1400">
                <a:latin typeface="仿宋"/>
                <a:ea typeface="仿宋"/>
                <a:cs typeface="仿宋"/>
              </a:endParaRPr>
            </a:p>
            <a:p>
              <a:endParaRPr lang="zh-CN" altLang="en-US" sz="1400">
                <a:latin typeface="仿宋"/>
                <a:ea typeface="仿宋"/>
                <a:cs typeface="仿宋"/>
              </a:endParaRPr>
            </a:p>
            <a:p>
              <a:endParaRPr lang="zh-CN" altLang="en-US" sz="1400">
                <a:latin typeface="仿宋"/>
                <a:ea typeface="仿宋"/>
                <a:cs typeface="仿宋"/>
              </a:endParaRPr>
            </a:p>
            <a:p>
              <a:endParaRPr lang="zh-CN" altLang="en-US" sz="1400">
                <a:latin typeface="仿宋"/>
                <a:ea typeface="仿宋"/>
                <a:cs typeface="仿宋"/>
              </a:endParaRPr>
            </a:p>
            <a:p>
              <a:endParaRPr lang="zh-CN" altLang="en-US" sz="1400">
                <a:latin typeface="仿宋"/>
                <a:ea typeface="仿宋"/>
                <a:cs typeface="仿宋"/>
              </a:endParaRPr>
            </a:p>
            <a:p>
              <a:r>
                <a:rPr lang="zh-CN" altLang="en-US" sz="1400">
                  <a:latin typeface="仿宋"/>
                  <a:ea typeface="仿宋"/>
                  <a:cs typeface="仿宋"/>
                </a:rPr>
                <a:t>                                  Vmware</a:t>
              </a:r>
            </a:p>
            <a:p>
              <a:r>
                <a:rPr lang="zh-CN" altLang="en-US" sz="1400">
                  <a:latin typeface="仿宋"/>
                  <a:ea typeface="仿宋"/>
                  <a:cs typeface="仿宋"/>
                </a:rPr>
                <a:t>              DataNode                        DataNode</a:t>
              </a:r>
            </a:p>
            <a:p>
              <a:endParaRPr lang="zh-CN" altLang="en-US" sz="1400">
                <a:latin typeface="仿宋"/>
                <a:ea typeface="仿宋"/>
                <a:cs typeface="仿宋"/>
              </a:endParaRPr>
            </a:p>
          </p:txBody>
        </p:sp>
        <p:sp>
          <p:nvSpPr>
            <p:cNvPr id="17449" name="流程图: 联系 1073744169"/>
            <p:cNvSpPr>
              <a:spLocks noChangeArrowheads="1"/>
            </p:cNvSpPr>
            <p:nvPr/>
          </p:nvSpPr>
          <p:spPr bwMode="auto">
            <a:xfrm>
              <a:off x="1024255" y="1267460"/>
              <a:ext cx="755015" cy="1170305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zh-CN" altLang="en-US" sz="1400">
                  <a:latin typeface="仿宋"/>
                  <a:ea typeface="仿宋"/>
                  <a:cs typeface="仿宋"/>
                </a:rPr>
                <a:t>Master</a:t>
              </a:r>
            </a:p>
            <a:p>
              <a:r>
                <a:rPr lang="zh-CN" altLang="en-US" sz="1000">
                  <a:latin typeface="仿宋"/>
                  <a:ea typeface="仿宋"/>
                  <a:cs typeface="仿宋"/>
                </a:rPr>
                <a:t>NameNode</a:t>
              </a:r>
            </a:p>
            <a:p>
              <a:r>
                <a:rPr lang="zh-CN" altLang="en-US" sz="1000">
                  <a:latin typeface="仿宋"/>
                  <a:ea typeface="仿宋"/>
                  <a:cs typeface="仿宋"/>
                </a:rPr>
                <a:t>Secondary</a:t>
              </a:r>
            </a:p>
            <a:p>
              <a:r>
                <a:rPr lang="zh-CN" altLang="en-US" sz="1200">
                  <a:latin typeface="仿宋"/>
                  <a:ea typeface="仿宋"/>
                  <a:cs typeface="仿宋"/>
                </a:rPr>
                <a:t>  Linux</a:t>
              </a:r>
              <a:endParaRPr lang="zh-CN" altLang="en-US">
                <a:latin typeface="仿宋"/>
                <a:ea typeface="仿宋"/>
                <a:cs typeface="仿宋"/>
              </a:endParaRPr>
            </a:p>
            <a:p>
              <a:endParaRPr lang="zh-CN" altLang="en-US">
                <a:latin typeface="仿宋"/>
                <a:ea typeface="仿宋"/>
                <a:cs typeface="仿宋"/>
              </a:endParaRPr>
            </a:p>
          </p:txBody>
        </p:sp>
        <p:sp>
          <p:nvSpPr>
            <p:cNvPr id="1073744171" name="流程图: 联系 1073744170"/>
            <p:cNvSpPr/>
            <p:nvPr/>
          </p:nvSpPr>
          <p:spPr>
            <a:xfrm>
              <a:off x="4229412" y="1355804"/>
              <a:ext cx="748617" cy="1167687"/>
            </a:xfrm>
            <a:prstGeom prst="flowChartConnector">
              <a:avLst/>
            </a:prstGeom>
            <a:solidFill>
              <a:srgbClr val="FFFFFF"/>
            </a:solidFill>
            <a:ln w="9525" cap="flat" cmpd="sng">
              <a:solidFill>
                <a:srgbClr val="92D05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Slave3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>
                  <a:latin typeface="仿宋" panose="02010609060101010101" charset="-122"/>
                  <a:ea typeface="仿宋" panose="02010609060101010101" charset="-122"/>
                </a:rPr>
                <a:t>DataNode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pPr indent="9525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 Linux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17451" name="流程图: 联系 1073744171"/>
            <p:cNvSpPr>
              <a:spLocks noChangeArrowheads="1"/>
            </p:cNvSpPr>
            <p:nvPr/>
          </p:nvSpPr>
          <p:spPr bwMode="auto">
            <a:xfrm>
              <a:off x="2529493" y="3850966"/>
              <a:ext cx="749300" cy="1304925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92D05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zh-CN" altLang="en-US" sz="1400">
                  <a:latin typeface="仿宋"/>
                  <a:ea typeface="仿宋"/>
                  <a:cs typeface="仿宋"/>
                </a:rPr>
                <a:t>Slave6</a:t>
              </a:r>
              <a:endParaRPr lang="zh-CN" altLang="en-US" sz="1000">
                <a:latin typeface="仿宋"/>
                <a:ea typeface="仿宋"/>
                <a:cs typeface="仿宋"/>
              </a:endParaRPr>
            </a:p>
            <a:p>
              <a:r>
                <a:rPr lang="zh-CN" altLang="en-US" sz="1000">
                  <a:latin typeface="仿宋"/>
                  <a:ea typeface="仿宋"/>
                  <a:cs typeface="仿宋"/>
                </a:rPr>
                <a:t>DataNode</a:t>
              </a:r>
            </a:p>
            <a:p>
              <a:endParaRPr lang="zh-CN" altLang="en-US" sz="1000">
                <a:latin typeface="仿宋"/>
                <a:ea typeface="仿宋"/>
                <a:cs typeface="仿宋"/>
              </a:endParaRPr>
            </a:p>
            <a:p>
              <a:endParaRPr lang="zh-CN" altLang="en-US" sz="1000">
                <a:latin typeface="仿宋"/>
                <a:ea typeface="仿宋"/>
                <a:cs typeface="仿宋"/>
              </a:endParaRPr>
            </a:p>
            <a:p>
              <a:r>
                <a:rPr lang="zh-CN" altLang="en-US" sz="1400">
                  <a:latin typeface="仿宋"/>
                  <a:ea typeface="仿宋"/>
                  <a:cs typeface="仿宋"/>
                </a:rPr>
                <a:t>  Linux</a:t>
              </a:r>
              <a:endParaRPr lang="zh-CN" altLang="en-US" sz="1000">
                <a:latin typeface="仿宋"/>
                <a:ea typeface="仿宋"/>
                <a:cs typeface="仿宋"/>
              </a:endParaRPr>
            </a:p>
            <a:p>
              <a:endParaRPr lang="zh-CN" altLang="en-US" sz="1000">
                <a:latin typeface="仿宋"/>
                <a:ea typeface="仿宋"/>
                <a:cs typeface="仿宋"/>
              </a:endParaRPr>
            </a:p>
          </p:txBody>
        </p:sp>
        <p:sp>
          <p:nvSpPr>
            <p:cNvPr id="17452" name="直接连接符 1073744172"/>
            <p:cNvSpPr>
              <a:spLocks noChangeShapeType="1"/>
            </p:cNvSpPr>
            <p:nvPr/>
          </p:nvSpPr>
          <p:spPr bwMode="auto">
            <a:xfrm flipH="1">
              <a:off x="1398905" y="548005"/>
              <a:ext cx="635" cy="695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3" name="直接连接符 1073744173"/>
            <p:cNvSpPr>
              <a:spLocks noChangeShapeType="1"/>
            </p:cNvSpPr>
            <p:nvPr/>
          </p:nvSpPr>
          <p:spPr bwMode="auto">
            <a:xfrm flipH="1">
              <a:off x="1404620" y="2666999"/>
              <a:ext cx="0" cy="711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4" name="直接连接符 1073744174"/>
            <p:cNvSpPr>
              <a:spLocks noChangeShapeType="1"/>
            </p:cNvSpPr>
            <p:nvPr/>
          </p:nvSpPr>
          <p:spPr bwMode="auto">
            <a:xfrm flipH="1">
              <a:off x="4599305" y="636905"/>
              <a:ext cx="0" cy="711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5" name="直接连接符 1073744175"/>
            <p:cNvSpPr>
              <a:spLocks noChangeShapeType="1"/>
            </p:cNvSpPr>
            <p:nvPr/>
          </p:nvSpPr>
          <p:spPr bwMode="auto">
            <a:xfrm flipH="1">
              <a:off x="4625975" y="2759709"/>
              <a:ext cx="0" cy="711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6" name="直接连接符 1073744176"/>
            <p:cNvSpPr>
              <a:spLocks noChangeShapeType="1"/>
            </p:cNvSpPr>
            <p:nvPr/>
          </p:nvSpPr>
          <p:spPr bwMode="auto">
            <a:xfrm flipH="1">
              <a:off x="2904154" y="3067281"/>
              <a:ext cx="635" cy="765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7" name="直接连接符 1073744177"/>
            <p:cNvSpPr>
              <a:spLocks noChangeShapeType="1"/>
            </p:cNvSpPr>
            <p:nvPr/>
          </p:nvSpPr>
          <p:spPr bwMode="auto">
            <a:xfrm>
              <a:off x="2899526" y="5381931"/>
              <a:ext cx="635" cy="770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8" name="直接连接符 1073744183"/>
            <p:cNvSpPr>
              <a:spLocks noChangeShapeType="1"/>
            </p:cNvSpPr>
            <p:nvPr/>
          </p:nvSpPr>
          <p:spPr bwMode="auto">
            <a:xfrm>
              <a:off x="4266870" y="2162513"/>
              <a:ext cx="673735" cy="57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9" name="直接连接符 1073744184"/>
            <p:cNvSpPr>
              <a:spLocks noChangeShapeType="1"/>
            </p:cNvSpPr>
            <p:nvPr/>
          </p:nvSpPr>
          <p:spPr bwMode="auto">
            <a:xfrm>
              <a:off x="2556089" y="4713630"/>
              <a:ext cx="69596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0" name="右箭头 1073744190"/>
            <p:cNvSpPr>
              <a:spLocks noChangeArrowheads="1"/>
            </p:cNvSpPr>
            <p:nvPr/>
          </p:nvSpPr>
          <p:spPr bwMode="auto">
            <a:xfrm>
              <a:off x="1595755" y="1445895"/>
              <a:ext cx="2139950" cy="158750"/>
            </a:xfrm>
            <a:prstGeom prst="rightArrow">
              <a:avLst>
                <a:gd name="adj1" fmla="val 50000"/>
                <a:gd name="adj2" fmla="val 337000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ato Light"/>
              </a:endParaRPr>
            </a:p>
          </p:txBody>
        </p:sp>
        <p:sp>
          <p:nvSpPr>
            <p:cNvPr id="17461" name="左箭头 1073744191"/>
            <p:cNvSpPr>
              <a:spLocks noChangeArrowheads="1"/>
            </p:cNvSpPr>
            <p:nvPr/>
          </p:nvSpPr>
          <p:spPr bwMode="auto">
            <a:xfrm>
              <a:off x="1595120" y="1646555"/>
              <a:ext cx="2119630" cy="143510"/>
            </a:xfrm>
            <a:prstGeom prst="leftArrow">
              <a:avLst>
                <a:gd name="adj1" fmla="val 50000"/>
                <a:gd name="adj2" fmla="val 369248"/>
              </a:avLst>
            </a:prstGeom>
            <a:solidFill>
              <a:srgbClr val="00B0F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ato Light"/>
              </a:endParaRPr>
            </a:p>
          </p:txBody>
        </p:sp>
        <p:sp>
          <p:nvSpPr>
            <p:cNvPr id="17462" name="左右箭头 1073744192"/>
            <p:cNvSpPr>
              <a:spLocks noChangeArrowheads="1"/>
            </p:cNvSpPr>
            <p:nvPr/>
          </p:nvSpPr>
          <p:spPr bwMode="auto">
            <a:xfrm>
              <a:off x="1574165" y="1826259"/>
              <a:ext cx="2199005" cy="165100"/>
            </a:xfrm>
            <a:prstGeom prst="leftRightArrow">
              <a:avLst>
                <a:gd name="adj1" fmla="val 50000"/>
                <a:gd name="adj2" fmla="val 266385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ato Light"/>
              </a:endParaRPr>
            </a:p>
          </p:txBody>
        </p:sp>
        <p:sp>
          <p:nvSpPr>
            <p:cNvPr id="17463" name="左右箭头 1073744195"/>
            <p:cNvSpPr>
              <a:spLocks noChangeArrowheads="1"/>
            </p:cNvSpPr>
            <p:nvPr/>
          </p:nvSpPr>
          <p:spPr bwMode="auto">
            <a:xfrm>
              <a:off x="3802607" y="6797131"/>
              <a:ext cx="464185" cy="76200"/>
            </a:xfrm>
            <a:prstGeom prst="leftRightArrow">
              <a:avLst>
                <a:gd name="adj1" fmla="val 50000"/>
                <a:gd name="adj2" fmla="val 121833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ato Light"/>
              </a:endParaRPr>
            </a:p>
          </p:txBody>
        </p:sp>
      </p:grpSp>
      <p:sp>
        <p:nvSpPr>
          <p:cNvPr id="17437" name="直接连接符 3"/>
          <p:cNvSpPr>
            <a:spLocks noChangeShapeType="1"/>
          </p:cNvSpPr>
          <p:nvPr/>
        </p:nvSpPr>
        <p:spPr bwMode="auto">
          <a:xfrm>
            <a:off x="2127250" y="1924050"/>
            <a:ext cx="1492250" cy="6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38" name="右箭头 1073744193"/>
          <p:cNvSpPr>
            <a:spLocks noChangeArrowheads="1"/>
          </p:cNvSpPr>
          <p:nvPr/>
        </p:nvSpPr>
        <p:spPr bwMode="auto">
          <a:xfrm>
            <a:off x="7673975" y="6011863"/>
            <a:ext cx="950913" cy="76200"/>
          </a:xfrm>
          <a:prstGeom prst="rightArrow">
            <a:avLst>
              <a:gd name="adj1" fmla="val 50000"/>
              <a:gd name="adj2" fmla="val 156221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Lato Light"/>
            </a:endParaRPr>
          </a:p>
        </p:txBody>
      </p:sp>
      <p:sp>
        <p:nvSpPr>
          <p:cNvPr id="17439" name="左箭头 1073744194"/>
          <p:cNvSpPr>
            <a:spLocks noChangeArrowheads="1"/>
          </p:cNvSpPr>
          <p:nvPr/>
        </p:nvSpPr>
        <p:spPr bwMode="auto">
          <a:xfrm>
            <a:off x="7650163" y="6186488"/>
            <a:ext cx="950912" cy="76200"/>
          </a:xfrm>
          <a:prstGeom prst="leftArrow">
            <a:avLst>
              <a:gd name="adj1" fmla="val 50000"/>
              <a:gd name="adj2" fmla="val 147439"/>
            </a:avLst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Lato Light"/>
            </a:endParaRPr>
          </a:p>
        </p:txBody>
      </p:sp>
      <p:sp>
        <p:nvSpPr>
          <p:cNvPr id="17440" name="左右箭头 1073744220"/>
          <p:cNvSpPr>
            <a:spLocks noChangeArrowheads="1"/>
          </p:cNvSpPr>
          <p:nvPr/>
        </p:nvSpPr>
        <p:spPr bwMode="auto">
          <a:xfrm flipV="1">
            <a:off x="7707313" y="6550025"/>
            <a:ext cx="969962" cy="76200"/>
          </a:xfrm>
          <a:prstGeom prst="leftRightArrow">
            <a:avLst>
              <a:gd name="adj1" fmla="val 50000"/>
              <a:gd name="adj2" fmla="val 119984"/>
            </a:avLst>
          </a:pr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Lato Light"/>
            </a:endParaRPr>
          </a:p>
        </p:txBody>
      </p:sp>
      <p:sp>
        <p:nvSpPr>
          <p:cNvPr id="17441" name="文本框 4"/>
          <p:cNvSpPr txBox="1">
            <a:spLocks noChangeArrowheads="1"/>
          </p:cNvSpPr>
          <p:nvPr/>
        </p:nvSpPr>
        <p:spPr bwMode="auto">
          <a:xfrm>
            <a:off x="452438" y="198438"/>
            <a:ext cx="113045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>
                <a:latin typeface="Lato Light"/>
              </a:rPr>
              <a:t>                                           </a:t>
            </a:r>
            <a:r>
              <a:rPr lang="zh-CN" altLang="en-US" sz="1200">
                <a:latin typeface="Lato Light"/>
              </a:rPr>
              <a:t>项目初期</a:t>
            </a:r>
            <a:r>
              <a:rPr lang="en-US" altLang="zh-CN" sz="1200">
                <a:latin typeface="仿宋"/>
                <a:ea typeface="仿宋"/>
                <a:cs typeface="仿宋"/>
              </a:rPr>
              <a:t>Hadoop</a:t>
            </a:r>
            <a:r>
              <a:rPr lang="zh-CN" altLang="en-US" sz="1200">
                <a:latin typeface="Lato Light"/>
              </a:rPr>
              <a:t>架构图</a:t>
            </a:r>
          </a:p>
        </p:txBody>
      </p:sp>
      <p:sp>
        <p:nvSpPr>
          <p:cNvPr id="17442" name="Text Box 2"/>
          <p:cNvSpPr txBox="1">
            <a:spLocks noChangeArrowheads="1"/>
          </p:cNvSpPr>
          <p:nvPr/>
        </p:nvSpPr>
        <p:spPr bwMode="auto">
          <a:xfrm>
            <a:off x="501650" y="5065713"/>
            <a:ext cx="2894013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7030A0"/>
                </a:solidFill>
                <a:latin typeface="Lato Light"/>
              </a:rPr>
              <a:t>3台物理服务器</a:t>
            </a:r>
          </a:p>
          <a:p>
            <a:r>
              <a:rPr lang="zh-CN" altLang="en-US" sz="3200">
                <a:solidFill>
                  <a:srgbClr val="7030A0"/>
                </a:solidFill>
                <a:latin typeface="Lato Light"/>
              </a:rPr>
              <a:t>9个虚拟节点</a:t>
            </a:r>
          </a:p>
        </p:txBody>
      </p:sp>
      <p:sp>
        <p:nvSpPr>
          <p:cNvPr id="17443" name="Text Box 55"/>
          <p:cNvSpPr txBox="1">
            <a:spLocks noChangeArrowheads="1"/>
          </p:cNvSpPr>
          <p:nvPr/>
        </p:nvSpPr>
        <p:spPr bwMode="auto">
          <a:xfrm>
            <a:off x="9069388" y="3471863"/>
            <a:ext cx="3289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>
                <a:solidFill>
                  <a:srgbClr val="7030A0"/>
                </a:solidFill>
                <a:latin typeface="Lato Light"/>
              </a:rPr>
              <a:t>80%的内存开销</a:t>
            </a: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0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500"/>
                            </p:stCondLst>
                            <p:childTnLst>
                              <p:par>
                                <p:cTn id="10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6592888" y="3822700"/>
            <a:ext cx="758825" cy="6175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40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文字内容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511800" y="5254625"/>
            <a:ext cx="760413" cy="6175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40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文字内容</a:t>
            </a:r>
          </a:p>
        </p:txBody>
      </p:sp>
      <p:grpSp>
        <p:nvGrpSpPr>
          <p:cNvPr id="19459" name="组合 86"/>
          <p:cNvGrpSpPr>
            <a:grpSpLocks/>
          </p:cNvGrpSpPr>
          <p:nvPr/>
        </p:nvGrpSpPr>
        <p:grpSpPr bwMode="auto">
          <a:xfrm>
            <a:off x="0" y="7507288"/>
            <a:ext cx="12192000" cy="1320800"/>
            <a:chOff x="0" y="7507131"/>
            <a:chExt cx="12192000" cy="1320800"/>
          </a:xfrm>
        </p:grpSpPr>
        <p:sp>
          <p:nvSpPr>
            <p:cNvPr id="94" name="矩形 93"/>
            <p:cNvSpPr/>
            <p:nvPr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92" name="矩形 94"/>
            <p:cNvSpPr>
              <a:spLocks noChangeArrowheads="1"/>
            </p:cNvSpPr>
            <p:nvPr/>
          </p:nvSpPr>
          <p:spPr bwMode="auto">
            <a:xfrm>
              <a:off x="541421" y="7679249"/>
              <a:ext cx="6096000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读书派</a:t>
              </a:r>
              <a:r>
                <a: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booklist</a:t>
              </a:r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免费出品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禁止任何二次分享、售卖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本人法律专业，请勿以身试法</a:t>
              </a:r>
            </a:p>
          </p:txBody>
        </p:sp>
        <p:sp>
          <p:nvSpPr>
            <p:cNvPr id="96" name="矩形 95"/>
            <p:cNvSpPr/>
            <p:nvPr/>
          </p:nvSpPr>
          <p:spPr>
            <a:xfrm>
              <a:off x="228600" y="7688106"/>
              <a:ext cx="84138" cy="950912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494" name="矩形 96"/>
            <p:cNvSpPr>
              <a:spLocks noChangeArrowheads="1"/>
            </p:cNvSpPr>
            <p:nvPr/>
          </p:nvSpPr>
          <p:spPr bwMode="auto">
            <a:xfrm>
              <a:off x="5454567" y="7679249"/>
              <a:ext cx="6096000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读书派</a:t>
              </a:r>
              <a:r>
                <a: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booklist</a:t>
              </a:r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免费出品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r"/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这部分内容不影响</a:t>
              </a:r>
              <a:r>
                <a: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播放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r"/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尊重原创，请勿以身试法，二次分享或倒卖</a:t>
              </a:r>
            </a:p>
          </p:txBody>
        </p:sp>
        <p:sp>
          <p:nvSpPr>
            <p:cNvPr id="98" name="矩形 97"/>
            <p:cNvSpPr/>
            <p:nvPr/>
          </p:nvSpPr>
          <p:spPr>
            <a:xfrm>
              <a:off x="11779250" y="7688106"/>
              <a:ext cx="84138" cy="950912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9460" name="组合 87"/>
          <p:cNvGrpSpPr>
            <a:grpSpLocks/>
          </p:cNvGrpSpPr>
          <p:nvPr/>
        </p:nvGrpSpPr>
        <p:grpSpPr bwMode="auto">
          <a:xfrm>
            <a:off x="0" y="-1665288"/>
            <a:ext cx="12192000" cy="1320800"/>
            <a:chOff x="0" y="7507131"/>
            <a:chExt cx="12192000" cy="1320800"/>
          </a:xfrm>
        </p:grpSpPr>
        <p:sp>
          <p:nvSpPr>
            <p:cNvPr id="89" name="矩形 88"/>
            <p:cNvSpPr/>
            <p:nvPr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87" name="矩形 89"/>
            <p:cNvSpPr>
              <a:spLocks noChangeArrowheads="1"/>
            </p:cNvSpPr>
            <p:nvPr/>
          </p:nvSpPr>
          <p:spPr bwMode="auto">
            <a:xfrm>
              <a:off x="541421" y="7679249"/>
              <a:ext cx="6096000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读书派</a:t>
              </a:r>
              <a:r>
                <a: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booklist</a:t>
              </a:r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免费出品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禁止任何二次分享、售卖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本人法律专业，请勿以身试法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228600" y="7688106"/>
              <a:ext cx="84138" cy="950913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489" name="矩形 91"/>
            <p:cNvSpPr>
              <a:spLocks noChangeArrowheads="1"/>
            </p:cNvSpPr>
            <p:nvPr/>
          </p:nvSpPr>
          <p:spPr bwMode="auto">
            <a:xfrm>
              <a:off x="5454567" y="7679249"/>
              <a:ext cx="6096000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读书派</a:t>
              </a:r>
              <a:r>
                <a: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booklist</a:t>
              </a:r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免费出品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r"/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这部分内容不影响</a:t>
              </a:r>
              <a:r>
                <a: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播放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r"/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尊重原创，请勿以身试法，二次分享或倒卖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11779250" y="7688106"/>
              <a:ext cx="84138" cy="950913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9461" name="组合 3"/>
          <p:cNvGrpSpPr>
            <a:grpSpLocks/>
          </p:cNvGrpSpPr>
          <p:nvPr/>
        </p:nvGrpSpPr>
        <p:grpSpPr bwMode="auto">
          <a:xfrm>
            <a:off x="-7938" y="46038"/>
            <a:ext cx="12190413" cy="6823075"/>
            <a:chOff x="0" y="0"/>
            <a:chExt cx="5943600" cy="6823708"/>
          </a:xfrm>
        </p:grpSpPr>
        <p:sp>
          <p:nvSpPr>
            <p:cNvPr id="19466" name="矩形 4"/>
            <p:cNvSpPr>
              <a:spLocks noChangeArrowheads="1"/>
            </p:cNvSpPr>
            <p:nvPr/>
          </p:nvSpPr>
          <p:spPr bwMode="auto">
            <a:xfrm>
              <a:off x="0" y="0"/>
              <a:ext cx="5943600" cy="68237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ato Light"/>
              </a:endParaRPr>
            </a:p>
          </p:txBody>
        </p:sp>
        <p:sp>
          <p:nvSpPr>
            <p:cNvPr id="19467" name="任意多边形 13"/>
            <p:cNvSpPr>
              <a:spLocks noChangeArrowheads="1"/>
            </p:cNvSpPr>
            <p:nvPr/>
          </p:nvSpPr>
          <p:spPr bwMode="auto">
            <a:xfrm>
              <a:off x="1434662" y="2768599"/>
              <a:ext cx="2553228" cy="2518409"/>
            </a:xfrm>
            <a:custGeom>
              <a:avLst/>
              <a:gdLst>
                <a:gd name="T0" fmla="*/ 1276614 w 21600"/>
                <a:gd name="T1" fmla="*/ 0 h 21600"/>
                <a:gd name="T2" fmla="*/ 373882 w 21600"/>
                <a:gd name="T3" fmla="*/ 368784 h 21600"/>
                <a:gd name="T4" fmla="*/ 0 w 21600"/>
                <a:gd name="T5" fmla="*/ 1259205 h 21600"/>
                <a:gd name="T6" fmla="*/ 373882 w 21600"/>
                <a:gd name="T7" fmla="*/ 2149625 h 21600"/>
                <a:gd name="T8" fmla="*/ 1276614 w 21600"/>
                <a:gd name="T9" fmla="*/ 2518409 h 21600"/>
                <a:gd name="T10" fmla="*/ 2179346 w 21600"/>
                <a:gd name="T11" fmla="*/ 2149625 h 21600"/>
                <a:gd name="T12" fmla="*/ 2553228 w 21600"/>
                <a:gd name="T13" fmla="*/ 1259205 h 21600"/>
                <a:gd name="T14" fmla="*/ 2179346 w 21600"/>
                <a:gd name="T15" fmla="*/ 368784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lnTo>
                    <a:pt x="0" y="10800"/>
                  </a:lnTo>
                  <a:cubicBezTo>
                    <a:pt x="0" y="4835"/>
                    <a:pt x="4835" y="0"/>
                    <a:pt x="10799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6764"/>
                    <a:pt x="16764" y="21599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lose/>
                  <a:moveTo>
                    <a:pt x="5400" y="10800"/>
                  </a:moveTo>
                  <a:lnTo>
                    <a:pt x="5400" y="10800"/>
                  </a:lnTo>
                  <a:cubicBezTo>
                    <a:pt x="5400" y="13782"/>
                    <a:pt x="7817" y="16199"/>
                    <a:pt x="10799" y="16200"/>
                  </a:cubicBezTo>
                  <a:lnTo>
                    <a:pt x="10800" y="16200"/>
                  </a:lnTo>
                  <a:cubicBezTo>
                    <a:pt x="13782" y="16199"/>
                    <a:pt x="16200" y="13782"/>
                    <a:pt x="16200" y="10800"/>
                  </a:cubicBezTo>
                  <a:cubicBezTo>
                    <a:pt x="16200" y="7817"/>
                    <a:pt x="13782" y="5400"/>
                    <a:pt x="10800" y="5400"/>
                  </a:cubicBezTo>
                  <a:lnTo>
                    <a:pt x="10799" y="5400"/>
                  </a:lnTo>
                  <a:cubicBezTo>
                    <a:pt x="7817" y="5400"/>
                    <a:pt x="5400" y="7817"/>
                    <a:pt x="5400" y="1079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C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400">
                  <a:latin typeface="仿宋"/>
                  <a:ea typeface="仿宋"/>
                  <a:cs typeface="仿宋"/>
                </a:rPr>
                <a:t>               </a:t>
              </a:r>
              <a:r>
                <a:rPr lang="zh-CN" altLang="en-US" sz="1400">
                  <a:latin typeface="仿宋"/>
                  <a:ea typeface="仿宋"/>
                  <a:cs typeface="仿宋"/>
                </a:rPr>
                <a:t>Slave5                        Slave6</a:t>
              </a:r>
            </a:p>
            <a:p>
              <a:endParaRPr lang="zh-CN" altLang="en-US" sz="1400">
                <a:latin typeface="仿宋"/>
                <a:ea typeface="仿宋"/>
                <a:cs typeface="仿宋"/>
              </a:endParaRPr>
            </a:p>
            <a:p>
              <a:endParaRPr lang="zh-CN" altLang="en-US" sz="1400">
                <a:latin typeface="仿宋"/>
                <a:ea typeface="仿宋"/>
                <a:cs typeface="仿宋"/>
              </a:endParaRPr>
            </a:p>
            <a:p>
              <a:endParaRPr lang="zh-CN" altLang="en-US" sz="1400">
                <a:latin typeface="仿宋"/>
                <a:ea typeface="仿宋"/>
                <a:cs typeface="仿宋"/>
              </a:endParaRPr>
            </a:p>
            <a:p>
              <a:endParaRPr lang="zh-CN" altLang="en-US" sz="1400">
                <a:latin typeface="仿宋"/>
                <a:ea typeface="仿宋"/>
                <a:cs typeface="仿宋"/>
              </a:endParaRPr>
            </a:p>
            <a:p>
              <a:endParaRPr lang="zh-CN" altLang="en-US" sz="1400">
                <a:latin typeface="仿宋"/>
                <a:ea typeface="仿宋"/>
                <a:cs typeface="仿宋"/>
              </a:endParaRPr>
            </a:p>
            <a:p>
              <a:r>
                <a:rPr lang="zh-CN" altLang="en-US" sz="1400">
                  <a:latin typeface="仿宋"/>
                  <a:ea typeface="仿宋"/>
                  <a:cs typeface="仿宋"/>
                </a:rPr>
                <a:t>                               Vmware</a:t>
              </a:r>
            </a:p>
            <a:p>
              <a:r>
                <a:rPr lang="zh-CN" altLang="en-US" sz="1400">
                  <a:latin typeface="仿宋"/>
                  <a:ea typeface="仿宋"/>
                  <a:cs typeface="仿宋"/>
                </a:rPr>
                <a:t>         DataNode                      DataNode</a:t>
              </a:r>
            </a:p>
            <a:p>
              <a:endParaRPr lang="zh-CN" altLang="en-US" sz="1400">
                <a:latin typeface="仿宋"/>
                <a:ea typeface="仿宋"/>
                <a:cs typeface="仿宋"/>
              </a:endParaRPr>
            </a:p>
          </p:txBody>
        </p:sp>
        <p:sp>
          <p:nvSpPr>
            <p:cNvPr id="19468" name="任意多边形 18"/>
            <p:cNvSpPr>
              <a:spLocks noChangeArrowheads="1"/>
            </p:cNvSpPr>
            <p:nvPr/>
          </p:nvSpPr>
          <p:spPr bwMode="auto">
            <a:xfrm>
              <a:off x="3323500" y="240665"/>
              <a:ext cx="2552609" cy="2513964"/>
            </a:xfrm>
            <a:custGeom>
              <a:avLst/>
              <a:gdLst>
                <a:gd name="T0" fmla="*/ 1276305 w 21600"/>
                <a:gd name="T1" fmla="*/ 0 h 21600"/>
                <a:gd name="T2" fmla="*/ 373792 w 21600"/>
                <a:gd name="T3" fmla="*/ 368133 h 21600"/>
                <a:gd name="T4" fmla="*/ 0 w 21600"/>
                <a:gd name="T5" fmla="*/ 1256982 h 21600"/>
                <a:gd name="T6" fmla="*/ 373792 w 21600"/>
                <a:gd name="T7" fmla="*/ 2145831 h 21600"/>
                <a:gd name="T8" fmla="*/ 1276305 w 21600"/>
                <a:gd name="T9" fmla="*/ 2513964 h 21600"/>
                <a:gd name="T10" fmla="*/ 2178817 w 21600"/>
                <a:gd name="T11" fmla="*/ 2145831 h 21600"/>
                <a:gd name="T12" fmla="*/ 2552609 w 21600"/>
                <a:gd name="T13" fmla="*/ 1256982 h 21600"/>
                <a:gd name="T14" fmla="*/ 2178817 w 21600"/>
                <a:gd name="T15" fmla="*/ 36813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lnTo>
                    <a:pt x="0" y="10800"/>
                  </a:lnTo>
                  <a:cubicBezTo>
                    <a:pt x="0" y="4835"/>
                    <a:pt x="4835" y="0"/>
                    <a:pt x="10799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6764"/>
                    <a:pt x="16764" y="21599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lose/>
                  <a:moveTo>
                    <a:pt x="5400" y="10800"/>
                  </a:moveTo>
                  <a:lnTo>
                    <a:pt x="5400" y="10800"/>
                  </a:lnTo>
                  <a:cubicBezTo>
                    <a:pt x="5400" y="13782"/>
                    <a:pt x="7817" y="16199"/>
                    <a:pt x="10799" y="16200"/>
                  </a:cubicBezTo>
                  <a:lnTo>
                    <a:pt x="10800" y="16200"/>
                  </a:lnTo>
                  <a:cubicBezTo>
                    <a:pt x="13782" y="16199"/>
                    <a:pt x="16200" y="13782"/>
                    <a:pt x="16200" y="10800"/>
                  </a:cubicBezTo>
                  <a:cubicBezTo>
                    <a:pt x="16200" y="7817"/>
                    <a:pt x="13782" y="5400"/>
                    <a:pt x="10800" y="5400"/>
                  </a:cubicBezTo>
                  <a:lnTo>
                    <a:pt x="10799" y="5400"/>
                  </a:lnTo>
                  <a:cubicBezTo>
                    <a:pt x="7817" y="5400"/>
                    <a:pt x="5400" y="7817"/>
                    <a:pt x="5400" y="1079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C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400">
                  <a:latin typeface="仿宋"/>
                  <a:ea typeface="仿宋"/>
                  <a:cs typeface="仿宋"/>
                </a:rPr>
                <a:t>               </a:t>
              </a:r>
              <a:r>
                <a:rPr lang="zh-CN" altLang="en-US" sz="1400">
                  <a:latin typeface="仿宋"/>
                  <a:ea typeface="仿宋"/>
                  <a:cs typeface="仿宋"/>
                </a:rPr>
                <a:t>Slave2                       Slave3</a:t>
              </a:r>
            </a:p>
            <a:p>
              <a:endParaRPr lang="zh-CN" altLang="en-US" sz="1400">
                <a:latin typeface="仿宋"/>
                <a:ea typeface="仿宋"/>
                <a:cs typeface="仿宋"/>
              </a:endParaRPr>
            </a:p>
            <a:p>
              <a:endParaRPr lang="zh-CN" altLang="en-US" sz="1400">
                <a:latin typeface="仿宋"/>
                <a:ea typeface="仿宋"/>
                <a:cs typeface="仿宋"/>
              </a:endParaRPr>
            </a:p>
            <a:p>
              <a:endParaRPr lang="zh-CN" altLang="en-US" sz="1400">
                <a:latin typeface="仿宋"/>
                <a:ea typeface="仿宋"/>
                <a:cs typeface="仿宋"/>
              </a:endParaRPr>
            </a:p>
            <a:p>
              <a:endParaRPr lang="zh-CN" altLang="en-US" sz="1400">
                <a:latin typeface="仿宋"/>
                <a:ea typeface="仿宋"/>
                <a:cs typeface="仿宋"/>
              </a:endParaRPr>
            </a:p>
            <a:p>
              <a:r>
                <a:rPr lang="zh-CN" altLang="en-US" sz="1400">
                  <a:latin typeface="仿宋"/>
                  <a:ea typeface="仿宋"/>
                  <a:cs typeface="仿宋"/>
                </a:rPr>
                <a:t> </a:t>
              </a:r>
            </a:p>
            <a:p>
              <a:r>
                <a:rPr lang="zh-CN" altLang="en-US" sz="1400">
                  <a:latin typeface="仿宋"/>
                  <a:ea typeface="仿宋"/>
                  <a:cs typeface="仿宋"/>
                </a:rPr>
                <a:t>                              Vmware</a:t>
              </a:r>
            </a:p>
            <a:p>
              <a:r>
                <a:rPr lang="zh-CN" altLang="en-US" sz="1400">
                  <a:latin typeface="仿宋"/>
                  <a:ea typeface="仿宋"/>
                  <a:cs typeface="仿宋"/>
                </a:rPr>
                <a:t>           DataNode                 DataNode</a:t>
              </a:r>
            </a:p>
            <a:p>
              <a:endParaRPr lang="zh-CN" altLang="en-US" sz="1400">
                <a:latin typeface="仿宋"/>
                <a:ea typeface="仿宋"/>
                <a:cs typeface="仿宋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2446" y="192105"/>
              <a:ext cx="2421868" cy="236718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92D05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indent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>
                  <a:latin typeface="华文中宋" panose="02010600040101010101" charset="-122"/>
                  <a:ea typeface="华文中宋" panose="02010600040101010101" charset="-122"/>
                </a:rPr>
                <a:t>          </a:t>
              </a:r>
              <a:r>
                <a:rPr lang="en-US" altLang="zh-CN" sz="1400" b="1">
                  <a:latin typeface="华文中宋" panose="02010600040101010101" charset="-122"/>
                  <a:ea typeface="华文中宋" panose="02010600040101010101" charset="-122"/>
                </a:rPr>
                <a:t> </a:t>
              </a:r>
              <a:r>
                <a:rPr lang="zh-CN" altLang="en-US" sz="1400" b="1">
                  <a:latin typeface="华文中宋" panose="02010600040101010101" charset="-122"/>
                  <a:ea typeface="华文中宋" panose="02010600040101010101" charset="-122"/>
                </a:rPr>
                <a:t>Master</a:t>
              </a:r>
              <a:endParaRPr lang="zh-CN" altLang="en-US" sz="1400">
                <a:latin typeface="华文中宋" panose="02010600040101010101" charset="-122"/>
                <a:ea typeface="华文中宋" panose="02010600040101010101" charset="-122"/>
              </a:endParaRPr>
            </a:p>
            <a:p>
              <a:pPr indent="3429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>
                  <a:latin typeface="华文中宋" panose="02010600040101010101" charset="-122"/>
                  <a:ea typeface="华文中宋" panose="02010600040101010101" charset="-122"/>
                </a:rPr>
                <a:t>          NameNode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>
                  <a:latin typeface="华文中宋" panose="02010600040101010101" charset="-122"/>
                  <a:ea typeface="华文中宋" panose="02010600040101010101" charset="-122"/>
                </a:rPr>
                <a:t>      </a:t>
              </a:r>
            </a:p>
            <a:p>
              <a:pPr indent="1143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>
                  <a:latin typeface="华文中宋" panose="02010600040101010101" charset="-122"/>
                  <a:ea typeface="华文中宋" panose="02010600040101010101" charset="-122"/>
                </a:rPr>
                <a:t>       SecondaryNameNode</a:t>
              </a:r>
            </a:p>
            <a:p>
              <a:pPr indent="3429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>
                  <a:latin typeface="华文中宋" panose="02010600040101010101" charset="-122"/>
                  <a:ea typeface="华文中宋" panose="02010600040101010101" charset="-122"/>
                </a:rPr>
                <a:t>           DataNode</a:t>
              </a:r>
            </a:p>
            <a:p>
              <a:pPr indent="4000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华文中宋" panose="02010600040101010101" charset="-122"/>
                <a:ea typeface="华文中宋" panose="02010600040101010101" charset="-122"/>
              </a:endParaRPr>
            </a:p>
            <a:p>
              <a:pPr indent="4000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华文中宋" panose="02010600040101010101" charset="-122"/>
                <a:ea typeface="华文中宋" panose="02010600040101010101" charset="-122"/>
              </a:endParaRPr>
            </a:p>
            <a:p>
              <a:pPr indent="66675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>
                  <a:latin typeface="华文中宋" panose="02010600040101010101" charset="-122"/>
                  <a:ea typeface="华文中宋" panose="02010600040101010101" charset="-122"/>
                </a:rPr>
                <a:t>           </a:t>
              </a:r>
              <a:r>
                <a:rPr lang="zh-CN" altLang="en-US" sz="1400" b="1">
                  <a:latin typeface="华文中宋" panose="02010600040101010101" charset="-122"/>
                  <a:ea typeface="华文中宋" panose="02010600040101010101" charset="-122"/>
                </a:rPr>
                <a:t> Linux</a:t>
              </a:r>
              <a:endParaRPr lang="zh-CN" altLang="en-US" b="1">
                <a:latin typeface="华文中宋" panose="02010600040101010101" charset="-122"/>
                <a:ea typeface="华文中宋" panose="02010600040101010101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19470" name="椭圆 28"/>
            <p:cNvSpPr>
              <a:spLocks noChangeArrowheads="1"/>
            </p:cNvSpPr>
            <p:nvPr/>
          </p:nvSpPr>
          <p:spPr bwMode="auto">
            <a:xfrm>
              <a:off x="4155440" y="852170"/>
              <a:ext cx="914400" cy="10318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92D05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zh-CN" sz="1400">
                  <a:latin typeface="仿宋"/>
                  <a:ea typeface="仿宋"/>
                  <a:cs typeface="仿宋"/>
                </a:rPr>
                <a:t>    </a:t>
              </a:r>
              <a:r>
                <a:rPr lang="zh-CN" altLang="en-US" sz="1400">
                  <a:latin typeface="仿宋"/>
                  <a:ea typeface="仿宋"/>
                  <a:cs typeface="仿宋"/>
                </a:rPr>
                <a:t>Slave1</a:t>
              </a:r>
            </a:p>
            <a:p>
              <a:r>
                <a:rPr lang="zh-CN" altLang="en-US" sz="1400">
                  <a:latin typeface="仿宋"/>
                  <a:ea typeface="仿宋"/>
                  <a:cs typeface="仿宋"/>
                </a:rPr>
                <a:t>   DataNode</a:t>
              </a:r>
            </a:p>
            <a:p>
              <a:r>
                <a:rPr lang="zh-CN" altLang="en-US" sz="1400">
                  <a:latin typeface="仿宋"/>
                  <a:ea typeface="仿宋"/>
                  <a:cs typeface="仿宋"/>
                </a:rPr>
                <a:t>    Linux</a:t>
              </a:r>
            </a:p>
            <a:p>
              <a:endParaRPr lang="zh-CN" altLang="en-US">
                <a:latin typeface="仿宋"/>
                <a:ea typeface="仿宋"/>
                <a:cs typeface="仿宋"/>
              </a:endParaRPr>
            </a:p>
            <a:p>
              <a:r>
                <a:rPr lang="zh-CN" altLang="en-US">
                  <a:latin typeface="仿宋"/>
                  <a:ea typeface="仿宋"/>
                  <a:cs typeface="仿宋"/>
                </a:rPr>
                <a:t>       </a:t>
              </a:r>
            </a:p>
          </p:txBody>
        </p:sp>
        <p:sp>
          <p:nvSpPr>
            <p:cNvPr id="19471" name="椭圆 34"/>
            <p:cNvSpPr>
              <a:spLocks noChangeArrowheads="1"/>
            </p:cNvSpPr>
            <p:nvPr/>
          </p:nvSpPr>
          <p:spPr bwMode="auto">
            <a:xfrm>
              <a:off x="2254250" y="3365499"/>
              <a:ext cx="914400" cy="10287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92D05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zh-CN" sz="1400">
                  <a:latin typeface="仿宋"/>
                  <a:ea typeface="仿宋"/>
                  <a:cs typeface="仿宋"/>
                </a:rPr>
                <a:t>   </a:t>
              </a:r>
              <a:r>
                <a:rPr lang="zh-CN" altLang="en-US" sz="1400">
                  <a:latin typeface="仿宋"/>
                  <a:ea typeface="仿宋"/>
                  <a:cs typeface="仿宋"/>
                </a:rPr>
                <a:t>Slave4</a:t>
              </a:r>
            </a:p>
            <a:p>
              <a:r>
                <a:rPr lang="zh-CN" altLang="en-US" sz="1400">
                  <a:latin typeface="仿宋"/>
                  <a:ea typeface="仿宋"/>
                  <a:cs typeface="仿宋"/>
                </a:rPr>
                <a:t>  DataNode</a:t>
              </a:r>
            </a:p>
            <a:p>
              <a:r>
                <a:rPr lang="zh-CN" altLang="en-US" sz="1400">
                  <a:latin typeface="仿宋"/>
                  <a:ea typeface="仿宋"/>
                  <a:cs typeface="仿宋"/>
                </a:rPr>
                <a:t>    Linux</a:t>
              </a:r>
            </a:p>
            <a:p>
              <a:endParaRPr lang="zh-CN" altLang="en-US" sz="1400">
                <a:latin typeface="仿宋"/>
                <a:ea typeface="仿宋"/>
                <a:cs typeface="仿宋"/>
              </a:endParaRPr>
            </a:p>
          </p:txBody>
        </p:sp>
        <p:sp>
          <p:nvSpPr>
            <p:cNvPr id="19472" name="直接连接符 35"/>
            <p:cNvSpPr>
              <a:spLocks noChangeShapeType="1"/>
            </p:cNvSpPr>
            <p:nvPr/>
          </p:nvSpPr>
          <p:spPr bwMode="auto">
            <a:xfrm>
              <a:off x="4601197" y="253365"/>
              <a:ext cx="619" cy="5988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3" name="直接连接符 36"/>
            <p:cNvSpPr>
              <a:spLocks noChangeShapeType="1"/>
            </p:cNvSpPr>
            <p:nvPr/>
          </p:nvSpPr>
          <p:spPr bwMode="auto">
            <a:xfrm flipH="1" flipV="1">
              <a:off x="4601816" y="2112644"/>
              <a:ext cx="310" cy="6419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4" name="直接连接符 37"/>
            <p:cNvSpPr>
              <a:spLocks noChangeShapeType="1"/>
            </p:cNvSpPr>
            <p:nvPr/>
          </p:nvSpPr>
          <p:spPr bwMode="auto">
            <a:xfrm>
              <a:off x="2727220" y="2768599"/>
              <a:ext cx="310" cy="5962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直接连接符 38"/>
            <p:cNvSpPr>
              <a:spLocks noChangeShapeType="1"/>
            </p:cNvSpPr>
            <p:nvPr/>
          </p:nvSpPr>
          <p:spPr bwMode="auto">
            <a:xfrm flipH="1" flipV="1">
              <a:off x="2727220" y="4650104"/>
              <a:ext cx="619" cy="6229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直接连接符 39"/>
            <p:cNvSpPr>
              <a:spLocks noChangeShapeType="1"/>
            </p:cNvSpPr>
            <p:nvPr/>
          </p:nvSpPr>
          <p:spPr bwMode="auto">
            <a:xfrm>
              <a:off x="4163060" y="1468755"/>
              <a:ext cx="89535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矩形 40"/>
            <p:cNvSpPr>
              <a:spLocks noChangeArrowheads="1"/>
            </p:cNvSpPr>
            <p:nvPr/>
          </p:nvSpPr>
          <p:spPr bwMode="auto">
            <a:xfrm>
              <a:off x="3916683" y="5688328"/>
              <a:ext cx="1991313" cy="1135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仿宋"/>
                  <a:ea typeface="仿宋"/>
                  <a:cs typeface="仿宋"/>
                </a:rPr>
                <a:t> </a:t>
              </a:r>
              <a:r>
                <a:rPr lang="zh-CN" altLang="en-US" sz="1200">
                  <a:latin typeface="仿宋"/>
                  <a:ea typeface="仿宋"/>
                  <a:cs typeface="仿宋"/>
                </a:rPr>
                <a:t>Master与Slave通信以Slave2为例</a:t>
              </a:r>
            </a:p>
            <a:p>
              <a:r>
                <a:rPr lang="zh-CN" altLang="en-US" sz="1200">
                  <a:latin typeface="仿宋"/>
                  <a:ea typeface="仿宋"/>
                  <a:cs typeface="仿宋"/>
                </a:rPr>
                <a:t>                       ：任务调度</a:t>
              </a:r>
            </a:p>
            <a:p>
              <a:r>
                <a:rPr lang="zh-CN" altLang="en-US" sz="1200">
                  <a:latin typeface="仿宋"/>
                  <a:ea typeface="仿宋"/>
                  <a:cs typeface="仿宋"/>
                </a:rPr>
                <a:t>                       ：结果反馈</a:t>
              </a:r>
            </a:p>
            <a:p>
              <a:r>
                <a:rPr lang="zh-CN" altLang="en-US" sz="1200">
                  <a:latin typeface="仿宋"/>
                  <a:ea typeface="仿宋"/>
                  <a:cs typeface="仿宋"/>
                </a:rPr>
                <a:t>                       ：心跳机制</a:t>
              </a:r>
            </a:p>
            <a:p>
              <a:r>
                <a:rPr lang="zh-CN" altLang="en-US" sz="1200">
                  <a:latin typeface="仿宋"/>
                  <a:ea typeface="仿宋"/>
                  <a:cs typeface="仿宋"/>
                </a:rPr>
                <a:t>                       ：NameNode与SecondaryNameNode通讯</a:t>
              </a:r>
            </a:p>
            <a:p>
              <a:endParaRPr lang="zh-CN" altLang="en-US" sz="1200">
                <a:latin typeface="仿宋"/>
                <a:ea typeface="仿宋"/>
                <a:cs typeface="仿宋"/>
              </a:endParaRPr>
            </a:p>
            <a:p>
              <a:endParaRPr lang="zh-CN" altLang="en-US" sz="1200">
                <a:latin typeface="仿宋"/>
                <a:ea typeface="仿宋"/>
                <a:cs typeface="仿宋"/>
              </a:endParaRPr>
            </a:p>
          </p:txBody>
        </p:sp>
        <p:sp>
          <p:nvSpPr>
            <p:cNvPr id="19478" name="右箭头 41"/>
            <p:cNvSpPr>
              <a:spLocks noChangeArrowheads="1"/>
            </p:cNvSpPr>
            <p:nvPr/>
          </p:nvSpPr>
          <p:spPr bwMode="auto">
            <a:xfrm>
              <a:off x="3902710" y="5988684"/>
              <a:ext cx="469900" cy="76200"/>
            </a:xfrm>
            <a:prstGeom prst="rightArrow">
              <a:avLst>
                <a:gd name="adj1" fmla="val 50000"/>
                <a:gd name="adj2" fmla="val 154167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ato Light"/>
              </a:endParaRPr>
            </a:p>
          </p:txBody>
        </p:sp>
        <p:sp>
          <p:nvSpPr>
            <p:cNvPr id="19479" name="左箭头 42"/>
            <p:cNvSpPr>
              <a:spLocks noChangeArrowheads="1"/>
            </p:cNvSpPr>
            <p:nvPr/>
          </p:nvSpPr>
          <p:spPr bwMode="auto">
            <a:xfrm>
              <a:off x="3915529" y="6163944"/>
              <a:ext cx="444500" cy="76200"/>
            </a:xfrm>
            <a:prstGeom prst="leftArrow">
              <a:avLst>
                <a:gd name="adj1" fmla="val 50000"/>
                <a:gd name="adj2" fmla="val 145833"/>
              </a:avLst>
            </a:prstGeom>
            <a:solidFill>
              <a:srgbClr val="00B0F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ato Light"/>
              </a:endParaRPr>
            </a:p>
          </p:txBody>
        </p:sp>
        <p:sp>
          <p:nvSpPr>
            <p:cNvPr id="19480" name="左右箭头 43"/>
            <p:cNvSpPr>
              <a:spLocks noChangeArrowheads="1"/>
            </p:cNvSpPr>
            <p:nvPr/>
          </p:nvSpPr>
          <p:spPr bwMode="auto">
            <a:xfrm>
              <a:off x="3916743" y="6339204"/>
              <a:ext cx="457200" cy="76200"/>
            </a:xfrm>
            <a:prstGeom prst="leftRightArrow">
              <a:avLst>
                <a:gd name="adj1" fmla="val 50000"/>
                <a:gd name="adj2" fmla="val 12000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ato Light"/>
              </a:endParaRPr>
            </a:p>
          </p:txBody>
        </p:sp>
        <p:sp>
          <p:nvSpPr>
            <p:cNvPr id="19481" name="上下箭头 44"/>
            <p:cNvSpPr>
              <a:spLocks noChangeArrowheads="1"/>
            </p:cNvSpPr>
            <p:nvPr/>
          </p:nvSpPr>
          <p:spPr bwMode="auto">
            <a:xfrm>
              <a:off x="1062529" y="970280"/>
              <a:ext cx="52631" cy="332105"/>
            </a:xfrm>
            <a:prstGeom prst="upDownArrow">
              <a:avLst>
                <a:gd name="adj1" fmla="val 50000"/>
                <a:gd name="adj2" fmla="val 59449"/>
              </a:avLst>
            </a:prstGeom>
            <a:solidFill>
              <a:srgbClr val="92D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ato Light"/>
              </a:endParaRPr>
            </a:p>
          </p:txBody>
        </p:sp>
        <p:sp>
          <p:nvSpPr>
            <p:cNvPr id="19482" name="右箭头 45"/>
            <p:cNvSpPr>
              <a:spLocks noChangeArrowheads="1"/>
            </p:cNvSpPr>
            <p:nvPr/>
          </p:nvSpPr>
          <p:spPr bwMode="auto">
            <a:xfrm>
              <a:off x="1504315" y="666115"/>
              <a:ext cx="2133600" cy="152400"/>
            </a:xfrm>
            <a:prstGeom prst="rightArrow">
              <a:avLst>
                <a:gd name="adj1" fmla="val 50000"/>
                <a:gd name="adj2" fmla="val 350000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ato Light"/>
              </a:endParaRPr>
            </a:p>
          </p:txBody>
        </p:sp>
        <p:sp>
          <p:nvSpPr>
            <p:cNvPr id="19483" name="左箭头 46"/>
            <p:cNvSpPr>
              <a:spLocks noChangeArrowheads="1"/>
            </p:cNvSpPr>
            <p:nvPr/>
          </p:nvSpPr>
          <p:spPr bwMode="auto">
            <a:xfrm>
              <a:off x="1504315" y="830580"/>
              <a:ext cx="2108200" cy="139700"/>
            </a:xfrm>
            <a:prstGeom prst="leftArrow">
              <a:avLst>
                <a:gd name="adj1" fmla="val 50000"/>
                <a:gd name="adj2" fmla="val 377273"/>
              </a:avLst>
            </a:prstGeom>
            <a:solidFill>
              <a:srgbClr val="00B0F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ato Light"/>
              </a:endParaRPr>
            </a:p>
          </p:txBody>
        </p:sp>
        <p:sp>
          <p:nvSpPr>
            <p:cNvPr id="19484" name="左右箭头 47"/>
            <p:cNvSpPr>
              <a:spLocks noChangeArrowheads="1"/>
            </p:cNvSpPr>
            <p:nvPr/>
          </p:nvSpPr>
          <p:spPr bwMode="auto">
            <a:xfrm>
              <a:off x="1492885" y="1012190"/>
              <a:ext cx="2197100" cy="165100"/>
            </a:xfrm>
            <a:prstGeom prst="leftRightArrow">
              <a:avLst>
                <a:gd name="adj1" fmla="val 50000"/>
                <a:gd name="adj2" fmla="val 266154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ato Light"/>
              </a:endParaRPr>
            </a:p>
          </p:txBody>
        </p:sp>
        <p:sp>
          <p:nvSpPr>
            <p:cNvPr id="19485" name="左右箭头 48"/>
            <p:cNvSpPr>
              <a:spLocks noChangeArrowheads="1"/>
            </p:cNvSpPr>
            <p:nvPr/>
          </p:nvSpPr>
          <p:spPr bwMode="auto">
            <a:xfrm>
              <a:off x="3915363" y="6535418"/>
              <a:ext cx="457200" cy="76200"/>
            </a:xfrm>
            <a:prstGeom prst="leftRightArrow">
              <a:avLst>
                <a:gd name="adj1" fmla="val 50000"/>
                <a:gd name="adj2" fmla="val 120000"/>
              </a:avLst>
            </a:prstGeom>
            <a:solidFill>
              <a:srgbClr val="92D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ato Light"/>
              </a:endParaRPr>
            </a:p>
          </p:txBody>
        </p:sp>
      </p:grpSp>
      <p:sp>
        <p:nvSpPr>
          <p:cNvPr id="19462" name="直接连接符 70"/>
          <p:cNvSpPr>
            <a:spLocks noChangeShapeType="1"/>
          </p:cNvSpPr>
          <p:nvPr/>
        </p:nvSpPr>
        <p:spPr bwMode="auto">
          <a:xfrm>
            <a:off x="4670425" y="4070350"/>
            <a:ext cx="17795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3" name="文本框 71"/>
          <p:cNvSpPr txBox="1">
            <a:spLocks noChangeArrowheads="1"/>
          </p:cNvSpPr>
          <p:nvPr/>
        </p:nvSpPr>
        <p:spPr bwMode="auto">
          <a:xfrm>
            <a:off x="3535363" y="141288"/>
            <a:ext cx="4746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Lato Light"/>
              </a:rPr>
              <a:t>      </a:t>
            </a:r>
            <a:r>
              <a:rPr lang="zh-CN" altLang="en-US">
                <a:latin typeface="Lato Light"/>
              </a:rPr>
              <a:t>优化调整后</a:t>
            </a:r>
            <a:r>
              <a:rPr lang="en-US" altLang="zh-CN">
                <a:latin typeface="仿宋"/>
                <a:ea typeface="仿宋"/>
                <a:cs typeface="仿宋"/>
              </a:rPr>
              <a:t>Hadoop</a:t>
            </a:r>
            <a:r>
              <a:rPr lang="zh-CN" altLang="en-US">
                <a:latin typeface="Lato Light"/>
              </a:rPr>
              <a:t>节点部署</a:t>
            </a:r>
          </a:p>
        </p:txBody>
      </p:sp>
      <p:sp>
        <p:nvSpPr>
          <p:cNvPr id="19464" name="Text Box 2"/>
          <p:cNvSpPr txBox="1">
            <a:spLocks noChangeArrowheads="1"/>
          </p:cNvSpPr>
          <p:nvPr/>
        </p:nvSpPr>
        <p:spPr bwMode="auto">
          <a:xfrm>
            <a:off x="476250" y="5164138"/>
            <a:ext cx="31623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>
                <a:solidFill>
                  <a:srgbClr val="7030A0"/>
                </a:solidFill>
                <a:latin typeface="Lato Light"/>
              </a:rPr>
              <a:t>3台物理服务器</a:t>
            </a:r>
          </a:p>
          <a:p>
            <a:r>
              <a:rPr lang="zh-CN" altLang="en-US" sz="3200">
                <a:solidFill>
                  <a:srgbClr val="7030A0"/>
                </a:solidFill>
                <a:latin typeface="Lato Light"/>
              </a:rPr>
              <a:t>7</a:t>
            </a:r>
            <a:r>
              <a:rPr lang="en-US" altLang="en-US" sz="3200">
                <a:solidFill>
                  <a:srgbClr val="7030A0"/>
                </a:solidFill>
                <a:latin typeface="Lato Light"/>
              </a:rPr>
              <a:t>个虚拟节点</a:t>
            </a:r>
          </a:p>
        </p:txBody>
      </p:sp>
      <p:sp>
        <p:nvSpPr>
          <p:cNvPr id="19465" name="Text Box 1"/>
          <p:cNvSpPr txBox="1">
            <a:spLocks noChangeArrowheads="1"/>
          </p:cNvSpPr>
          <p:nvPr/>
        </p:nvSpPr>
        <p:spPr bwMode="auto">
          <a:xfrm>
            <a:off x="8455025" y="4260850"/>
            <a:ext cx="3324225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7030A0"/>
                </a:solidFill>
                <a:latin typeface="Lato Light"/>
              </a:rPr>
              <a:t>减少额外的开销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文本框 5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>
            <a:spLocks noChangeArrowheads="1"/>
          </p:cNvSpPr>
          <p:nvPr/>
        </p:nvSpPr>
        <p:spPr bwMode="auto">
          <a:xfrm>
            <a:off x="2965450" y="3992563"/>
            <a:ext cx="646588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rgbClr val="3F3F3F"/>
                </a:solidFill>
                <a:latin typeface="Lato Light"/>
                <a:sym typeface="+mn-ea"/>
              </a:rPr>
              <a:t>  记录分析Hadoop的计算和</a:t>
            </a:r>
          </a:p>
          <a:p>
            <a:r>
              <a:rPr lang="zh-CN" altLang="en-US" sz="3600">
                <a:solidFill>
                  <a:srgbClr val="3F3F3F"/>
                </a:solidFill>
                <a:latin typeface="Lato Light"/>
                <a:sym typeface="+mn-ea"/>
              </a:rPr>
              <a:t>I</a:t>
            </a:r>
            <a:r>
              <a:rPr lang="zh-CN" altLang="zh-CN" sz="3600">
                <a:solidFill>
                  <a:srgbClr val="3F3F3F"/>
                </a:solidFill>
                <a:latin typeface="Lato Light"/>
                <a:sym typeface="+mn-ea"/>
              </a:rPr>
              <a:t>/</a:t>
            </a:r>
            <a:r>
              <a:rPr lang="zh-CN" altLang="en-US" sz="3600">
                <a:solidFill>
                  <a:srgbClr val="3F3F3F"/>
                </a:solidFill>
                <a:latin typeface="Lato Light"/>
                <a:sym typeface="+mn-ea"/>
              </a:rPr>
              <a:t>O开销状况与文件输出时间</a:t>
            </a:r>
            <a:r>
              <a:rPr lang="en-US" altLang="zh-CN" sz="3600">
                <a:solidFill>
                  <a:srgbClr val="3F3F3F"/>
                </a:solidFill>
                <a:latin typeface="Lato Light"/>
                <a:sym typeface="+mn-ea"/>
              </a:rPr>
              <a:t>。</a:t>
            </a:r>
            <a:endParaRPr lang="en-US" altLang="zh-CN" sz="3600">
              <a:solidFill>
                <a:srgbClr val="3F3F3F"/>
              </a:solidFill>
              <a:latin typeface="Lato Light"/>
            </a:endParaRPr>
          </a:p>
        </p:txBody>
      </p:sp>
      <p:sp>
        <p:nvSpPr>
          <p:cNvPr id="7" name="六边形 6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5100638" y="1943100"/>
            <a:ext cx="1990725" cy="171450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200" dirty="0">
                <a:latin typeface="Agency FB" panose="020B0503020202020204" pitchFamily="34" charset="0"/>
              </a:rPr>
              <a:t>3</a:t>
            </a:r>
            <a:endParaRPr lang="zh-CN" altLang="en-US" sz="7200" dirty="0">
              <a:latin typeface="Agency FB" panose="020B0503020202020204" pitchFamily="34" charset="0"/>
            </a:endParaRPr>
          </a:p>
        </p:txBody>
      </p:sp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>
                <a:latin typeface="+mn-lt"/>
                <a:ea typeface="+mn-ea"/>
              </a:rPr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lang="zh-CN" altLang="en-US" sz="100">
              <a:latin typeface="+mn-lt"/>
              <a:ea typeface="+mn-ea"/>
            </a:endParaRPr>
          </a:p>
        </p:txBody>
      </p:sp>
      <p:grpSp>
        <p:nvGrpSpPr>
          <p:cNvPr id="21508" name="组合 7"/>
          <p:cNvGrpSpPr>
            <a:grpSpLocks/>
          </p:cNvGrpSpPr>
          <p:nvPr/>
        </p:nvGrpSpPr>
        <p:grpSpPr bwMode="auto">
          <a:xfrm>
            <a:off x="0" y="7507288"/>
            <a:ext cx="12192000" cy="1320800"/>
            <a:chOff x="0" y="7507131"/>
            <a:chExt cx="12192000" cy="1320800"/>
          </a:xfrm>
        </p:grpSpPr>
        <p:sp>
          <p:nvSpPr>
            <p:cNvPr id="15" name="矩形 14"/>
            <p:cNvSpPr/>
            <p:nvPr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16" name="矩形 15"/>
            <p:cNvSpPr>
              <a:spLocks noChangeArrowheads="1"/>
            </p:cNvSpPr>
            <p:nvPr/>
          </p:nvSpPr>
          <p:spPr bwMode="auto">
            <a:xfrm>
              <a:off x="541421" y="7679249"/>
              <a:ext cx="6096000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读书派</a:t>
              </a:r>
              <a:r>
                <a: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booklist</a:t>
              </a:r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免费出品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禁止任何二次分享、售卖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本人法律专业，请勿以身试法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28600" y="7688106"/>
              <a:ext cx="84138" cy="950912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518" name="矩形 17"/>
            <p:cNvSpPr>
              <a:spLocks noChangeArrowheads="1"/>
            </p:cNvSpPr>
            <p:nvPr/>
          </p:nvSpPr>
          <p:spPr bwMode="auto">
            <a:xfrm>
              <a:off x="5454567" y="7679249"/>
              <a:ext cx="6096000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读书派</a:t>
              </a:r>
              <a:r>
                <a: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booklist</a:t>
              </a:r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免费出品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r"/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这部分内容不影响</a:t>
              </a:r>
              <a:r>
                <a: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播放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r"/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尊重原创，请勿以身试法，二次分享或倒卖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1779250" y="7688106"/>
              <a:ext cx="84138" cy="950912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509" name="组合 8"/>
          <p:cNvGrpSpPr>
            <a:grpSpLocks/>
          </p:cNvGrpSpPr>
          <p:nvPr/>
        </p:nvGrpSpPr>
        <p:grpSpPr bwMode="auto">
          <a:xfrm>
            <a:off x="0" y="-1665288"/>
            <a:ext cx="12192000" cy="1320800"/>
            <a:chOff x="0" y="7507131"/>
            <a:chExt cx="12192000" cy="1320800"/>
          </a:xfrm>
        </p:grpSpPr>
        <p:sp>
          <p:nvSpPr>
            <p:cNvPr id="10" name="矩形 9"/>
            <p:cNvSpPr/>
            <p:nvPr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11" name="矩形 10"/>
            <p:cNvSpPr>
              <a:spLocks noChangeArrowheads="1"/>
            </p:cNvSpPr>
            <p:nvPr/>
          </p:nvSpPr>
          <p:spPr bwMode="auto">
            <a:xfrm>
              <a:off x="541421" y="7679249"/>
              <a:ext cx="6096000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读书派</a:t>
              </a:r>
              <a:r>
                <a: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booklist</a:t>
              </a:r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免费出品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禁止任何二次分享、售卖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本人法律专业，请勿以身试法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28600" y="7688106"/>
              <a:ext cx="84138" cy="950913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513" name="矩形 12"/>
            <p:cNvSpPr>
              <a:spLocks noChangeArrowheads="1"/>
            </p:cNvSpPr>
            <p:nvPr/>
          </p:nvSpPr>
          <p:spPr bwMode="auto">
            <a:xfrm>
              <a:off x="5454567" y="7679249"/>
              <a:ext cx="6096000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读书派</a:t>
              </a:r>
              <a:r>
                <a: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booklist</a:t>
              </a:r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免费出品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r"/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这部分内容不影响</a:t>
              </a:r>
              <a:r>
                <a: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播放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r"/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尊重原创，请勿以身试法，二次分享或倒卖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1779250" y="7688106"/>
              <a:ext cx="84138" cy="950913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6"/>
          <p:cNvCxnSpPr/>
          <p:nvPr/>
        </p:nvCxnSpPr>
        <p:spPr>
          <a:xfrm>
            <a:off x="4251325" y="3429000"/>
            <a:ext cx="4092575" cy="0"/>
          </a:xfrm>
          <a:prstGeom prst="line">
            <a:avLst/>
          </a:prstGeom>
          <a:noFill/>
          <a:ln w="19050" cap="rnd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矩形 16"/>
          <p:cNvSpPr/>
          <p:nvPr/>
        </p:nvSpPr>
        <p:spPr>
          <a:xfrm>
            <a:off x="0" y="320675"/>
            <a:ext cx="142875" cy="1889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0">
              <a:cs typeface="+mn-ea"/>
              <a:sym typeface="+mn-lt"/>
            </a:endParaRPr>
          </a:p>
        </p:txBody>
      </p:sp>
      <p:grpSp>
        <p:nvGrpSpPr>
          <p:cNvPr id="22531" name="组合 37"/>
          <p:cNvGrpSpPr>
            <a:grpSpLocks/>
          </p:cNvGrpSpPr>
          <p:nvPr/>
        </p:nvGrpSpPr>
        <p:grpSpPr bwMode="auto">
          <a:xfrm>
            <a:off x="0" y="7507288"/>
            <a:ext cx="12192000" cy="1320800"/>
            <a:chOff x="0" y="7507131"/>
            <a:chExt cx="12192000" cy="1320800"/>
          </a:xfrm>
        </p:grpSpPr>
        <p:sp>
          <p:nvSpPr>
            <p:cNvPr id="45" name="矩形 44"/>
            <p:cNvSpPr/>
            <p:nvPr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43" name="矩形 45"/>
            <p:cNvSpPr>
              <a:spLocks noChangeArrowheads="1"/>
            </p:cNvSpPr>
            <p:nvPr/>
          </p:nvSpPr>
          <p:spPr bwMode="auto">
            <a:xfrm>
              <a:off x="541421" y="7679249"/>
              <a:ext cx="60960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228600" y="7688106"/>
              <a:ext cx="84138" cy="950912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545" name="矩形 47"/>
            <p:cNvSpPr>
              <a:spLocks noChangeArrowheads="1"/>
            </p:cNvSpPr>
            <p:nvPr/>
          </p:nvSpPr>
          <p:spPr bwMode="auto">
            <a:xfrm>
              <a:off x="5454567" y="7679249"/>
              <a:ext cx="60960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1779250" y="7688106"/>
              <a:ext cx="84138" cy="950912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2532" name="组合 38"/>
          <p:cNvGrpSpPr>
            <a:grpSpLocks/>
          </p:cNvGrpSpPr>
          <p:nvPr/>
        </p:nvGrpSpPr>
        <p:grpSpPr bwMode="auto">
          <a:xfrm>
            <a:off x="0" y="-1665288"/>
            <a:ext cx="12192000" cy="1320800"/>
            <a:chOff x="0" y="7507131"/>
            <a:chExt cx="12192000" cy="1320800"/>
          </a:xfrm>
        </p:grpSpPr>
        <p:sp>
          <p:nvSpPr>
            <p:cNvPr id="40" name="矩形 39"/>
            <p:cNvSpPr/>
            <p:nvPr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38" name="矩形 40"/>
            <p:cNvSpPr>
              <a:spLocks noChangeArrowheads="1"/>
            </p:cNvSpPr>
            <p:nvPr/>
          </p:nvSpPr>
          <p:spPr bwMode="auto">
            <a:xfrm>
              <a:off x="541421" y="7679249"/>
              <a:ext cx="6096000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读书派</a:t>
              </a:r>
              <a:r>
                <a: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booklist</a:t>
              </a:r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免费出品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禁止任何二次分享、售卖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本人法律专业，请勿以身试法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228600" y="7688106"/>
              <a:ext cx="84138" cy="950913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540" name="矩形 42"/>
            <p:cNvSpPr>
              <a:spLocks noChangeArrowheads="1"/>
            </p:cNvSpPr>
            <p:nvPr/>
          </p:nvSpPr>
          <p:spPr bwMode="auto">
            <a:xfrm>
              <a:off x="5454567" y="7679249"/>
              <a:ext cx="6096000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读书派</a:t>
              </a:r>
              <a:r>
                <a: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booklist</a:t>
              </a:r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免费出品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r"/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这部分内容不影响</a:t>
              </a:r>
              <a:r>
                <a: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PPT</a:t>
              </a:r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播放</a:t>
              </a: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r"/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尊重原创，请勿以身试法，二次分享或倒卖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11779250" y="7688106"/>
              <a:ext cx="84138" cy="950913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2" name="图片 -2147482611" descr="a4fa23c93c53ae73efee46c22e1abb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2738" y="1022350"/>
            <a:ext cx="588645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直接连接符 6"/>
          <p:cNvCxnSpPr/>
          <p:nvPr/>
        </p:nvCxnSpPr>
        <p:spPr>
          <a:xfrm flipH="1">
            <a:off x="6289675" y="2401888"/>
            <a:ext cx="15875" cy="2055812"/>
          </a:xfrm>
          <a:prstGeom prst="line">
            <a:avLst/>
          </a:prstGeom>
          <a:noFill/>
          <a:ln w="19050" cap="rnd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2535" name="图片 3" descr="77fd24f2dfbcddfacaebc748e99957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73825" y="3597275"/>
            <a:ext cx="5557838" cy="223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6" name="Text Box 6"/>
          <p:cNvSpPr txBox="1">
            <a:spLocks noChangeArrowheads="1"/>
          </p:cNvSpPr>
          <p:nvPr/>
        </p:nvSpPr>
        <p:spPr bwMode="auto">
          <a:xfrm>
            <a:off x="6554788" y="1651000"/>
            <a:ext cx="5310187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latin typeface="Lato Light"/>
              </a:rPr>
              <a:t>物理服务器单节点处理</a:t>
            </a:r>
            <a:r>
              <a:rPr lang="zh-CN" altLang="en-US" sz="3200" b="1">
                <a:solidFill>
                  <a:srgbClr val="FF0000"/>
                </a:solidFill>
                <a:latin typeface="Lato Light"/>
              </a:rPr>
              <a:t>24M</a:t>
            </a:r>
            <a:r>
              <a:rPr lang="zh-CN" altLang="en-US" sz="3200" b="1">
                <a:latin typeface="Lato Light"/>
              </a:rPr>
              <a:t>用户行为数据用时</a:t>
            </a:r>
            <a:r>
              <a:rPr lang="zh-CN" altLang="en-US" sz="3200" b="1">
                <a:solidFill>
                  <a:srgbClr val="FF0000"/>
                </a:solidFill>
                <a:latin typeface="Lato Light"/>
              </a:rPr>
              <a:t>255s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uj32iqwi"/>
</p:tagLst>
</file>

<file path=ppt/theme/theme1.xml><?xml version="1.0" encoding="utf-8"?>
<a:theme xmlns:a="http://schemas.openxmlformats.org/drawingml/2006/main" name="Default Theme">
  <a:themeElements>
    <a:clrScheme name="Ghost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B0B1B3"/>
      </a:accent2>
      <a:accent3>
        <a:srgbClr val="000000"/>
      </a:accent3>
      <a:accent4>
        <a:srgbClr val="91969B"/>
      </a:accent4>
      <a:accent5>
        <a:srgbClr val="4B5050"/>
      </a:accent5>
      <a:accent6>
        <a:srgbClr val="91969B"/>
      </a:accent6>
      <a:hlink>
        <a:srgbClr val="4B5050"/>
      </a:hlink>
      <a:folHlink>
        <a:srgbClr val="19BB9B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1861</Words>
  <Application>WPS Presentation</Application>
  <PresentationFormat>自定义</PresentationFormat>
  <Paragraphs>262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演示文稿设计模板</vt:lpstr>
      </vt:variant>
      <vt:variant>
        <vt:i4>7</vt:i4>
      </vt:variant>
      <vt:variant>
        <vt:lpstr>幻灯片标题</vt:lpstr>
      </vt:variant>
      <vt:variant>
        <vt:i4>13</vt:i4>
      </vt:variant>
    </vt:vector>
  </HeadingPairs>
  <TitlesOfParts>
    <vt:vector size="31" baseType="lpstr">
      <vt:lpstr>Arial</vt:lpstr>
      <vt:lpstr>宋体</vt:lpstr>
      <vt:lpstr>Montserrat Hairline</vt:lpstr>
      <vt:lpstr>等线</vt:lpstr>
      <vt:lpstr>Lato Light</vt:lpstr>
      <vt:lpstr>微软雅黑</vt:lpstr>
      <vt:lpstr>仿宋</vt:lpstr>
      <vt:lpstr>Agency FB</vt:lpstr>
      <vt:lpstr>+mn-ea</vt:lpstr>
      <vt:lpstr>+mn-lt</vt:lpstr>
      <vt:lpstr>华文中宋</vt:lpstr>
      <vt:lpstr>Default Theme</vt:lpstr>
      <vt:lpstr>Default Theme</vt:lpstr>
      <vt:lpstr>Default Theme</vt:lpstr>
      <vt:lpstr>Default Theme</vt:lpstr>
      <vt:lpstr>Default Theme</vt:lpstr>
      <vt:lpstr>Default Theme</vt:lpstr>
      <vt:lpstr>Default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Company>©PPTSTORE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©PPTSTORE</dc:creator>
  <dc:description>©PPTSTORE 版权所有</dc:description>
  <cp:lastModifiedBy>xxx</cp:lastModifiedBy>
  <cp:revision>57</cp:revision>
  <dcterms:created xsi:type="dcterms:W3CDTF">2019-11-26T08:42:42Z</dcterms:created>
  <dcterms:modified xsi:type="dcterms:W3CDTF">2019-11-27T03:24:00Z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