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 id="2147483682" r:id="rId4"/>
  </p:sldMasterIdLst>
  <p:notesMasterIdLst>
    <p:notesMasterId r:id="rId10"/>
  </p:notesMasterIdLst>
  <p:sldIdLst>
    <p:sldId id="256" r:id="rId5"/>
    <p:sldId id="305" r:id="rId6"/>
    <p:sldId id="385" r:id="rId7"/>
    <p:sldId id="368" r:id="rId8"/>
    <p:sldId id="369" r:id="rId9"/>
    <p:sldId id="373" r:id="rId11"/>
    <p:sldId id="376" r:id="rId12"/>
    <p:sldId id="377" r:id="rId13"/>
    <p:sldId id="370" r:id="rId14"/>
    <p:sldId id="371" r:id="rId15"/>
    <p:sldId id="372" r:id="rId16"/>
    <p:sldId id="379" r:id="rId17"/>
    <p:sldId id="386" r:id="rId18"/>
    <p:sldId id="374" r:id="rId19"/>
    <p:sldId id="375" r:id="rId20"/>
    <p:sldId id="378" r:id="rId2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8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45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816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9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29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9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31E5D540-8CF0-4040-B3E9-D9E1AEFB35E2}"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Rot="1" noTextEdit="1"/>
          </p:cNvSpPr>
          <p:nvPr>
            <p:ph type="sldImg"/>
          </p:nvPr>
        </p:nvSpPr>
        <p:spPr>
          <a:ln/>
        </p:spPr>
      </p:sp>
      <p:sp>
        <p:nvSpPr>
          <p:cNvPr id="10242" name="文本占位符 2"/>
          <p:cNvSpPr/>
          <p:nvPr>
            <p:ph type="body"/>
          </p:nvPr>
        </p:nvSpPr>
        <p:spPr>
          <a:ln/>
        </p:spPr>
        <p:txBody>
          <a:bodyPr wrap="square" lIns="91440" tIns="45720" rIns="91440" bIns="45720" anchor="t"/>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Rot="1" noTextEdit="1"/>
          </p:cNvSpPr>
          <p:nvPr>
            <p:ph type="sldImg"/>
          </p:nvPr>
        </p:nvSpPr>
        <p:spPr>
          <a:ln/>
        </p:spPr>
      </p:sp>
      <p:sp>
        <p:nvSpPr>
          <p:cNvPr id="12290" name="文本占位符 2"/>
          <p:cNvSpPr/>
          <p:nvPr>
            <p:ph type="body"/>
          </p:nvPr>
        </p:nvSpPr>
        <p:spPr>
          <a:ln/>
        </p:spPr>
        <p:txBody>
          <a:bodyPr wrap="square" lIns="91440" tIns="45720" rIns="91440" bIns="45720" anchor="t"/>
          <a:p>
            <a:pPr lvl="0"/>
            <a:r>
              <a:rPr lang="zh-CN" altLang="en-US" b="1"/>
              <a:t>Map阶段：各个节点将前端提交的每一条用户行为数据，按照多段起始时间及对应倍速，对数组进行加权计算，从而得到多个观看次数数组，数组的key值为视频URL，value值为某个用户观看该视频的过程中，对每秒视频的根据观看倍速进行加权的数值。</a:t>
            </a:r>
            <a:endParaRPr lang="zh-CN" altLang="en-US"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Rot="1" noTextEdit="1"/>
          </p:cNvSpPr>
          <p:nvPr>
            <p:ph type="sldImg"/>
          </p:nvPr>
        </p:nvSpPr>
        <p:spPr>
          <a:ln/>
        </p:spPr>
      </p:sp>
      <p:sp>
        <p:nvSpPr>
          <p:cNvPr id="14338" name="文本占位符 2"/>
          <p:cNvSpPr/>
          <p:nvPr>
            <p:ph type="body"/>
          </p:nvPr>
        </p:nvSpPr>
        <p:spPr>
          <a:ln/>
        </p:spPr>
        <p:txBody>
          <a:bodyPr wrap="square" lIns="91440" tIns="45720" rIns="91440" bIns="45720" anchor="t"/>
          <a:p>
            <a:pPr lvl="0"/>
            <a:r>
              <a:rPr lang="zh-CN" altLang="en-US" b="1"/>
              <a:t>Shuffle阶段：MapReduce的关键环节，将key值相同的信息分到一类，并交给同一个Reducer处理，从而对信息进行整理和分类。</a:t>
            </a:r>
            <a:endParaRPr lang="zh-CN" altLang="en-US"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Rot="1" noTextEdit="1"/>
          </p:cNvSpPr>
          <p:nvPr>
            <p:ph type="sldImg"/>
          </p:nvPr>
        </p:nvSpPr>
        <p:spPr>
          <a:ln/>
        </p:spPr>
      </p:sp>
      <p:sp>
        <p:nvSpPr>
          <p:cNvPr id="16386" name="文本占位符 2"/>
          <p:cNvSpPr/>
          <p:nvPr>
            <p:ph type="body"/>
          </p:nvPr>
        </p:nvSpPr>
        <p:spPr>
          <a:ln/>
        </p:spPr>
        <p:txBody>
          <a:bodyPr wrap="square" lIns="91440" tIns="45720" rIns="91440" bIns="45720" anchor="t"/>
          <a:p>
            <a:pPr lvl="0"/>
            <a:r>
              <a:rPr lang="zh-CN" altLang="en-US" b="1"/>
              <a:t>Reduce阶段：将key值相同的信息中的value值累加在一起，更新每个视频所有用户观看行为的总记录。</a:t>
            </a:r>
            <a:endParaRPr lang="zh-CN" altLang="en-US" b="1"/>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2"/>
          <p:cNvPicPr>
            <a:picLocks noChangeAspect="1"/>
          </p:cNvPicPr>
          <p:nvPr/>
        </p:nvPicPr>
        <p:blipFill>
          <a:blip r:embed="rId2">
            <a:lum bright="39999"/>
          </a:blip>
          <a:stretch>
            <a:fillRect/>
          </a:stretch>
        </p:blipFill>
        <p:spPr>
          <a:xfrm>
            <a:off x="0" y="1268413"/>
            <a:ext cx="9144000" cy="5589587"/>
          </a:xfrm>
          <a:prstGeom prst="rect">
            <a:avLst/>
          </a:prstGeom>
          <a:noFill/>
          <a:ln w="9525">
            <a:noFill/>
          </a:ln>
        </p:spPr>
      </p:pic>
      <p:pic>
        <p:nvPicPr>
          <p:cNvPr id="3075" name="Picture 8" descr="中文校名"/>
          <p:cNvPicPr>
            <a:picLocks noChangeAspect="1"/>
          </p:cNvPicPr>
          <p:nvPr/>
        </p:nvPicPr>
        <p:blipFill>
          <a:blip r:embed="rId3"/>
          <a:stretch>
            <a:fillRect/>
          </a:stretch>
        </p:blipFill>
        <p:spPr>
          <a:xfrm>
            <a:off x="250825" y="188913"/>
            <a:ext cx="3186113" cy="865187"/>
          </a:xfrm>
          <a:prstGeom prst="rect">
            <a:avLst/>
          </a:prstGeom>
          <a:noFill/>
          <a:ln w="9525">
            <a:noFill/>
          </a:ln>
        </p:spPr>
      </p:pic>
      <p:sp>
        <p:nvSpPr>
          <p:cNvPr id="52227" name="Rectangle 3"/>
          <p:cNvSpPr>
            <a:spLocks noGrp="1" noChangeArrowheads="1"/>
          </p:cNvSpPr>
          <p:nvPr>
            <p:ph type="ctrTitle"/>
          </p:nvPr>
        </p:nvSpPr>
        <p:spPr>
          <a:xfrm>
            <a:off x="685800" y="2130425"/>
            <a:ext cx="7772400" cy="1470025"/>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52228" name="Rectangle 4"/>
          <p:cNvSpPr>
            <a:spLocks noGrp="1" noChangeArrowheads="1"/>
          </p:cNvSpPr>
          <p:nvPr>
            <p:ph type="subTitle" idx="1" hasCustomPrompt="1"/>
          </p:nvPr>
        </p:nvSpPr>
        <p:spPr>
          <a:xfrm>
            <a:off x="1371600" y="3886200"/>
            <a:ext cx="6400800" cy="1752600"/>
          </a:xfrm>
        </p:spPr>
        <p:txBody>
          <a:bodyPr/>
          <a:lstStyle>
            <a:lvl1pPr marL="0" indent="0" algn="ctr">
              <a:buFontTx/>
              <a:buNone/>
              <a:defRPr/>
            </a:lvl1pPr>
          </a:lstStyle>
          <a:p>
            <a:pPr fontAlgn="base"/>
            <a:r>
              <a:rPr lang="zh-CN" altLang="en-US" strike="noStrike" noProof="1" smtClean="0"/>
              <a:t>单击以编辑母版副标题样式</a:t>
            </a:r>
            <a:endParaRPr lang="zh-CN" altLang="en-US" strike="noStrike" noProof="1"/>
          </a:p>
        </p:txBody>
      </p:sp>
      <p:sp>
        <p:nvSpPr>
          <p:cNvPr id="16" name="Rectangle 5"/>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7"/>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3D9ABF9-0646-4B2C-8A9C-2F0AB179FCC0}"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hasCustomPrompt="1"/>
          </p:nvPr>
        </p:nvSpPr>
        <p:spPr/>
        <p:txBody>
          <a:bodyPr vert="eaVert"/>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58988" cy="58658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hasCustomPrompt="1"/>
          </p:nvPr>
        </p:nvSpPr>
        <p:spPr>
          <a:xfrm>
            <a:off x="457200" y="260350"/>
            <a:ext cx="6029325" cy="5865813"/>
          </a:xfrm>
        </p:spPr>
        <p:txBody>
          <a:bodyPr vert="eaVert"/>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91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41763"/>
            <a:ext cx="4038600" cy="21891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62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91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41763"/>
            <a:ext cx="4038600" cy="21891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098" name="Picture 2" descr="2"/>
          <p:cNvPicPr>
            <a:picLocks noChangeAspect="1"/>
          </p:cNvPicPr>
          <p:nvPr/>
        </p:nvPicPr>
        <p:blipFill>
          <a:blip r:embed="rId2">
            <a:lum bright="39996"/>
          </a:blip>
          <a:stretch>
            <a:fillRect/>
          </a:stretch>
        </p:blipFill>
        <p:spPr>
          <a:xfrm>
            <a:off x="0" y="1268413"/>
            <a:ext cx="9144000" cy="5589587"/>
          </a:xfrm>
          <a:prstGeom prst="rect">
            <a:avLst/>
          </a:prstGeom>
          <a:noFill/>
          <a:ln w="9525">
            <a:noFill/>
          </a:ln>
        </p:spPr>
      </p:pic>
      <p:pic>
        <p:nvPicPr>
          <p:cNvPr id="4099" name="Picture 8" descr="中文校名"/>
          <p:cNvPicPr>
            <a:picLocks noChangeAspect="1"/>
          </p:cNvPicPr>
          <p:nvPr/>
        </p:nvPicPr>
        <p:blipFill>
          <a:blip r:embed="rId3"/>
          <a:stretch>
            <a:fillRect/>
          </a:stretch>
        </p:blipFill>
        <p:spPr>
          <a:xfrm>
            <a:off x="250825" y="188913"/>
            <a:ext cx="3186113" cy="865187"/>
          </a:xfrm>
          <a:prstGeom prst="rect">
            <a:avLst/>
          </a:prstGeom>
          <a:noFill/>
          <a:ln w="9525">
            <a:noFill/>
          </a:ln>
        </p:spPr>
      </p:pic>
      <p:sp>
        <p:nvSpPr>
          <p:cNvPr id="52227" name="Rectangle 3"/>
          <p:cNvSpPr>
            <a:spLocks noGrp="1" noChangeArrowheads="1"/>
          </p:cNvSpPr>
          <p:nvPr>
            <p:ph type="ctrTitle"/>
          </p:nvPr>
        </p:nvSpPr>
        <p:spPr>
          <a:xfrm>
            <a:off x="685800" y="2130425"/>
            <a:ext cx="7772400" cy="1470025"/>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52228" name="Rectangle 4"/>
          <p:cNvSpPr>
            <a:spLocks noGrp="1" noChangeArrowheads="1"/>
          </p:cNvSpPr>
          <p:nvPr>
            <p:ph type="subTitle" idx="1" hasCustomPrompt="1"/>
          </p:nvPr>
        </p:nvSpPr>
        <p:spPr>
          <a:xfrm>
            <a:off x="1371600" y="3886200"/>
            <a:ext cx="6400800" cy="1752600"/>
          </a:xfrm>
        </p:spPr>
        <p:txBody>
          <a:bodyPr/>
          <a:lstStyle>
            <a:lvl1pPr marL="0" indent="0" algn="ctr">
              <a:buFontTx/>
              <a:buNone/>
              <a:defRPr/>
            </a:lvl1pPr>
          </a:lstStyle>
          <a:p>
            <a:pPr fontAlgn="base"/>
            <a:r>
              <a:rPr lang="zh-CN" altLang="en-US" strike="noStrike" noProof="1" smtClean="0"/>
              <a:t>单击以编辑母版副标题样式</a:t>
            </a:r>
            <a:endParaRPr lang="zh-CN" altLang="en-US" strike="noStrike" noProof="1"/>
          </a:p>
        </p:txBody>
      </p:sp>
      <p:sp>
        <p:nvSpPr>
          <p:cNvPr id="16" name="Rectangle 5"/>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7"/>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3D9ABF9-0646-4B2C-8A9C-2F0AB179FCC0}"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编辑母版文本样式</a:t>
            </a:r>
            <a:endParaRPr lang="zh-CN" altLang="en-US" strike="noStrike" noProof="1" smtClean="0"/>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编辑母版文本样式</a:t>
            </a:r>
            <a:endParaRPr lang="zh-CN" altLang="en-US" strike="noStrike" noProof="1" smtClean="0"/>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hasCustomPrompt="1"/>
          </p:nvPr>
        </p:nvSpPr>
        <p:spPr/>
        <p:txBody>
          <a:bodyPr vert="eaVert"/>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58988" cy="58658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hasCustomPrompt="1"/>
          </p:nvPr>
        </p:nvSpPr>
        <p:spPr>
          <a:xfrm>
            <a:off x="457200" y="260350"/>
            <a:ext cx="6029325" cy="5865813"/>
          </a:xfrm>
        </p:spPr>
        <p:txBody>
          <a:bodyPr vert="eaVert"/>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91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41763"/>
            <a:ext cx="4038600" cy="21891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62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91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41763"/>
            <a:ext cx="4038600" cy="21891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2"/>
          <p:cNvPicPr>
            <a:picLocks noChangeAspect="1"/>
          </p:cNvPicPr>
          <p:nvPr/>
        </p:nvPicPr>
        <p:blipFill>
          <a:blip r:embed="rId2">
            <a:lum bright="39999"/>
          </a:blip>
          <a:stretch>
            <a:fillRect/>
          </a:stretch>
        </p:blipFill>
        <p:spPr>
          <a:xfrm>
            <a:off x="0" y="1268413"/>
            <a:ext cx="9144000" cy="5589587"/>
          </a:xfrm>
          <a:prstGeom prst="rect">
            <a:avLst/>
          </a:prstGeom>
          <a:noFill/>
          <a:ln w="9525">
            <a:noFill/>
          </a:ln>
        </p:spPr>
      </p:pic>
      <p:pic>
        <p:nvPicPr>
          <p:cNvPr id="3075" name="Picture 8" descr="中文校名"/>
          <p:cNvPicPr>
            <a:picLocks noChangeAspect="1"/>
          </p:cNvPicPr>
          <p:nvPr/>
        </p:nvPicPr>
        <p:blipFill>
          <a:blip r:embed="rId3"/>
          <a:stretch>
            <a:fillRect/>
          </a:stretch>
        </p:blipFill>
        <p:spPr>
          <a:xfrm>
            <a:off x="250825" y="188913"/>
            <a:ext cx="3186113" cy="865187"/>
          </a:xfrm>
          <a:prstGeom prst="rect">
            <a:avLst/>
          </a:prstGeom>
          <a:noFill/>
          <a:ln w="9525">
            <a:noFill/>
          </a:ln>
        </p:spPr>
      </p:pic>
      <p:sp>
        <p:nvSpPr>
          <p:cNvPr id="52227" name="Rectangle 3"/>
          <p:cNvSpPr>
            <a:spLocks noGrp="1" noChangeArrowheads="1"/>
          </p:cNvSpPr>
          <p:nvPr>
            <p:ph type="ctrTitle"/>
          </p:nvPr>
        </p:nvSpPr>
        <p:spPr>
          <a:xfrm>
            <a:off x="685800" y="2130425"/>
            <a:ext cx="7772400" cy="1470025"/>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52228" name="Rectangle 4"/>
          <p:cNvSpPr>
            <a:spLocks noGrp="1" noChangeArrowheads="1"/>
          </p:cNvSpPr>
          <p:nvPr>
            <p:ph type="subTitle" idx="1" hasCustomPrompt="1"/>
          </p:nvPr>
        </p:nvSpPr>
        <p:spPr>
          <a:xfrm>
            <a:off x="1371600" y="3886200"/>
            <a:ext cx="6400800" cy="1752600"/>
          </a:xfrm>
        </p:spPr>
        <p:txBody>
          <a:bodyPr/>
          <a:lstStyle>
            <a:lvl1pPr marL="0" indent="0" algn="ctr">
              <a:buFontTx/>
              <a:buNone/>
              <a:defRPr/>
            </a:lvl1pPr>
          </a:lstStyle>
          <a:p>
            <a:pPr fontAlgn="base"/>
            <a:r>
              <a:rPr lang="zh-CN" altLang="en-US" strike="noStrike" noProof="1" smtClean="0"/>
              <a:t>单击以编辑母版副标题样式</a:t>
            </a:r>
            <a:endParaRPr lang="zh-CN" altLang="en-US" strike="noStrike" noProof="1"/>
          </a:p>
        </p:txBody>
      </p:sp>
      <p:sp>
        <p:nvSpPr>
          <p:cNvPr id="16" name="Rectangle 5"/>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7"/>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3D9ABF9-0646-4B2C-8A9C-2F0AB179FCC0}"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编辑母版文本样式</a:t>
            </a:r>
            <a:endParaRPr lang="zh-CN" altLang="en-US" strike="noStrike" noProof="1" smtClean="0"/>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编辑母版文本样式</a:t>
            </a:r>
            <a:endParaRPr lang="zh-CN" altLang="en-US" strike="noStrike" noProof="1" smtClean="0"/>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hasCustomPrompt="1"/>
          </p:nvPr>
        </p:nvSpPr>
        <p:spPr/>
        <p:txBody>
          <a:bodyPr vert="eaVert"/>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58988" cy="58658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hasCustomPrompt="1"/>
          </p:nvPr>
        </p:nvSpPr>
        <p:spPr>
          <a:xfrm>
            <a:off x="457200" y="260350"/>
            <a:ext cx="6029325" cy="5865813"/>
          </a:xfrm>
        </p:spPr>
        <p:txBody>
          <a:bodyPr vert="eaVert"/>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91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41763"/>
            <a:ext cx="4038600" cy="21891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62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91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41763"/>
            <a:ext cx="4038600" cy="21891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编辑母版文本样式</a:t>
            </a:r>
            <a:endParaRPr lang="zh-CN" altLang="en-US" strike="noStrike" noProof="1" smtClean="0"/>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编辑母版文本样式</a:t>
            </a:r>
            <a:endParaRPr lang="zh-CN" altLang="en-US" strike="noStrike" noProof="1" smtClean="0"/>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2.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8" Type="http://schemas.openxmlformats.org/officeDocument/2006/relationships/theme" Target="../theme/theme2.xml"/><Relationship Id="rId17" Type="http://schemas.openxmlformats.org/officeDocument/2006/relationships/image" Target="../media/image2.png"/><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8" Type="http://schemas.openxmlformats.org/officeDocument/2006/relationships/theme" Target="../theme/theme3.xml"/><Relationship Id="rId17" Type="http://schemas.openxmlformats.org/officeDocument/2006/relationships/image" Target="../media/image2.png"/><Relationship Id="rId16" Type="http://schemas.openxmlformats.org/officeDocument/2006/relationships/slideLayout" Target="../slideLayouts/slideLayout48.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中文校名"/>
          <p:cNvPicPr>
            <a:picLocks noChangeAspect="1"/>
          </p:cNvPicPr>
          <p:nvPr/>
        </p:nvPicPr>
        <p:blipFill>
          <a:blip r:embed="rId17"/>
          <a:stretch>
            <a:fillRect/>
          </a:stretch>
        </p:blipFill>
        <p:spPr>
          <a:xfrm>
            <a:off x="0" y="0"/>
            <a:ext cx="2519363" cy="765175"/>
          </a:xfrm>
          <a:prstGeom prst="rect">
            <a:avLst/>
          </a:prstGeom>
          <a:noFill/>
          <a:ln w="9525">
            <a:noFill/>
          </a:ln>
        </p:spPr>
      </p:pic>
      <p:grpSp>
        <p:nvGrpSpPr>
          <p:cNvPr id="1027" name="Group 3"/>
          <p:cNvGrpSpPr/>
          <p:nvPr/>
        </p:nvGrpSpPr>
        <p:grpSpPr>
          <a:xfrm>
            <a:off x="0" y="1412875"/>
            <a:ext cx="9144000" cy="431800"/>
            <a:chOff x="0" y="436"/>
            <a:chExt cx="5760" cy="318"/>
          </a:xfrm>
        </p:grpSpPr>
        <p:sp>
          <p:nvSpPr>
            <p:cNvPr id="1036" name="Rectangle 4"/>
            <p:cNvSpPr>
              <a:spLocks noChangeArrowheads="1"/>
            </p:cNvSpPr>
            <p:nvPr/>
          </p:nvSpPr>
          <p:spPr bwMode="auto">
            <a:xfrm>
              <a:off x="0" y="436"/>
              <a:ext cx="5760" cy="182"/>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5"/>
            <p:cNvSpPr>
              <a:spLocks noChangeArrowheads="1"/>
            </p:cNvSpPr>
            <p:nvPr/>
          </p:nvSpPr>
          <p:spPr bwMode="auto">
            <a:xfrm>
              <a:off x="0" y="482"/>
              <a:ext cx="5760" cy="27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0" name="Group 6"/>
          <p:cNvGrpSpPr/>
          <p:nvPr/>
        </p:nvGrpSpPr>
        <p:grpSpPr>
          <a:xfrm>
            <a:off x="0" y="6092825"/>
            <a:ext cx="9144000" cy="765175"/>
            <a:chOff x="0" y="3748"/>
            <a:chExt cx="5760" cy="572"/>
          </a:xfrm>
        </p:grpSpPr>
        <p:sp>
          <p:nvSpPr>
            <p:cNvPr id="1034" name="Rectangle 7"/>
            <p:cNvSpPr>
              <a:spLocks noChangeArrowheads="1"/>
            </p:cNvSpPr>
            <p:nvPr/>
          </p:nvSpPr>
          <p:spPr bwMode="auto">
            <a:xfrm>
              <a:off x="0" y="3973"/>
              <a:ext cx="5760" cy="347"/>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8"/>
            <p:cNvSpPr>
              <a:spLocks noChangeArrowheads="1"/>
            </p:cNvSpPr>
            <p:nvPr/>
          </p:nvSpPr>
          <p:spPr bwMode="auto">
            <a:xfrm>
              <a:off x="0" y="3748"/>
              <a:ext cx="5760" cy="45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33" name="Rectangle 9"/>
          <p:cNvSpPr>
            <a:spLocks noGrp="1"/>
          </p:cNvSpPr>
          <p:nvPr>
            <p:ph type="title"/>
          </p:nvPr>
        </p:nvSpPr>
        <p:spPr>
          <a:xfrm>
            <a:off x="468313" y="260350"/>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 name="Rectangle 10"/>
          <p:cNvSpPr>
            <a:spLocks noGrp="1"/>
          </p:cNvSpPr>
          <p:nvPr>
            <p:ph type="body"/>
          </p:nvPr>
        </p:nvSpPr>
        <p:spPr>
          <a:xfrm>
            <a:off x="457200" y="1600200"/>
            <a:ext cx="82296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211" name="Rectangle 11"/>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12" name="Rectangle 12"/>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13" name="Rectangle 13"/>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Picture 2" descr="中文校名"/>
          <p:cNvPicPr>
            <a:picLocks noChangeAspect="1"/>
          </p:cNvPicPr>
          <p:nvPr/>
        </p:nvPicPr>
        <p:blipFill>
          <a:blip r:embed="rId17"/>
          <a:stretch>
            <a:fillRect/>
          </a:stretch>
        </p:blipFill>
        <p:spPr>
          <a:xfrm>
            <a:off x="0" y="0"/>
            <a:ext cx="2519363" cy="765175"/>
          </a:xfrm>
          <a:prstGeom prst="rect">
            <a:avLst/>
          </a:prstGeom>
          <a:noFill/>
          <a:ln w="9525">
            <a:noFill/>
          </a:ln>
        </p:spPr>
      </p:pic>
      <p:grpSp>
        <p:nvGrpSpPr>
          <p:cNvPr id="2051" name="Group 3"/>
          <p:cNvGrpSpPr/>
          <p:nvPr/>
        </p:nvGrpSpPr>
        <p:grpSpPr>
          <a:xfrm>
            <a:off x="0" y="1412875"/>
            <a:ext cx="9144000" cy="431800"/>
            <a:chOff x="0" y="436"/>
            <a:chExt cx="5760" cy="318"/>
          </a:xfrm>
        </p:grpSpPr>
        <p:sp>
          <p:nvSpPr>
            <p:cNvPr id="1036" name="Rectangle 4"/>
            <p:cNvSpPr>
              <a:spLocks noChangeArrowheads="1"/>
            </p:cNvSpPr>
            <p:nvPr/>
          </p:nvSpPr>
          <p:spPr bwMode="auto">
            <a:xfrm>
              <a:off x="0" y="436"/>
              <a:ext cx="5760" cy="182"/>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5"/>
            <p:cNvSpPr>
              <a:spLocks noChangeArrowheads="1"/>
            </p:cNvSpPr>
            <p:nvPr/>
          </p:nvSpPr>
          <p:spPr bwMode="auto">
            <a:xfrm>
              <a:off x="0" y="482"/>
              <a:ext cx="5760" cy="27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4" name="Group 6"/>
          <p:cNvGrpSpPr/>
          <p:nvPr/>
        </p:nvGrpSpPr>
        <p:grpSpPr>
          <a:xfrm>
            <a:off x="0" y="6092825"/>
            <a:ext cx="9144000" cy="765175"/>
            <a:chOff x="0" y="3748"/>
            <a:chExt cx="5760" cy="572"/>
          </a:xfrm>
        </p:grpSpPr>
        <p:sp>
          <p:nvSpPr>
            <p:cNvPr id="1034" name="Rectangle 7"/>
            <p:cNvSpPr>
              <a:spLocks noChangeArrowheads="1"/>
            </p:cNvSpPr>
            <p:nvPr/>
          </p:nvSpPr>
          <p:spPr bwMode="auto">
            <a:xfrm>
              <a:off x="0" y="3973"/>
              <a:ext cx="5760" cy="347"/>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8"/>
            <p:cNvSpPr>
              <a:spLocks noChangeArrowheads="1"/>
            </p:cNvSpPr>
            <p:nvPr/>
          </p:nvSpPr>
          <p:spPr bwMode="auto">
            <a:xfrm>
              <a:off x="0" y="3748"/>
              <a:ext cx="5760" cy="45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057" name="Rectangle 9"/>
          <p:cNvSpPr>
            <a:spLocks noGrp="1"/>
          </p:cNvSpPr>
          <p:nvPr>
            <p:ph type="title"/>
          </p:nvPr>
        </p:nvSpPr>
        <p:spPr>
          <a:xfrm>
            <a:off x="468313" y="260350"/>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058" name="Rectangle 10"/>
          <p:cNvSpPr>
            <a:spLocks noGrp="1"/>
          </p:cNvSpPr>
          <p:nvPr>
            <p:ph type="body"/>
          </p:nvPr>
        </p:nvSpPr>
        <p:spPr>
          <a:xfrm>
            <a:off x="457200" y="1600200"/>
            <a:ext cx="82296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211" name="Rectangle 11"/>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12" name="Rectangle 12"/>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13" name="Rectangle 13"/>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中文校名"/>
          <p:cNvPicPr>
            <a:picLocks noChangeAspect="1"/>
          </p:cNvPicPr>
          <p:nvPr/>
        </p:nvPicPr>
        <p:blipFill>
          <a:blip r:embed="rId17"/>
          <a:stretch>
            <a:fillRect/>
          </a:stretch>
        </p:blipFill>
        <p:spPr>
          <a:xfrm>
            <a:off x="0" y="0"/>
            <a:ext cx="2519363" cy="765175"/>
          </a:xfrm>
          <a:prstGeom prst="rect">
            <a:avLst/>
          </a:prstGeom>
          <a:noFill/>
          <a:ln w="9525">
            <a:noFill/>
          </a:ln>
        </p:spPr>
      </p:pic>
      <p:grpSp>
        <p:nvGrpSpPr>
          <p:cNvPr id="1027" name="Group 3"/>
          <p:cNvGrpSpPr/>
          <p:nvPr/>
        </p:nvGrpSpPr>
        <p:grpSpPr>
          <a:xfrm>
            <a:off x="0" y="1412875"/>
            <a:ext cx="9144000" cy="431800"/>
            <a:chOff x="0" y="436"/>
            <a:chExt cx="5760" cy="318"/>
          </a:xfrm>
        </p:grpSpPr>
        <p:sp>
          <p:nvSpPr>
            <p:cNvPr id="1036" name="Rectangle 4"/>
            <p:cNvSpPr>
              <a:spLocks noChangeArrowheads="1"/>
            </p:cNvSpPr>
            <p:nvPr/>
          </p:nvSpPr>
          <p:spPr bwMode="auto">
            <a:xfrm>
              <a:off x="0" y="436"/>
              <a:ext cx="5760" cy="182"/>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5"/>
            <p:cNvSpPr>
              <a:spLocks noChangeArrowheads="1"/>
            </p:cNvSpPr>
            <p:nvPr/>
          </p:nvSpPr>
          <p:spPr bwMode="auto">
            <a:xfrm>
              <a:off x="0" y="482"/>
              <a:ext cx="5760" cy="27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0" name="Group 6"/>
          <p:cNvGrpSpPr/>
          <p:nvPr/>
        </p:nvGrpSpPr>
        <p:grpSpPr>
          <a:xfrm>
            <a:off x="0" y="6092825"/>
            <a:ext cx="9144000" cy="765175"/>
            <a:chOff x="0" y="3748"/>
            <a:chExt cx="5760" cy="572"/>
          </a:xfrm>
        </p:grpSpPr>
        <p:sp>
          <p:nvSpPr>
            <p:cNvPr id="1034" name="Rectangle 7"/>
            <p:cNvSpPr>
              <a:spLocks noChangeArrowheads="1"/>
            </p:cNvSpPr>
            <p:nvPr/>
          </p:nvSpPr>
          <p:spPr bwMode="auto">
            <a:xfrm>
              <a:off x="0" y="3973"/>
              <a:ext cx="5760" cy="347"/>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8"/>
            <p:cNvSpPr>
              <a:spLocks noChangeArrowheads="1"/>
            </p:cNvSpPr>
            <p:nvPr/>
          </p:nvSpPr>
          <p:spPr bwMode="auto">
            <a:xfrm>
              <a:off x="0" y="3748"/>
              <a:ext cx="5760" cy="45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33" name="Rectangle 9"/>
          <p:cNvSpPr>
            <a:spLocks noGrp="1"/>
          </p:cNvSpPr>
          <p:nvPr>
            <p:ph type="title"/>
          </p:nvPr>
        </p:nvSpPr>
        <p:spPr>
          <a:xfrm>
            <a:off x="468313" y="260350"/>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 name="Rectangle 10"/>
          <p:cNvSpPr>
            <a:spLocks noGrp="1"/>
          </p:cNvSpPr>
          <p:nvPr>
            <p:ph type="body"/>
          </p:nvPr>
        </p:nvSpPr>
        <p:spPr>
          <a:xfrm>
            <a:off x="457200" y="1600200"/>
            <a:ext cx="82296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211" name="Rectangle 11"/>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12" name="Rectangle 12"/>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13" name="Rectangle 13"/>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ctrTitle"/>
          </p:nvPr>
        </p:nvSpPr>
        <p:spPr>
          <a:xfrm>
            <a:off x="685800" y="2560638"/>
            <a:ext cx="7772400" cy="1470025"/>
          </a:xfrm>
          <a:ln/>
        </p:spPr>
        <p:txBody>
          <a:bodyPr vert="horz" wrap="square" lIns="91440" tIns="45720" rIns="91440" bIns="45720" anchor="ctr"/>
          <a:p>
            <a:pPr eaLnBrk="1" hangingPunct="1">
              <a:buClrTx/>
              <a:buSzTx/>
              <a:buFontTx/>
            </a:pPr>
            <a:r>
              <a:rPr lang="zh-CN" altLang="en-US" b="1" dirty="0">
                <a:latin typeface="+mj-lt"/>
                <a:ea typeface="+mj-ea"/>
                <a:cs typeface="+mj-cs"/>
              </a:rPr>
              <a:t>基于大数据的用户播放行为监测HTML5播放器设计</a:t>
            </a:r>
            <a:endParaRPr lang="zh-CN" altLang="en-US" b="1" dirty="0">
              <a:latin typeface="+mj-lt"/>
              <a:ea typeface="+mj-ea"/>
              <a:cs typeface="+mj-cs"/>
            </a:endParaRPr>
          </a:p>
        </p:txBody>
      </p:sp>
      <p:sp>
        <p:nvSpPr>
          <p:cNvPr id="6146" name="Rectangle 3"/>
          <p:cNvSpPr>
            <a:spLocks noGrp="1"/>
          </p:cNvSpPr>
          <p:nvPr>
            <p:ph type="subTitle" idx="1" hasCustomPrompt="1"/>
          </p:nvPr>
        </p:nvSpPr>
        <p:spPr>
          <a:xfrm>
            <a:off x="3906838" y="69850"/>
            <a:ext cx="6400800" cy="1752600"/>
          </a:xfrm>
          <a:ln/>
        </p:spPr>
        <p:txBody>
          <a:bodyPr vert="horz" wrap="square" lIns="91440" tIns="45720" rIns="91440" bIns="45720" anchor="t"/>
          <a:p>
            <a:pPr eaLnBrk="1" hangingPunct="1">
              <a:buClrTx/>
              <a:buSzTx/>
            </a:pPr>
            <a:r>
              <a:rPr lang="zh-CN" altLang="en-US" sz="2000" b="1">
                <a:solidFill>
                  <a:srgbClr val="0070C0"/>
                </a:solidFill>
                <a:latin typeface="+mn-lt"/>
                <a:ea typeface="+mn-ea"/>
                <a:cs typeface="+mn-cs"/>
              </a:rPr>
              <a:t>指导老师：张至柔、吴娟</a:t>
            </a:r>
            <a:endParaRPr lang="zh-CN" altLang="en-US" sz="2000" b="1">
              <a:solidFill>
                <a:srgbClr val="0070C0"/>
              </a:solidFill>
              <a:latin typeface="+mn-lt"/>
              <a:ea typeface="+mn-ea"/>
              <a:cs typeface="+mn-cs"/>
            </a:endParaRPr>
          </a:p>
          <a:p>
            <a:pPr eaLnBrk="1" hangingPunct="1">
              <a:buClrTx/>
              <a:buSzTx/>
            </a:pPr>
            <a:r>
              <a:rPr lang="zh-CN" altLang="en-US" sz="2000" b="1">
                <a:solidFill>
                  <a:srgbClr val="0070C0"/>
                </a:solidFill>
                <a:latin typeface="+mn-lt"/>
                <a:ea typeface="+mn-ea"/>
                <a:cs typeface="+mn-cs"/>
              </a:rPr>
              <a:t>负责人： 赵鸿至 </a:t>
            </a:r>
            <a:r>
              <a:rPr lang="en-US" altLang="zh-CN" sz="2000" b="1">
                <a:solidFill>
                  <a:srgbClr val="0070C0"/>
                </a:solidFill>
                <a:latin typeface="+mn-lt"/>
                <a:ea typeface="+mn-ea"/>
                <a:cs typeface="+mn-cs"/>
              </a:rPr>
              <a:t>18810807992</a:t>
            </a:r>
            <a:endParaRPr lang="en-US" altLang="zh-CN" sz="2000" b="1">
              <a:solidFill>
                <a:srgbClr val="0070C0"/>
              </a:solidFill>
              <a:latin typeface="+mn-lt"/>
              <a:ea typeface="+mn-ea"/>
              <a:cs typeface="+mn-cs"/>
            </a:endParaRPr>
          </a:p>
          <a:p>
            <a:pPr eaLnBrk="1" hangingPunct="1">
              <a:buClrTx/>
              <a:buSzTx/>
            </a:pPr>
            <a:r>
              <a:rPr lang="zh-CN" altLang="en-US" sz="2000" b="1">
                <a:solidFill>
                  <a:srgbClr val="0070C0"/>
                </a:solidFill>
                <a:latin typeface="+mn-lt"/>
                <a:ea typeface="+mn-ea"/>
                <a:cs typeface="+mn-cs"/>
              </a:rPr>
              <a:t>组员：  王一名 </a:t>
            </a:r>
            <a:r>
              <a:rPr lang="en-US" altLang="zh-CN" sz="2000" b="1">
                <a:solidFill>
                  <a:srgbClr val="0070C0"/>
                </a:solidFill>
                <a:latin typeface="+mn-lt"/>
                <a:ea typeface="+mn-ea"/>
                <a:cs typeface="+mn-cs"/>
              </a:rPr>
              <a:t>18072264663</a:t>
            </a:r>
            <a:endParaRPr lang="en-US" altLang="zh-CN" sz="2000" b="1" dirty="0">
              <a:solidFill>
                <a:srgbClr val="0070C0"/>
              </a:solidFill>
              <a:latin typeface="+mn-lt"/>
              <a:ea typeface="+mn-ea"/>
              <a:cs typeface="+mn-cs"/>
            </a:endParaRPr>
          </a:p>
        </p:txBody>
      </p:sp>
      <p:sp>
        <p:nvSpPr>
          <p:cNvPr id="6147" name="Rectangle 11"/>
          <p:cNvSpPr>
            <a:spLocks noGrp="1"/>
          </p:cNvSpPr>
          <p:nvPr>
            <p:ph type="sldNum" sz="quarter" idx="4"/>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5"/>
          <p:cNvSpPr>
            <a:spLocks noGrp="1"/>
          </p:cNvSpPr>
          <p:nvPr>
            <p:ph type="title"/>
          </p:nvPr>
        </p:nvSpPr>
        <p:spPr>
          <a:ln/>
        </p:spPr>
        <p:txBody>
          <a:bodyPr vert="horz" wrap="square" lIns="91440" tIns="45720" rIns="91440" bIns="45720" anchor="ctr"/>
          <a:p>
            <a:pPr eaLnBrk="1" hangingPunct="1"/>
            <a:r>
              <a:rPr lang="en-US" altLang="zh-CN" b="1" dirty="0"/>
              <a:t>3</a:t>
            </a:r>
            <a:r>
              <a:rPr lang="zh-CN" altLang="en-US" b="1" dirty="0"/>
              <a:t>、项目进度</a:t>
            </a:r>
            <a:endParaRPr lang="zh-CN" altLang="zh-CN" dirty="0"/>
          </a:p>
        </p:txBody>
      </p:sp>
      <p:sp>
        <p:nvSpPr>
          <p:cNvPr id="18434" name="Rectangle 6"/>
          <p:cNvSpPr>
            <a:spLocks noGrp="1"/>
          </p:cNvSpPr>
          <p:nvPr>
            <p:ph idx="1" hasCustomPrompt="1"/>
          </p:nvPr>
        </p:nvSpPr>
        <p:spPr>
          <a:xfrm>
            <a:off x="390525" y="1165225"/>
            <a:ext cx="8229600" cy="4525963"/>
          </a:xfrm>
          <a:ln/>
        </p:spPr>
        <p:txBody>
          <a:bodyPr vert="horz" wrap="square" lIns="91440" tIns="45720" rIns="91440" bIns="45720" anchor="t"/>
          <a:p>
            <a:pPr marL="0" indent="0" eaLnBrk="1" hangingPunct="1">
              <a:lnSpc>
                <a:spcPct val="90000"/>
              </a:lnSpc>
              <a:buFont typeface="Wingdings" panose="05000000000000000000" pitchFamily="2" charset="2"/>
              <a:buNone/>
            </a:pPr>
            <a:endParaRPr lang="zh-CN" sz="2300" dirty="0"/>
          </a:p>
          <a:p>
            <a:pPr marL="457200" lvl="1" indent="0" eaLnBrk="1" hangingPunct="1">
              <a:lnSpc>
                <a:spcPct val="90000"/>
              </a:lnSpc>
              <a:buFont typeface="Wingdings" panose="05000000000000000000" pitchFamily="2" charset="2"/>
              <a:buNone/>
            </a:pPr>
            <a:r>
              <a:rPr lang="zh-CN" altLang="en-US" sz="2300" b="1" dirty="0"/>
              <a:t>播放器抓取数据并传输的关键代码如下图：</a:t>
            </a:r>
            <a:endParaRPr lang="zh-CN" altLang="en-US" sz="2300" b="1" dirty="0"/>
          </a:p>
          <a:p>
            <a:pPr marL="457200" lvl="1" indent="0" eaLnBrk="1" hangingPunct="1">
              <a:lnSpc>
                <a:spcPct val="90000"/>
              </a:lnSpc>
              <a:buFont typeface="Wingdings" panose="05000000000000000000" pitchFamily="2" charset="2"/>
              <a:buNone/>
            </a:pPr>
            <a:endParaRPr lang="zh-CN" altLang="en-US" sz="2300" b="1" dirty="0"/>
          </a:p>
          <a:p>
            <a:pPr marL="457200" lvl="1" indent="0" eaLnBrk="1" hangingPunct="1">
              <a:lnSpc>
                <a:spcPct val="90000"/>
              </a:lnSpc>
              <a:buFont typeface="Wingdings" panose="05000000000000000000" pitchFamily="2" charset="2"/>
              <a:buNone/>
            </a:pPr>
            <a:endParaRPr lang="zh-CN" altLang="en-US" sz="2300" b="1" dirty="0"/>
          </a:p>
          <a:p>
            <a:pPr marL="457200" lvl="1" indent="0" eaLnBrk="1" hangingPunct="1">
              <a:lnSpc>
                <a:spcPct val="90000"/>
              </a:lnSpc>
              <a:buFont typeface="Wingdings" panose="05000000000000000000" pitchFamily="2" charset="2"/>
              <a:buNone/>
            </a:pPr>
            <a:r>
              <a:rPr lang="zh-CN" altLang="en-US" sz="2300" b="1" dirty="0"/>
              <a:t>POST方式交互</a:t>
            </a:r>
            <a:endParaRPr lang="zh-CN" altLang="en-US" sz="2300" b="1" dirty="0"/>
          </a:p>
          <a:p>
            <a:pPr marL="457200" lvl="1" indent="0" eaLnBrk="1" hangingPunct="1">
              <a:lnSpc>
                <a:spcPct val="90000"/>
              </a:lnSpc>
              <a:buFont typeface="Wingdings" panose="05000000000000000000" pitchFamily="2" charset="2"/>
              <a:buNone/>
            </a:pPr>
            <a:r>
              <a:rPr lang="zh-CN" altLang="en-US" sz="2300" b="1" dirty="0"/>
              <a:t>设置和服务器端交互的相应参数</a:t>
            </a:r>
            <a:endParaRPr lang="zh-CN" altLang="en-US" sz="2300" b="1" dirty="0"/>
          </a:p>
          <a:p>
            <a:pPr marL="457200" lvl="1" indent="0" eaLnBrk="1" hangingPunct="1">
              <a:lnSpc>
                <a:spcPct val="90000"/>
              </a:lnSpc>
              <a:buFont typeface="Wingdings" panose="05000000000000000000" pitchFamily="2" charset="2"/>
              <a:buNone/>
            </a:pPr>
            <a:endParaRPr lang="zh-CN" altLang="en-US" sz="2300" b="1" dirty="0"/>
          </a:p>
        </p:txBody>
      </p:sp>
      <p:sp>
        <p:nvSpPr>
          <p:cNvPr id="18435"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pic>
        <p:nvPicPr>
          <p:cNvPr id="18436" name="图片 18" descr="捕获"/>
          <p:cNvPicPr>
            <a:picLocks noChangeAspect="1"/>
          </p:cNvPicPr>
          <p:nvPr/>
        </p:nvPicPr>
        <p:blipFill>
          <a:blip r:embed="rId1"/>
          <a:stretch>
            <a:fillRect/>
          </a:stretch>
        </p:blipFill>
        <p:spPr>
          <a:xfrm>
            <a:off x="153988" y="1943100"/>
            <a:ext cx="8859837" cy="682625"/>
          </a:xfrm>
          <a:prstGeom prst="rect">
            <a:avLst/>
          </a:prstGeom>
          <a:noFill/>
          <a:ln w="9525">
            <a:noFill/>
          </a:ln>
        </p:spPr>
      </p:pic>
      <p:pic>
        <p:nvPicPr>
          <p:cNvPr id="18437" name="图片 17" descr="1"/>
          <p:cNvPicPr>
            <a:picLocks noChangeAspect="1"/>
          </p:cNvPicPr>
          <p:nvPr/>
        </p:nvPicPr>
        <p:blipFill>
          <a:blip r:embed="rId2"/>
          <a:stretch>
            <a:fillRect/>
          </a:stretch>
        </p:blipFill>
        <p:spPr>
          <a:xfrm>
            <a:off x="153988" y="3452813"/>
            <a:ext cx="8732837" cy="2722562"/>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5"/>
          <p:cNvSpPr>
            <a:spLocks noGrp="1"/>
          </p:cNvSpPr>
          <p:nvPr>
            <p:ph type="title"/>
          </p:nvPr>
        </p:nvSpPr>
        <p:spPr>
          <a:ln/>
        </p:spPr>
        <p:txBody>
          <a:bodyPr vert="horz" wrap="square" lIns="91440" tIns="45720" rIns="91440" bIns="45720" anchor="ctr"/>
          <a:p>
            <a:pPr eaLnBrk="1" hangingPunct="1"/>
            <a:r>
              <a:rPr lang="en-US" altLang="zh-CN" b="1" dirty="0"/>
              <a:t>3</a:t>
            </a:r>
            <a:r>
              <a:rPr lang="zh-CN" altLang="en-US" b="1" dirty="0"/>
              <a:t>、项目进度</a:t>
            </a:r>
            <a:endParaRPr lang="zh-CN" altLang="zh-CN" dirty="0"/>
          </a:p>
        </p:txBody>
      </p:sp>
      <p:sp>
        <p:nvSpPr>
          <p:cNvPr id="19458" name="Rectangle 6"/>
          <p:cNvSpPr>
            <a:spLocks noGrp="1"/>
          </p:cNvSpPr>
          <p:nvPr>
            <p:ph idx="1" hasCustomPrompt="1"/>
          </p:nvPr>
        </p:nvSpPr>
        <p:spPr>
          <a:xfrm>
            <a:off x="457200" y="1325563"/>
            <a:ext cx="8229600" cy="4525962"/>
          </a:xfrm>
          <a:ln/>
        </p:spPr>
        <p:txBody>
          <a:bodyPr vert="horz" wrap="square" lIns="91440" tIns="45720" rIns="91440" bIns="45720" anchor="t"/>
          <a:p>
            <a:pPr marL="0" indent="0" eaLnBrk="1" hangingPunct="1">
              <a:lnSpc>
                <a:spcPct val="90000"/>
              </a:lnSpc>
              <a:buFont typeface="Wingdings" panose="05000000000000000000" pitchFamily="2" charset="2"/>
              <a:buNone/>
            </a:pPr>
            <a:endParaRPr lang="zh-CN" sz="2300" dirty="0"/>
          </a:p>
          <a:p>
            <a:pPr marL="457200" lvl="1" indent="0" eaLnBrk="1" hangingPunct="1">
              <a:lnSpc>
                <a:spcPct val="90000"/>
              </a:lnSpc>
              <a:buFont typeface="Wingdings" panose="05000000000000000000" pitchFamily="2" charset="2"/>
              <a:buNone/>
            </a:pPr>
            <a:r>
              <a:rPr lang="en-US" altLang="zh-CN" sz="2300" b="1" dirty="0"/>
              <a:t>	</a:t>
            </a:r>
            <a:r>
              <a:rPr lang="zh-CN" altLang="en-US" sz="2300" b="1" dirty="0"/>
              <a:t>成功使前端抓取的数据以JSON格式传输到Hadoop系统中，如下图</a:t>
            </a:r>
            <a:endParaRPr lang="zh-CN" altLang="en-US" sz="2300" b="1" dirty="0"/>
          </a:p>
        </p:txBody>
      </p:sp>
      <p:sp>
        <p:nvSpPr>
          <p:cNvPr id="19459"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5"/>
          <p:cNvSpPr>
            <a:spLocks noGrp="1"/>
          </p:cNvSpPr>
          <p:nvPr>
            <p:ph type="title"/>
          </p:nvPr>
        </p:nvSpPr>
        <p:spPr>
          <a:ln/>
        </p:spPr>
        <p:txBody>
          <a:bodyPr vert="horz" wrap="square" lIns="91440" tIns="45720" rIns="91440" bIns="45720" anchor="ctr"/>
          <a:p>
            <a:pPr eaLnBrk="1" hangingPunct="1"/>
            <a:r>
              <a:rPr lang="en-US" altLang="zh-CN" b="1" dirty="0">
                <a:sym typeface="宋体" panose="02010600030101010101" pitchFamily="2" charset="-122"/>
              </a:rPr>
              <a:t>3</a:t>
            </a:r>
            <a:r>
              <a:rPr lang="zh-CN" altLang="en-US" b="1" dirty="0">
                <a:sym typeface="宋体" panose="02010600030101010101" pitchFamily="2" charset="-122"/>
              </a:rPr>
              <a:t>、项目进度</a:t>
            </a:r>
            <a:endParaRPr lang="zh-CN" altLang="zh-CN" dirty="0"/>
          </a:p>
        </p:txBody>
      </p:sp>
      <p:sp>
        <p:nvSpPr>
          <p:cNvPr id="20482" name="Rectangle 6"/>
          <p:cNvSpPr>
            <a:spLocks noGrp="1"/>
          </p:cNvSpPr>
          <p:nvPr>
            <p:ph idx="1" hasCustomPrompt="1"/>
          </p:nvPr>
        </p:nvSpPr>
        <p:spPr>
          <a:xfrm>
            <a:off x="457200" y="1512888"/>
            <a:ext cx="8229600" cy="4525962"/>
          </a:xfrm>
          <a:ln/>
        </p:spPr>
        <p:txBody>
          <a:bodyPr vert="horz" wrap="square" lIns="91440" tIns="45720" rIns="91440" bIns="45720" anchor="t"/>
          <a:p>
            <a:pPr marL="0" indent="0" eaLnBrk="1" hangingPunct="1">
              <a:lnSpc>
                <a:spcPct val="90000"/>
              </a:lnSpc>
              <a:buFont typeface="Wingdings" panose="05000000000000000000" pitchFamily="2" charset="2"/>
              <a:buNone/>
            </a:pPr>
            <a:endParaRPr lang="zh-CN" sz="2300" dirty="0"/>
          </a:p>
          <a:p>
            <a:pPr marL="457200" lvl="1" indent="0" eaLnBrk="1" hangingPunct="1">
              <a:lnSpc>
                <a:spcPct val="90000"/>
              </a:lnSpc>
              <a:buFont typeface="Wingdings" panose="05000000000000000000" pitchFamily="2" charset="2"/>
              <a:buNone/>
            </a:pPr>
            <a:r>
              <a:rPr lang="en-US" altLang="zh-CN" sz="2300" b="1" dirty="0"/>
              <a:t>	</a:t>
            </a:r>
            <a:r>
              <a:rPr lang="zh-CN" sz="2300" b="1" dirty="0"/>
              <a:t>目前</a:t>
            </a:r>
            <a:r>
              <a:rPr lang="zh-CN" altLang="zh-CN" sz="2300" b="1" dirty="0"/>
              <a:t>：</a:t>
            </a:r>
            <a:r>
              <a:rPr lang="zh-CN" sz="2300" b="1" dirty="0"/>
              <a:t>项目组正在研究如何使整个业务逻辑从单线程到完全分布式，多线程并发的转换，并需要不断测试以调整Mapper和Reducer的数量，以及设置定时自动处理数据的阈值。</a:t>
            </a:r>
            <a:endParaRPr lang="zh-CN" sz="2300" b="1" dirty="0"/>
          </a:p>
          <a:p>
            <a:pPr marL="457200" lvl="1" indent="0" eaLnBrk="1" hangingPunct="1">
              <a:lnSpc>
                <a:spcPct val="90000"/>
              </a:lnSpc>
              <a:buFont typeface="Wingdings" panose="05000000000000000000" pitchFamily="2" charset="2"/>
              <a:buNone/>
            </a:pPr>
            <a:endParaRPr lang="zh-CN" sz="2300" b="1" dirty="0"/>
          </a:p>
          <a:p>
            <a:pPr marL="457200" lvl="1" indent="0" eaLnBrk="1" hangingPunct="1">
              <a:lnSpc>
                <a:spcPct val="90000"/>
              </a:lnSpc>
              <a:buFont typeface="Wingdings" panose="05000000000000000000" pitchFamily="2" charset="2"/>
              <a:buNone/>
            </a:pPr>
            <a:endParaRPr lang="zh-CN" sz="2300" b="1" dirty="0"/>
          </a:p>
          <a:p>
            <a:pPr marL="457200" lvl="1" indent="0" eaLnBrk="1" hangingPunct="1">
              <a:lnSpc>
                <a:spcPct val="90000"/>
              </a:lnSpc>
              <a:buFont typeface="Wingdings" panose="05000000000000000000" pitchFamily="2" charset="2"/>
              <a:buNone/>
            </a:pPr>
            <a:r>
              <a:rPr lang="en-US" altLang="zh-CN" sz="2300" b="1" dirty="0"/>
              <a:t>	</a:t>
            </a:r>
            <a:r>
              <a:rPr lang="zh-CN" sz="2300" b="1" dirty="0"/>
              <a:t>未来</a:t>
            </a:r>
            <a:r>
              <a:rPr lang="zh-CN" altLang="zh-CN" sz="2300" b="1" dirty="0"/>
              <a:t>：</a:t>
            </a:r>
            <a:r>
              <a:rPr lang="zh-CN" sz="2300" b="1" dirty="0"/>
              <a:t>项目组将会将研究前后端数据传输；目前前端数据直接写入了HDFS中，后期会将数据写入内存以提高运行效率，同时还将继续优化算法，完善播放器的网页制作，用来尽可能模拟真实的操作环境，使其更具有实用性。</a:t>
            </a:r>
            <a:endParaRPr lang="zh-CN" sz="2300" b="1" dirty="0"/>
          </a:p>
        </p:txBody>
      </p:sp>
      <p:sp>
        <p:nvSpPr>
          <p:cNvPr id="20483"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ctrTitle"/>
          </p:nvPr>
        </p:nvSpPr>
        <p:spPr>
          <a:xfrm>
            <a:off x="685800" y="2560638"/>
            <a:ext cx="7772400" cy="1470025"/>
          </a:xfrm>
        </p:spPr>
        <p:txBody>
          <a:bodyPr vert="horz" wrap="square" lIns="91440" tIns="45720" rIns="91440" bIns="45720" anchor="ctr"/>
          <a:p>
            <a:pPr eaLnBrk="1" hangingPunct="1">
              <a:buClrTx/>
              <a:buSzTx/>
              <a:buFontTx/>
            </a:pPr>
            <a:r>
              <a:rPr lang="zh-CN" altLang="en-US" b="1" dirty="0">
                <a:solidFill>
                  <a:schemeClr val="tx1"/>
                </a:solidFill>
                <a:latin typeface="+mn-lt"/>
                <a:ea typeface="+mn-ea"/>
                <a:cs typeface="+mn-cs"/>
                <a:sym typeface="+mn-ea"/>
              </a:rPr>
              <a:t>存在的问题和未来时间安排</a:t>
            </a:r>
            <a:endParaRPr lang="zh-CN" altLang="en-US" b="1" dirty="0">
              <a:latin typeface="+mj-lt"/>
              <a:ea typeface="+mj-ea"/>
              <a:cs typeface="+mj-cs"/>
            </a:endParaRPr>
          </a:p>
        </p:txBody>
      </p:sp>
      <p:sp>
        <p:nvSpPr>
          <p:cNvPr id="6147" name="Rectangle 11"/>
          <p:cNvSpPr>
            <a:spLocks noGrp="1"/>
          </p:cNvSpPr>
          <p:nvPr>
            <p:ph type="sldNum" sz="quarter" idx="4"/>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5"/>
          <p:cNvSpPr>
            <a:spLocks noGrp="1"/>
          </p:cNvSpPr>
          <p:nvPr>
            <p:ph type="title"/>
          </p:nvPr>
        </p:nvSpPr>
        <p:spPr>
          <a:xfrm>
            <a:off x="457200" y="395288"/>
            <a:ext cx="8229600" cy="1143000"/>
          </a:xfrm>
          <a:ln/>
        </p:spPr>
        <p:txBody>
          <a:bodyPr vert="horz" wrap="square" lIns="91440" tIns="45720" rIns="91440" bIns="45720" anchor="ctr"/>
          <a:p>
            <a:pPr eaLnBrk="1" hangingPunct="1"/>
            <a:r>
              <a:rPr lang="en-US" altLang="zh-CN" b="1" dirty="0">
                <a:sym typeface="宋体" panose="02010600030101010101" pitchFamily="2" charset="-122"/>
              </a:rPr>
              <a:t>1</a:t>
            </a:r>
            <a:r>
              <a:rPr lang="zh-CN" altLang="en-US" b="1" dirty="0">
                <a:sym typeface="宋体" panose="02010600030101010101" pitchFamily="2" charset="-122"/>
              </a:rPr>
              <a:t>、</a:t>
            </a:r>
            <a:r>
              <a:rPr lang="zh-CN" b="1" dirty="0"/>
              <a:t>目前存在的问题及应对措施</a:t>
            </a:r>
            <a:endParaRPr lang="zh-CN" altLang="en-US" b="1" dirty="0">
              <a:sym typeface="宋体" panose="02010600030101010101" pitchFamily="2" charset="-122"/>
            </a:endParaRPr>
          </a:p>
        </p:txBody>
      </p:sp>
      <p:sp>
        <p:nvSpPr>
          <p:cNvPr id="21506" name="Rectangle 6"/>
          <p:cNvSpPr>
            <a:spLocks noGrp="1"/>
          </p:cNvSpPr>
          <p:nvPr>
            <p:ph idx="1" hasCustomPrompt="1"/>
          </p:nvPr>
        </p:nvSpPr>
        <p:spPr>
          <a:xfrm>
            <a:off x="266700" y="1628775"/>
            <a:ext cx="8229600" cy="4525963"/>
          </a:xfrm>
          <a:ln/>
        </p:spPr>
        <p:txBody>
          <a:bodyPr vert="horz" wrap="square" lIns="91440" tIns="45720" rIns="91440" bIns="45720" anchor="t"/>
          <a:p>
            <a:pPr marL="0" indent="0" eaLnBrk="1" hangingPunct="1">
              <a:lnSpc>
                <a:spcPct val="90000"/>
              </a:lnSpc>
              <a:buFont typeface="Wingdings" panose="05000000000000000000" pitchFamily="2" charset="2"/>
              <a:buNone/>
            </a:pPr>
            <a:endParaRPr lang="zh-CN" sz="2300" dirty="0"/>
          </a:p>
          <a:p>
            <a:pPr marL="457200" lvl="1" indent="0" eaLnBrk="1" hangingPunct="1">
              <a:lnSpc>
                <a:spcPct val="90000"/>
              </a:lnSpc>
              <a:buFont typeface="Wingdings" panose="05000000000000000000" pitchFamily="2" charset="2"/>
              <a:buNone/>
            </a:pPr>
            <a:r>
              <a:rPr lang="en-US" altLang="zh-CN" sz="2300" b="1" dirty="0"/>
              <a:t>	问题1：实际应用中，网页很可能在短时间内收到巨大的点击量，数据并发量过大，从而导致数据的溢出和丢失。</a:t>
            </a:r>
            <a:endParaRPr lang="en-US" altLang="zh-CN" sz="2300" b="1" dirty="0"/>
          </a:p>
          <a:p>
            <a:pPr marL="457200" lvl="1" indent="0" eaLnBrk="1" hangingPunct="1">
              <a:lnSpc>
                <a:spcPct val="90000"/>
              </a:lnSpc>
              <a:buFont typeface="Wingdings" panose="05000000000000000000" pitchFamily="2" charset="2"/>
              <a:buNone/>
            </a:pPr>
            <a:endParaRPr lang="zh-CN" altLang="en-US" sz="2300" b="1" dirty="0"/>
          </a:p>
          <a:p>
            <a:pPr marL="457200" lvl="1" indent="0" eaLnBrk="1" hangingPunct="1">
              <a:lnSpc>
                <a:spcPct val="90000"/>
              </a:lnSpc>
              <a:buFont typeface="Wingdings" panose="05000000000000000000" pitchFamily="2" charset="2"/>
              <a:buNone/>
            </a:pPr>
            <a:r>
              <a:rPr lang="zh-CN" altLang="en-US" sz="2300" b="1" dirty="0"/>
              <a:t>     </a:t>
            </a:r>
            <a:r>
              <a:rPr lang="en-US" altLang="zh-CN" sz="2300" b="1" dirty="0"/>
              <a:t>	</a:t>
            </a:r>
            <a:r>
              <a:rPr lang="zh-CN" altLang="en-US" sz="2300" b="1" dirty="0"/>
              <a:t>措施：在服务器端处理程序中，编程实现定时监控数据流量的功能，并以此动态调整线程数量</a:t>
            </a:r>
            <a:endParaRPr lang="zh-CN" altLang="en-US" sz="2300" b="1" dirty="0"/>
          </a:p>
        </p:txBody>
      </p:sp>
      <p:sp>
        <p:nvSpPr>
          <p:cNvPr id="21507"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5"/>
          <p:cNvSpPr>
            <a:spLocks noGrp="1"/>
          </p:cNvSpPr>
          <p:nvPr>
            <p:ph type="title"/>
          </p:nvPr>
        </p:nvSpPr>
        <p:spPr>
          <a:xfrm>
            <a:off x="457200" y="371475"/>
            <a:ext cx="8229600" cy="1143000"/>
          </a:xfrm>
          <a:ln/>
        </p:spPr>
        <p:txBody>
          <a:bodyPr vert="horz" wrap="square" lIns="91440" tIns="45720" rIns="91440" bIns="45720" anchor="ctr"/>
          <a:p>
            <a:pPr eaLnBrk="1" hangingPunct="1"/>
            <a:r>
              <a:rPr lang="en-US" altLang="zh-CN" b="1" dirty="0">
                <a:sym typeface="宋体" panose="02010600030101010101" pitchFamily="2" charset="-122"/>
              </a:rPr>
              <a:t>2</a:t>
            </a:r>
            <a:r>
              <a:rPr lang="zh-CN" altLang="en-US" b="1" dirty="0">
                <a:sym typeface="宋体" panose="02010600030101010101" pitchFamily="2" charset="-122"/>
              </a:rPr>
              <a:t>、</a:t>
            </a:r>
            <a:r>
              <a:rPr lang="zh-CN" b="1" dirty="0">
                <a:sym typeface="宋体" panose="02010600030101010101" pitchFamily="2" charset="-122"/>
              </a:rPr>
              <a:t>下阶段主要计划及时间安排</a:t>
            </a:r>
            <a:endParaRPr lang="zh-CN" b="1" dirty="0">
              <a:sym typeface="宋体" panose="02010600030101010101" pitchFamily="2" charset="-122"/>
            </a:endParaRPr>
          </a:p>
        </p:txBody>
      </p:sp>
      <p:sp>
        <p:nvSpPr>
          <p:cNvPr id="22530" name="Rectangle 6"/>
          <p:cNvSpPr>
            <a:spLocks noGrp="1"/>
          </p:cNvSpPr>
          <p:nvPr>
            <p:ph idx="1" hasCustomPrompt="1"/>
          </p:nvPr>
        </p:nvSpPr>
        <p:spPr>
          <a:xfrm>
            <a:off x="457200" y="1325563"/>
            <a:ext cx="8229600" cy="4525962"/>
          </a:xfrm>
          <a:ln/>
        </p:spPr>
        <p:txBody>
          <a:bodyPr vert="horz" wrap="square" lIns="91440" tIns="45720" rIns="91440" bIns="45720" anchor="t"/>
          <a:p>
            <a:pPr marL="0" indent="0" eaLnBrk="1" hangingPunct="1">
              <a:lnSpc>
                <a:spcPct val="90000"/>
              </a:lnSpc>
              <a:buFont typeface="Wingdings" panose="05000000000000000000" pitchFamily="2" charset="2"/>
              <a:buNone/>
            </a:pPr>
            <a:endParaRPr lang="zh-CN" sz="2300" dirty="0"/>
          </a:p>
          <a:p>
            <a:pPr marL="457200" lvl="1" indent="0" eaLnBrk="1" hangingPunct="1">
              <a:lnSpc>
                <a:spcPct val="90000"/>
              </a:lnSpc>
              <a:buFont typeface="Wingdings" panose="05000000000000000000" pitchFamily="2" charset="2"/>
              <a:buNone/>
            </a:pPr>
            <a:r>
              <a:rPr lang="zh-CN" sz="2300" b="1" dirty="0"/>
              <a:t>1：将单线程的运行逻辑全面转换到完全分布式的多线程并发式运行逻辑。</a:t>
            </a:r>
            <a:endParaRPr lang="zh-CN" sz="2300" b="1" dirty="0"/>
          </a:p>
          <a:p>
            <a:pPr marL="457200" lvl="1" indent="0" eaLnBrk="1" hangingPunct="1">
              <a:lnSpc>
                <a:spcPct val="90000"/>
              </a:lnSpc>
              <a:buFont typeface="Wingdings" panose="05000000000000000000" pitchFamily="2" charset="2"/>
              <a:buNone/>
            </a:pPr>
            <a:r>
              <a:rPr lang="zh-CN" sz="2300" b="1" dirty="0"/>
              <a:t>2：解决前端短时间内传输的数据并发量大导致可能溢出的问题。</a:t>
            </a:r>
            <a:endParaRPr lang="zh-CN" sz="2300" b="1" dirty="0"/>
          </a:p>
          <a:p>
            <a:pPr marL="457200" lvl="1" indent="0" eaLnBrk="1" hangingPunct="1">
              <a:lnSpc>
                <a:spcPct val="90000"/>
              </a:lnSpc>
              <a:buFont typeface="Wingdings" panose="05000000000000000000" pitchFamily="2" charset="2"/>
              <a:buNone/>
            </a:pPr>
            <a:r>
              <a:rPr lang="zh-CN" sz="2300" b="1" dirty="0"/>
              <a:t>3：将视频观看行为记录数据以JSON格式传输到网页端，并用JavaScript编程，将数据以曲线的形式，形象地显示在播放器进度条上。</a:t>
            </a:r>
            <a:endParaRPr lang="zh-CN" sz="2300" b="1" dirty="0"/>
          </a:p>
          <a:p>
            <a:pPr marL="457200" lvl="1" indent="0" eaLnBrk="1" hangingPunct="1">
              <a:lnSpc>
                <a:spcPct val="90000"/>
              </a:lnSpc>
              <a:buFont typeface="Wingdings" panose="05000000000000000000" pitchFamily="2" charset="2"/>
              <a:buNone/>
            </a:pPr>
            <a:r>
              <a:rPr lang="zh-CN" sz="2300" b="1" dirty="0"/>
              <a:t>4：撰写论文</a:t>
            </a:r>
            <a:endParaRPr lang="zh-CN" sz="2300" b="1" dirty="0"/>
          </a:p>
          <a:p>
            <a:pPr marL="457200" lvl="1" indent="0" eaLnBrk="1" hangingPunct="1">
              <a:lnSpc>
                <a:spcPct val="90000"/>
              </a:lnSpc>
              <a:buFont typeface="Wingdings" panose="05000000000000000000" pitchFamily="2" charset="2"/>
              <a:buNone/>
            </a:pPr>
            <a:r>
              <a:rPr lang="zh-CN" sz="2300" b="1" dirty="0"/>
              <a:t>5：申请软件著作权</a:t>
            </a:r>
            <a:endParaRPr lang="zh-CN" sz="2300" b="1" dirty="0"/>
          </a:p>
        </p:txBody>
      </p:sp>
      <p:sp>
        <p:nvSpPr>
          <p:cNvPr id="22531"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ctrTitle"/>
          </p:nvPr>
        </p:nvSpPr>
        <p:spPr>
          <a:xfrm>
            <a:off x="1058863" y="2270125"/>
            <a:ext cx="7772400" cy="1470025"/>
          </a:xfrm>
          <a:ln/>
        </p:spPr>
        <p:txBody>
          <a:bodyPr vert="horz" wrap="square" lIns="91440" tIns="45720" rIns="91440" bIns="45720" anchor="ctr"/>
          <a:p>
            <a:pPr eaLnBrk="1" hangingPunct="1">
              <a:buClrTx/>
              <a:buSzTx/>
              <a:buFontTx/>
            </a:pPr>
            <a:r>
              <a:rPr lang="zh-CN" altLang="en-US" sz="5400" b="1" dirty="0">
                <a:latin typeface="+mj-lt"/>
                <a:ea typeface="+mj-ea"/>
                <a:cs typeface="+mj-cs"/>
              </a:rPr>
              <a:t>谢谢！</a:t>
            </a:r>
            <a:endParaRPr lang="zh-CN" altLang="en-US" sz="5400" b="1" dirty="0">
              <a:latin typeface="+mj-lt"/>
              <a:ea typeface="+mj-ea"/>
              <a:cs typeface="+mj-cs"/>
            </a:endParaRPr>
          </a:p>
        </p:txBody>
      </p:sp>
      <p:sp>
        <p:nvSpPr>
          <p:cNvPr id="23554" name="Rectangle 3"/>
          <p:cNvSpPr>
            <a:spLocks noGrp="1"/>
          </p:cNvSpPr>
          <p:nvPr>
            <p:ph type="subTitle" idx="1" hasCustomPrompt="1"/>
          </p:nvPr>
        </p:nvSpPr>
        <p:spPr>
          <a:xfrm>
            <a:off x="3906838" y="69850"/>
            <a:ext cx="6400800" cy="1752600"/>
          </a:xfrm>
          <a:ln/>
        </p:spPr>
        <p:txBody>
          <a:bodyPr vert="horz" wrap="square" lIns="91440" tIns="45720" rIns="91440" bIns="45720" anchor="t"/>
          <a:p>
            <a:pPr eaLnBrk="1" hangingPunct="1">
              <a:buClrTx/>
              <a:buSzTx/>
            </a:pPr>
            <a:r>
              <a:rPr lang="zh-CN" altLang="en-US" sz="2000" b="1">
                <a:solidFill>
                  <a:srgbClr val="0070C0"/>
                </a:solidFill>
                <a:latin typeface="+mn-lt"/>
                <a:ea typeface="+mn-ea"/>
                <a:cs typeface="+mn-cs"/>
                <a:sym typeface="宋体" panose="02010600030101010101" pitchFamily="2" charset="-122"/>
              </a:rPr>
              <a:t>指导老师：张至柔、吴娟</a:t>
            </a:r>
            <a:endParaRPr lang="zh-CN" altLang="en-US" sz="2000" b="1">
              <a:solidFill>
                <a:srgbClr val="0070C0"/>
              </a:solidFill>
              <a:latin typeface="+mn-lt"/>
              <a:ea typeface="+mn-ea"/>
              <a:cs typeface="+mn-cs"/>
            </a:endParaRPr>
          </a:p>
          <a:p>
            <a:pPr eaLnBrk="1" hangingPunct="1">
              <a:buClrTx/>
              <a:buSzTx/>
            </a:pPr>
            <a:r>
              <a:rPr lang="zh-CN" altLang="en-US" sz="2000" b="1">
                <a:solidFill>
                  <a:srgbClr val="0070C0"/>
                </a:solidFill>
                <a:latin typeface="+mn-lt"/>
                <a:ea typeface="+mn-ea"/>
                <a:cs typeface="+mn-cs"/>
                <a:sym typeface="宋体" panose="02010600030101010101" pitchFamily="2" charset="-122"/>
              </a:rPr>
              <a:t>负责人： 赵鸿至 </a:t>
            </a:r>
            <a:r>
              <a:rPr lang="en-US" altLang="zh-CN" sz="2000" b="1">
                <a:solidFill>
                  <a:srgbClr val="0070C0"/>
                </a:solidFill>
                <a:latin typeface="+mn-lt"/>
                <a:ea typeface="+mn-ea"/>
                <a:cs typeface="+mn-cs"/>
                <a:sym typeface="宋体" panose="02010600030101010101" pitchFamily="2" charset="-122"/>
              </a:rPr>
              <a:t>18810807992</a:t>
            </a:r>
            <a:endParaRPr lang="en-US" altLang="zh-CN" sz="2000" b="1">
              <a:solidFill>
                <a:srgbClr val="0070C0"/>
              </a:solidFill>
              <a:latin typeface="+mn-lt"/>
              <a:ea typeface="+mn-ea"/>
              <a:cs typeface="+mn-cs"/>
            </a:endParaRPr>
          </a:p>
          <a:p>
            <a:pPr eaLnBrk="1" hangingPunct="1">
              <a:buClrTx/>
              <a:buSzTx/>
            </a:pPr>
            <a:r>
              <a:rPr lang="zh-CN" altLang="en-US" sz="2000" b="1">
                <a:solidFill>
                  <a:srgbClr val="0070C0"/>
                </a:solidFill>
                <a:latin typeface="+mn-lt"/>
                <a:ea typeface="+mn-ea"/>
                <a:cs typeface="+mn-cs"/>
                <a:sym typeface="宋体" panose="02010600030101010101" pitchFamily="2" charset="-122"/>
              </a:rPr>
              <a:t>组员：  王一名 </a:t>
            </a:r>
            <a:r>
              <a:rPr lang="en-US" altLang="zh-CN" sz="2000" b="1">
                <a:solidFill>
                  <a:srgbClr val="0070C0"/>
                </a:solidFill>
                <a:latin typeface="+mn-lt"/>
                <a:ea typeface="+mn-ea"/>
                <a:cs typeface="+mn-cs"/>
                <a:sym typeface="宋体" panose="02010600030101010101" pitchFamily="2" charset="-122"/>
              </a:rPr>
              <a:t>18072264663</a:t>
            </a:r>
            <a:endParaRPr lang="en-US" altLang="zh-CN" sz="2000" b="1" dirty="0">
              <a:solidFill>
                <a:srgbClr val="0070C0"/>
              </a:solidFill>
              <a:latin typeface="+mn-lt"/>
              <a:ea typeface="+mn-ea"/>
              <a:cs typeface="+mn-cs"/>
              <a:sym typeface="宋体" panose="02010600030101010101" pitchFamily="2" charset="-122"/>
            </a:endParaRPr>
          </a:p>
        </p:txBody>
      </p:sp>
      <p:sp>
        <p:nvSpPr>
          <p:cNvPr id="23555" name="Rectangle 11"/>
          <p:cNvSpPr>
            <a:spLocks noGrp="1"/>
          </p:cNvSpPr>
          <p:nvPr>
            <p:ph type="sldNum" sz="quarter" idx="4"/>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5"/>
          <p:cNvSpPr>
            <a:spLocks noGrp="1"/>
          </p:cNvSpPr>
          <p:nvPr>
            <p:ph type="title"/>
          </p:nvPr>
        </p:nvSpPr>
        <p:spPr>
          <a:ln/>
        </p:spPr>
        <p:txBody>
          <a:bodyPr vert="horz" wrap="square" lIns="91440" tIns="45720" rIns="91440" bIns="45720" anchor="ctr"/>
          <a:p>
            <a:pPr eaLnBrk="1" hangingPunct="1"/>
            <a:r>
              <a:rPr lang="zh-CN" altLang="zh-CN" b="1" dirty="0"/>
              <a:t>汇报内容摘要</a:t>
            </a:r>
            <a:endParaRPr lang="zh-CN" altLang="zh-CN" b="1" dirty="0"/>
          </a:p>
        </p:txBody>
      </p:sp>
      <p:sp>
        <p:nvSpPr>
          <p:cNvPr id="5122" name="Rectangle 6"/>
          <p:cNvSpPr>
            <a:spLocks noGrp="1"/>
          </p:cNvSpPr>
          <p:nvPr>
            <p:ph idx="1" hasCustomPrompt="1"/>
          </p:nvPr>
        </p:nvSpPr>
        <p:spPr/>
        <p:txBody>
          <a:bodyPr vert="horz" wrap="square" lIns="91440" tIns="45720" rIns="91440" bIns="45720" anchor="t"/>
          <a:p>
            <a:pPr marL="609600" marR="0" indent="-609600" algn="l" defTabSz="914400" rtl="0" eaLnBrk="1" fontAlgn="base" latinLnBrk="0" hangingPunct="1">
              <a:lnSpc>
                <a:spcPct val="90000"/>
              </a:lnSpc>
              <a:spcBef>
                <a:spcPct val="20000"/>
              </a:spcBef>
              <a:spcAft>
                <a:spcPct val="0"/>
              </a:spcAft>
              <a:buClrTx/>
              <a:buSzTx/>
              <a:buFont typeface="Wingdings" panose="05000000000000000000" pitchFamily="2" charset="2"/>
              <a:buAutoNum type="arabicPeriod"/>
            </a:pPr>
            <a:r>
              <a:rPr kumimoji="0" lang="zh-CN" altLang="en-US" sz="2800" b="1" i="0" u="none" strike="noStrike" kern="0" cap="none" spc="0" normalizeH="0" baseline="0" noProof="1" dirty="0">
                <a:solidFill>
                  <a:schemeClr val="tx1"/>
                </a:solidFill>
                <a:latin typeface="+mn-lt"/>
                <a:ea typeface="+mn-ea"/>
                <a:cs typeface="+mn-cs"/>
              </a:rPr>
              <a:t>项目研究进展情况</a:t>
            </a:r>
            <a:endParaRPr kumimoji="0" lang="zh-CN" altLang="en-US" sz="2800" b="0" i="0" u="none" strike="noStrike" kern="0" cap="none" spc="0" normalizeH="0" baseline="0" noProof="1" dirty="0">
              <a:solidFill>
                <a:schemeClr val="tx1"/>
              </a:solidFill>
              <a:latin typeface="+mn-lt"/>
              <a:ea typeface="+mn-ea"/>
              <a:cs typeface="+mn-cs"/>
            </a:endParaRPr>
          </a:p>
          <a:p>
            <a:pPr marL="971550" marR="0" lvl="1" indent="-514350" algn="l" defTabSz="914400" rtl="0" eaLnBrk="1" fontAlgn="base" latinLnBrk="0" hangingPunct="1">
              <a:lnSpc>
                <a:spcPct val="90000"/>
              </a:lnSpc>
              <a:spcBef>
                <a:spcPct val="20000"/>
              </a:spcBef>
              <a:spcAft>
                <a:spcPct val="0"/>
              </a:spcAft>
              <a:buClrTx/>
              <a:buSzTx/>
              <a:buFont typeface="Wingdings" panose="05000000000000000000" pitchFamily="2" charset="2"/>
              <a:buChar char="l"/>
            </a:pPr>
            <a:r>
              <a:rPr kumimoji="0" lang="zh-CN" altLang="en-US" sz="2300" b="0" i="0" u="none" strike="noStrike" kern="0" cap="none" spc="0" normalizeH="0" baseline="0" noProof="1" dirty="0">
                <a:solidFill>
                  <a:schemeClr val="tx1"/>
                </a:solidFill>
                <a:latin typeface="+mn-lt"/>
                <a:ea typeface="+mn-ea"/>
                <a:cs typeface="+mn-ea"/>
              </a:rPr>
              <a:t>成员分工</a:t>
            </a:r>
            <a:endParaRPr kumimoji="0" lang="zh-CN" altLang="en-US" sz="2300" b="0" i="0" u="none" strike="noStrike" kern="0" cap="none" spc="0" normalizeH="0" baseline="0" noProof="1" dirty="0">
              <a:solidFill>
                <a:schemeClr val="tx1"/>
              </a:solidFill>
              <a:latin typeface="+mn-lt"/>
              <a:ea typeface="+mn-ea"/>
              <a:cs typeface="+mn-ea"/>
            </a:endParaRPr>
          </a:p>
          <a:p>
            <a:pPr marL="971550" marR="0" lvl="1" indent="-514350" algn="l" defTabSz="914400" rtl="0" eaLnBrk="1" fontAlgn="base" latinLnBrk="0" hangingPunct="1">
              <a:lnSpc>
                <a:spcPct val="90000"/>
              </a:lnSpc>
              <a:spcBef>
                <a:spcPct val="20000"/>
              </a:spcBef>
              <a:spcAft>
                <a:spcPct val="0"/>
              </a:spcAft>
              <a:buClrTx/>
              <a:buSzTx/>
              <a:buFont typeface="Wingdings" panose="05000000000000000000" pitchFamily="2" charset="2"/>
              <a:buChar char="l"/>
            </a:pPr>
            <a:r>
              <a:rPr kumimoji="0" lang="zh-CN" altLang="en-US" sz="2300" b="0" i="0" u="none" strike="noStrike" kern="0" cap="none" spc="0" normalizeH="0" baseline="0" noProof="1" dirty="0">
                <a:solidFill>
                  <a:schemeClr val="tx1"/>
                </a:solidFill>
                <a:latin typeface="+mn-lt"/>
                <a:ea typeface="+mn-ea"/>
                <a:cs typeface="+mn-ea"/>
              </a:rPr>
              <a:t>项目研究方法和内容</a:t>
            </a:r>
            <a:endParaRPr kumimoji="0" lang="zh-CN" altLang="en-US" sz="2300" b="0" i="0" u="none" strike="noStrike" kern="0" cap="none" spc="0" normalizeH="0" baseline="0" noProof="1" dirty="0">
              <a:solidFill>
                <a:schemeClr val="tx1"/>
              </a:solidFill>
              <a:latin typeface="+mn-lt"/>
              <a:ea typeface="+mn-ea"/>
              <a:cs typeface="+mn-ea"/>
            </a:endParaRPr>
          </a:p>
          <a:p>
            <a:pPr marL="971550" marR="0" lvl="1" indent="-514350" algn="l" defTabSz="914400" rtl="0" eaLnBrk="1" fontAlgn="base" latinLnBrk="0" hangingPunct="1">
              <a:lnSpc>
                <a:spcPct val="90000"/>
              </a:lnSpc>
              <a:spcBef>
                <a:spcPct val="20000"/>
              </a:spcBef>
              <a:spcAft>
                <a:spcPct val="0"/>
              </a:spcAft>
              <a:buClrTx/>
              <a:buSzTx/>
              <a:buFont typeface="Wingdings" panose="05000000000000000000" pitchFamily="2" charset="2"/>
              <a:buChar char="l"/>
            </a:pPr>
            <a:r>
              <a:rPr kumimoji="0" lang="zh-CN" altLang="en-US" sz="2300" b="0" i="0" u="none" strike="noStrike" kern="0" cap="none" spc="0" normalizeH="0" baseline="0" noProof="1" dirty="0">
                <a:solidFill>
                  <a:schemeClr val="tx1"/>
                </a:solidFill>
                <a:latin typeface="+mn-lt"/>
                <a:ea typeface="+mn-ea"/>
                <a:cs typeface="+mn-ea"/>
              </a:rPr>
              <a:t>项目研究进度</a:t>
            </a:r>
            <a:endParaRPr kumimoji="0" lang="zh-CN" altLang="en-US" sz="2300" b="0" i="0" u="none" strike="noStrike" kern="0" cap="none" spc="0" normalizeH="0" baseline="0" noProof="1" dirty="0">
              <a:solidFill>
                <a:schemeClr val="tx1"/>
              </a:solidFill>
              <a:latin typeface="+mn-lt"/>
              <a:ea typeface="+mn-ea"/>
              <a:cs typeface="+mn-ea"/>
            </a:endParaRPr>
          </a:p>
          <a:p>
            <a:pPr marL="609600" marR="0" indent="-609600" algn="l" defTabSz="914400" rtl="0" eaLnBrk="1" fontAlgn="base" latinLnBrk="0" hangingPunct="1">
              <a:lnSpc>
                <a:spcPct val="90000"/>
              </a:lnSpc>
              <a:spcBef>
                <a:spcPct val="20000"/>
              </a:spcBef>
              <a:spcAft>
                <a:spcPct val="0"/>
              </a:spcAft>
              <a:buClrTx/>
              <a:buSzTx/>
              <a:buFont typeface="Wingdings" panose="05000000000000000000" pitchFamily="2" charset="2"/>
              <a:buAutoNum type="arabicPeriod"/>
            </a:pPr>
            <a:r>
              <a:rPr kumimoji="0" lang="zh-CN" altLang="en-US" sz="2800" b="1" i="0" u="none" strike="noStrike" kern="0" cap="none" spc="0" normalizeH="0" baseline="0" noProof="1" dirty="0">
                <a:solidFill>
                  <a:schemeClr val="tx1"/>
                </a:solidFill>
                <a:latin typeface="+mn-lt"/>
                <a:ea typeface="+mn-ea"/>
                <a:cs typeface="+mn-cs"/>
              </a:rPr>
              <a:t>存在的问题和未来时间安排</a:t>
            </a:r>
            <a:endParaRPr kumimoji="0" lang="zh-CN" altLang="en-US" sz="2800" b="0" i="0" u="none" strike="noStrike" kern="0" cap="none" spc="0" normalizeH="0" baseline="0" noProof="1" dirty="0">
              <a:solidFill>
                <a:schemeClr val="tx1"/>
              </a:solidFill>
              <a:latin typeface="+mn-lt"/>
              <a:ea typeface="+mn-ea"/>
              <a:cs typeface="+mn-cs"/>
            </a:endParaRPr>
          </a:p>
          <a:p>
            <a:pPr marL="971550" marR="0" lvl="1" indent="-514350" algn="l" defTabSz="914400" rtl="0" eaLnBrk="1" fontAlgn="base" latinLnBrk="0" hangingPunct="1">
              <a:lnSpc>
                <a:spcPct val="90000"/>
              </a:lnSpc>
              <a:spcBef>
                <a:spcPct val="20000"/>
              </a:spcBef>
              <a:spcAft>
                <a:spcPct val="0"/>
              </a:spcAft>
              <a:buClrTx/>
              <a:buSzTx/>
              <a:buFont typeface="Wingdings" panose="05000000000000000000" pitchFamily="2" charset="2"/>
              <a:buChar char="l"/>
            </a:pPr>
            <a:r>
              <a:rPr kumimoji="0" sz="2300" b="0" i="0" u="none" strike="noStrike" kern="0" cap="none" spc="0" normalizeH="0" baseline="0" noProof="1" dirty="0">
                <a:solidFill>
                  <a:schemeClr val="tx1"/>
                </a:solidFill>
                <a:latin typeface="+mn-lt"/>
                <a:ea typeface="+mn-ea"/>
                <a:cs typeface="+mn-ea"/>
              </a:rPr>
              <a:t>目前存在的主要问题及应对措施</a:t>
            </a:r>
            <a:endParaRPr kumimoji="0" sz="2300" b="0" i="0" u="none" strike="noStrike" kern="0" cap="none" spc="0" normalizeH="0" baseline="0" noProof="1" dirty="0">
              <a:solidFill>
                <a:schemeClr val="tx1"/>
              </a:solidFill>
              <a:latin typeface="+mn-lt"/>
              <a:ea typeface="+mn-ea"/>
              <a:cs typeface="+mn-ea"/>
            </a:endParaRPr>
          </a:p>
          <a:p>
            <a:pPr marL="971550" marR="0" lvl="1" indent="-514350" algn="l" defTabSz="914400" rtl="0" eaLnBrk="1" fontAlgn="base" latinLnBrk="0" hangingPunct="1">
              <a:lnSpc>
                <a:spcPct val="90000"/>
              </a:lnSpc>
              <a:spcBef>
                <a:spcPct val="20000"/>
              </a:spcBef>
              <a:spcAft>
                <a:spcPct val="0"/>
              </a:spcAft>
              <a:buClrTx/>
              <a:buSzTx/>
              <a:buFont typeface="Wingdings" panose="05000000000000000000" pitchFamily="2" charset="2"/>
              <a:buChar char="l"/>
            </a:pPr>
            <a:r>
              <a:rPr kumimoji="0" sz="2300" b="0" i="0" u="none" strike="noStrike" kern="0" cap="none" spc="0" normalizeH="0" baseline="0" noProof="1" dirty="0">
                <a:solidFill>
                  <a:schemeClr val="tx1"/>
                </a:solidFill>
                <a:latin typeface="+mn-lt"/>
                <a:ea typeface="+mn-ea"/>
                <a:cs typeface="+mn-ea"/>
              </a:rPr>
              <a:t>下阶段主要计划及时间安排</a:t>
            </a:r>
            <a:endParaRPr kumimoji="0" sz="2300" b="0" i="0" u="none" strike="noStrike" kern="0" cap="none" spc="0" normalizeH="0" baseline="0" noProof="1" dirty="0">
              <a:solidFill>
                <a:schemeClr val="tx1"/>
              </a:solidFill>
              <a:latin typeface="+mn-lt"/>
              <a:ea typeface="+mn-ea"/>
              <a:cs typeface="+mn-ea"/>
            </a:endParaRPr>
          </a:p>
          <a:p>
            <a:pPr marL="457200" marR="0" lvl="1" indent="0" algn="l" defTabSz="914400" rtl="0" eaLnBrk="1" fontAlgn="base" latinLnBrk="0" hangingPunct="1">
              <a:lnSpc>
                <a:spcPct val="90000"/>
              </a:lnSpc>
              <a:spcBef>
                <a:spcPct val="20000"/>
              </a:spcBef>
              <a:spcAft>
                <a:spcPct val="0"/>
              </a:spcAft>
              <a:buClrTx/>
              <a:buSzTx/>
              <a:buFont typeface="Wingdings" panose="05000000000000000000" pitchFamily="2" charset="2"/>
              <a:buNone/>
            </a:pPr>
            <a:endParaRPr kumimoji="0" lang="zh-CN" altLang="en-US" sz="2300" b="1" i="0" u="none" strike="noStrike" kern="0" cap="none" spc="0" normalizeH="0" baseline="0" noProof="1" dirty="0">
              <a:solidFill>
                <a:schemeClr val="tx1"/>
              </a:solidFill>
              <a:latin typeface="+mn-lt"/>
              <a:ea typeface="+mn-ea"/>
              <a:cs typeface="+mn-ea"/>
            </a:endParaRPr>
          </a:p>
        </p:txBody>
      </p:sp>
      <p:sp>
        <p:nvSpPr>
          <p:cNvPr id="7171"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ctrTitle"/>
          </p:nvPr>
        </p:nvSpPr>
        <p:spPr>
          <a:xfrm>
            <a:off x="685800" y="2560638"/>
            <a:ext cx="7772400" cy="1470025"/>
          </a:xfrm>
        </p:spPr>
        <p:txBody>
          <a:bodyPr vert="horz" wrap="square" lIns="91440" tIns="45720" rIns="91440" bIns="45720" anchor="ctr"/>
          <a:p>
            <a:pPr eaLnBrk="1" hangingPunct="1">
              <a:buClrTx/>
              <a:buSzTx/>
              <a:buFontTx/>
            </a:pPr>
            <a:r>
              <a:rPr lang="zh-CN" altLang="en-US" b="1" dirty="0">
                <a:solidFill>
                  <a:schemeClr val="tx1"/>
                </a:solidFill>
                <a:latin typeface="+mn-lt"/>
                <a:ea typeface="+mn-ea"/>
                <a:cs typeface="+mn-cs"/>
                <a:sym typeface="+mn-ea"/>
              </a:rPr>
              <a:t>项目研究进展情况</a:t>
            </a:r>
            <a:endParaRPr lang="zh-CN" altLang="en-US" b="1" dirty="0">
              <a:latin typeface="+mj-lt"/>
              <a:ea typeface="+mj-ea"/>
              <a:cs typeface="+mj-cs"/>
            </a:endParaRPr>
          </a:p>
        </p:txBody>
      </p:sp>
      <p:sp>
        <p:nvSpPr>
          <p:cNvPr id="6147" name="Rectangle 11"/>
          <p:cNvSpPr>
            <a:spLocks noGrp="1"/>
          </p:cNvSpPr>
          <p:nvPr>
            <p:ph type="sldNum" sz="quarter" idx="4"/>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5"/>
          <p:cNvSpPr>
            <a:spLocks noGrp="1"/>
          </p:cNvSpPr>
          <p:nvPr>
            <p:ph type="title"/>
          </p:nvPr>
        </p:nvSpPr>
        <p:spPr>
          <a:ln/>
        </p:spPr>
        <p:txBody>
          <a:bodyPr vert="horz" wrap="square" lIns="91440" tIns="45720" rIns="91440" bIns="45720" anchor="ctr"/>
          <a:p>
            <a:pPr eaLnBrk="1" hangingPunct="1"/>
            <a:r>
              <a:rPr lang="en-US" altLang="zh-CN" b="1" dirty="0"/>
              <a:t>1</a:t>
            </a:r>
            <a:r>
              <a:rPr lang="zh-CN" altLang="en-US" b="1" dirty="0"/>
              <a:t>、成员分工</a:t>
            </a:r>
            <a:endParaRPr lang="zh-CN" altLang="en-US" b="1" dirty="0"/>
          </a:p>
        </p:txBody>
      </p:sp>
      <p:sp>
        <p:nvSpPr>
          <p:cNvPr id="8194" name="Rectangle 6"/>
          <p:cNvSpPr>
            <a:spLocks noGrp="1"/>
          </p:cNvSpPr>
          <p:nvPr>
            <p:ph idx="1" hasCustomPrompt="1"/>
          </p:nvPr>
        </p:nvSpPr>
        <p:spPr>
          <a:ln/>
        </p:spPr>
        <p:txBody>
          <a:bodyPr vert="horz" wrap="square" lIns="91440" tIns="45720" rIns="91440" bIns="45720" anchor="t"/>
          <a:p>
            <a:pPr marL="0" indent="0" eaLnBrk="1" hangingPunct="1">
              <a:lnSpc>
                <a:spcPct val="90000"/>
              </a:lnSpc>
              <a:buFont typeface="Wingdings" panose="05000000000000000000" pitchFamily="2" charset="2"/>
              <a:buNone/>
            </a:pPr>
            <a:endParaRPr lang="zh-CN" sz="2300" dirty="0"/>
          </a:p>
          <a:p>
            <a:pPr marL="457200" lvl="1" indent="0" eaLnBrk="1" hangingPunct="1">
              <a:lnSpc>
                <a:spcPct val="90000"/>
              </a:lnSpc>
              <a:buFont typeface="Wingdings" panose="05000000000000000000" pitchFamily="2" charset="2"/>
              <a:buNone/>
            </a:pPr>
            <a:endParaRPr lang="zh-CN" altLang="en-US" sz="2300" b="1" dirty="0"/>
          </a:p>
          <a:p>
            <a:pPr marL="457200" lvl="1" indent="0" eaLnBrk="1" hangingPunct="1">
              <a:lnSpc>
                <a:spcPct val="90000"/>
              </a:lnSpc>
              <a:buFont typeface="Wingdings" panose="05000000000000000000" pitchFamily="2" charset="2"/>
              <a:buNone/>
            </a:pPr>
            <a:r>
              <a:rPr lang="zh-CN" altLang="en-US" sz="2300" b="1" dirty="0"/>
              <a:t>王一名：使用HTML5开发播放器，用JavaScript实现用户行为的抓取，使用ajax方法将前端数据传输到服务器，并使用MapReduce的方法在Hadoop上编程。</a:t>
            </a:r>
            <a:endParaRPr lang="zh-CN" altLang="en-US" sz="2300" b="1" dirty="0"/>
          </a:p>
          <a:p>
            <a:pPr marL="457200" lvl="1" indent="0" eaLnBrk="1" hangingPunct="1">
              <a:lnSpc>
                <a:spcPct val="90000"/>
              </a:lnSpc>
              <a:buFont typeface="Wingdings" panose="05000000000000000000" pitchFamily="2" charset="2"/>
              <a:buNone/>
            </a:pPr>
            <a:endParaRPr lang="zh-CN" altLang="en-US" sz="2300" b="1" dirty="0"/>
          </a:p>
          <a:p>
            <a:pPr marL="457200" lvl="1" indent="0" eaLnBrk="1" hangingPunct="1">
              <a:lnSpc>
                <a:spcPct val="90000"/>
              </a:lnSpc>
              <a:buFont typeface="Wingdings" panose="05000000000000000000" pitchFamily="2" charset="2"/>
              <a:buNone/>
            </a:pPr>
            <a:r>
              <a:rPr lang="zh-CN" altLang="en-US" sz="2300" b="1" dirty="0"/>
              <a:t>赵鸿至：辅助开发播放器，设计Hadoop数据处理程序的算法并实现接口。</a:t>
            </a:r>
            <a:endParaRPr lang="zh-CN" altLang="en-US" sz="2300" b="1" dirty="0"/>
          </a:p>
        </p:txBody>
      </p:sp>
      <p:sp>
        <p:nvSpPr>
          <p:cNvPr id="8195"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5"/>
          <p:cNvSpPr>
            <a:spLocks noGrp="1"/>
          </p:cNvSpPr>
          <p:nvPr>
            <p:ph type="title"/>
          </p:nvPr>
        </p:nvSpPr>
        <p:spPr>
          <a:ln/>
        </p:spPr>
        <p:txBody>
          <a:bodyPr vert="horz" wrap="square" lIns="91440" tIns="45720" rIns="91440" bIns="45720" anchor="ctr"/>
          <a:p>
            <a:pPr eaLnBrk="1" hangingPunct="1"/>
            <a:r>
              <a:rPr lang="en-US" altLang="zh-CN" b="1" dirty="0"/>
              <a:t>2</a:t>
            </a:r>
            <a:r>
              <a:rPr lang="zh-CN" altLang="en-US" b="1" dirty="0"/>
              <a:t>、项目研究方法</a:t>
            </a:r>
            <a:endParaRPr lang="zh-CN" altLang="en-US" b="1" dirty="0"/>
          </a:p>
        </p:txBody>
      </p:sp>
      <p:sp>
        <p:nvSpPr>
          <p:cNvPr id="9218" name="Rectangle 6"/>
          <p:cNvSpPr>
            <a:spLocks noGrp="1"/>
          </p:cNvSpPr>
          <p:nvPr>
            <p:ph idx="1" hasCustomPrompt="1"/>
          </p:nvPr>
        </p:nvSpPr>
        <p:spPr>
          <a:ln/>
        </p:spPr>
        <p:txBody>
          <a:bodyPr vert="horz" wrap="square" lIns="91440" tIns="45720" rIns="91440" bIns="45720" anchor="t"/>
          <a:p>
            <a:pPr marL="0" indent="0" eaLnBrk="1" hangingPunct="1">
              <a:lnSpc>
                <a:spcPct val="90000"/>
              </a:lnSpc>
              <a:buFont typeface="Wingdings" panose="05000000000000000000" pitchFamily="2" charset="2"/>
              <a:buNone/>
            </a:pPr>
            <a:r>
              <a:rPr lang="zh-CN" altLang="en-US" sz="2300" b="1" dirty="0"/>
              <a:t> </a:t>
            </a:r>
            <a:endParaRPr lang="zh-CN" altLang="en-US" sz="2300" b="1" dirty="0"/>
          </a:p>
          <a:p>
            <a:pPr marL="0" indent="0" eaLnBrk="1" hangingPunct="1">
              <a:lnSpc>
                <a:spcPct val="90000"/>
              </a:lnSpc>
              <a:buFont typeface="Wingdings" panose="05000000000000000000" pitchFamily="2" charset="2"/>
              <a:buNone/>
            </a:pPr>
            <a:r>
              <a:rPr lang="zh-CN" altLang="en-US" sz="2300" b="1" dirty="0"/>
              <a:t>  （</a:t>
            </a:r>
            <a:r>
              <a:rPr lang="en-US" altLang="zh-CN" sz="2300" b="1" dirty="0"/>
              <a:t>1</a:t>
            </a:r>
            <a:r>
              <a:rPr lang="zh-CN" altLang="en-US" sz="2300" b="1" dirty="0"/>
              <a:t>）使用HTML5制作网页播放器</a:t>
            </a:r>
            <a:endParaRPr lang="zh-CN" altLang="en-US" sz="2300" b="1" dirty="0"/>
          </a:p>
          <a:p>
            <a:pPr marL="0" indent="0" eaLnBrk="1" hangingPunct="1">
              <a:lnSpc>
                <a:spcPct val="90000"/>
              </a:lnSpc>
              <a:buFont typeface="Wingdings" panose="05000000000000000000" pitchFamily="2" charset="2"/>
              <a:buNone/>
            </a:pPr>
            <a:r>
              <a:rPr lang="zh-CN" altLang="en-US" sz="2300" b="1" dirty="0"/>
              <a:t>  （</a:t>
            </a:r>
            <a:r>
              <a:rPr lang="en-US" altLang="zh-CN" sz="2300" b="1" dirty="0"/>
              <a:t>2</a:t>
            </a:r>
            <a:r>
              <a:rPr lang="zh-CN" altLang="en-US" sz="2300" b="1" dirty="0"/>
              <a:t>）使用JavaScript实现对用户视频观看行为的记录</a:t>
            </a:r>
            <a:endParaRPr lang="zh-CN" altLang="en-US" sz="2300" b="1" dirty="0"/>
          </a:p>
          <a:p>
            <a:pPr marL="0" indent="0" eaLnBrk="1" hangingPunct="1">
              <a:lnSpc>
                <a:spcPct val="90000"/>
              </a:lnSpc>
              <a:buFont typeface="Wingdings" panose="05000000000000000000" pitchFamily="2" charset="2"/>
              <a:buNone/>
            </a:pPr>
            <a:r>
              <a:rPr lang="zh-CN" altLang="en-US" sz="2300" b="1" dirty="0"/>
              <a:t>  （</a:t>
            </a:r>
            <a:r>
              <a:rPr lang="en-US" altLang="zh-CN" sz="2300" b="1" dirty="0"/>
              <a:t>3</a:t>
            </a:r>
            <a:r>
              <a:rPr lang="zh-CN" altLang="en-US" sz="2300" b="1" dirty="0"/>
              <a:t>）将记录的数据转换为JSON格式</a:t>
            </a:r>
            <a:endParaRPr lang="zh-CN" altLang="en-US" sz="2300" b="1" dirty="0"/>
          </a:p>
          <a:p>
            <a:pPr marL="0" indent="0" eaLnBrk="1" hangingPunct="1">
              <a:lnSpc>
                <a:spcPct val="90000"/>
              </a:lnSpc>
              <a:buFont typeface="Wingdings" panose="05000000000000000000" pitchFamily="2" charset="2"/>
              <a:buNone/>
            </a:pPr>
            <a:r>
              <a:rPr lang="zh-CN" altLang="en-US" sz="2300" b="1" dirty="0"/>
              <a:t>  （</a:t>
            </a:r>
            <a:r>
              <a:rPr lang="en-US" altLang="zh-CN" sz="2300" b="1" dirty="0"/>
              <a:t>4</a:t>
            </a:r>
            <a:r>
              <a:rPr lang="zh-CN" altLang="en-US" sz="2300" b="1" dirty="0"/>
              <a:t>）使用ajax方法将数据传送到Hadoop系统中</a:t>
            </a:r>
            <a:endParaRPr lang="zh-CN" altLang="en-US" sz="2300" b="1" dirty="0"/>
          </a:p>
          <a:p>
            <a:pPr marL="0" indent="0" eaLnBrk="1" hangingPunct="1">
              <a:lnSpc>
                <a:spcPct val="90000"/>
              </a:lnSpc>
              <a:buFont typeface="Wingdings" panose="05000000000000000000" pitchFamily="2" charset="2"/>
              <a:buNone/>
            </a:pPr>
            <a:r>
              <a:rPr lang="zh-CN" altLang="en-US" sz="2300" b="1" dirty="0"/>
              <a:t>  （</a:t>
            </a:r>
            <a:r>
              <a:rPr lang="en-US" altLang="zh-CN" sz="2300" b="1" dirty="0"/>
              <a:t>5</a:t>
            </a:r>
            <a:r>
              <a:rPr lang="zh-CN" altLang="en-US" sz="2300" b="1" dirty="0"/>
              <a:t>）使用java语言在Hadoop平台上用MapReduce的方法对    </a:t>
            </a:r>
            <a:r>
              <a:rPr lang="en-US" altLang="zh-CN" sz="2300" b="1" dirty="0"/>
              <a:t>	</a:t>
            </a:r>
            <a:r>
              <a:rPr lang="zh-CN" altLang="en-US" sz="2300" b="1" dirty="0"/>
              <a:t>用户行为的数据进行计算、积累，获得每个视频以秒为   </a:t>
            </a:r>
            <a:r>
              <a:rPr lang="en-US" altLang="zh-CN" sz="2300" b="1" dirty="0"/>
              <a:t>	</a:t>
            </a:r>
            <a:r>
              <a:rPr lang="zh-CN" altLang="en-US" sz="2300" b="1" dirty="0"/>
              <a:t>单位的用户累计观看次数</a:t>
            </a:r>
            <a:endParaRPr lang="zh-CN" altLang="en-US" sz="2300" b="1" dirty="0"/>
          </a:p>
          <a:p>
            <a:pPr marL="0" indent="0" eaLnBrk="1" hangingPunct="1">
              <a:lnSpc>
                <a:spcPct val="90000"/>
              </a:lnSpc>
              <a:buFont typeface="Wingdings" panose="05000000000000000000" pitchFamily="2" charset="2"/>
              <a:buNone/>
            </a:pPr>
            <a:r>
              <a:rPr lang="zh-CN" altLang="en-US" sz="2300" b="1" dirty="0"/>
              <a:t>  （</a:t>
            </a:r>
            <a:r>
              <a:rPr lang="en-US" altLang="zh-CN" sz="2300" b="1" dirty="0"/>
              <a:t>6</a:t>
            </a:r>
            <a:r>
              <a:rPr lang="zh-CN" altLang="en-US" sz="2300" b="1" dirty="0"/>
              <a:t>）当有用户观看该视频时，将最新的用户观看行为             </a:t>
            </a:r>
            <a:r>
              <a:rPr lang="en-US" altLang="zh-CN" sz="2300" b="1" dirty="0"/>
              <a:t>	</a:t>
            </a:r>
            <a:r>
              <a:rPr lang="zh-CN" altLang="en-US" sz="2300" b="1" dirty="0"/>
              <a:t>数据以曲线的形式显示在播放器进度条上，给当</a:t>
            </a:r>
            <a:r>
              <a:rPr lang="en-US" altLang="zh-CN" sz="2300" b="1" dirty="0"/>
              <a:t>	           	</a:t>
            </a:r>
            <a:r>
              <a:rPr lang="zh-CN" altLang="en-US" sz="2300" b="1" dirty="0"/>
              <a:t>前用户作为参考。</a:t>
            </a:r>
            <a:endParaRPr lang="zh-CN" altLang="en-US" sz="2300" b="1" dirty="0"/>
          </a:p>
        </p:txBody>
      </p:sp>
      <p:sp>
        <p:nvSpPr>
          <p:cNvPr id="9219"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5"/>
          <p:cNvSpPr>
            <a:spLocks noGrp="1"/>
          </p:cNvSpPr>
          <p:nvPr>
            <p:ph type="title"/>
          </p:nvPr>
        </p:nvSpPr>
        <p:spPr>
          <a:ln/>
        </p:spPr>
        <p:txBody>
          <a:bodyPr vert="horz" wrap="square" lIns="91440" tIns="45720" rIns="91440" bIns="45720" anchor="ctr"/>
          <a:p>
            <a:pPr eaLnBrk="1" hangingPunct="1"/>
            <a:r>
              <a:rPr lang="en-US" altLang="zh-CN" b="1" dirty="0">
                <a:sym typeface="宋体" panose="02010600030101010101" pitchFamily="2" charset="-122"/>
              </a:rPr>
              <a:t>2</a:t>
            </a:r>
            <a:r>
              <a:rPr lang="zh-CN" altLang="en-US" b="1" dirty="0">
                <a:sym typeface="宋体" panose="02010600030101010101" pitchFamily="2" charset="-122"/>
              </a:rPr>
              <a:t>、项目研究方法</a:t>
            </a:r>
            <a:endParaRPr lang="zh-CN" altLang="zh-CN" dirty="0"/>
          </a:p>
        </p:txBody>
      </p:sp>
      <p:sp>
        <p:nvSpPr>
          <p:cNvPr id="11266"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pic>
        <p:nvPicPr>
          <p:cNvPr id="11267" name="内容占位符 1" descr="mapper"/>
          <p:cNvPicPr>
            <a:picLocks noGrp="1" noChangeAspect="1"/>
          </p:cNvPicPr>
          <p:nvPr>
            <p:ph idx="1" hasCustomPrompt="1"/>
          </p:nvPr>
        </p:nvPicPr>
        <p:blipFill>
          <a:blip r:embed="rId1"/>
          <a:stretch>
            <a:fillRect/>
          </a:stretch>
        </p:blipFill>
        <p:spPr>
          <a:xfrm>
            <a:off x="93663" y="1822450"/>
            <a:ext cx="8980487" cy="4422775"/>
          </a:xfr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5"/>
          <p:cNvSpPr>
            <a:spLocks noGrp="1"/>
          </p:cNvSpPr>
          <p:nvPr>
            <p:ph type="title"/>
          </p:nvPr>
        </p:nvSpPr>
        <p:spPr>
          <a:ln/>
        </p:spPr>
        <p:txBody>
          <a:bodyPr vert="horz" wrap="square" lIns="91440" tIns="45720" rIns="91440" bIns="45720" anchor="ctr"/>
          <a:p>
            <a:pPr eaLnBrk="1" hangingPunct="1"/>
            <a:r>
              <a:rPr lang="en-US" altLang="zh-CN" b="1" dirty="0">
                <a:sym typeface="宋体" panose="02010600030101010101" pitchFamily="2" charset="-122"/>
              </a:rPr>
              <a:t>2</a:t>
            </a:r>
            <a:r>
              <a:rPr lang="zh-CN" altLang="en-US" b="1" dirty="0">
                <a:sym typeface="宋体" panose="02010600030101010101" pitchFamily="2" charset="-122"/>
              </a:rPr>
              <a:t>、项目研究方法</a:t>
            </a:r>
            <a:endParaRPr lang="zh-CN" altLang="zh-CN" dirty="0"/>
          </a:p>
        </p:txBody>
      </p:sp>
      <p:sp>
        <p:nvSpPr>
          <p:cNvPr id="13314"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pic>
        <p:nvPicPr>
          <p:cNvPr id="13315" name="图片 3" descr="shuffle"/>
          <p:cNvPicPr>
            <a:picLocks noChangeAspect="1"/>
          </p:cNvPicPr>
          <p:nvPr/>
        </p:nvPicPr>
        <p:blipFill>
          <a:blip r:embed="rId1"/>
          <a:stretch>
            <a:fillRect/>
          </a:stretch>
        </p:blipFill>
        <p:spPr>
          <a:xfrm>
            <a:off x="79375" y="2022475"/>
            <a:ext cx="9009063" cy="347027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5"/>
          <p:cNvSpPr>
            <a:spLocks noGrp="1"/>
          </p:cNvSpPr>
          <p:nvPr>
            <p:ph type="title"/>
          </p:nvPr>
        </p:nvSpPr>
        <p:spPr>
          <a:ln/>
        </p:spPr>
        <p:txBody>
          <a:bodyPr vert="horz" wrap="square" lIns="91440" tIns="45720" rIns="91440" bIns="45720" anchor="ctr"/>
          <a:p>
            <a:pPr eaLnBrk="1" hangingPunct="1"/>
            <a:r>
              <a:rPr lang="en-US" altLang="zh-CN" b="1" dirty="0">
                <a:sym typeface="宋体" panose="02010600030101010101" pitchFamily="2" charset="-122"/>
              </a:rPr>
              <a:t>2</a:t>
            </a:r>
            <a:r>
              <a:rPr lang="zh-CN" altLang="en-US" b="1" dirty="0">
                <a:sym typeface="宋体" panose="02010600030101010101" pitchFamily="2" charset="-122"/>
              </a:rPr>
              <a:t>、项目研究方法</a:t>
            </a:r>
            <a:endParaRPr lang="zh-CN" altLang="zh-CN" dirty="0"/>
          </a:p>
        </p:txBody>
      </p:sp>
      <p:sp>
        <p:nvSpPr>
          <p:cNvPr id="15362"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pic>
        <p:nvPicPr>
          <p:cNvPr id="15363" name="图片 3" descr="reducer"/>
          <p:cNvPicPr>
            <a:picLocks noChangeAspect="1"/>
          </p:cNvPicPr>
          <p:nvPr/>
        </p:nvPicPr>
        <p:blipFill>
          <a:blip r:embed="rId1"/>
          <a:stretch>
            <a:fillRect/>
          </a:stretch>
        </p:blipFill>
        <p:spPr>
          <a:xfrm>
            <a:off x="-12700" y="1851025"/>
            <a:ext cx="9169400" cy="33686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5"/>
          <p:cNvSpPr>
            <a:spLocks noGrp="1"/>
          </p:cNvSpPr>
          <p:nvPr>
            <p:ph type="title"/>
          </p:nvPr>
        </p:nvSpPr>
        <p:spPr>
          <a:ln/>
        </p:spPr>
        <p:txBody>
          <a:bodyPr vert="horz" wrap="square" lIns="91440" tIns="45720" rIns="91440" bIns="45720" anchor="ctr"/>
          <a:p>
            <a:pPr eaLnBrk="1" hangingPunct="1"/>
            <a:r>
              <a:rPr lang="en-US" altLang="zh-CN" b="1" dirty="0"/>
              <a:t>3</a:t>
            </a:r>
            <a:r>
              <a:rPr lang="zh-CN" altLang="en-US" b="1" dirty="0"/>
              <a:t>、项目进度</a:t>
            </a:r>
            <a:endParaRPr lang="zh-CN" altLang="en-US" b="1" dirty="0"/>
          </a:p>
        </p:txBody>
      </p:sp>
      <p:sp>
        <p:nvSpPr>
          <p:cNvPr id="17410" name="Rectangle 6"/>
          <p:cNvSpPr>
            <a:spLocks noGrp="1"/>
          </p:cNvSpPr>
          <p:nvPr>
            <p:ph idx="1" hasCustomPrompt="1"/>
          </p:nvPr>
        </p:nvSpPr>
        <p:spPr>
          <a:xfrm>
            <a:off x="390525" y="1320800"/>
            <a:ext cx="8229600" cy="1422400"/>
          </a:xfrm>
          <a:ln/>
        </p:spPr>
        <p:txBody>
          <a:bodyPr vert="horz" wrap="square" lIns="91440" tIns="45720" rIns="91440" bIns="45720" anchor="t"/>
          <a:p>
            <a:pPr marL="0" indent="0" eaLnBrk="1" hangingPunct="1">
              <a:lnSpc>
                <a:spcPct val="90000"/>
              </a:lnSpc>
              <a:buFont typeface="Wingdings" panose="05000000000000000000" pitchFamily="2" charset="2"/>
              <a:buNone/>
            </a:pPr>
            <a:endParaRPr lang="zh-CN" sz="2300" dirty="0"/>
          </a:p>
          <a:p>
            <a:pPr marL="457200" lvl="1" indent="0" eaLnBrk="1" hangingPunct="1">
              <a:lnSpc>
                <a:spcPct val="90000"/>
              </a:lnSpc>
              <a:buFont typeface="Wingdings" panose="05000000000000000000" pitchFamily="2" charset="2"/>
              <a:buNone/>
            </a:pPr>
            <a:r>
              <a:rPr lang="zh-CN" altLang="en-US" sz="2300" b="1" dirty="0"/>
              <a:t>已完成：从播放器页面获取数据，将其传输到HDFS，运行程序并输出结果到HDFS的整个业务逻辑。</a:t>
            </a:r>
            <a:endParaRPr lang="zh-CN" altLang="en-US" sz="2300" b="1" dirty="0"/>
          </a:p>
          <a:p>
            <a:pPr marL="457200" lvl="1" indent="0" eaLnBrk="1" hangingPunct="1">
              <a:lnSpc>
                <a:spcPct val="90000"/>
              </a:lnSpc>
              <a:buFont typeface="Wingdings" panose="05000000000000000000" pitchFamily="2" charset="2"/>
              <a:buNone/>
            </a:pPr>
            <a:r>
              <a:rPr lang="zh-CN" altLang="en-US" sz="2300" b="1" dirty="0"/>
              <a:t>播放器界面如下</a:t>
            </a:r>
            <a:endParaRPr lang="zh-CN" altLang="en-US" sz="2300" b="1" dirty="0"/>
          </a:p>
        </p:txBody>
      </p:sp>
      <p:sp>
        <p:nvSpPr>
          <p:cNvPr id="17411"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华电课件">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华电课件">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华电课件">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华电讲义模板</Template>
  <TotalTime>0</TotalTime>
  <Words>1269</Words>
  <Application>WPS 演示</Application>
  <PresentationFormat>全屏显示(4:3)</PresentationFormat>
  <Paragraphs>121</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16</vt:i4>
      </vt:variant>
    </vt:vector>
  </HeadingPairs>
  <TitlesOfParts>
    <vt:vector size="29" baseType="lpstr">
      <vt:lpstr>Arial</vt:lpstr>
      <vt:lpstr>宋体</vt:lpstr>
      <vt:lpstr>Wingdings</vt:lpstr>
      <vt:lpstr>Times New Roman</vt:lpstr>
      <vt:lpstr>华文中宋</vt:lpstr>
      <vt:lpstr>楷体_GB2312</vt:lpstr>
      <vt:lpstr>新宋体</vt:lpstr>
      <vt:lpstr>微软雅黑</vt:lpstr>
      <vt:lpstr>Arial Unicode MS</vt:lpstr>
      <vt:lpstr>方正舒体</vt:lpstr>
      <vt:lpstr>华电课件</vt:lpstr>
      <vt:lpstr>1_华电课件</vt:lpstr>
      <vt:lpstr>2_华电课件</vt:lpstr>
      <vt:lpstr>PowerPoint 演示文稿</vt:lpstr>
      <vt:lpstr>PowerPoint 演示文稿</vt:lpstr>
      <vt:lpstr>基于大数据的用户播放行为监测HTML5播放器设计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项目研究进展情况</vt:lpstr>
      <vt:lpstr>PowerPoint 演示文稿</vt:lpstr>
      <vt:lpstr>PowerPoint 演示文稿</vt:lpstr>
      <vt:lpstr>PowerPoint 演示文稿</vt:lpstr>
    </vt:vector>
  </TitlesOfParts>
  <Company>incom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第十一章 代码优化</dc:title>
  <dc:creator>qlh</dc:creator>
  <cp:lastModifiedBy>Oberon</cp:lastModifiedBy>
  <cp:revision>205</cp:revision>
  <dcterms:created xsi:type="dcterms:W3CDTF">2004-05-12T02:58:47Z</dcterms:created>
  <dcterms:modified xsi:type="dcterms:W3CDTF">2019-11-12T04:54:22Z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