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323" r:id="rId2"/>
    <p:sldId id="324" r:id="rId3"/>
    <p:sldId id="327" r:id="rId4"/>
    <p:sldId id="347" r:id="rId5"/>
    <p:sldId id="328" r:id="rId6"/>
    <p:sldId id="342" r:id="rId7"/>
    <p:sldId id="325" r:id="rId8"/>
    <p:sldId id="326" r:id="rId9"/>
    <p:sldId id="348" r:id="rId10"/>
    <p:sldId id="338" r:id="rId11"/>
    <p:sldId id="332" r:id="rId12"/>
    <p:sldId id="335" r:id="rId13"/>
    <p:sldId id="344" r:id="rId14"/>
    <p:sldId id="330" r:id="rId15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gun Vagun" initials="VV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A890"/>
    <a:srgbClr val="66676C"/>
    <a:srgbClr val="B1172E"/>
    <a:srgbClr val="FEF19F"/>
    <a:srgbClr val="FEF6B0"/>
    <a:srgbClr val="FDD195"/>
    <a:srgbClr val="F7BE5D"/>
    <a:srgbClr val="F59945"/>
    <a:srgbClr val="EF902A"/>
    <a:srgbClr val="8AA3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318" autoAdjust="0"/>
  </p:normalViewPr>
  <p:slideViewPr>
    <p:cSldViewPr snapToGrid="0">
      <p:cViewPr>
        <p:scale>
          <a:sx n="110" d="100"/>
          <a:sy n="110" d="100"/>
        </p:scale>
        <p:origin x="576" y="2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7C8D6-8378-491C-A88C-F5C0F1DDB3DF}" type="datetimeFigureOut">
              <a:rPr lang="zh-CN" altLang="en-US" smtClean="0"/>
              <a:pPr/>
              <a:t>2020/6/9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81912-8CC0-4B9F-BE2A-5B54BD796BF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606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2571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4787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2348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01857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8741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9385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0049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03412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38833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84067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8277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3015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03898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0483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838644A-191E-486F-BC48-4B0C60B86A69}" type="slidenum">
              <a:rPr lang="zh-CN" altLang="en-US">
                <a:cs typeface="等线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 altLang="zh-CN">
              <a:cs typeface="等线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70607A-EB09-4464-B9F9-BBAE9FEA8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F884A62-FE00-4E3D-ADA0-E22F86BE88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06559F-931E-4C1C-BAA3-CE3BB96CA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pPr/>
              <a:t>2020/6/9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0C8357-4EE7-434F-8F1D-EB72F50A2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63E9BA-C35D-4623-8AEC-12CBA1765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912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81F35A-5862-461C-A776-246D30F82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FAA2EDF-8154-4C55-8E92-834173DDF7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806EFA-9976-4A7A-810D-76C7047B7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pPr/>
              <a:t>2020/6/9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8A798A-BE9A-4072-A93C-D1D1E2030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DD673F-0533-4515-9B56-B753621D6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509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9D47182-1EDE-4FA1-B130-E58222460D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E14DC1-ED6B-47BE-A195-B8D73B1D8B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C965E7-1B02-43B7-BFDC-37294AFC8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pPr/>
              <a:t>2020/6/9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516B03-A310-4DD8-90FD-D6C9AA68E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74A88E-0943-4A05-8AAD-3E4E90A97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062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461D68-9D60-45C1-84CF-8694F122A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A4BDC1-FF73-432D-AC47-8EEEC5E09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CF9B87-024B-4A06-BA78-956CBBDA0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pPr/>
              <a:t>2020/6/9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57915F-D67C-484A-9A5C-333C71D19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8CB9FE-E585-479C-9939-C1DF8EC97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144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1C1372-734A-4296-9FB4-2B237227A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2504FB-3962-4ABB-8F21-3B1297384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73F61E-C842-45A9-9C07-EC60B6A6D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pPr/>
              <a:t>2020/6/9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C42772-006F-42F3-A53C-D6F9334C5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E654AF-4882-4FA1-A3C1-F88A71FB2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270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8515728" y="3535525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www.1ppt.com/xiazai/jihua/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www.1ppt.com/xiazai/jianli/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www.1ppt.com/xiazai/huibao/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C3E3B72-32AE-40DB-856E-1F79DC1CC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6AB566-0A02-47B8-B36A-57903E92C8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F0B06DF-2A5D-49B6-940D-1C73553E32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D9A042-4577-4206-93A8-735631107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pPr/>
              <a:t>2020/6/9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D834B9-AC17-4E4F-9973-2C6080B73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C0070B-569D-4FDB-83D2-2831B39FB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458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FA247E-FC99-4DEE-9659-A61E58CA1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EFF825-A106-4C43-96EC-00D9D7D29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506D75-1984-4130-BBE1-66A0B207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05EF971-1A5F-4FCD-A849-5068EEBFA0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4A3C7F-A504-486F-AC52-BAFC7D2EE7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CF8FD0D-2A45-42AA-9F3A-D4BBA2C3F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pPr/>
              <a:t>2020/6/9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E9B8A7F-BFA8-4329-AFC8-89D05783C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2C94869-7BF3-4FFD-812C-03E8CEB5C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9261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7CC1BC-64C9-4962-A764-37E770FBC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638FC6B-45DE-432B-B145-F8D8AB2AC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pPr/>
              <a:t>2020/6/9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413F784-0D7C-43D2-A802-629BA7317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8781AAF-B2A9-4052-BD38-326FE4C13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845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5BCC6E6-411E-4830-BEE1-1A6268018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pPr/>
              <a:t>2020/6/9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F4BA76C-B531-4C6F-850E-214EA4DF3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662A71-4ED7-4C0E-AF3B-EACBFA46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262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2B54FA-E333-4D04-A18F-7D50B83F6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2AD769-544A-47A1-A306-AEDAED293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514AB2-F4D7-4383-B3E7-D0F7163789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D2DB71-2A42-4C00-9449-CA0DA297B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pPr/>
              <a:t>2020/6/9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C5D84D-5127-4599-9769-61D2E6955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5A3411-124D-4AEE-9E12-7E3048799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435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C113AC-DF3C-45F8-8376-712B7F9BF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9E7EF9C-8988-4176-8DA2-5346BDB810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872ECB9-BC6A-47B2-9484-8779389266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7DA26D-1083-4E20-8433-3EACB7812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pPr/>
              <a:t>2020/6/9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488704-F74A-430C-9177-1F6D51338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EC994E-AAE0-4342-820B-14F521FAD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21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A2F3B47-B08B-4181-88A1-0D61C596F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D1A009-55AC-40B1-BECE-C8E17CE742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4A7723-30C6-41D1-B39D-85DF3D3995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C556E-D11A-48D7-81C0-B1B5323EC136}" type="datetimeFigureOut">
              <a:rPr lang="zh-CN" altLang="en-US" smtClean="0"/>
              <a:pPr/>
              <a:t>2020/6/9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6D8014-D4F0-4B30-B629-8D6D50AFB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5A88B7-1EF5-48FA-988D-161EF7D697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5263E-7865-4889-9FDE-7A423744D6B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638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ibili.com/video/BV1ya4y1e7V7?p=3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>
            <a:extLst>
              <a:ext uri="{FF2B5EF4-FFF2-40B4-BE49-F238E27FC236}">
                <a16:creationId xmlns:a16="http://schemas.microsoft.com/office/drawing/2014/main" id="{53F84F8D-DD2D-47F0-B9CB-4282BFFBED7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9B47FC7D-B29A-4982-ACBE-B9BA4950977D}"/>
              </a:ext>
            </a:extLst>
          </p:cNvPr>
          <p:cNvGrpSpPr/>
          <p:nvPr/>
        </p:nvGrpSpPr>
        <p:grpSpPr>
          <a:xfrm>
            <a:off x="2586037" y="1695067"/>
            <a:ext cx="5657851" cy="4244193"/>
            <a:chOff x="5572123" y="1172330"/>
            <a:chExt cx="4638737" cy="3479714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3CC2F9D-F11C-407A-AB65-E0EE6CC94360}"/>
                </a:ext>
              </a:extLst>
            </p:cNvPr>
            <p:cNvSpPr/>
            <p:nvPr/>
          </p:nvSpPr>
          <p:spPr>
            <a:xfrm>
              <a:off x="5572124" y="1172330"/>
              <a:ext cx="105425" cy="3399672"/>
            </a:xfrm>
            <a:prstGeom prst="rect">
              <a:avLst/>
            </a:prstGeom>
            <a:solidFill>
              <a:srgbClr val="BCA8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935316C-EB4E-4BA5-850F-621F0581A3B2}"/>
                </a:ext>
              </a:extLst>
            </p:cNvPr>
            <p:cNvSpPr/>
            <p:nvPr/>
          </p:nvSpPr>
          <p:spPr>
            <a:xfrm rot="16200000">
              <a:off x="7839755" y="2280939"/>
              <a:ext cx="103473" cy="4638737"/>
            </a:xfrm>
            <a:prstGeom prst="rect">
              <a:avLst/>
            </a:prstGeom>
            <a:solidFill>
              <a:srgbClr val="BCA8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9DB328E2-B371-4F6C-A84F-3EA08E4994D5}"/>
              </a:ext>
            </a:extLst>
          </p:cNvPr>
          <p:cNvSpPr/>
          <p:nvPr/>
        </p:nvSpPr>
        <p:spPr>
          <a:xfrm>
            <a:off x="0" y="2034270"/>
            <a:ext cx="12192000" cy="2758980"/>
          </a:xfrm>
          <a:prstGeom prst="rect">
            <a:avLst/>
          </a:prstGeom>
          <a:solidFill>
            <a:srgbClr val="6667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021A0774-3A16-4166-BF89-89278E723A25}"/>
              </a:ext>
            </a:extLst>
          </p:cNvPr>
          <p:cNvGrpSpPr/>
          <p:nvPr/>
        </p:nvGrpSpPr>
        <p:grpSpPr>
          <a:xfrm flipH="1" flipV="1">
            <a:off x="2586037" y="889780"/>
            <a:ext cx="6635093" cy="5038387"/>
            <a:chOff x="5261388" y="519244"/>
            <a:chExt cx="5439954" cy="4130853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E6978693-838A-4100-B55D-559C3D4D1A33}"/>
                </a:ext>
              </a:extLst>
            </p:cNvPr>
            <p:cNvSpPr/>
            <p:nvPr/>
          </p:nvSpPr>
          <p:spPr>
            <a:xfrm>
              <a:off x="5261388" y="529007"/>
              <a:ext cx="105424" cy="4121090"/>
            </a:xfrm>
            <a:prstGeom prst="rect">
              <a:avLst/>
            </a:prstGeom>
            <a:solidFill>
              <a:srgbClr val="BCA8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4443F323-C7F1-4DC4-B8E8-A82189DF9853}"/>
                </a:ext>
              </a:extLst>
            </p:cNvPr>
            <p:cNvSpPr/>
            <p:nvPr/>
          </p:nvSpPr>
          <p:spPr>
            <a:xfrm rot="16200000">
              <a:off x="7931885" y="1880639"/>
              <a:ext cx="110669" cy="5428244"/>
            </a:xfrm>
            <a:prstGeom prst="rect">
              <a:avLst/>
            </a:prstGeom>
            <a:solidFill>
              <a:srgbClr val="BCA8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902EE91-1744-4201-86D8-9345BC3AA367}"/>
                </a:ext>
              </a:extLst>
            </p:cNvPr>
            <p:cNvSpPr/>
            <p:nvPr/>
          </p:nvSpPr>
          <p:spPr>
            <a:xfrm>
              <a:off x="10595914" y="4240769"/>
              <a:ext cx="105425" cy="363773"/>
            </a:xfrm>
            <a:prstGeom prst="rect">
              <a:avLst/>
            </a:prstGeom>
            <a:solidFill>
              <a:srgbClr val="BCA8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69C0512E-848F-4EC5-8A5C-4CB0D5698118}"/>
                </a:ext>
              </a:extLst>
            </p:cNvPr>
            <p:cNvSpPr/>
            <p:nvPr/>
          </p:nvSpPr>
          <p:spPr>
            <a:xfrm rot="16200000">
              <a:off x="5498977" y="387080"/>
              <a:ext cx="103474" cy="367801"/>
            </a:xfrm>
            <a:prstGeom prst="rect">
              <a:avLst/>
            </a:prstGeom>
            <a:solidFill>
              <a:srgbClr val="BCA8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矩形 15">
            <a:extLst>
              <a:ext uri="{FF2B5EF4-FFF2-40B4-BE49-F238E27FC236}">
                <a16:creationId xmlns:a16="http://schemas.microsoft.com/office/drawing/2014/main" id="{C32C7B03-B002-46BF-89EE-3893706E6206}"/>
              </a:ext>
            </a:extLst>
          </p:cNvPr>
          <p:cNvSpPr/>
          <p:nvPr/>
        </p:nvSpPr>
        <p:spPr>
          <a:xfrm>
            <a:off x="-76200" y="2460880"/>
            <a:ext cx="11750040" cy="126957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en-US" altLang="zh-CN" sz="2400" b="1" i="1" spc="225" dirty="0" err="1" smtClean="0">
                <a:solidFill>
                  <a:srgbClr val="BCA890"/>
                </a:solidFill>
                <a:latin typeface="包图粗朗体" panose="02000000000000000000" pitchFamily="2" charset="-122"/>
                <a:ea typeface="包图粗朗体" panose="02000000000000000000" pitchFamily="2" charset="-122"/>
                <a:cs typeface="+mn-ea"/>
                <a:sym typeface="+mn-lt"/>
              </a:rPr>
              <a:t>Hadoop</a:t>
            </a:r>
            <a:r>
              <a:rPr lang="zh-CN" altLang="en-US" sz="2400" b="1" i="1" spc="225" dirty="0" smtClean="0">
                <a:solidFill>
                  <a:srgbClr val="BCA890"/>
                </a:solidFill>
                <a:latin typeface="包图粗朗体" panose="02000000000000000000" pitchFamily="2" charset="-122"/>
                <a:ea typeface="包图粗朗体" panose="02000000000000000000" pitchFamily="2" charset="-122"/>
                <a:cs typeface="+mn-ea"/>
                <a:sym typeface="+mn-lt"/>
              </a:rPr>
              <a:t>大数据处理行为痕迹记录的创新应用</a:t>
            </a:r>
            <a:endParaRPr lang="zh-CN" altLang="en-US" sz="2400" b="1" i="1" dirty="0" smtClean="0">
              <a:solidFill>
                <a:srgbClr val="0066FF"/>
              </a:solidFill>
              <a:ea typeface="宋体" charset="-122"/>
            </a:endParaRPr>
          </a:p>
          <a:p>
            <a:pPr algn="ctr">
              <a:defRPr/>
            </a:pPr>
            <a:endParaRPr sz="5400" spc="225" dirty="0">
              <a:solidFill>
                <a:srgbClr val="BCA890"/>
              </a:solidFill>
              <a:latin typeface="包图粗朗体" panose="02000000000000000000" pitchFamily="2" charset="-122"/>
              <a:ea typeface="包图粗朗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29CA21C-4690-466E-A8A0-A301E122288B}"/>
              </a:ext>
            </a:extLst>
          </p:cNvPr>
          <p:cNvSpPr/>
          <p:nvPr/>
        </p:nvSpPr>
        <p:spPr>
          <a:xfrm>
            <a:off x="2586037" y="3206363"/>
            <a:ext cx="6506508" cy="122341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7500" spc="225" dirty="0" smtClean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rPr>
              <a:t>结题报告</a:t>
            </a:r>
            <a:endParaRPr sz="7500" spc="225" dirty="0">
              <a:solidFill>
                <a:schemeClr val="bg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+mn-lt"/>
            </a:endParaRPr>
          </a:p>
        </p:txBody>
      </p:sp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52225" name="Picture 1" descr="校徽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0040" y="60960"/>
            <a:ext cx="1905000" cy="1905000"/>
          </a:xfrm>
          <a:prstGeom prst="rect">
            <a:avLst/>
          </a:prstGeom>
          <a:noFill/>
        </p:spPr>
      </p:pic>
      <p:sp>
        <p:nvSpPr>
          <p:cNvPr id="52227" name="Rectangle 3"/>
          <p:cNvSpPr>
            <a:spLocks noChangeArrowheads="1"/>
          </p:cNvSpPr>
          <p:nvPr/>
        </p:nvSpPr>
        <p:spPr bwMode="auto">
          <a:xfrm>
            <a:off x="0" y="1020763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 </a:t>
            </a:r>
            <a:r>
              <a:rPr kumimoji="0" lang="en-US" altLang="zh-CN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475616" y="4806472"/>
            <a:ext cx="28054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汇报</a:t>
            </a:r>
            <a:r>
              <a:rPr lang="zh-CN" altLang="en-US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人</a:t>
            </a:r>
            <a:r>
              <a:rPr lang="en-US" altLang="zh-CN" b="1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:</a:t>
            </a:r>
            <a:r>
              <a:rPr lang="zh-CN" altLang="en-US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杨秉学</a:t>
            </a:r>
            <a:endParaRPr lang="en-US" altLang="zh-CN" dirty="0" smtClean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zh-CN" altLang="en-US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项目成员：</a:t>
            </a:r>
            <a:r>
              <a:rPr lang="zh-CN" altLang="en-US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刘俊龙</a:t>
            </a:r>
            <a:endParaRPr lang="en-US" altLang="zh-CN" dirty="0" smtClean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zh-CN" altLang="en-US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指导教师：</a:t>
            </a:r>
            <a:r>
              <a:rPr lang="zh-CN" altLang="en-US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吴娟、张至柔</a:t>
            </a:r>
            <a:endParaRPr lang="zh-CN" altLang="en-US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030644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6" grpId="0"/>
      <p:bldP spid="1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id="{13C3C11A-EA27-4918-A479-FEDCA95AE400}"/>
              </a:ext>
            </a:extLst>
          </p:cNvPr>
          <p:cNvSpPr/>
          <p:nvPr/>
        </p:nvSpPr>
        <p:spPr>
          <a:xfrm>
            <a:off x="3508129" y="271735"/>
            <a:ext cx="5144162" cy="56169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3200" spc="225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+mn-lt"/>
              </a:rPr>
              <a:t>程序算法设计</a:t>
            </a:r>
            <a:endParaRPr sz="3200" spc="225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+mn-lt"/>
            </a:endParaRP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75B69ED2-C892-423B-9E88-AF160967918A}"/>
              </a:ext>
            </a:extLst>
          </p:cNvPr>
          <p:cNvCxnSpPr>
            <a:cxnSpLocks/>
          </p:cNvCxnSpPr>
          <p:nvPr/>
        </p:nvCxnSpPr>
        <p:spPr>
          <a:xfrm>
            <a:off x="5670548" y="977900"/>
            <a:ext cx="850902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697" name="Group 1"/>
          <p:cNvGrpSpPr>
            <a:grpSpLocks/>
          </p:cNvGrpSpPr>
          <p:nvPr/>
        </p:nvGrpSpPr>
        <p:grpSpPr bwMode="auto">
          <a:xfrm>
            <a:off x="1109961" y="2481608"/>
            <a:ext cx="9011814" cy="2887097"/>
            <a:chOff x="1574" y="2086"/>
            <a:chExt cx="8802" cy="3382"/>
          </a:xfrm>
        </p:grpSpPr>
        <p:cxnSp>
          <p:nvCxnSpPr>
            <p:cNvPr id="29698" name="AutoShape 2"/>
            <p:cNvCxnSpPr>
              <a:cxnSpLocks noChangeShapeType="1"/>
            </p:cNvCxnSpPr>
            <p:nvPr/>
          </p:nvCxnSpPr>
          <p:spPr bwMode="auto">
            <a:xfrm>
              <a:off x="7271" y="2843"/>
              <a:ext cx="1051" cy="57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29699" name="流程图: 过程 79"/>
            <p:cNvSpPr>
              <a:spLocks noChangeArrowheads="1"/>
            </p:cNvSpPr>
            <p:nvPr/>
          </p:nvSpPr>
          <p:spPr bwMode="auto">
            <a:xfrm>
              <a:off x="8956" y="2150"/>
              <a:ext cx="1420" cy="654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反馈给前端</a:t>
              </a:r>
              <a:endParaRPr kumimoji="0" 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9700" name="流程图: 过程 78"/>
            <p:cNvSpPr>
              <a:spLocks noChangeArrowheads="1"/>
            </p:cNvSpPr>
            <p:nvPr/>
          </p:nvSpPr>
          <p:spPr bwMode="auto">
            <a:xfrm>
              <a:off x="1574" y="2086"/>
              <a:ext cx="1646" cy="694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zh-CN" altLang="zh-CN" b="1" dirty="0"/>
                <a:t>模拟前端数据</a:t>
              </a:r>
              <a:endParaRPr lang="zh-CN" altLang="zh-CN" dirty="0"/>
            </a:p>
          </p:txBody>
        </p:sp>
        <p:sp>
          <p:nvSpPr>
            <p:cNvPr id="29701" name="流程图: 过程 77"/>
            <p:cNvSpPr>
              <a:spLocks noChangeArrowheads="1"/>
            </p:cNvSpPr>
            <p:nvPr/>
          </p:nvSpPr>
          <p:spPr bwMode="auto">
            <a:xfrm>
              <a:off x="6635" y="2139"/>
              <a:ext cx="1475" cy="654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HDFS</a:t>
              </a:r>
              <a:endParaRPr kumimoji="0" lang="zh-CN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9702" name="流程图: 过程 76"/>
            <p:cNvSpPr>
              <a:spLocks noChangeArrowheads="1"/>
            </p:cNvSpPr>
            <p:nvPr/>
          </p:nvSpPr>
          <p:spPr bwMode="auto">
            <a:xfrm>
              <a:off x="4199" y="2126"/>
              <a:ext cx="1475" cy="654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缓冲区</a:t>
              </a:r>
              <a:endParaRPr kumimoji="0" 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9703" name="流程图: 过程 75"/>
            <p:cNvSpPr>
              <a:spLocks noChangeArrowheads="1"/>
            </p:cNvSpPr>
            <p:nvPr/>
          </p:nvSpPr>
          <p:spPr bwMode="auto">
            <a:xfrm>
              <a:off x="6625" y="4814"/>
              <a:ext cx="1395" cy="654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Shuffle</a:t>
              </a:r>
              <a:r>
                <a:rPr kumimoji="0" lang="zh-CN" altLang="en-US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阶段</a:t>
              </a:r>
              <a:endParaRPr kumimoji="0" 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9704" name="流程图: 过程 74"/>
            <p:cNvSpPr>
              <a:spLocks noChangeArrowheads="1"/>
            </p:cNvSpPr>
            <p:nvPr/>
          </p:nvSpPr>
          <p:spPr bwMode="auto">
            <a:xfrm>
              <a:off x="7793" y="3434"/>
              <a:ext cx="1263" cy="653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Map</a:t>
              </a:r>
              <a:r>
                <a:rPr kumimoji="0" lang="zh-CN" altLang="en-US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阶段</a:t>
              </a:r>
              <a:endParaRPr kumimoji="0" 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9705" name="流程图: 过程 73"/>
            <p:cNvSpPr>
              <a:spLocks noChangeArrowheads="1"/>
            </p:cNvSpPr>
            <p:nvPr/>
          </p:nvSpPr>
          <p:spPr bwMode="auto">
            <a:xfrm>
              <a:off x="5365" y="3396"/>
              <a:ext cx="1477" cy="702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Reduce</a:t>
              </a:r>
              <a:r>
                <a:rPr kumimoji="0" lang="zh-CN" altLang="en-US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阶段</a:t>
              </a:r>
              <a:endParaRPr kumimoji="0" 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cxnSp>
          <p:nvCxnSpPr>
            <p:cNvPr id="29706" name="AutoShape 10"/>
            <p:cNvCxnSpPr>
              <a:cxnSpLocks noChangeShapeType="1"/>
            </p:cNvCxnSpPr>
            <p:nvPr/>
          </p:nvCxnSpPr>
          <p:spPr bwMode="auto">
            <a:xfrm>
              <a:off x="3220" y="2439"/>
              <a:ext cx="979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9707" name="AutoShape 11"/>
            <p:cNvCxnSpPr>
              <a:cxnSpLocks noChangeShapeType="1"/>
            </p:cNvCxnSpPr>
            <p:nvPr/>
          </p:nvCxnSpPr>
          <p:spPr bwMode="auto">
            <a:xfrm>
              <a:off x="5674" y="2439"/>
              <a:ext cx="951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9708" name="AutoShape 12"/>
            <p:cNvCxnSpPr>
              <a:cxnSpLocks noChangeShapeType="1"/>
            </p:cNvCxnSpPr>
            <p:nvPr/>
          </p:nvCxnSpPr>
          <p:spPr bwMode="auto">
            <a:xfrm>
              <a:off x="8110" y="2439"/>
              <a:ext cx="846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9709" name="AutoShape 13"/>
            <p:cNvCxnSpPr>
              <a:cxnSpLocks noChangeShapeType="1"/>
            </p:cNvCxnSpPr>
            <p:nvPr/>
          </p:nvCxnSpPr>
          <p:spPr bwMode="auto">
            <a:xfrm flipV="1">
              <a:off x="6099" y="2803"/>
              <a:ext cx="1167" cy="59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9710" name="AutoShape 14"/>
            <p:cNvCxnSpPr>
              <a:cxnSpLocks noChangeShapeType="1"/>
            </p:cNvCxnSpPr>
            <p:nvPr/>
          </p:nvCxnSpPr>
          <p:spPr bwMode="auto">
            <a:xfrm flipH="1">
              <a:off x="7308" y="4098"/>
              <a:ext cx="1085" cy="71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9711" name="AutoShape 15"/>
            <p:cNvCxnSpPr>
              <a:cxnSpLocks noChangeShapeType="1"/>
            </p:cNvCxnSpPr>
            <p:nvPr/>
          </p:nvCxnSpPr>
          <p:spPr bwMode="auto">
            <a:xfrm flipH="1" flipV="1">
              <a:off x="6099" y="4098"/>
              <a:ext cx="1167" cy="71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715911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160762" y="2044315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模拟前端</a:t>
            </a:r>
            <a:r>
              <a:rPr lang="zh-CN" altLang="en-US" sz="2400" dirty="0" smtClean="0"/>
              <a:t>数据</a:t>
            </a:r>
            <a:endParaRPr lang="zh-CN" altLang="en-US" sz="2400" dirty="0"/>
          </a:p>
        </p:txBody>
      </p:sp>
      <p:pic>
        <p:nvPicPr>
          <p:cNvPr id="1026" name="图片 6" descr="243d4afa7045ccabbe13e6e28a2cde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11" t="12719" r="480" b="50250"/>
          <a:stretch/>
        </p:blipFill>
        <p:spPr bwMode="auto">
          <a:xfrm>
            <a:off x="124692" y="116379"/>
            <a:ext cx="4556696" cy="1890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2" descr="2b0fa70b9c3e0933db8d97352b8ae8c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90" t="71843" r="36500" b="3182"/>
          <a:stretch/>
        </p:blipFill>
        <p:spPr bwMode="auto">
          <a:xfrm>
            <a:off x="5212079" y="390699"/>
            <a:ext cx="5711334" cy="1596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文本框 15"/>
          <p:cNvSpPr txBox="1"/>
          <p:nvPr/>
        </p:nvSpPr>
        <p:spPr>
          <a:xfrm>
            <a:off x="6458988" y="1265013"/>
            <a:ext cx="54198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200" dirty="0"/>
              <a:t>共</a:t>
            </a:r>
            <a:r>
              <a:rPr lang="en-US" altLang="zh-CN" sz="1200" dirty="0"/>
              <a:t>870M</a:t>
            </a:r>
            <a:r>
              <a:rPr lang="zh-CN" altLang="zh-CN" sz="1200" dirty="0"/>
              <a:t>大小的总数据，共</a:t>
            </a:r>
            <a:r>
              <a:rPr lang="en-US" altLang="zh-CN" sz="1200" dirty="0"/>
              <a:t>19800792</a:t>
            </a:r>
            <a:r>
              <a:rPr lang="zh-CN" altLang="zh-CN" sz="1200" dirty="0"/>
              <a:t>条</a:t>
            </a:r>
            <a:endParaRPr lang="zh-CN" altLang="en-US" sz="1200" dirty="0"/>
          </a:p>
        </p:txBody>
      </p:sp>
      <p:sp>
        <p:nvSpPr>
          <p:cNvPr id="17" name="TextBox 11"/>
          <p:cNvSpPr txBox="1"/>
          <p:nvPr/>
        </p:nvSpPr>
        <p:spPr>
          <a:xfrm>
            <a:off x="7205971" y="2505980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模拟</a:t>
            </a:r>
            <a:r>
              <a:rPr lang="zh-CN" altLang="en-US" sz="2400" dirty="0" smtClean="0"/>
              <a:t>数据量</a:t>
            </a:r>
            <a:endParaRPr lang="zh-CN" altLang="en-US" sz="2400" dirty="0"/>
          </a:p>
        </p:txBody>
      </p:sp>
      <p:pic>
        <p:nvPicPr>
          <p:cNvPr id="18" name="图片 1" descr="af3768c9cd69c94706d111376bc6a14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90" t="1888"/>
          <a:stretch/>
        </p:blipFill>
        <p:spPr bwMode="auto">
          <a:xfrm>
            <a:off x="232758" y="2505980"/>
            <a:ext cx="4556696" cy="3356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图片 2" descr="6ceb27abf4e9c55eef02d09aacef4c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2450" y="3098836"/>
            <a:ext cx="7041095" cy="1578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1"/>
          <p:cNvSpPr txBox="1"/>
          <p:nvPr/>
        </p:nvSpPr>
        <p:spPr>
          <a:xfrm>
            <a:off x="757260" y="6139783"/>
            <a:ext cx="3507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Map</a:t>
            </a:r>
            <a:r>
              <a:rPr lang="zh-CN" altLang="zh-CN" dirty="0"/>
              <a:t>之后、</a:t>
            </a:r>
            <a:r>
              <a:rPr lang="en-US" altLang="zh-CN" dirty="0"/>
              <a:t>Reduce</a:t>
            </a:r>
            <a:r>
              <a:rPr lang="zh-CN" altLang="zh-CN" dirty="0"/>
              <a:t>之前的数据图</a:t>
            </a:r>
          </a:p>
        </p:txBody>
      </p:sp>
      <p:sp>
        <p:nvSpPr>
          <p:cNvPr id="21" name="TextBox 11"/>
          <p:cNvSpPr txBox="1"/>
          <p:nvPr/>
        </p:nvSpPr>
        <p:spPr>
          <a:xfrm>
            <a:off x="6458988" y="5293397"/>
            <a:ext cx="3457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Reduce</a:t>
            </a:r>
            <a:r>
              <a:rPr lang="zh-CN" altLang="zh-CN" dirty="0"/>
              <a:t>累加数据后得到的数据图</a:t>
            </a:r>
          </a:p>
        </p:txBody>
      </p:sp>
    </p:spTree>
    <p:extLst>
      <p:ext uri="{BB962C8B-B14F-4D97-AF65-F5344CB8AC3E}">
        <p14:creationId xmlns:p14="http://schemas.microsoft.com/office/powerpoint/2010/main" val="1066200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C866479B-B15A-4E2C-9D08-8BB340721CF6}"/>
              </a:ext>
            </a:extLst>
          </p:cNvPr>
          <p:cNvSpPr/>
          <p:nvPr/>
        </p:nvSpPr>
        <p:spPr>
          <a:xfrm>
            <a:off x="3920150" y="280788"/>
            <a:ext cx="4083113" cy="56169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3200" spc="225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+mn-lt"/>
              </a:rPr>
              <a:t>测试成果</a:t>
            </a:r>
            <a:r>
              <a:rPr lang="zh-CN" altLang="en-US" sz="3200" spc="225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+mn-lt"/>
              </a:rPr>
              <a:t>展示</a:t>
            </a:r>
            <a:endParaRPr sz="3200" spc="225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+mn-lt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A0FEB712-AA69-4A1D-BD12-92CAB1454E4D}"/>
              </a:ext>
            </a:extLst>
          </p:cNvPr>
          <p:cNvCxnSpPr>
            <a:cxnSpLocks/>
          </p:cNvCxnSpPr>
          <p:nvPr/>
        </p:nvCxnSpPr>
        <p:spPr>
          <a:xfrm>
            <a:off x="5670548" y="977900"/>
            <a:ext cx="850902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09552374-5C89-4D0C-B3FE-A2CCC2F541C7}"/>
              </a:ext>
            </a:extLst>
          </p:cNvPr>
          <p:cNvSpPr/>
          <p:nvPr/>
        </p:nvSpPr>
        <p:spPr>
          <a:xfrm>
            <a:off x="0" y="3289300"/>
            <a:ext cx="12192000" cy="3568700"/>
          </a:xfrm>
          <a:prstGeom prst="rect">
            <a:avLst/>
          </a:prstGeom>
          <a:solidFill>
            <a:srgbClr val="BCA8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D5C8331-1C00-4AC9-85E4-128384FCC950}"/>
              </a:ext>
            </a:extLst>
          </p:cNvPr>
          <p:cNvSpPr txBox="1"/>
          <p:nvPr/>
        </p:nvSpPr>
        <p:spPr>
          <a:xfrm>
            <a:off x="1548152" y="4797053"/>
            <a:ext cx="2086419" cy="46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数据处理结果</a:t>
            </a:r>
            <a:endParaRPr lang="zh-CN" altLang="en-US" sz="2400" dirty="0">
              <a:solidFill>
                <a:schemeClr val="bg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D8059D5-83AD-4778-9534-634DA44A68DB}"/>
              </a:ext>
            </a:extLst>
          </p:cNvPr>
          <p:cNvSpPr txBox="1"/>
          <p:nvPr/>
        </p:nvSpPr>
        <p:spPr>
          <a:xfrm>
            <a:off x="4943193" y="4797053"/>
            <a:ext cx="2025932" cy="46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数据处理速度</a:t>
            </a:r>
            <a:endParaRPr lang="zh-CN" altLang="en-US" sz="2400" dirty="0">
              <a:solidFill>
                <a:schemeClr val="bg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9CEC790-DB74-413D-94DD-C5CD0E4A4954}"/>
              </a:ext>
            </a:extLst>
          </p:cNvPr>
          <p:cNvSpPr txBox="1"/>
          <p:nvPr/>
        </p:nvSpPr>
        <p:spPr>
          <a:xfrm>
            <a:off x="8369274" y="5271161"/>
            <a:ext cx="2380502" cy="346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n-US" sz="1200" dirty="0">
              <a:solidFill>
                <a:schemeClr val="bg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C063E0D-5155-42B1-9DB3-83325FE45E87}"/>
              </a:ext>
            </a:extLst>
          </p:cNvPr>
          <p:cNvSpPr txBox="1"/>
          <p:nvPr/>
        </p:nvSpPr>
        <p:spPr>
          <a:xfrm>
            <a:off x="8528353" y="4797053"/>
            <a:ext cx="2046083" cy="46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u="sng" dirty="0" smtClean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hlinkClick r:id="rId3"/>
              </a:rPr>
              <a:t>软件运行演示</a:t>
            </a:r>
            <a:endParaRPr lang="zh-CN" altLang="en-US" sz="2400" u="sng" dirty="0">
              <a:solidFill>
                <a:schemeClr val="bg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3" t="-1409" r="41035" b="-1481"/>
          <a:stretch/>
        </p:blipFill>
        <p:spPr>
          <a:xfrm>
            <a:off x="8203019" y="1937441"/>
            <a:ext cx="3443998" cy="265266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90" t="14973" r="2399" b="54312"/>
          <a:stretch/>
        </p:blipFill>
        <p:spPr>
          <a:xfrm>
            <a:off x="134015" y="2982836"/>
            <a:ext cx="6459128" cy="113828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140" y="3424721"/>
            <a:ext cx="3902037" cy="1131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312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 animBg="1"/>
      <p:bldP spid="11" grpId="0" bldLvl="0"/>
      <p:bldP spid="13" grpId="0" bldLvl="0"/>
      <p:bldP spid="14" grpId="0" bldLvl="0"/>
      <p:bldP spid="15" grpId="0" bldLvl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C866479B-B15A-4E2C-9D08-8BB340721CF6}"/>
              </a:ext>
            </a:extLst>
          </p:cNvPr>
          <p:cNvSpPr/>
          <p:nvPr/>
        </p:nvSpPr>
        <p:spPr>
          <a:xfrm>
            <a:off x="4375471" y="271735"/>
            <a:ext cx="3441057" cy="56169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3200" spc="225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+mn-lt"/>
              </a:rPr>
              <a:t>其它</a:t>
            </a:r>
            <a:r>
              <a:rPr lang="zh-CN" altLang="en-US" sz="3200" spc="225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+mn-lt"/>
              </a:rPr>
              <a:t>成果</a:t>
            </a:r>
            <a:endParaRPr sz="3200" spc="225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+mn-lt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A0FEB712-AA69-4A1D-BD12-92CAB1454E4D}"/>
              </a:ext>
            </a:extLst>
          </p:cNvPr>
          <p:cNvCxnSpPr>
            <a:cxnSpLocks/>
          </p:cNvCxnSpPr>
          <p:nvPr/>
        </p:nvCxnSpPr>
        <p:spPr>
          <a:xfrm>
            <a:off x="5670548" y="977900"/>
            <a:ext cx="850902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EF2E903C-D491-4B66-B0A2-D0E145EB556C}"/>
              </a:ext>
            </a:extLst>
          </p:cNvPr>
          <p:cNvSpPr/>
          <p:nvPr/>
        </p:nvSpPr>
        <p:spPr>
          <a:xfrm>
            <a:off x="1574372" y="1803041"/>
            <a:ext cx="2655336" cy="1625959"/>
          </a:xfrm>
          <a:prstGeom prst="roundRect">
            <a:avLst>
              <a:gd name="adj" fmla="val 0"/>
            </a:avLst>
          </a:prstGeom>
          <a:solidFill>
            <a:srgbClr val="BCA8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D8E362AD-6788-4C14-9621-F17E73E50D60}"/>
              </a:ext>
            </a:extLst>
          </p:cNvPr>
          <p:cNvSpPr/>
          <p:nvPr/>
        </p:nvSpPr>
        <p:spPr>
          <a:xfrm>
            <a:off x="4768332" y="1803041"/>
            <a:ext cx="2655336" cy="1625959"/>
          </a:xfrm>
          <a:prstGeom prst="roundRect">
            <a:avLst>
              <a:gd name="adj" fmla="val 0"/>
            </a:avLst>
          </a:prstGeom>
          <a:solidFill>
            <a:srgbClr val="BCA8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BCC537AD-AB58-436A-8F6F-DC8CC002FEC2}"/>
              </a:ext>
            </a:extLst>
          </p:cNvPr>
          <p:cNvSpPr/>
          <p:nvPr/>
        </p:nvSpPr>
        <p:spPr>
          <a:xfrm>
            <a:off x="7962292" y="1803041"/>
            <a:ext cx="2655336" cy="1625959"/>
          </a:xfrm>
          <a:prstGeom prst="roundRect">
            <a:avLst>
              <a:gd name="adj" fmla="val 0"/>
            </a:avLst>
          </a:prstGeom>
          <a:solidFill>
            <a:srgbClr val="BCA8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7FD48B2-05E4-473E-8D53-304E9BEF53AB}"/>
              </a:ext>
            </a:extLst>
          </p:cNvPr>
          <p:cNvSpPr/>
          <p:nvPr/>
        </p:nvSpPr>
        <p:spPr>
          <a:xfrm>
            <a:off x="1574372" y="3429001"/>
            <a:ext cx="2655336" cy="25215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3D96109-B324-4DE0-8198-2DA6B4A2F464}"/>
              </a:ext>
            </a:extLst>
          </p:cNvPr>
          <p:cNvSpPr/>
          <p:nvPr/>
        </p:nvSpPr>
        <p:spPr>
          <a:xfrm>
            <a:off x="4768332" y="3429001"/>
            <a:ext cx="2655336" cy="25215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B7A38BF-3ED1-4BFD-AB67-BF38CB8E956A}"/>
              </a:ext>
            </a:extLst>
          </p:cNvPr>
          <p:cNvSpPr/>
          <p:nvPr/>
        </p:nvSpPr>
        <p:spPr>
          <a:xfrm>
            <a:off x="7962292" y="3429001"/>
            <a:ext cx="2655336" cy="25215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5">
            <a:extLst>
              <a:ext uri="{FF2B5EF4-FFF2-40B4-BE49-F238E27FC236}">
                <a16:creationId xmlns:a16="http://schemas.microsoft.com/office/drawing/2014/main" id="{5C14D250-03AC-4F55-9294-48820A34B366}"/>
              </a:ext>
            </a:extLst>
          </p:cNvPr>
          <p:cNvSpPr txBox="1"/>
          <p:nvPr/>
        </p:nvSpPr>
        <p:spPr>
          <a:xfrm>
            <a:off x="2068213" y="1946633"/>
            <a:ext cx="2268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 smtClean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思源黑体" panose="020B0500000000000000" pitchFamily="34" charset="-122"/>
              </a:rPr>
              <a:t>1</a:t>
            </a:r>
            <a:r>
              <a:rPr lang="en-US" altLang="zh-CN" sz="3600" b="1" dirty="0" smtClean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思源黑体" panose="020B0500000000000000" pitchFamily="34" charset="-122"/>
              </a:rPr>
              <a:t>.</a:t>
            </a:r>
            <a:endParaRPr lang="en-US" sz="5400" b="1" dirty="0">
              <a:solidFill>
                <a:schemeClr val="bg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sym typeface="思源黑体" panose="020B0500000000000000" pitchFamily="34" charset="-122"/>
            </a:endParaRP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38757F69-D6B3-45EB-BA11-F35236EAF1A3}"/>
              </a:ext>
            </a:extLst>
          </p:cNvPr>
          <p:cNvSpPr/>
          <p:nvPr/>
        </p:nvSpPr>
        <p:spPr>
          <a:xfrm>
            <a:off x="1629625" y="2889608"/>
            <a:ext cx="25613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思源黑体" panose="020B0500000000000000" pitchFamily="34" charset="-122"/>
              </a:rPr>
              <a:t>发表了论文一</a:t>
            </a:r>
            <a:r>
              <a:rPr lang="zh-CN" altLang="en-US" b="1" dirty="0" smtClean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思源黑体" panose="020B0500000000000000" pitchFamily="34" charset="-122"/>
              </a:rPr>
              <a:t>篇</a:t>
            </a:r>
            <a:endParaRPr lang="en-US" altLang="zh-CN" b="1" dirty="0">
              <a:solidFill>
                <a:schemeClr val="bg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sym typeface="思源黑体" panose="020B0500000000000000" pitchFamily="34" charset="-122"/>
            </a:endParaRPr>
          </a:p>
        </p:txBody>
      </p:sp>
      <p:sp>
        <p:nvSpPr>
          <p:cNvPr id="14" name="TextBox 5">
            <a:extLst>
              <a:ext uri="{FF2B5EF4-FFF2-40B4-BE49-F238E27FC236}">
                <a16:creationId xmlns:a16="http://schemas.microsoft.com/office/drawing/2014/main" id="{27F79ED6-7124-49F3-989E-3B2B3DBA3BD1}"/>
              </a:ext>
            </a:extLst>
          </p:cNvPr>
          <p:cNvSpPr txBox="1"/>
          <p:nvPr/>
        </p:nvSpPr>
        <p:spPr>
          <a:xfrm>
            <a:off x="5213958" y="1966278"/>
            <a:ext cx="2268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思源黑体" panose="020B0500000000000000" pitchFamily="34" charset="-122"/>
              </a:rPr>
              <a:t>2</a:t>
            </a:r>
            <a:r>
              <a:rPr lang="en-US" sz="3600" b="1" dirty="0" smtClean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思源黑体" panose="020B0500000000000000" pitchFamily="34" charset="-122"/>
              </a:rPr>
              <a:t>.</a:t>
            </a:r>
            <a:endParaRPr lang="en-US" sz="5400" b="1" dirty="0">
              <a:solidFill>
                <a:schemeClr val="bg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sym typeface="思源黑体" panose="020B0500000000000000" pitchFamily="34" charset="-122"/>
            </a:endParaRP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75538439-5F1C-4C5C-A556-013074E6ACC0}"/>
              </a:ext>
            </a:extLst>
          </p:cNvPr>
          <p:cNvSpPr/>
          <p:nvPr/>
        </p:nvSpPr>
        <p:spPr>
          <a:xfrm>
            <a:off x="4771174" y="2909253"/>
            <a:ext cx="26198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思源黑体" panose="020B0500000000000000" pitchFamily="34" charset="-122"/>
              </a:rPr>
              <a:t>申请了一项软件著作权</a:t>
            </a:r>
            <a:endParaRPr lang="en-US" b="1" dirty="0">
              <a:solidFill>
                <a:schemeClr val="bg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sym typeface="思源黑体" panose="020B0500000000000000" pitchFamily="34" charset="-122"/>
            </a:endParaRPr>
          </a:p>
        </p:txBody>
      </p:sp>
      <p:sp>
        <p:nvSpPr>
          <p:cNvPr id="16" name="TextBox 5">
            <a:extLst>
              <a:ext uri="{FF2B5EF4-FFF2-40B4-BE49-F238E27FC236}">
                <a16:creationId xmlns:a16="http://schemas.microsoft.com/office/drawing/2014/main" id="{4CEE651D-6479-4E2D-9B77-31F64D0D33DE}"/>
              </a:ext>
            </a:extLst>
          </p:cNvPr>
          <p:cNvSpPr txBox="1"/>
          <p:nvPr/>
        </p:nvSpPr>
        <p:spPr>
          <a:xfrm>
            <a:off x="8348961" y="1966278"/>
            <a:ext cx="2268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 smtClean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思源黑体" panose="020B0500000000000000" pitchFamily="34" charset="-122"/>
              </a:rPr>
              <a:t>3</a:t>
            </a:r>
            <a:r>
              <a:rPr lang="en-US" sz="3600" b="1" dirty="0" smtClean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思源黑体" panose="020B0500000000000000" pitchFamily="34" charset="-122"/>
              </a:rPr>
              <a:t>.</a:t>
            </a:r>
            <a:endParaRPr lang="en-US" sz="5400" b="1" dirty="0">
              <a:solidFill>
                <a:schemeClr val="bg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sym typeface="思源黑体" panose="020B0500000000000000" pitchFamily="34" charset="-122"/>
            </a:endParaRPr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364BE5E4-72BE-4338-9198-763977805859}"/>
              </a:ext>
            </a:extLst>
          </p:cNvPr>
          <p:cNvSpPr/>
          <p:nvPr/>
        </p:nvSpPr>
        <p:spPr>
          <a:xfrm>
            <a:off x="8110337" y="2909253"/>
            <a:ext cx="25094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思源黑体" panose="020B0500000000000000" pitchFamily="34" charset="-122"/>
              </a:rPr>
              <a:t>撰写了一份技术说明书</a:t>
            </a:r>
            <a:endParaRPr lang="en-US" altLang="zh-CN" b="1" dirty="0">
              <a:solidFill>
                <a:schemeClr val="bg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sym typeface="思源黑体" panose="020B0500000000000000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636" y="3465829"/>
            <a:ext cx="2113361" cy="248471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883" y="3465829"/>
            <a:ext cx="2083538" cy="252047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5693" y="3491029"/>
            <a:ext cx="2139313" cy="2520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249813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 animBg="1"/>
      <p:bldP spid="6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>
            <a:extLst>
              <a:ext uri="{FF2B5EF4-FFF2-40B4-BE49-F238E27FC236}">
                <a16:creationId xmlns:a16="http://schemas.microsoft.com/office/drawing/2014/main" id="{9EAB5E59-C961-480F-923E-2E1C1071F15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9B47FC7D-B29A-4982-ACBE-B9BA4950977D}"/>
              </a:ext>
            </a:extLst>
          </p:cNvPr>
          <p:cNvGrpSpPr/>
          <p:nvPr/>
        </p:nvGrpSpPr>
        <p:grpSpPr>
          <a:xfrm>
            <a:off x="2586037" y="1695067"/>
            <a:ext cx="5657851" cy="4244193"/>
            <a:chOff x="5572123" y="1172330"/>
            <a:chExt cx="4638737" cy="3479714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3CC2F9D-F11C-407A-AB65-E0EE6CC94360}"/>
                </a:ext>
              </a:extLst>
            </p:cNvPr>
            <p:cNvSpPr/>
            <p:nvPr/>
          </p:nvSpPr>
          <p:spPr>
            <a:xfrm>
              <a:off x="5572124" y="1172330"/>
              <a:ext cx="105425" cy="3399672"/>
            </a:xfrm>
            <a:prstGeom prst="rect">
              <a:avLst/>
            </a:prstGeom>
            <a:solidFill>
              <a:srgbClr val="BCA8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935316C-EB4E-4BA5-850F-621F0581A3B2}"/>
                </a:ext>
              </a:extLst>
            </p:cNvPr>
            <p:cNvSpPr/>
            <p:nvPr/>
          </p:nvSpPr>
          <p:spPr>
            <a:xfrm rot="16200000">
              <a:off x="7839755" y="2280939"/>
              <a:ext cx="103473" cy="4638737"/>
            </a:xfrm>
            <a:prstGeom prst="rect">
              <a:avLst/>
            </a:prstGeom>
            <a:solidFill>
              <a:srgbClr val="BCA8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9DB328E2-B371-4F6C-A84F-3EA08E4994D5}"/>
              </a:ext>
            </a:extLst>
          </p:cNvPr>
          <p:cNvSpPr/>
          <p:nvPr/>
        </p:nvSpPr>
        <p:spPr>
          <a:xfrm>
            <a:off x="0" y="2049510"/>
            <a:ext cx="12192000" cy="2758980"/>
          </a:xfrm>
          <a:prstGeom prst="rect">
            <a:avLst/>
          </a:prstGeom>
          <a:solidFill>
            <a:srgbClr val="6667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021A0774-3A16-4166-BF89-89278E723A25}"/>
              </a:ext>
            </a:extLst>
          </p:cNvPr>
          <p:cNvGrpSpPr/>
          <p:nvPr/>
        </p:nvGrpSpPr>
        <p:grpSpPr>
          <a:xfrm flipH="1" flipV="1">
            <a:off x="2586037" y="889780"/>
            <a:ext cx="6635093" cy="5038387"/>
            <a:chOff x="5261388" y="519244"/>
            <a:chExt cx="5439954" cy="4130853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E6978693-838A-4100-B55D-559C3D4D1A33}"/>
                </a:ext>
              </a:extLst>
            </p:cNvPr>
            <p:cNvSpPr/>
            <p:nvPr/>
          </p:nvSpPr>
          <p:spPr>
            <a:xfrm>
              <a:off x="5261388" y="529007"/>
              <a:ext cx="105424" cy="4121090"/>
            </a:xfrm>
            <a:prstGeom prst="rect">
              <a:avLst/>
            </a:prstGeom>
            <a:solidFill>
              <a:srgbClr val="BCA8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4443F323-C7F1-4DC4-B8E8-A82189DF9853}"/>
                </a:ext>
              </a:extLst>
            </p:cNvPr>
            <p:cNvSpPr/>
            <p:nvPr/>
          </p:nvSpPr>
          <p:spPr>
            <a:xfrm rot="16200000">
              <a:off x="7931885" y="1880639"/>
              <a:ext cx="110669" cy="5428244"/>
            </a:xfrm>
            <a:prstGeom prst="rect">
              <a:avLst/>
            </a:prstGeom>
            <a:solidFill>
              <a:srgbClr val="BCA8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902EE91-1744-4201-86D8-9345BC3AA367}"/>
                </a:ext>
              </a:extLst>
            </p:cNvPr>
            <p:cNvSpPr/>
            <p:nvPr/>
          </p:nvSpPr>
          <p:spPr>
            <a:xfrm>
              <a:off x="10595914" y="4240769"/>
              <a:ext cx="105425" cy="363773"/>
            </a:xfrm>
            <a:prstGeom prst="rect">
              <a:avLst/>
            </a:prstGeom>
            <a:solidFill>
              <a:srgbClr val="BCA8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69C0512E-848F-4EC5-8A5C-4CB0D5698118}"/>
                </a:ext>
              </a:extLst>
            </p:cNvPr>
            <p:cNvSpPr/>
            <p:nvPr/>
          </p:nvSpPr>
          <p:spPr>
            <a:xfrm rot="16200000">
              <a:off x="5498977" y="387080"/>
              <a:ext cx="103474" cy="367801"/>
            </a:xfrm>
            <a:prstGeom prst="rect">
              <a:avLst/>
            </a:prstGeom>
            <a:solidFill>
              <a:srgbClr val="BCA8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矩形 15">
            <a:extLst>
              <a:ext uri="{FF2B5EF4-FFF2-40B4-BE49-F238E27FC236}">
                <a16:creationId xmlns:a16="http://schemas.microsoft.com/office/drawing/2014/main" id="{C32C7B03-B002-46BF-89EE-3893706E6206}"/>
              </a:ext>
            </a:extLst>
          </p:cNvPr>
          <p:cNvSpPr/>
          <p:nvPr/>
        </p:nvSpPr>
        <p:spPr>
          <a:xfrm>
            <a:off x="2945745" y="2247521"/>
            <a:ext cx="5618045" cy="90024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en-US" altLang="zh-CN" sz="5400" spc="225" dirty="0" smtClean="0">
                <a:solidFill>
                  <a:srgbClr val="BCA890"/>
                </a:solidFill>
                <a:latin typeface="包图粗朗体" panose="02000000000000000000" pitchFamily="2" charset="-122"/>
                <a:ea typeface="包图粗朗体" panose="02000000000000000000" pitchFamily="2" charset="-122"/>
                <a:cs typeface="+mn-ea"/>
                <a:sym typeface="+mn-lt"/>
              </a:rPr>
              <a:t>   </a:t>
            </a:r>
            <a:r>
              <a:rPr lang="zh-CN" altLang="en-US" sz="5400" spc="225" dirty="0" smtClean="0">
                <a:solidFill>
                  <a:srgbClr val="BCA890"/>
                </a:solidFill>
                <a:latin typeface="包图粗朗体" panose="02000000000000000000" pitchFamily="2" charset="-122"/>
                <a:ea typeface="包图粗朗体" panose="02000000000000000000" pitchFamily="2" charset="-122"/>
                <a:cs typeface="+mn-ea"/>
                <a:sym typeface="+mn-lt"/>
              </a:rPr>
              <a:t>谢谢聆听！</a:t>
            </a:r>
            <a:endParaRPr sz="5400" spc="225" dirty="0">
              <a:solidFill>
                <a:srgbClr val="BCA890"/>
              </a:solidFill>
              <a:latin typeface="包图粗朗体" panose="02000000000000000000" pitchFamily="2" charset="-122"/>
              <a:ea typeface="包图粗朗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29CA21C-4690-466E-A8A0-A301E122288B}"/>
              </a:ext>
            </a:extLst>
          </p:cNvPr>
          <p:cNvSpPr/>
          <p:nvPr/>
        </p:nvSpPr>
        <p:spPr>
          <a:xfrm>
            <a:off x="2453640" y="3206363"/>
            <a:ext cx="7126585" cy="90024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5400" spc="225" dirty="0" smtClean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</a:rPr>
              <a:t>请评委老师们指正</a:t>
            </a:r>
            <a:endParaRPr sz="5400" spc="225" dirty="0">
              <a:solidFill>
                <a:schemeClr val="bg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3834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6" grpId="0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图片 45">
            <a:extLst>
              <a:ext uri="{FF2B5EF4-FFF2-40B4-BE49-F238E27FC236}">
                <a16:creationId xmlns:a16="http://schemas.microsoft.com/office/drawing/2014/main" id="{6B95524E-1A53-425C-81EF-C0CF457AAF8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B2E1F3D1-1D55-45D1-BAD9-F47E79F1C02B}"/>
              </a:ext>
            </a:extLst>
          </p:cNvPr>
          <p:cNvGrpSpPr/>
          <p:nvPr/>
        </p:nvGrpSpPr>
        <p:grpSpPr>
          <a:xfrm rot="16200000" flipH="1" flipV="1">
            <a:off x="-507711" y="1384409"/>
            <a:ext cx="6845122" cy="4076300"/>
            <a:chOff x="0" y="889780"/>
            <a:chExt cx="12192000" cy="5049480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9B47FC7D-B29A-4982-ACBE-B9BA4950977D}"/>
                </a:ext>
              </a:extLst>
            </p:cNvPr>
            <p:cNvGrpSpPr/>
            <p:nvPr/>
          </p:nvGrpSpPr>
          <p:grpSpPr>
            <a:xfrm>
              <a:off x="2586037" y="1695067"/>
              <a:ext cx="5657851" cy="4244193"/>
              <a:chOff x="5572123" y="1172330"/>
              <a:chExt cx="4638737" cy="3479714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3CC2F9D-F11C-407A-AB65-E0EE6CC94360}"/>
                  </a:ext>
                </a:extLst>
              </p:cNvPr>
              <p:cNvSpPr/>
              <p:nvPr/>
            </p:nvSpPr>
            <p:spPr>
              <a:xfrm>
                <a:off x="5572124" y="1172330"/>
                <a:ext cx="105425" cy="3399672"/>
              </a:xfrm>
              <a:prstGeom prst="rect">
                <a:avLst/>
              </a:prstGeom>
              <a:solidFill>
                <a:srgbClr val="BCA89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3935316C-EB4E-4BA5-850F-621F0581A3B2}"/>
                  </a:ext>
                </a:extLst>
              </p:cNvPr>
              <p:cNvSpPr/>
              <p:nvPr/>
            </p:nvSpPr>
            <p:spPr>
              <a:xfrm rot="16200000">
                <a:off x="7839755" y="2280939"/>
                <a:ext cx="103473" cy="4638737"/>
              </a:xfrm>
              <a:prstGeom prst="rect">
                <a:avLst/>
              </a:prstGeom>
              <a:solidFill>
                <a:srgbClr val="BCA89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DB328E2-B371-4F6C-A84F-3EA08E4994D5}"/>
                </a:ext>
              </a:extLst>
            </p:cNvPr>
            <p:cNvSpPr/>
            <p:nvPr/>
          </p:nvSpPr>
          <p:spPr>
            <a:xfrm>
              <a:off x="0" y="1914525"/>
              <a:ext cx="12192000" cy="3028950"/>
            </a:xfrm>
            <a:prstGeom prst="rect">
              <a:avLst/>
            </a:prstGeom>
            <a:solidFill>
              <a:srgbClr val="6667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021A0774-3A16-4166-BF89-89278E723A25}"/>
                </a:ext>
              </a:extLst>
            </p:cNvPr>
            <p:cNvGrpSpPr/>
            <p:nvPr/>
          </p:nvGrpSpPr>
          <p:grpSpPr>
            <a:xfrm flipH="1" flipV="1">
              <a:off x="2586037" y="889780"/>
              <a:ext cx="6635093" cy="5038387"/>
              <a:chOff x="5261388" y="519244"/>
              <a:chExt cx="5439954" cy="4130853"/>
            </a:xfrm>
          </p:grpSpPr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E6978693-838A-4100-B55D-559C3D4D1A33}"/>
                  </a:ext>
                </a:extLst>
              </p:cNvPr>
              <p:cNvSpPr/>
              <p:nvPr/>
            </p:nvSpPr>
            <p:spPr>
              <a:xfrm>
                <a:off x="5261388" y="529007"/>
                <a:ext cx="105424" cy="4121090"/>
              </a:xfrm>
              <a:prstGeom prst="rect">
                <a:avLst/>
              </a:prstGeom>
              <a:solidFill>
                <a:srgbClr val="BCA89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4443F323-C7F1-4DC4-B8E8-A82189DF9853}"/>
                  </a:ext>
                </a:extLst>
              </p:cNvPr>
              <p:cNvSpPr/>
              <p:nvPr/>
            </p:nvSpPr>
            <p:spPr>
              <a:xfrm rot="16200000">
                <a:off x="7931885" y="1880639"/>
                <a:ext cx="110669" cy="5428244"/>
              </a:xfrm>
              <a:prstGeom prst="rect">
                <a:avLst/>
              </a:prstGeom>
              <a:solidFill>
                <a:srgbClr val="BCA89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4902EE91-1744-4201-86D8-9345BC3AA367}"/>
                  </a:ext>
                </a:extLst>
              </p:cNvPr>
              <p:cNvSpPr/>
              <p:nvPr/>
            </p:nvSpPr>
            <p:spPr>
              <a:xfrm>
                <a:off x="10595914" y="4240769"/>
                <a:ext cx="105425" cy="363773"/>
              </a:xfrm>
              <a:prstGeom prst="rect">
                <a:avLst/>
              </a:prstGeom>
              <a:solidFill>
                <a:srgbClr val="BCA89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69C0512E-848F-4EC5-8A5C-4CB0D5698118}"/>
                  </a:ext>
                </a:extLst>
              </p:cNvPr>
              <p:cNvSpPr/>
              <p:nvPr/>
            </p:nvSpPr>
            <p:spPr>
              <a:xfrm rot="16200000">
                <a:off x="5498977" y="387080"/>
                <a:ext cx="103474" cy="367801"/>
              </a:xfrm>
              <a:prstGeom prst="rect">
                <a:avLst/>
              </a:prstGeom>
              <a:solidFill>
                <a:srgbClr val="BCA89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7" name="矩形 26">
            <a:extLst>
              <a:ext uri="{FF2B5EF4-FFF2-40B4-BE49-F238E27FC236}">
                <a16:creationId xmlns:a16="http://schemas.microsoft.com/office/drawing/2014/main" id="{DE9B0D44-700A-4D24-93C5-0D550FA96C40}"/>
              </a:ext>
            </a:extLst>
          </p:cNvPr>
          <p:cNvSpPr/>
          <p:nvPr/>
        </p:nvSpPr>
        <p:spPr>
          <a:xfrm>
            <a:off x="1739156" y="2705123"/>
            <a:ext cx="2386597" cy="117724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3600" spc="225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rPr>
              <a:t>目录</a:t>
            </a:r>
            <a:endParaRPr lang="en-US" altLang="zh-CN" sz="3600" spc="225" dirty="0">
              <a:solidFill>
                <a:schemeClr val="bg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+mn-lt"/>
            </a:endParaRPr>
          </a:p>
          <a:p>
            <a:pPr algn="ctr">
              <a:defRPr/>
            </a:pPr>
            <a:r>
              <a:rPr lang="en-US" altLang="zh-CN" sz="3600" spc="225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rPr>
              <a:t>content</a:t>
            </a:r>
            <a:endParaRPr sz="3600" spc="225" dirty="0">
              <a:solidFill>
                <a:schemeClr val="bg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+mn-lt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FB9FE6F3-BA09-400B-8F69-9FA19D1E03EE}"/>
              </a:ext>
            </a:extLst>
          </p:cNvPr>
          <p:cNvSpPr/>
          <p:nvPr/>
        </p:nvSpPr>
        <p:spPr>
          <a:xfrm>
            <a:off x="708461" y="1526218"/>
            <a:ext cx="2061391" cy="183896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1500" spc="225" dirty="0">
                <a:solidFill>
                  <a:srgbClr val="BCA890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rPr>
              <a:t>“</a:t>
            </a:r>
            <a:endParaRPr sz="11500" spc="225" dirty="0">
              <a:solidFill>
                <a:srgbClr val="BCA890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+mn-lt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FE0770BC-DE75-4F7C-B0BC-35EE12557DA5}"/>
              </a:ext>
            </a:extLst>
          </p:cNvPr>
          <p:cNvSpPr/>
          <p:nvPr/>
        </p:nvSpPr>
        <p:spPr>
          <a:xfrm>
            <a:off x="3095058" y="3971784"/>
            <a:ext cx="2061391" cy="183896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11500" spc="225" dirty="0">
                <a:solidFill>
                  <a:srgbClr val="BCA890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rPr>
              <a:t>”</a:t>
            </a:r>
            <a:endParaRPr sz="11500" spc="225" dirty="0">
              <a:solidFill>
                <a:srgbClr val="BCA890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+mn-lt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64B8B168-B497-4E1A-A980-1224BEBE07E9}"/>
              </a:ext>
            </a:extLst>
          </p:cNvPr>
          <p:cNvSpPr/>
          <p:nvPr/>
        </p:nvSpPr>
        <p:spPr>
          <a:xfrm>
            <a:off x="7091244" y="818767"/>
            <a:ext cx="2220396" cy="56169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3200" spc="225" dirty="0" smtClean="0">
                <a:solidFill>
                  <a:srgbClr val="BCA890"/>
                </a:solidFill>
                <a:latin typeface="包图粗朗体" panose="02000000000000000000" pitchFamily="2" charset="-122"/>
                <a:ea typeface="包图粗朗体" panose="02000000000000000000" pitchFamily="2" charset="-122"/>
                <a:cs typeface="+mn-ea"/>
                <a:sym typeface="+mn-lt"/>
              </a:rPr>
              <a:t>Part 01</a:t>
            </a:r>
            <a:endParaRPr sz="3200" spc="225" dirty="0">
              <a:solidFill>
                <a:srgbClr val="BCA890"/>
              </a:solidFill>
              <a:latin typeface="包图粗朗体" panose="02000000000000000000" pitchFamily="2" charset="-122"/>
              <a:ea typeface="包图粗朗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10D2BE31-F82E-43B5-8F14-1822DD399DD3}"/>
              </a:ext>
            </a:extLst>
          </p:cNvPr>
          <p:cNvSpPr/>
          <p:nvPr/>
        </p:nvSpPr>
        <p:spPr>
          <a:xfrm>
            <a:off x="7144225" y="1450295"/>
            <a:ext cx="3441057" cy="500137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CN" altLang="en-US" sz="2800" spc="225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rPr>
              <a:t>项目</a:t>
            </a:r>
            <a:r>
              <a:rPr lang="zh-CN" altLang="en-US" sz="2800" spc="225" dirty="0">
                <a:solidFill>
                  <a:schemeClr val="tx1">
                    <a:lumMod val="75000"/>
                    <a:lumOff val="2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rPr>
              <a:t>概述</a:t>
            </a:r>
            <a:endParaRPr sz="2800" spc="225" dirty="0">
              <a:solidFill>
                <a:schemeClr val="tx1">
                  <a:lumMod val="75000"/>
                  <a:lumOff val="25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+mn-lt"/>
            </a:endParaRPr>
          </a:p>
        </p:txBody>
      </p:sp>
      <p:sp>
        <p:nvSpPr>
          <p:cNvPr id="36" name="Freeform 96">
            <a:extLst>
              <a:ext uri="{FF2B5EF4-FFF2-40B4-BE49-F238E27FC236}">
                <a16:creationId xmlns:a16="http://schemas.microsoft.com/office/drawing/2014/main" id="{0286A656-5CE7-4B4B-871C-CB8A8A4E0AC5}"/>
              </a:ext>
            </a:extLst>
          </p:cNvPr>
          <p:cNvSpPr>
            <a:spLocks noEditPoints="1"/>
          </p:cNvSpPr>
          <p:nvPr/>
        </p:nvSpPr>
        <p:spPr bwMode="auto">
          <a:xfrm>
            <a:off x="6178589" y="4674848"/>
            <a:ext cx="602055" cy="602055"/>
          </a:xfrm>
          <a:custGeom>
            <a:avLst/>
            <a:gdLst>
              <a:gd name="T0" fmla="*/ 658 w 1017"/>
              <a:gd name="T1" fmla="*/ 2 h 1017"/>
              <a:gd name="T2" fmla="*/ 600 w 1017"/>
              <a:gd name="T3" fmla="*/ 16 h 1017"/>
              <a:gd name="T4" fmla="*/ 551 w 1017"/>
              <a:gd name="T5" fmla="*/ 36 h 1017"/>
              <a:gd name="T6" fmla="*/ 513 w 1017"/>
              <a:gd name="T7" fmla="*/ 61 h 1017"/>
              <a:gd name="T8" fmla="*/ 393 w 1017"/>
              <a:gd name="T9" fmla="*/ 10 h 1017"/>
              <a:gd name="T10" fmla="*/ 269 w 1017"/>
              <a:gd name="T11" fmla="*/ 3 h 1017"/>
              <a:gd name="T12" fmla="*/ 166 w 1017"/>
              <a:gd name="T13" fmla="*/ 39 h 1017"/>
              <a:gd name="T14" fmla="*/ 82 w 1017"/>
              <a:gd name="T15" fmla="*/ 104 h 1017"/>
              <a:gd name="T16" fmla="*/ 24 w 1017"/>
              <a:gd name="T17" fmla="*/ 194 h 1017"/>
              <a:gd name="T18" fmla="*/ 0 w 1017"/>
              <a:gd name="T19" fmla="*/ 301 h 1017"/>
              <a:gd name="T20" fmla="*/ 13 w 1017"/>
              <a:gd name="T21" fmla="*/ 451 h 1017"/>
              <a:gd name="T22" fmla="*/ 74 w 1017"/>
              <a:gd name="T23" fmla="*/ 625 h 1017"/>
              <a:gd name="T24" fmla="*/ 182 w 1017"/>
              <a:gd name="T25" fmla="*/ 784 h 1017"/>
              <a:gd name="T26" fmla="*/ 333 w 1017"/>
              <a:gd name="T27" fmla="*/ 919 h 1017"/>
              <a:gd name="T28" fmla="*/ 494 w 1017"/>
              <a:gd name="T29" fmla="*/ 1014 h 1017"/>
              <a:gd name="T30" fmla="*/ 550 w 1017"/>
              <a:gd name="T31" fmla="*/ 1000 h 1017"/>
              <a:gd name="T32" fmla="*/ 730 w 1017"/>
              <a:gd name="T33" fmla="*/ 883 h 1017"/>
              <a:gd name="T34" fmla="*/ 869 w 1017"/>
              <a:gd name="T35" fmla="*/ 740 h 1017"/>
              <a:gd name="T36" fmla="*/ 964 w 1017"/>
              <a:gd name="T37" fmla="*/ 577 h 1017"/>
              <a:gd name="T38" fmla="*/ 1013 w 1017"/>
              <a:gd name="T39" fmla="*/ 398 h 1017"/>
              <a:gd name="T40" fmla="*/ 1014 w 1017"/>
              <a:gd name="T41" fmla="*/ 269 h 1017"/>
              <a:gd name="T42" fmla="*/ 978 w 1017"/>
              <a:gd name="T43" fmla="*/ 166 h 1017"/>
              <a:gd name="T44" fmla="*/ 913 w 1017"/>
              <a:gd name="T45" fmla="*/ 82 h 1017"/>
              <a:gd name="T46" fmla="*/ 823 w 1017"/>
              <a:gd name="T47" fmla="*/ 25 h 1017"/>
              <a:gd name="T48" fmla="*/ 715 w 1017"/>
              <a:gd name="T49" fmla="*/ 0 h 1017"/>
              <a:gd name="T50" fmla="*/ 433 w 1017"/>
              <a:gd name="T51" fmla="*/ 909 h 1017"/>
              <a:gd name="T52" fmla="*/ 281 w 1017"/>
              <a:gd name="T53" fmla="*/ 794 h 1017"/>
              <a:gd name="T54" fmla="*/ 167 w 1017"/>
              <a:gd name="T55" fmla="*/ 659 h 1017"/>
              <a:gd name="T56" fmla="*/ 93 w 1017"/>
              <a:gd name="T57" fmla="*/ 506 h 1017"/>
              <a:gd name="T58" fmla="*/ 63 w 1017"/>
              <a:gd name="T59" fmla="*/ 342 h 1017"/>
              <a:gd name="T60" fmla="*/ 75 w 1017"/>
              <a:gd name="T61" fmla="*/ 242 h 1017"/>
              <a:gd name="T62" fmla="*/ 176 w 1017"/>
              <a:gd name="T63" fmla="*/ 107 h 1017"/>
              <a:gd name="T64" fmla="*/ 304 w 1017"/>
              <a:gd name="T65" fmla="*/ 63 h 1017"/>
              <a:gd name="T66" fmla="*/ 411 w 1017"/>
              <a:gd name="T67" fmla="*/ 81 h 1017"/>
              <a:gd name="T68" fmla="*/ 414 w 1017"/>
              <a:gd name="T69" fmla="*/ 178 h 1017"/>
              <a:gd name="T70" fmla="*/ 383 w 1017"/>
              <a:gd name="T71" fmla="*/ 288 h 1017"/>
              <a:gd name="T72" fmla="*/ 390 w 1017"/>
              <a:gd name="T73" fmla="*/ 340 h 1017"/>
              <a:gd name="T74" fmla="*/ 425 w 1017"/>
              <a:gd name="T75" fmla="*/ 348 h 1017"/>
              <a:gd name="T76" fmla="*/ 445 w 1017"/>
              <a:gd name="T77" fmla="*/ 317 h 1017"/>
              <a:gd name="T78" fmla="*/ 462 w 1017"/>
              <a:gd name="T79" fmla="*/ 224 h 1017"/>
              <a:gd name="T80" fmla="*/ 511 w 1017"/>
              <a:gd name="T81" fmla="*/ 146 h 1017"/>
              <a:gd name="T82" fmla="*/ 549 w 1017"/>
              <a:gd name="T83" fmla="*/ 113 h 1017"/>
              <a:gd name="T84" fmla="*/ 591 w 1017"/>
              <a:gd name="T85" fmla="*/ 88 h 1017"/>
              <a:gd name="T86" fmla="*/ 628 w 1017"/>
              <a:gd name="T87" fmla="*/ 74 h 1017"/>
              <a:gd name="T88" fmla="*/ 675 w 1017"/>
              <a:gd name="T89" fmla="*/ 64 h 1017"/>
              <a:gd name="T90" fmla="*/ 750 w 1017"/>
              <a:gd name="T91" fmla="*/ 69 h 1017"/>
              <a:gd name="T92" fmla="*/ 896 w 1017"/>
              <a:gd name="T93" fmla="*/ 157 h 1017"/>
              <a:gd name="T94" fmla="*/ 952 w 1017"/>
              <a:gd name="T95" fmla="*/ 292 h 1017"/>
              <a:gd name="T96" fmla="*/ 946 w 1017"/>
              <a:gd name="T97" fmla="*/ 413 h 1017"/>
              <a:gd name="T98" fmla="*/ 897 w 1017"/>
              <a:gd name="T99" fmla="*/ 573 h 1017"/>
              <a:gd name="T100" fmla="*/ 805 w 1017"/>
              <a:gd name="T101" fmla="*/ 719 h 1017"/>
              <a:gd name="T102" fmla="*/ 675 w 1017"/>
              <a:gd name="T103" fmla="*/ 846 h 1017"/>
              <a:gd name="T104" fmla="*/ 508 w 1017"/>
              <a:gd name="T105" fmla="*/ 950 h 1017"/>
              <a:gd name="T106" fmla="*/ 677 w 1017"/>
              <a:gd name="T107" fmla="*/ 136 h 1017"/>
              <a:gd name="T108" fmla="*/ 669 w 1017"/>
              <a:gd name="T109" fmla="*/ 172 h 1017"/>
              <a:gd name="T110" fmla="*/ 699 w 1017"/>
              <a:gd name="T111" fmla="*/ 191 h 1017"/>
              <a:gd name="T112" fmla="*/ 780 w 1017"/>
              <a:gd name="T113" fmla="*/ 220 h 1017"/>
              <a:gd name="T114" fmla="*/ 824 w 1017"/>
              <a:gd name="T115" fmla="*/ 292 h 1017"/>
              <a:gd name="T116" fmla="*/ 835 w 1017"/>
              <a:gd name="T117" fmla="*/ 340 h 1017"/>
              <a:gd name="T118" fmla="*/ 870 w 1017"/>
              <a:gd name="T119" fmla="*/ 348 h 1017"/>
              <a:gd name="T120" fmla="*/ 890 w 1017"/>
              <a:gd name="T121" fmla="*/ 317 h 1017"/>
              <a:gd name="T122" fmla="*/ 846 w 1017"/>
              <a:gd name="T123" fmla="*/ 196 h 1017"/>
              <a:gd name="T124" fmla="*/ 738 w 1017"/>
              <a:gd name="T125" fmla="*/ 131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017" h="1017">
                <a:moveTo>
                  <a:pt x="699" y="0"/>
                </a:moveTo>
                <a:lnTo>
                  <a:pt x="699" y="0"/>
                </a:lnTo>
                <a:lnTo>
                  <a:pt x="684" y="0"/>
                </a:lnTo>
                <a:lnTo>
                  <a:pt x="669" y="1"/>
                </a:lnTo>
                <a:lnTo>
                  <a:pt x="669" y="1"/>
                </a:lnTo>
                <a:lnTo>
                  <a:pt x="658" y="2"/>
                </a:lnTo>
                <a:lnTo>
                  <a:pt x="658" y="2"/>
                </a:lnTo>
                <a:lnTo>
                  <a:pt x="641" y="5"/>
                </a:lnTo>
                <a:lnTo>
                  <a:pt x="641" y="5"/>
                </a:lnTo>
                <a:lnTo>
                  <a:pt x="628" y="7"/>
                </a:lnTo>
                <a:lnTo>
                  <a:pt x="628" y="7"/>
                </a:lnTo>
                <a:lnTo>
                  <a:pt x="613" y="12"/>
                </a:lnTo>
                <a:lnTo>
                  <a:pt x="613" y="12"/>
                </a:lnTo>
                <a:lnTo>
                  <a:pt x="600" y="16"/>
                </a:lnTo>
                <a:lnTo>
                  <a:pt x="600" y="16"/>
                </a:lnTo>
                <a:lnTo>
                  <a:pt x="588" y="20"/>
                </a:lnTo>
                <a:lnTo>
                  <a:pt x="588" y="20"/>
                </a:lnTo>
                <a:lnTo>
                  <a:pt x="573" y="27"/>
                </a:lnTo>
                <a:lnTo>
                  <a:pt x="558" y="33"/>
                </a:lnTo>
                <a:lnTo>
                  <a:pt x="558" y="33"/>
                </a:lnTo>
                <a:lnTo>
                  <a:pt x="551" y="36"/>
                </a:lnTo>
                <a:lnTo>
                  <a:pt x="551" y="36"/>
                </a:lnTo>
                <a:lnTo>
                  <a:pt x="535" y="45"/>
                </a:lnTo>
                <a:lnTo>
                  <a:pt x="535" y="45"/>
                </a:lnTo>
                <a:lnTo>
                  <a:pt x="528" y="50"/>
                </a:lnTo>
                <a:lnTo>
                  <a:pt x="528" y="50"/>
                </a:lnTo>
                <a:lnTo>
                  <a:pt x="513" y="61"/>
                </a:lnTo>
                <a:lnTo>
                  <a:pt x="513" y="61"/>
                </a:lnTo>
                <a:lnTo>
                  <a:pt x="508" y="63"/>
                </a:lnTo>
                <a:lnTo>
                  <a:pt x="508" y="63"/>
                </a:lnTo>
                <a:lnTo>
                  <a:pt x="487" y="49"/>
                </a:lnTo>
                <a:lnTo>
                  <a:pt x="465" y="36"/>
                </a:lnTo>
                <a:lnTo>
                  <a:pt x="442" y="26"/>
                </a:lnTo>
                <a:lnTo>
                  <a:pt x="418" y="16"/>
                </a:lnTo>
                <a:lnTo>
                  <a:pt x="393" y="10"/>
                </a:lnTo>
                <a:lnTo>
                  <a:pt x="369" y="4"/>
                </a:lnTo>
                <a:lnTo>
                  <a:pt x="343" y="1"/>
                </a:lnTo>
                <a:lnTo>
                  <a:pt x="317" y="0"/>
                </a:lnTo>
                <a:lnTo>
                  <a:pt x="317" y="0"/>
                </a:lnTo>
                <a:lnTo>
                  <a:pt x="301" y="0"/>
                </a:lnTo>
                <a:lnTo>
                  <a:pt x="285" y="1"/>
                </a:lnTo>
                <a:lnTo>
                  <a:pt x="269" y="3"/>
                </a:lnTo>
                <a:lnTo>
                  <a:pt x="253" y="6"/>
                </a:lnTo>
                <a:lnTo>
                  <a:pt x="238" y="10"/>
                </a:lnTo>
                <a:lnTo>
                  <a:pt x="223" y="14"/>
                </a:lnTo>
                <a:lnTo>
                  <a:pt x="208" y="19"/>
                </a:lnTo>
                <a:lnTo>
                  <a:pt x="194" y="25"/>
                </a:lnTo>
                <a:lnTo>
                  <a:pt x="180" y="31"/>
                </a:lnTo>
                <a:lnTo>
                  <a:pt x="166" y="39"/>
                </a:lnTo>
                <a:lnTo>
                  <a:pt x="152" y="46"/>
                </a:lnTo>
                <a:lnTo>
                  <a:pt x="139" y="55"/>
                </a:lnTo>
                <a:lnTo>
                  <a:pt x="127" y="63"/>
                </a:lnTo>
                <a:lnTo>
                  <a:pt x="116" y="73"/>
                </a:lnTo>
                <a:lnTo>
                  <a:pt x="104" y="82"/>
                </a:lnTo>
                <a:lnTo>
                  <a:pt x="93" y="93"/>
                </a:lnTo>
                <a:lnTo>
                  <a:pt x="82" y="104"/>
                </a:lnTo>
                <a:lnTo>
                  <a:pt x="72" y="116"/>
                </a:lnTo>
                <a:lnTo>
                  <a:pt x="63" y="128"/>
                </a:lnTo>
                <a:lnTo>
                  <a:pt x="53" y="140"/>
                </a:lnTo>
                <a:lnTo>
                  <a:pt x="46" y="153"/>
                </a:lnTo>
                <a:lnTo>
                  <a:pt x="37" y="166"/>
                </a:lnTo>
                <a:lnTo>
                  <a:pt x="31" y="180"/>
                </a:lnTo>
                <a:lnTo>
                  <a:pt x="24" y="194"/>
                </a:lnTo>
                <a:lnTo>
                  <a:pt x="19" y="208"/>
                </a:lnTo>
                <a:lnTo>
                  <a:pt x="14" y="223"/>
                </a:lnTo>
                <a:lnTo>
                  <a:pt x="9" y="238"/>
                </a:lnTo>
                <a:lnTo>
                  <a:pt x="6" y="254"/>
                </a:lnTo>
                <a:lnTo>
                  <a:pt x="3" y="269"/>
                </a:lnTo>
                <a:lnTo>
                  <a:pt x="1" y="285"/>
                </a:lnTo>
                <a:lnTo>
                  <a:pt x="0" y="301"/>
                </a:lnTo>
                <a:lnTo>
                  <a:pt x="0" y="317"/>
                </a:lnTo>
                <a:lnTo>
                  <a:pt x="0" y="317"/>
                </a:lnTo>
                <a:lnTo>
                  <a:pt x="0" y="344"/>
                </a:lnTo>
                <a:lnTo>
                  <a:pt x="2" y="371"/>
                </a:lnTo>
                <a:lnTo>
                  <a:pt x="4" y="398"/>
                </a:lnTo>
                <a:lnTo>
                  <a:pt x="8" y="425"/>
                </a:lnTo>
                <a:lnTo>
                  <a:pt x="13" y="451"/>
                </a:lnTo>
                <a:lnTo>
                  <a:pt x="18" y="476"/>
                </a:lnTo>
                <a:lnTo>
                  <a:pt x="25" y="502"/>
                </a:lnTo>
                <a:lnTo>
                  <a:pt x="33" y="527"/>
                </a:lnTo>
                <a:lnTo>
                  <a:pt x="41" y="552"/>
                </a:lnTo>
                <a:lnTo>
                  <a:pt x="51" y="577"/>
                </a:lnTo>
                <a:lnTo>
                  <a:pt x="62" y="602"/>
                </a:lnTo>
                <a:lnTo>
                  <a:pt x="74" y="625"/>
                </a:lnTo>
                <a:lnTo>
                  <a:pt x="87" y="649"/>
                </a:lnTo>
                <a:lnTo>
                  <a:pt x="100" y="673"/>
                </a:lnTo>
                <a:lnTo>
                  <a:pt x="116" y="696"/>
                </a:lnTo>
                <a:lnTo>
                  <a:pt x="131" y="719"/>
                </a:lnTo>
                <a:lnTo>
                  <a:pt x="147" y="740"/>
                </a:lnTo>
                <a:lnTo>
                  <a:pt x="164" y="763"/>
                </a:lnTo>
                <a:lnTo>
                  <a:pt x="182" y="784"/>
                </a:lnTo>
                <a:lnTo>
                  <a:pt x="201" y="805"/>
                </a:lnTo>
                <a:lnTo>
                  <a:pt x="222" y="825"/>
                </a:lnTo>
                <a:lnTo>
                  <a:pt x="242" y="845"/>
                </a:lnTo>
                <a:lnTo>
                  <a:pt x="264" y="865"/>
                </a:lnTo>
                <a:lnTo>
                  <a:pt x="286" y="883"/>
                </a:lnTo>
                <a:lnTo>
                  <a:pt x="310" y="902"/>
                </a:lnTo>
                <a:lnTo>
                  <a:pt x="333" y="919"/>
                </a:lnTo>
                <a:lnTo>
                  <a:pt x="358" y="937"/>
                </a:lnTo>
                <a:lnTo>
                  <a:pt x="384" y="954"/>
                </a:lnTo>
                <a:lnTo>
                  <a:pt x="411" y="970"/>
                </a:lnTo>
                <a:lnTo>
                  <a:pt x="437" y="985"/>
                </a:lnTo>
                <a:lnTo>
                  <a:pt x="465" y="1000"/>
                </a:lnTo>
                <a:lnTo>
                  <a:pt x="494" y="1014"/>
                </a:lnTo>
                <a:lnTo>
                  <a:pt x="494" y="1014"/>
                </a:lnTo>
                <a:lnTo>
                  <a:pt x="501" y="1017"/>
                </a:lnTo>
                <a:lnTo>
                  <a:pt x="508" y="1017"/>
                </a:lnTo>
                <a:lnTo>
                  <a:pt x="508" y="1017"/>
                </a:lnTo>
                <a:lnTo>
                  <a:pt x="515" y="1017"/>
                </a:lnTo>
                <a:lnTo>
                  <a:pt x="522" y="1014"/>
                </a:lnTo>
                <a:lnTo>
                  <a:pt x="522" y="1014"/>
                </a:lnTo>
                <a:lnTo>
                  <a:pt x="550" y="1000"/>
                </a:lnTo>
                <a:lnTo>
                  <a:pt x="578" y="985"/>
                </a:lnTo>
                <a:lnTo>
                  <a:pt x="606" y="970"/>
                </a:lnTo>
                <a:lnTo>
                  <a:pt x="632" y="954"/>
                </a:lnTo>
                <a:lnTo>
                  <a:pt x="657" y="937"/>
                </a:lnTo>
                <a:lnTo>
                  <a:pt x="683" y="919"/>
                </a:lnTo>
                <a:lnTo>
                  <a:pt x="707" y="902"/>
                </a:lnTo>
                <a:lnTo>
                  <a:pt x="730" y="883"/>
                </a:lnTo>
                <a:lnTo>
                  <a:pt x="753" y="865"/>
                </a:lnTo>
                <a:lnTo>
                  <a:pt x="774" y="845"/>
                </a:lnTo>
                <a:lnTo>
                  <a:pt x="795" y="825"/>
                </a:lnTo>
                <a:lnTo>
                  <a:pt x="815" y="805"/>
                </a:lnTo>
                <a:lnTo>
                  <a:pt x="833" y="784"/>
                </a:lnTo>
                <a:lnTo>
                  <a:pt x="852" y="763"/>
                </a:lnTo>
                <a:lnTo>
                  <a:pt x="869" y="740"/>
                </a:lnTo>
                <a:lnTo>
                  <a:pt x="886" y="719"/>
                </a:lnTo>
                <a:lnTo>
                  <a:pt x="901" y="696"/>
                </a:lnTo>
                <a:lnTo>
                  <a:pt x="916" y="673"/>
                </a:lnTo>
                <a:lnTo>
                  <a:pt x="929" y="649"/>
                </a:lnTo>
                <a:lnTo>
                  <a:pt x="942" y="625"/>
                </a:lnTo>
                <a:lnTo>
                  <a:pt x="953" y="602"/>
                </a:lnTo>
                <a:lnTo>
                  <a:pt x="964" y="577"/>
                </a:lnTo>
                <a:lnTo>
                  <a:pt x="974" y="552"/>
                </a:lnTo>
                <a:lnTo>
                  <a:pt x="984" y="527"/>
                </a:lnTo>
                <a:lnTo>
                  <a:pt x="991" y="502"/>
                </a:lnTo>
                <a:lnTo>
                  <a:pt x="997" y="476"/>
                </a:lnTo>
                <a:lnTo>
                  <a:pt x="1004" y="451"/>
                </a:lnTo>
                <a:lnTo>
                  <a:pt x="1008" y="425"/>
                </a:lnTo>
                <a:lnTo>
                  <a:pt x="1013" y="398"/>
                </a:lnTo>
                <a:lnTo>
                  <a:pt x="1015" y="371"/>
                </a:lnTo>
                <a:lnTo>
                  <a:pt x="1017" y="344"/>
                </a:lnTo>
                <a:lnTo>
                  <a:pt x="1017" y="317"/>
                </a:lnTo>
                <a:lnTo>
                  <a:pt x="1017" y="317"/>
                </a:lnTo>
                <a:lnTo>
                  <a:pt x="1017" y="301"/>
                </a:lnTo>
                <a:lnTo>
                  <a:pt x="1016" y="285"/>
                </a:lnTo>
                <a:lnTo>
                  <a:pt x="1014" y="269"/>
                </a:lnTo>
                <a:lnTo>
                  <a:pt x="1010" y="254"/>
                </a:lnTo>
                <a:lnTo>
                  <a:pt x="1007" y="238"/>
                </a:lnTo>
                <a:lnTo>
                  <a:pt x="1003" y="223"/>
                </a:lnTo>
                <a:lnTo>
                  <a:pt x="997" y="208"/>
                </a:lnTo>
                <a:lnTo>
                  <a:pt x="992" y="194"/>
                </a:lnTo>
                <a:lnTo>
                  <a:pt x="986" y="180"/>
                </a:lnTo>
                <a:lnTo>
                  <a:pt x="978" y="166"/>
                </a:lnTo>
                <a:lnTo>
                  <a:pt x="971" y="153"/>
                </a:lnTo>
                <a:lnTo>
                  <a:pt x="962" y="140"/>
                </a:lnTo>
                <a:lnTo>
                  <a:pt x="953" y="128"/>
                </a:lnTo>
                <a:lnTo>
                  <a:pt x="944" y="116"/>
                </a:lnTo>
                <a:lnTo>
                  <a:pt x="934" y="104"/>
                </a:lnTo>
                <a:lnTo>
                  <a:pt x="923" y="93"/>
                </a:lnTo>
                <a:lnTo>
                  <a:pt x="913" y="82"/>
                </a:lnTo>
                <a:lnTo>
                  <a:pt x="901" y="73"/>
                </a:lnTo>
                <a:lnTo>
                  <a:pt x="889" y="63"/>
                </a:lnTo>
                <a:lnTo>
                  <a:pt x="876" y="55"/>
                </a:lnTo>
                <a:lnTo>
                  <a:pt x="863" y="46"/>
                </a:lnTo>
                <a:lnTo>
                  <a:pt x="850" y="39"/>
                </a:lnTo>
                <a:lnTo>
                  <a:pt x="837" y="31"/>
                </a:lnTo>
                <a:lnTo>
                  <a:pt x="823" y="25"/>
                </a:lnTo>
                <a:lnTo>
                  <a:pt x="809" y="19"/>
                </a:lnTo>
                <a:lnTo>
                  <a:pt x="794" y="14"/>
                </a:lnTo>
                <a:lnTo>
                  <a:pt x="779" y="10"/>
                </a:lnTo>
                <a:lnTo>
                  <a:pt x="763" y="6"/>
                </a:lnTo>
                <a:lnTo>
                  <a:pt x="747" y="3"/>
                </a:lnTo>
                <a:lnTo>
                  <a:pt x="731" y="1"/>
                </a:lnTo>
                <a:lnTo>
                  <a:pt x="715" y="0"/>
                </a:lnTo>
                <a:lnTo>
                  <a:pt x="699" y="0"/>
                </a:lnTo>
                <a:lnTo>
                  <a:pt x="699" y="0"/>
                </a:lnTo>
                <a:close/>
                <a:moveTo>
                  <a:pt x="508" y="950"/>
                </a:moveTo>
                <a:lnTo>
                  <a:pt x="508" y="950"/>
                </a:lnTo>
                <a:lnTo>
                  <a:pt x="482" y="937"/>
                </a:lnTo>
                <a:lnTo>
                  <a:pt x="457" y="924"/>
                </a:lnTo>
                <a:lnTo>
                  <a:pt x="433" y="909"/>
                </a:lnTo>
                <a:lnTo>
                  <a:pt x="408" y="894"/>
                </a:lnTo>
                <a:lnTo>
                  <a:pt x="386" y="879"/>
                </a:lnTo>
                <a:lnTo>
                  <a:pt x="363" y="863"/>
                </a:lnTo>
                <a:lnTo>
                  <a:pt x="342" y="846"/>
                </a:lnTo>
                <a:lnTo>
                  <a:pt x="320" y="829"/>
                </a:lnTo>
                <a:lnTo>
                  <a:pt x="300" y="812"/>
                </a:lnTo>
                <a:lnTo>
                  <a:pt x="281" y="794"/>
                </a:lnTo>
                <a:lnTo>
                  <a:pt x="263" y="776"/>
                </a:lnTo>
                <a:lnTo>
                  <a:pt x="244" y="757"/>
                </a:lnTo>
                <a:lnTo>
                  <a:pt x="227" y="738"/>
                </a:lnTo>
                <a:lnTo>
                  <a:pt x="211" y="719"/>
                </a:lnTo>
                <a:lnTo>
                  <a:pt x="196" y="699"/>
                </a:lnTo>
                <a:lnTo>
                  <a:pt x="181" y="679"/>
                </a:lnTo>
                <a:lnTo>
                  <a:pt x="167" y="659"/>
                </a:lnTo>
                <a:lnTo>
                  <a:pt x="154" y="637"/>
                </a:lnTo>
                <a:lnTo>
                  <a:pt x="141" y="617"/>
                </a:lnTo>
                <a:lnTo>
                  <a:pt x="131" y="595"/>
                </a:lnTo>
                <a:lnTo>
                  <a:pt x="120" y="573"/>
                </a:lnTo>
                <a:lnTo>
                  <a:pt x="110" y="551"/>
                </a:lnTo>
                <a:lnTo>
                  <a:pt x="102" y="529"/>
                </a:lnTo>
                <a:lnTo>
                  <a:pt x="93" y="506"/>
                </a:lnTo>
                <a:lnTo>
                  <a:pt x="87" y="484"/>
                </a:lnTo>
                <a:lnTo>
                  <a:pt x="80" y="460"/>
                </a:lnTo>
                <a:lnTo>
                  <a:pt x="75" y="437"/>
                </a:lnTo>
                <a:lnTo>
                  <a:pt x="70" y="413"/>
                </a:lnTo>
                <a:lnTo>
                  <a:pt x="67" y="389"/>
                </a:lnTo>
                <a:lnTo>
                  <a:pt x="65" y="366"/>
                </a:lnTo>
                <a:lnTo>
                  <a:pt x="63" y="342"/>
                </a:lnTo>
                <a:lnTo>
                  <a:pt x="63" y="317"/>
                </a:lnTo>
                <a:lnTo>
                  <a:pt x="63" y="317"/>
                </a:lnTo>
                <a:lnTo>
                  <a:pt x="63" y="305"/>
                </a:lnTo>
                <a:lnTo>
                  <a:pt x="64" y="292"/>
                </a:lnTo>
                <a:lnTo>
                  <a:pt x="66" y="279"/>
                </a:lnTo>
                <a:lnTo>
                  <a:pt x="68" y="267"/>
                </a:lnTo>
                <a:lnTo>
                  <a:pt x="75" y="242"/>
                </a:lnTo>
                <a:lnTo>
                  <a:pt x="83" y="219"/>
                </a:lnTo>
                <a:lnTo>
                  <a:pt x="94" y="196"/>
                </a:lnTo>
                <a:lnTo>
                  <a:pt x="106" y="176"/>
                </a:lnTo>
                <a:lnTo>
                  <a:pt x="121" y="157"/>
                </a:lnTo>
                <a:lnTo>
                  <a:pt x="137" y="138"/>
                </a:lnTo>
                <a:lnTo>
                  <a:pt x="155" y="121"/>
                </a:lnTo>
                <a:lnTo>
                  <a:pt x="176" y="107"/>
                </a:lnTo>
                <a:lnTo>
                  <a:pt x="196" y="94"/>
                </a:lnTo>
                <a:lnTo>
                  <a:pt x="219" y="84"/>
                </a:lnTo>
                <a:lnTo>
                  <a:pt x="242" y="75"/>
                </a:lnTo>
                <a:lnTo>
                  <a:pt x="266" y="69"/>
                </a:lnTo>
                <a:lnTo>
                  <a:pt x="279" y="66"/>
                </a:lnTo>
                <a:lnTo>
                  <a:pt x="291" y="64"/>
                </a:lnTo>
                <a:lnTo>
                  <a:pt x="304" y="63"/>
                </a:lnTo>
                <a:lnTo>
                  <a:pt x="317" y="63"/>
                </a:lnTo>
                <a:lnTo>
                  <a:pt x="317" y="63"/>
                </a:lnTo>
                <a:lnTo>
                  <a:pt x="337" y="64"/>
                </a:lnTo>
                <a:lnTo>
                  <a:pt x="356" y="66"/>
                </a:lnTo>
                <a:lnTo>
                  <a:pt x="374" y="70"/>
                </a:lnTo>
                <a:lnTo>
                  <a:pt x="392" y="75"/>
                </a:lnTo>
                <a:lnTo>
                  <a:pt x="411" y="81"/>
                </a:lnTo>
                <a:lnTo>
                  <a:pt x="428" y="89"/>
                </a:lnTo>
                <a:lnTo>
                  <a:pt x="444" y="98"/>
                </a:lnTo>
                <a:lnTo>
                  <a:pt x="460" y="108"/>
                </a:lnTo>
                <a:lnTo>
                  <a:pt x="460" y="108"/>
                </a:lnTo>
                <a:lnTo>
                  <a:pt x="443" y="130"/>
                </a:lnTo>
                <a:lnTo>
                  <a:pt x="427" y="153"/>
                </a:lnTo>
                <a:lnTo>
                  <a:pt x="414" y="178"/>
                </a:lnTo>
                <a:lnTo>
                  <a:pt x="402" y="204"/>
                </a:lnTo>
                <a:lnTo>
                  <a:pt x="398" y="218"/>
                </a:lnTo>
                <a:lnTo>
                  <a:pt x="393" y="231"/>
                </a:lnTo>
                <a:lnTo>
                  <a:pt x="389" y="245"/>
                </a:lnTo>
                <a:lnTo>
                  <a:pt x="386" y="258"/>
                </a:lnTo>
                <a:lnTo>
                  <a:pt x="384" y="273"/>
                </a:lnTo>
                <a:lnTo>
                  <a:pt x="383" y="288"/>
                </a:lnTo>
                <a:lnTo>
                  <a:pt x="382" y="302"/>
                </a:lnTo>
                <a:lnTo>
                  <a:pt x="381" y="317"/>
                </a:lnTo>
                <a:lnTo>
                  <a:pt x="381" y="317"/>
                </a:lnTo>
                <a:lnTo>
                  <a:pt x="382" y="324"/>
                </a:lnTo>
                <a:lnTo>
                  <a:pt x="384" y="330"/>
                </a:lnTo>
                <a:lnTo>
                  <a:pt x="386" y="336"/>
                </a:lnTo>
                <a:lnTo>
                  <a:pt x="390" y="340"/>
                </a:lnTo>
                <a:lnTo>
                  <a:pt x="394" y="344"/>
                </a:lnTo>
                <a:lnTo>
                  <a:pt x="400" y="348"/>
                </a:lnTo>
                <a:lnTo>
                  <a:pt x="406" y="349"/>
                </a:lnTo>
                <a:lnTo>
                  <a:pt x="413" y="350"/>
                </a:lnTo>
                <a:lnTo>
                  <a:pt x="413" y="350"/>
                </a:lnTo>
                <a:lnTo>
                  <a:pt x="419" y="349"/>
                </a:lnTo>
                <a:lnTo>
                  <a:pt x="425" y="348"/>
                </a:lnTo>
                <a:lnTo>
                  <a:pt x="431" y="344"/>
                </a:lnTo>
                <a:lnTo>
                  <a:pt x="435" y="340"/>
                </a:lnTo>
                <a:lnTo>
                  <a:pt x="440" y="336"/>
                </a:lnTo>
                <a:lnTo>
                  <a:pt x="442" y="330"/>
                </a:lnTo>
                <a:lnTo>
                  <a:pt x="444" y="324"/>
                </a:lnTo>
                <a:lnTo>
                  <a:pt x="445" y="317"/>
                </a:lnTo>
                <a:lnTo>
                  <a:pt x="445" y="317"/>
                </a:lnTo>
                <a:lnTo>
                  <a:pt x="445" y="304"/>
                </a:lnTo>
                <a:lnTo>
                  <a:pt x="446" y="290"/>
                </a:lnTo>
                <a:lnTo>
                  <a:pt x="448" y="276"/>
                </a:lnTo>
                <a:lnTo>
                  <a:pt x="450" y="263"/>
                </a:lnTo>
                <a:lnTo>
                  <a:pt x="453" y="250"/>
                </a:lnTo>
                <a:lnTo>
                  <a:pt x="458" y="237"/>
                </a:lnTo>
                <a:lnTo>
                  <a:pt x="462" y="224"/>
                </a:lnTo>
                <a:lnTo>
                  <a:pt x="467" y="211"/>
                </a:lnTo>
                <a:lnTo>
                  <a:pt x="474" y="199"/>
                </a:lnTo>
                <a:lnTo>
                  <a:pt x="480" y="189"/>
                </a:lnTo>
                <a:lnTo>
                  <a:pt x="487" y="177"/>
                </a:lnTo>
                <a:lnTo>
                  <a:pt x="495" y="166"/>
                </a:lnTo>
                <a:lnTo>
                  <a:pt x="503" y="155"/>
                </a:lnTo>
                <a:lnTo>
                  <a:pt x="511" y="146"/>
                </a:lnTo>
                <a:lnTo>
                  <a:pt x="521" y="136"/>
                </a:lnTo>
                <a:lnTo>
                  <a:pt x="531" y="128"/>
                </a:lnTo>
                <a:lnTo>
                  <a:pt x="531" y="128"/>
                </a:lnTo>
                <a:lnTo>
                  <a:pt x="546" y="115"/>
                </a:lnTo>
                <a:lnTo>
                  <a:pt x="546" y="115"/>
                </a:lnTo>
                <a:lnTo>
                  <a:pt x="549" y="113"/>
                </a:lnTo>
                <a:lnTo>
                  <a:pt x="549" y="113"/>
                </a:lnTo>
                <a:lnTo>
                  <a:pt x="565" y="102"/>
                </a:lnTo>
                <a:lnTo>
                  <a:pt x="565" y="102"/>
                </a:lnTo>
                <a:lnTo>
                  <a:pt x="569" y="100"/>
                </a:lnTo>
                <a:lnTo>
                  <a:pt x="569" y="100"/>
                </a:lnTo>
                <a:lnTo>
                  <a:pt x="584" y="91"/>
                </a:lnTo>
                <a:lnTo>
                  <a:pt x="584" y="91"/>
                </a:lnTo>
                <a:lnTo>
                  <a:pt x="591" y="88"/>
                </a:lnTo>
                <a:lnTo>
                  <a:pt x="591" y="88"/>
                </a:lnTo>
                <a:lnTo>
                  <a:pt x="606" y="81"/>
                </a:lnTo>
                <a:lnTo>
                  <a:pt x="606" y="81"/>
                </a:lnTo>
                <a:lnTo>
                  <a:pt x="613" y="78"/>
                </a:lnTo>
                <a:lnTo>
                  <a:pt x="613" y="78"/>
                </a:lnTo>
                <a:lnTo>
                  <a:pt x="628" y="74"/>
                </a:lnTo>
                <a:lnTo>
                  <a:pt x="628" y="74"/>
                </a:lnTo>
                <a:lnTo>
                  <a:pt x="637" y="72"/>
                </a:lnTo>
                <a:lnTo>
                  <a:pt x="637" y="72"/>
                </a:lnTo>
                <a:lnTo>
                  <a:pt x="651" y="69"/>
                </a:lnTo>
                <a:lnTo>
                  <a:pt x="651" y="69"/>
                </a:lnTo>
                <a:lnTo>
                  <a:pt x="664" y="66"/>
                </a:lnTo>
                <a:lnTo>
                  <a:pt x="664" y="66"/>
                </a:lnTo>
                <a:lnTo>
                  <a:pt x="675" y="64"/>
                </a:lnTo>
                <a:lnTo>
                  <a:pt x="675" y="64"/>
                </a:lnTo>
                <a:lnTo>
                  <a:pt x="699" y="63"/>
                </a:lnTo>
                <a:lnTo>
                  <a:pt x="699" y="63"/>
                </a:lnTo>
                <a:lnTo>
                  <a:pt x="712" y="63"/>
                </a:lnTo>
                <a:lnTo>
                  <a:pt x="725" y="64"/>
                </a:lnTo>
                <a:lnTo>
                  <a:pt x="738" y="66"/>
                </a:lnTo>
                <a:lnTo>
                  <a:pt x="750" y="69"/>
                </a:lnTo>
                <a:lnTo>
                  <a:pt x="774" y="75"/>
                </a:lnTo>
                <a:lnTo>
                  <a:pt x="798" y="84"/>
                </a:lnTo>
                <a:lnTo>
                  <a:pt x="820" y="94"/>
                </a:lnTo>
                <a:lnTo>
                  <a:pt x="841" y="107"/>
                </a:lnTo>
                <a:lnTo>
                  <a:pt x="860" y="121"/>
                </a:lnTo>
                <a:lnTo>
                  <a:pt x="878" y="138"/>
                </a:lnTo>
                <a:lnTo>
                  <a:pt x="896" y="157"/>
                </a:lnTo>
                <a:lnTo>
                  <a:pt x="910" y="176"/>
                </a:lnTo>
                <a:lnTo>
                  <a:pt x="922" y="196"/>
                </a:lnTo>
                <a:lnTo>
                  <a:pt x="933" y="219"/>
                </a:lnTo>
                <a:lnTo>
                  <a:pt x="942" y="242"/>
                </a:lnTo>
                <a:lnTo>
                  <a:pt x="948" y="267"/>
                </a:lnTo>
                <a:lnTo>
                  <a:pt x="950" y="279"/>
                </a:lnTo>
                <a:lnTo>
                  <a:pt x="952" y="292"/>
                </a:lnTo>
                <a:lnTo>
                  <a:pt x="953" y="305"/>
                </a:lnTo>
                <a:lnTo>
                  <a:pt x="953" y="317"/>
                </a:lnTo>
                <a:lnTo>
                  <a:pt x="953" y="317"/>
                </a:lnTo>
                <a:lnTo>
                  <a:pt x="952" y="342"/>
                </a:lnTo>
                <a:lnTo>
                  <a:pt x="951" y="366"/>
                </a:lnTo>
                <a:lnTo>
                  <a:pt x="949" y="389"/>
                </a:lnTo>
                <a:lnTo>
                  <a:pt x="946" y="413"/>
                </a:lnTo>
                <a:lnTo>
                  <a:pt x="942" y="437"/>
                </a:lnTo>
                <a:lnTo>
                  <a:pt x="936" y="460"/>
                </a:lnTo>
                <a:lnTo>
                  <a:pt x="930" y="484"/>
                </a:lnTo>
                <a:lnTo>
                  <a:pt x="923" y="506"/>
                </a:lnTo>
                <a:lnTo>
                  <a:pt x="915" y="529"/>
                </a:lnTo>
                <a:lnTo>
                  <a:pt x="906" y="551"/>
                </a:lnTo>
                <a:lnTo>
                  <a:pt x="897" y="573"/>
                </a:lnTo>
                <a:lnTo>
                  <a:pt x="886" y="595"/>
                </a:lnTo>
                <a:lnTo>
                  <a:pt x="875" y="617"/>
                </a:lnTo>
                <a:lnTo>
                  <a:pt x="862" y="637"/>
                </a:lnTo>
                <a:lnTo>
                  <a:pt x="849" y="659"/>
                </a:lnTo>
                <a:lnTo>
                  <a:pt x="835" y="679"/>
                </a:lnTo>
                <a:lnTo>
                  <a:pt x="820" y="699"/>
                </a:lnTo>
                <a:lnTo>
                  <a:pt x="805" y="719"/>
                </a:lnTo>
                <a:lnTo>
                  <a:pt x="788" y="738"/>
                </a:lnTo>
                <a:lnTo>
                  <a:pt x="771" y="757"/>
                </a:lnTo>
                <a:lnTo>
                  <a:pt x="754" y="776"/>
                </a:lnTo>
                <a:lnTo>
                  <a:pt x="735" y="794"/>
                </a:lnTo>
                <a:lnTo>
                  <a:pt x="715" y="812"/>
                </a:lnTo>
                <a:lnTo>
                  <a:pt x="695" y="829"/>
                </a:lnTo>
                <a:lnTo>
                  <a:pt x="675" y="846"/>
                </a:lnTo>
                <a:lnTo>
                  <a:pt x="653" y="863"/>
                </a:lnTo>
                <a:lnTo>
                  <a:pt x="631" y="879"/>
                </a:lnTo>
                <a:lnTo>
                  <a:pt x="607" y="894"/>
                </a:lnTo>
                <a:lnTo>
                  <a:pt x="583" y="909"/>
                </a:lnTo>
                <a:lnTo>
                  <a:pt x="559" y="924"/>
                </a:lnTo>
                <a:lnTo>
                  <a:pt x="534" y="937"/>
                </a:lnTo>
                <a:lnTo>
                  <a:pt x="508" y="950"/>
                </a:lnTo>
                <a:lnTo>
                  <a:pt x="508" y="950"/>
                </a:lnTo>
                <a:close/>
                <a:moveTo>
                  <a:pt x="699" y="126"/>
                </a:moveTo>
                <a:lnTo>
                  <a:pt x="699" y="126"/>
                </a:lnTo>
                <a:lnTo>
                  <a:pt x="693" y="128"/>
                </a:lnTo>
                <a:lnTo>
                  <a:pt x="686" y="130"/>
                </a:lnTo>
                <a:lnTo>
                  <a:pt x="681" y="132"/>
                </a:lnTo>
                <a:lnTo>
                  <a:pt x="677" y="136"/>
                </a:lnTo>
                <a:lnTo>
                  <a:pt x="672" y="140"/>
                </a:lnTo>
                <a:lnTo>
                  <a:pt x="669" y="147"/>
                </a:lnTo>
                <a:lnTo>
                  <a:pt x="668" y="152"/>
                </a:lnTo>
                <a:lnTo>
                  <a:pt x="667" y="159"/>
                </a:lnTo>
                <a:lnTo>
                  <a:pt x="667" y="159"/>
                </a:lnTo>
                <a:lnTo>
                  <a:pt x="668" y="165"/>
                </a:lnTo>
                <a:lnTo>
                  <a:pt x="669" y="172"/>
                </a:lnTo>
                <a:lnTo>
                  <a:pt x="672" y="177"/>
                </a:lnTo>
                <a:lnTo>
                  <a:pt x="677" y="181"/>
                </a:lnTo>
                <a:lnTo>
                  <a:pt x="681" y="185"/>
                </a:lnTo>
                <a:lnTo>
                  <a:pt x="686" y="188"/>
                </a:lnTo>
                <a:lnTo>
                  <a:pt x="693" y="190"/>
                </a:lnTo>
                <a:lnTo>
                  <a:pt x="699" y="191"/>
                </a:lnTo>
                <a:lnTo>
                  <a:pt x="699" y="191"/>
                </a:lnTo>
                <a:lnTo>
                  <a:pt x="712" y="191"/>
                </a:lnTo>
                <a:lnTo>
                  <a:pt x="725" y="193"/>
                </a:lnTo>
                <a:lnTo>
                  <a:pt x="737" y="196"/>
                </a:lnTo>
                <a:lnTo>
                  <a:pt x="749" y="201"/>
                </a:lnTo>
                <a:lnTo>
                  <a:pt x="759" y="206"/>
                </a:lnTo>
                <a:lnTo>
                  <a:pt x="770" y="212"/>
                </a:lnTo>
                <a:lnTo>
                  <a:pt x="780" y="220"/>
                </a:lnTo>
                <a:lnTo>
                  <a:pt x="789" y="227"/>
                </a:lnTo>
                <a:lnTo>
                  <a:pt x="797" y="237"/>
                </a:lnTo>
                <a:lnTo>
                  <a:pt x="804" y="247"/>
                </a:lnTo>
                <a:lnTo>
                  <a:pt x="811" y="257"/>
                </a:lnTo>
                <a:lnTo>
                  <a:pt x="816" y="268"/>
                </a:lnTo>
                <a:lnTo>
                  <a:pt x="820" y="280"/>
                </a:lnTo>
                <a:lnTo>
                  <a:pt x="824" y="292"/>
                </a:lnTo>
                <a:lnTo>
                  <a:pt x="826" y="305"/>
                </a:lnTo>
                <a:lnTo>
                  <a:pt x="826" y="317"/>
                </a:lnTo>
                <a:lnTo>
                  <a:pt x="826" y="317"/>
                </a:lnTo>
                <a:lnTo>
                  <a:pt x="827" y="324"/>
                </a:lnTo>
                <a:lnTo>
                  <a:pt x="829" y="330"/>
                </a:lnTo>
                <a:lnTo>
                  <a:pt x="831" y="336"/>
                </a:lnTo>
                <a:lnTo>
                  <a:pt x="835" y="340"/>
                </a:lnTo>
                <a:lnTo>
                  <a:pt x="840" y="344"/>
                </a:lnTo>
                <a:lnTo>
                  <a:pt x="845" y="348"/>
                </a:lnTo>
                <a:lnTo>
                  <a:pt x="852" y="349"/>
                </a:lnTo>
                <a:lnTo>
                  <a:pt x="858" y="350"/>
                </a:lnTo>
                <a:lnTo>
                  <a:pt x="858" y="350"/>
                </a:lnTo>
                <a:lnTo>
                  <a:pt x="864" y="349"/>
                </a:lnTo>
                <a:lnTo>
                  <a:pt x="870" y="348"/>
                </a:lnTo>
                <a:lnTo>
                  <a:pt x="876" y="344"/>
                </a:lnTo>
                <a:lnTo>
                  <a:pt x="881" y="340"/>
                </a:lnTo>
                <a:lnTo>
                  <a:pt x="885" y="336"/>
                </a:lnTo>
                <a:lnTo>
                  <a:pt x="887" y="330"/>
                </a:lnTo>
                <a:lnTo>
                  <a:pt x="889" y="324"/>
                </a:lnTo>
                <a:lnTo>
                  <a:pt x="890" y="317"/>
                </a:lnTo>
                <a:lnTo>
                  <a:pt x="890" y="317"/>
                </a:lnTo>
                <a:lnTo>
                  <a:pt x="889" y="298"/>
                </a:lnTo>
                <a:lnTo>
                  <a:pt x="886" y="279"/>
                </a:lnTo>
                <a:lnTo>
                  <a:pt x="882" y="261"/>
                </a:lnTo>
                <a:lnTo>
                  <a:pt x="875" y="243"/>
                </a:lnTo>
                <a:lnTo>
                  <a:pt x="867" y="227"/>
                </a:lnTo>
                <a:lnTo>
                  <a:pt x="857" y="211"/>
                </a:lnTo>
                <a:lnTo>
                  <a:pt x="846" y="196"/>
                </a:lnTo>
                <a:lnTo>
                  <a:pt x="833" y="183"/>
                </a:lnTo>
                <a:lnTo>
                  <a:pt x="820" y="170"/>
                </a:lnTo>
                <a:lnTo>
                  <a:pt x="805" y="160"/>
                </a:lnTo>
                <a:lnTo>
                  <a:pt x="789" y="150"/>
                </a:lnTo>
                <a:lnTo>
                  <a:pt x="773" y="142"/>
                </a:lnTo>
                <a:lnTo>
                  <a:pt x="756" y="135"/>
                </a:lnTo>
                <a:lnTo>
                  <a:pt x="738" y="131"/>
                </a:lnTo>
                <a:lnTo>
                  <a:pt x="719" y="128"/>
                </a:lnTo>
                <a:lnTo>
                  <a:pt x="699" y="126"/>
                </a:lnTo>
                <a:lnTo>
                  <a:pt x="699" y="126"/>
                </a:lnTo>
                <a:close/>
              </a:path>
            </a:pathLst>
          </a:custGeom>
          <a:solidFill>
            <a:srgbClr val="BCA89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37" name="Freeform 112">
            <a:extLst>
              <a:ext uri="{FF2B5EF4-FFF2-40B4-BE49-F238E27FC236}">
                <a16:creationId xmlns:a16="http://schemas.microsoft.com/office/drawing/2014/main" id="{EEB24E84-1065-4401-A88E-5C55AD509D41}"/>
              </a:ext>
            </a:extLst>
          </p:cNvPr>
          <p:cNvSpPr>
            <a:spLocks noEditPoints="1"/>
          </p:cNvSpPr>
          <p:nvPr/>
        </p:nvSpPr>
        <p:spPr bwMode="auto">
          <a:xfrm>
            <a:off x="6176302" y="1253214"/>
            <a:ext cx="602055" cy="602055"/>
          </a:xfrm>
          <a:custGeom>
            <a:avLst/>
            <a:gdLst>
              <a:gd name="T0" fmla="*/ 1016 w 1017"/>
              <a:gd name="T1" fmla="*/ 371 h 1017"/>
              <a:gd name="T2" fmla="*/ 1011 w 1017"/>
              <a:gd name="T3" fmla="*/ 363 h 1017"/>
              <a:gd name="T4" fmla="*/ 1004 w 1017"/>
              <a:gd name="T5" fmla="*/ 355 h 1017"/>
              <a:gd name="T6" fmla="*/ 996 w 1017"/>
              <a:gd name="T7" fmla="*/ 351 h 1017"/>
              <a:gd name="T8" fmla="*/ 986 w 1017"/>
              <a:gd name="T9" fmla="*/ 350 h 1017"/>
              <a:gd name="T10" fmla="*/ 539 w 1017"/>
              <a:gd name="T11" fmla="*/ 21 h 1017"/>
              <a:gd name="T12" fmla="*/ 537 w 1017"/>
              <a:gd name="T13" fmla="*/ 17 h 1017"/>
              <a:gd name="T14" fmla="*/ 531 w 1017"/>
              <a:gd name="T15" fmla="*/ 8 h 1017"/>
              <a:gd name="T16" fmla="*/ 523 w 1017"/>
              <a:gd name="T17" fmla="*/ 3 h 1017"/>
              <a:gd name="T18" fmla="*/ 514 w 1017"/>
              <a:gd name="T19" fmla="*/ 0 h 1017"/>
              <a:gd name="T20" fmla="*/ 509 w 1017"/>
              <a:gd name="T21" fmla="*/ 0 h 1017"/>
              <a:gd name="T22" fmla="*/ 499 w 1017"/>
              <a:gd name="T23" fmla="*/ 1 h 1017"/>
              <a:gd name="T24" fmla="*/ 490 w 1017"/>
              <a:gd name="T25" fmla="*/ 5 h 1017"/>
              <a:gd name="T26" fmla="*/ 483 w 1017"/>
              <a:gd name="T27" fmla="*/ 13 h 1017"/>
              <a:gd name="T28" fmla="*/ 479 w 1017"/>
              <a:gd name="T29" fmla="*/ 21 h 1017"/>
              <a:gd name="T30" fmla="*/ 31 w 1017"/>
              <a:gd name="T31" fmla="*/ 350 h 1017"/>
              <a:gd name="T32" fmla="*/ 27 w 1017"/>
              <a:gd name="T33" fmla="*/ 350 h 1017"/>
              <a:gd name="T34" fmla="*/ 17 w 1017"/>
              <a:gd name="T35" fmla="*/ 353 h 1017"/>
              <a:gd name="T36" fmla="*/ 10 w 1017"/>
              <a:gd name="T37" fmla="*/ 358 h 1017"/>
              <a:gd name="T38" fmla="*/ 3 w 1017"/>
              <a:gd name="T39" fmla="*/ 367 h 1017"/>
              <a:gd name="T40" fmla="*/ 1 w 1017"/>
              <a:gd name="T41" fmla="*/ 371 h 1017"/>
              <a:gd name="T42" fmla="*/ 0 w 1017"/>
              <a:gd name="T43" fmla="*/ 381 h 1017"/>
              <a:gd name="T44" fmla="*/ 1 w 1017"/>
              <a:gd name="T45" fmla="*/ 390 h 1017"/>
              <a:gd name="T46" fmla="*/ 5 w 1017"/>
              <a:gd name="T47" fmla="*/ 399 h 1017"/>
              <a:gd name="T48" fmla="*/ 12 w 1017"/>
              <a:gd name="T49" fmla="*/ 407 h 1017"/>
              <a:gd name="T50" fmla="*/ 160 w 1017"/>
              <a:gd name="T51" fmla="*/ 975 h 1017"/>
              <a:gd name="T52" fmla="*/ 159 w 1017"/>
              <a:gd name="T53" fmla="*/ 981 h 1017"/>
              <a:gd name="T54" fmla="*/ 159 w 1017"/>
              <a:gd name="T55" fmla="*/ 990 h 1017"/>
              <a:gd name="T56" fmla="*/ 162 w 1017"/>
              <a:gd name="T57" fmla="*/ 1000 h 1017"/>
              <a:gd name="T58" fmla="*/ 167 w 1017"/>
              <a:gd name="T59" fmla="*/ 1007 h 1017"/>
              <a:gd name="T60" fmla="*/ 172 w 1017"/>
              <a:gd name="T61" fmla="*/ 1012 h 1017"/>
              <a:gd name="T62" fmla="*/ 180 w 1017"/>
              <a:gd name="T63" fmla="*/ 1016 h 1017"/>
              <a:gd name="T64" fmla="*/ 190 w 1017"/>
              <a:gd name="T65" fmla="*/ 1017 h 1017"/>
              <a:gd name="T66" fmla="*/ 200 w 1017"/>
              <a:gd name="T67" fmla="*/ 1016 h 1017"/>
              <a:gd name="T68" fmla="*/ 209 w 1017"/>
              <a:gd name="T69" fmla="*/ 1012 h 1017"/>
              <a:gd name="T70" fmla="*/ 808 w 1017"/>
              <a:gd name="T71" fmla="*/ 1012 h 1017"/>
              <a:gd name="T72" fmla="*/ 812 w 1017"/>
              <a:gd name="T73" fmla="*/ 1014 h 1017"/>
              <a:gd name="T74" fmla="*/ 822 w 1017"/>
              <a:gd name="T75" fmla="*/ 1017 h 1017"/>
              <a:gd name="T76" fmla="*/ 826 w 1017"/>
              <a:gd name="T77" fmla="*/ 1017 h 1017"/>
              <a:gd name="T78" fmla="*/ 837 w 1017"/>
              <a:gd name="T79" fmla="*/ 1016 h 1017"/>
              <a:gd name="T80" fmla="*/ 846 w 1017"/>
              <a:gd name="T81" fmla="*/ 1012 h 1017"/>
              <a:gd name="T82" fmla="*/ 850 w 1017"/>
              <a:gd name="T83" fmla="*/ 1007 h 1017"/>
              <a:gd name="T84" fmla="*/ 855 w 1017"/>
              <a:gd name="T85" fmla="*/ 1000 h 1017"/>
              <a:gd name="T86" fmla="*/ 858 w 1017"/>
              <a:gd name="T87" fmla="*/ 990 h 1017"/>
              <a:gd name="T88" fmla="*/ 858 w 1017"/>
              <a:gd name="T89" fmla="*/ 981 h 1017"/>
              <a:gd name="T90" fmla="*/ 737 w 1017"/>
              <a:gd name="T91" fmla="*/ 616 h 1017"/>
              <a:gd name="T92" fmla="*/ 1005 w 1017"/>
              <a:gd name="T93" fmla="*/ 407 h 1017"/>
              <a:gd name="T94" fmla="*/ 1012 w 1017"/>
              <a:gd name="T95" fmla="*/ 399 h 1017"/>
              <a:gd name="T96" fmla="*/ 1016 w 1017"/>
              <a:gd name="T97" fmla="*/ 390 h 1017"/>
              <a:gd name="T98" fmla="*/ 1017 w 1017"/>
              <a:gd name="T99" fmla="*/ 381 h 1017"/>
              <a:gd name="T100" fmla="*/ 1016 w 1017"/>
              <a:gd name="T101" fmla="*/ 371 h 1017"/>
              <a:gd name="T102" fmla="*/ 124 w 1017"/>
              <a:gd name="T103" fmla="*/ 413 h 1017"/>
              <a:gd name="T104" fmla="*/ 302 w 1017"/>
              <a:gd name="T105" fmla="*/ 551 h 1017"/>
              <a:gd name="T106" fmla="*/ 766 w 1017"/>
              <a:gd name="T107" fmla="*/ 904 h 1017"/>
              <a:gd name="T108" fmla="*/ 527 w 1017"/>
              <a:gd name="T109" fmla="*/ 737 h 1017"/>
              <a:gd name="T110" fmla="*/ 518 w 1017"/>
              <a:gd name="T111" fmla="*/ 733 h 1017"/>
              <a:gd name="T112" fmla="*/ 509 w 1017"/>
              <a:gd name="T113" fmla="*/ 732 h 1017"/>
              <a:gd name="T114" fmla="*/ 504 w 1017"/>
              <a:gd name="T115" fmla="*/ 732 h 1017"/>
              <a:gd name="T116" fmla="*/ 495 w 1017"/>
              <a:gd name="T117" fmla="*/ 735 h 1017"/>
              <a:gd name="T118" fmla="*/ 251 w 1017"/>
              <a:gd name="T119" fmla="*/ 904 h 1017"/>
              <a:gd name="T120" fmla="*/ 766 w 1017"/>
              <a:gd name="T121" fmla="*/ 904 h 1017"/>
              <a:gd name="T122" fmla="*/ 670 w 1017"/>
              <a:gd name="T123" fmla="*/ 413 h 1017"/>
              <a:gd name="T124" fmla="*/ 716 w 1017"/>
              <a:gd name="T125" fmla="*/ 551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017" h="1017">
                <a:moveTo>
                  <a:pt x="1016" y="371"/>
                </a:moveTo>
                <a:lnTo>
                  <a:pt x="1016" y="371"/>
                </a:lnTo>
                <a:lnTo>
                  <a:pt x="1014" y="367"/>
                </a:lnTo>
                <a:lnTo>
                  <a:pt x="1011" y="363"/>
                </a:lnTo>
                <a:lnTo>
                  <a:pt x="1008" y="358"/>
                </a:lnTo>
                <a:lnTo>
                  <a:pt x="1004" y="355"/>
                </a:lnTo>
                <a:lnTo>
                  <a:pt x="1000" y="353"/>
                </a:lnTo>
                <a:lnTo>
                  <a:pt x="996" y="351"/>
                </a:lnTo>
                <a:lnTo>
                  <a:pt x="990" y="350"/>
                </a:lnTo>
                <a:lnTo>
                  <a:pt x="986" y="350"/>
                </a:lnTo>
                <a:lnTo>
                  <a:pt x="648" y="350"/>
                </a:lnTo>
                <a:lnTo>
                  <a:pt x="539" y="21"/>
                </a:lnTo>
                <a:lnTo>
                  <a:pt x="539" y="21"/>
                </a:lnTo>
                <a:lnTo>
                  <a:pt x="537" y="17"/>
                </a:lnTo>
                <a:lnTo>
                  <a:pt x="534" y="13"/>
                </a:lnTo>
                <a:lnTo>
                  <a:pt x="531" y="8"/>
                </a:lnTo>
                <a:lnTo>
                  <a:pt x="527" y="5"/>
                </a:lnTo>
                <a:lnTo>
                  <a:pt x="523" y="3"/>
                </a:lnTo>
                <a:lnTo>
                  <a:pt x="518" y="1"/>
                </a:lnTo>
                <a:lnTo>
                  <a:pt x="514" y="0"/>
                </a:lnTo>
                <a:lnTo>
                  <a:pt x="509" y="0"/>
                </a:lnTo>
                <a:lnTo>
                  <a:pt x="509" y="0"/>
                </a:lnTo>
                <a:lnTo>
                  <a:pt x="503" y="0"/>
                </a:lnTo>
                <a:lnTo>
                  <a:pt x="499" y="1"/>
                </a:lnTo>
                <a:lnTo>
                  <a:pt x="495" y="3"/>
                </a:lnTo>
                <a:lnTo>
                  <a:pt x="490" y="5"/>
                </a:lnTo>
                <a:lnTo>
                  <a:pt x="486" y="8"/>
                </a:lnTo>
                <a:lnTo>
                  <a:pt x="483" y="13"/>
                </a:lnTo>
                <a:lnTo>
                  <a:pt x="481" y="17"/>
                </a:lnTo>
                <a:lnTo>
                  <a:pt x="479" y="21"/>
                </a:lnTo>
                <a:lnTo>
                  <a:pt x="369" y="350"/>
                </a:lnTo>
                <a:lnTo>
                  <a:pt x="31" y="350"/>
                </a:lnTo>
                <a:lnTo>
                  <a:pt x="31" y="350"/>
                </a:lnTo>
                <a:lnTo>
                  <a:pt x="27" y="350"/>
                </a:lnTo>
                <a:lnTo>
                  <a:pt x="21" y="351"/>
                </a:lnTo>
                <a:lnTo>
                  <a:pt x="17" y="353"/>
                </a:lnTo>
                <a:lnTo>
                  <a:pt x="13" y="355"/>
                </a:lnTo>
                <a:lnTo>
                  <a:pt x="10" y="358"/>
                </a:lnTo>
                <a:lnTo>
                  <a:pt x="6" y="363"/>
                </a:lnTo>
                <a:lnTo>
                  <a:pt x="3" y="367"/>
                </a:lnTo>
                <a:lnTo>
                  <a:pt x="1" y="371"/>
                </a:lnTo>
                <a:lnTo>
                  <a:pt x="1" y="371"/>
                </a:lnTo>
                <a:lnTo>
                  <a:pt x="0" y="375"/>
                </a:lnTo>
                <a:lnTo>
                  <a:pt x="0" y="381"/>
                </a:lnTo>
                <a:lnTo>
                  <a:pt x="0" y="386"/>
                </a:lnTo>
                <a:lnTo>
                  <a:pt x="1" y="390"/>
                </a:lnTo>
                <a:lnTo>
                  <a:pt x="3" y="395"/>
                </a:lnTo>
                <a:lnTo>
                  <a:pt x="5" y="399"/>
                </a:lnTo>
                <a:lnTo>
                  <a:pt x="9" y="403"/>
                </a:lnTo>
                <a:lnTo>
                  <a:pt x="12" y="407"/>
                </a:lnTo>
                <a:lnTo>
                  <a:pt x="280" y="616"/>
                </a:lnTo>
                <a:lnTo>
                  <a:pt x="160" y="975"/>
                </a:lnTo>
                <a:lnTo>
                  <a:pt x="160" y="975"/>
                </a:lnTo>
                <a:lnTo>
                  <a:pt x="159" y="981"/>
                </a:lnTo>
                <a:lnTo>
                  <a:pt x="159" y="986"/>
                </a:lnTo>
                <a:lnTo>
                  <a:pt x="159" y="990"/>
                </a:lnTo>
                <a:lnTo>
                  <a:pt x="160" y="996"/>
                </a:lnTo>
                <a:lnTo>
                  <a:pt x="162" y="1000"/>
                </a:lnTo>
                <a:lnTo>
                  <a:pt x="164" y="1004"/>
                </a:lnTo>
                <a:lnTo>
                  <a:pt x="167" y="1007"/>
                </a:lnTo>
                <a:lnTo>
                  <a:pt x="172" y="1012"/>
                </a:lnTo>
                <a:lnTo>
                  <a:pt x="172" y="1012"/>
                </a:lnTo>
                <a:lnTo>
                  <a:pt x="176" y="1014"/>
                </a:lnTo>
                <a:lnTo>
                  <a:pt x="180" y="1016"/>
                </a:lnTo>
                <a:lnTo>
                  <a:pt x="186" y="1017"/>
                </a:lnTo>
                <a:lnTo>
                  <a:pt x="190" y="1017"/>
                </a:lnTo>
                <a:lnTo>
                  <a:pt x="195" y="1017"/>
                </a:lnTo>
                <a:lnTo>
                  <a:pt x="200" y="1016"/>
                </a:lnTo>
                <a:lnTo>
                  <a:pt x="204" y="1014"/>
                </a:lnTo>
                <a:lnTo>
                  <a:pt x="209" y="1012"/>
                </a:lnTo>
                <a:lnTo>
                  <a:pt x="509" y="801"/>
                </a:lnTo>
                <a:lnTo>
                  <a:pt x="808" y="1012"/>
                </a:lnTo>
                <a:lnTo>
                  <a:pt x="808" y="1012"/>
                </a:lnTo>
                <a:lnTo>
                  <a:pt x="812" y="1014"/>
                </a:lnTo>
                <a:lnTo>
                  <a:pt x="818" y="1016"/>
                </a:lnTo>
                <a:lnTo>
                  <a:pt x="822" y="1017"/>
                </a:lnTo>
                <a:lnTo>
                  <a:pt x="826" y="1017"/>
                </a:lnTo>
                <a:lnTo>
                  <a:pt x="826" y="1017"/>
                </a:lnTo>
                <a:lnTo>
                  <a:pt x="832" y="1017"/>
                </a:lnTo>
                <a:lnTo>
                  <a:pt x="837" y="1016"/>
                </a:lnTo>
                <a:lnTo>
                  <a:pt x="841" y="1014"/>
                </a:lnTo>
                <a:lnTo>
                  <a:pt x="846" y="1012"/>
                </a:lnTo>
                <a:lnTo>
                  <a:pt x="846" y="1012"/>
                </a:lnTo>
                <a:lnTo>
                  <a:pt x="850" y="1007"/>
                </a:lnTo>
                <a:lnTo>
                  <a:pt x="853" y="1004"/>
                </a:lnTo>
                <a:lnTo>
                  <a:pt x="855" y="1000"/>
                </a:lnTo>
                <a:lnTo>
                  <a:pt x="857" y="996"/>
                </a:lnTo>
                <a:lnTo>
                  <a:pt x="858" y="990"/>
                </a:lnTo>
                <a:lnTo>
                  <a:pt x="858" y="986"/>
                </a:lnTo>
                <a:lnTo>
                  <a:pt x="858" y="981"/>
                </a:lnTo>
                <a:lnTo>
                  <a:pt x="857" y="975"/>
                </a:lnTo>
                <a:lnTo>
                  <a:pt x="737" y="616"/>
                </a:lnTo>
                <a:lnTo>
                  <a:pt x="1005" y="407"/>
                </a:lnTo>
                <a:lnTo>
                  <a:pt x="1005" y="407"/>
                </a:lnTo>
                <a:lnTo>
                  <a:pt x="1009" y="403"/>
                </a:lnTo>
                <a:lnTo>
                  <a:pt x="1012" y="399"/>
                </a:lnTo>
                <a:lnTo>
                  <a:pt x="1014" y="395"/>
                </a:lnTo>
                <a:lnTo>
                  <a:pt x="1016" y="390"/>
                </a:lnTo>
                <a:lnTo>
                  <a:pt x="1017" y="386"/>
                </a:lnTo>
                <a:lnTo>
                  <a:pt x="1017" y="381"/>
                </a:lnTo>
                <a:lnTo>
                  <a:pt x="1017" y="375"/>
                </a:lnTo>
                <a:lnTo>
                  <a:pt x="1016" y="371"/>
                </a:lnTo>
                <a:lnTo>
                  <a:pt x="1016" y="371"/>
                </a:lnTo>
                <a:close/>
                <a:moveTo>
                  <a:pt x="124" y="413"/>
                </a:moveTo>
                <a:lnTo>
                  <a:pt x="348" y="413"/>
                </a:lnTo>
                <a:lnTo>
                  <a:pt x="302" y="551"/>
                </a:lnTo>
                <a:lnTo>
                  <a:pt x="124" y="413"/>
                </a:lnTo>
                <a:close/>
                <a:moveTo>
                  <a:pt x="766" y="904"/>
                </a:moveTo>
                <a:lnTo>
                  <a:pt x="527" y="737"/>
                </a:lnTo>
                <a:lnTo>
                  <a:pt x="527" y="737"/>
                </a:lnTo>
                <a:lnTo>
                  <a:pt x="523" y="735"/>
                </a:lnTo>
                <a:lnTo>
                  <a:pt x="518" y="733"/>
                </a:lnTo>
                <a:lnTo>
                  <a:pt x="513" y="732"/>
                </a:lnTo>
                <a:lnTo>
                  <a:pt x="509" y="732"/>
                </a:lnTo>
                <a:lnTo>
                  <a:pt x="509" y="732"/>
                </a:lnTo>
                <a:lnTo>
                  <a:pt x="504" y="732"/>
                </a:lnTo>
                <a:lnTo>
                  <a:pt x="499" y="733"/>
                </a:lnTo>
                <a:lnTo>
                  <a:pt x="495" y="735"/>
                </a:lnTo>
                <a:lnTo>
                  <a:pt x="490" y="737"/>
                </a:lnTo>
                <a:lnTo>
                  <a:pt x="251" y="904"/>
                </a:lnTo>
                <a:lnTo>
                  <a:pt x="509" y="132"/>
                </a:lnTo>
                <a:lnTo>
                  <a:pt x="766" y="904"/>
                </a:lnTo>
                <a:close/>
                <a:moveTo>
                  <a:pt x="716" y="551"/>
                </a:moveTo>
                <a:lnTo>
                  <a:pt x="670" y="413"/>
                </a:lnTo>
                <a:lnTo>
                  <a:pt x="893" y="413"/>
                </a:lnTo>
                <a:lnTo>
                  <a:pt x="716" y="551"/>
                </a:lnTo>
                <a:close/>
              </a:path>
            </a:pathLst>
          </a:custGeom>
          <a:solidFill>
            <a:srgbClr val="BCA89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39" name="Freeform 61">
            <a:extLst>
              <a:ext uri="{FF2B5EF4-FFF2-40B4-BE49-F238E27FC236}">
                <a16:creationId xmlns:a16="http://schemas.microsoft.com/office/drawing/2014/main" id="{4D868187-5A58-4822-8577-F1D9EA206873}"/>
              </a:ext>
            </a:extLst>
          </p:cNvPr>
          <p:cNvSpPr>
            <a:spLocks noEditPoints="1"/>
          </p:cNvSpPr>
          <p:nvPr/>
        </p:nvSpPr>
        <p:spPr bwMode="auto">
          <a:xfrm>
            <a:off x="6176303" y="2985704"/>
            <a:ext cx="602055" cy="602055"/>
          </a:xfrm>
          <a:custGeom>
            <a:avLst/>
            <a:gdLst>
              <a:gd name="T0" fmla="*/ 890 w 1018"/>
              <a:gd name="T1" fmla="*/ 61 h 1017"/>
              <a:gd name="T2" fmla="*/ 876 w 1018"/>
              <a:gd name="T3" fmla="*/ 5 h 1017"/>
              <a:gd name="T4" fmla="*/ 147 w 1018"/>
              <a:gd name="T5" fmla="*/ 2 h 1017"/>
              <a:gd name="T6" fmla="*/ 127 w 1018"/>
              <a:gd name="T7" fmla="*/ 31 h 1017"/>
              <a:gd name="T8" fmla="*/ 131 w 1018"/>
              <a:gd name="T9" fmla="*/ 148 h 1017"/>
              <a:gd name="T10" fmla="*/ 24 w 1018"/>
              <a:gd name="T11" fmla="*/ 243 h 1017"/>
              <a:gd name="T12" fmla="*/ 3 w 1018"/>
              <a:gd name="T13" fmla="*/ 383 h 1017"/>
              <a:gd name="T14" fmla="*/ 61 w 1018"/>
              <a:gd name="T15" fmla="*/ 493 h 1017"/>
              <a:gd name="T16" fmla="*/ 170 w 1018"/>
              <a:gd name="T17" fmla="*/ 551 h 1017"/>
              <a:gd name="T18" fmla="*/ 274 w 1018"/>
              <a:gd name="T19" fmla="*/ 546 h 1017"/>
              <a:gd name="T20" fmla="*/ 382 w 1018"/>
              <a:gd name="T21" fmla="*/ 690 h 1017"/>
              <a:gd name="T22" fmla="*/ 410 w 1018"/>
              <a:gd name="T23" fmla="*/ 735 h 1017"/>
              <a:gd name="T24" fmla="*/ 410 w 1018"/>
              <a:gd name="T25" fmla="*/ 791 h 1017"/>
              <a:gd name="T26" fmla="*/ 379 w 1018"/>
              <a:gd name="T27" fmla="*/ 837 h 1017"/>
              <a:gd name="T28" fmla="*/ 318 w 1018"/>
              <a:gd name="T29" fmla="*/ 858 h 1017"/>
              <a:gd name="T30" fmla="*/ 248 w 1018"/>
              <a:gd name="T31" fmla="*/ 880 h 1017"/>
              <a:gd name="T32" fmla="*/ 197 w 1018"/>
              <a:gd name="T33" fmla="*/ 948 h 1017"/>
              <a:gd name="T34" fmla="*/ 196 w 1018"/>
              <a:gd name="T35" fmla="*/ 1003 h 1017"/>
              <a:gd name="T36" fmla="*/ 795 w 1018"/>
              <a:gd name="T37" fmla="*/ 1017 h 1017"/>
              <a:gd name="T38" fmla="*/ 826 w 1018"/>
              <a:gd name="T39" fmla="*/ 992 h 1017"/>
              <a:gd name="T40" fmla="*/ 812 w 1018"/>
              <a:gd name="T41" fmla="*/ 925 h 1017"/>
              <a:gd name="T42" fmla="*/ 750 w 1018"/>
              <a:gd name="T43" fmla="*/ 869 h 1017"/>
              <a:gd name="T44" fmla="*/ 681 w 1018"/>
              <a:gd name="T45" fmla="*/ 856 h 1017"/>
              <a:gd name="T46" fmla="*/ 633 w 1018"/>
              <a:gd name="T47" fmla="*/ 830 h 1017"/>
              <a:gd name="T48" fmla="*/ 605 w 1018"/>
              <a:gd name="T49" fmla="*/ 772 h 1017"/>
              <a:gd name="T50" fmla="*/ 616 w 1018"/>
              <a:gd name="T51" fmla="*/ 718 h 1017"/>
              <a:gd name="T52" fmla="*/ 639 w 1018"/>
              <a:gd name="T53" fmla="*/ 683 h 1017"/>
              <a:gd name="T54" fmla="*/ 774 w 1018"/>
              <a:gd name="T55" fmla="*/ 554 h 1017"/>
              <a:gd name="T56" fmla="*/ 887 w 1018"/>
              <a:gd name="T57" fmla="*/ 540 h 1017"/>
              <a:gd name="T58" fmla="*/ 983 w 1018"/>
              <a:gd name="T59" fmla="*/ 461 h 1017"/>
              <a:gd name="T60" fmla="*/ 1018 w 1018"/>
              <a:gd name="T61" fmla="*/ 342 h 1017"/>
              <a:gd name="T62" fmla="*/ 971 w 1018"/>
              <a:gd name="T63" fmla="*/ 210 h 1017"/>
              <a:gd name="T64" fmla="*/ 154 w 1018"/>
              <a:gd name="T65" fmla="*/ 481 h 1017"/>
              <a:gd name="T66" fmla="*/ 88 w 1018"/>
              <a:gd name="T67" fmla="*/ 426 h 1017"/>
              <a:gd name="T68" fmla="*/ 63 w 1018"/>
              <a:gd name="T69" fmla="*/ 345 h 1017"/>
              <a:gd name="T70" fmla="*/ 92 w 1018"/>
              <a:gd name="T71" fmla="*/ 256 h 1017"/>
              <a:gd name="T72" fmla="*/ 152 w 1018"/>
              <a:gd name="T73" fmla="*/ 252 h 1017"/>
              <a:gd name="T74" fmla="*/ 241 w 1018"/>
              <a:gd name="T75" fmla="*/ 488 h 1017"/>
              <a:gd name="T76" fmla="*/ 176 w 1018"/>
              <a:gd name="T77" fmla="*/ 487 h 1017"/>
              <a:gd name="T78" fmla="*/ 717 w 1018"/>
              <a:gd name="T79" fmla="*/ 925 h 1017"/>
              <a:gd name="T80" fmla="*/ 263 w 1018"/>
              <a:gd name="T81" fmla="*/ 954 h 1017"/>
              <a:gd name="T82" fmla="*/ 301 w 1018"/>
              <a:gd name="T83" fmla="*/ 925 h 1017"/>
              <a:gd name="T84" fmla="*/ 380 w 1018"/>
              <a:gd name="T85" fmla="*/ 910 h 1017"/>
              <a:gd name="T86" fmla="*/ 448 w 1018"/>
              <a:gd name="T87" fmla="*/ 854 h 1017"/>
              <a:gd name="T88" fmla="*/ 476 w 1018"/>
              <a:gd name="T89" fmla="*/ 778 h 1017"/>
              <a:gd name="T90" fmla="*/ 509 w 1018"/>
              <a:gd name="T91" fmla="*/ 795 h 1017"/>
              <a:gd name="T92" fmla="*/ 543 w 1018"/>
              <a:gd name="T93" fmla="*/ 778 h 1017"/>
              <a:gd name="T94" fmla="*/ 578 w 1018"/>
              <a:gd name="T95" fmla="*/ 865 h 1017"/>
              <a:gd name="T96" fmla="*/ 653 w 1018"/>
              <a:gd name="T97" fmla="*/ 915 h 1017"/>
              <a:gd name="T98" fmla="*/ 494 w 1018"/>
              <a:gd name="T99" fmla="*/ 709 h 1017"/>
              <a:gd name="T100" fmla="*/ 329 w 1018"/>
              <a:gd name="T101" fmla="*/ 511 h 1017"/>
              <a:gd name="T102" fmla="*/ 247 w 1018"/>
              <a:gd name="T103" fmla="*/ 342 h 1017"/>
              <a:gd name="T104" fmla="*/ 196 w 1018"/>
              <a:gd name="T105" fmla="*/ 132 h 1017"/>
              <a:gd name="T106" fmla="*/ 817 w 1018"/>
              <a:gd name="T107" fmla="*/ 164 h 1017"/>
              <a:gd name="T108" fmla="*/ 762 w 1018"/>
              <a:gd name="T109" fmla="*/ 369 h 1017"/>
              <a:gd name="T110" fmla="*/ 663 w 1018"/>
              <a:gd name="T111" fmla="*/ 550 h 1017"/>
              <a:gd name="T112" fmla="*/ 509 w 1018"/>
              <a:gd name="T113" fmla="*/ 722 h 1017"/>
              <a:gd name="T114" fmla="*/ 911 w 1018"/>
              <a:gd name="T115" fmla="*/ 448 h 1017"/>
              <a:gd name="T116" fmla="*/ 842 w 1018"/>
              <a:gd name="T117" fmla="*/ 487 h 1017"/>
              <a:gd name="T118" fmla="*/ 777 w 1018"/>
              <a:gd name="T119" fmla="*/ 489 h 1017"/>
              <a:gd name="T120" fmla="*/ 866 w 1018"/>
              <a:gd name="T121" fmla="*/ 252 h 1017"/>
              <a:gd name="T122" fmla="*/ 926 w 1018"/>
              <a:gd name="T123" fmla="*/ 257 h 1017"/>
              <a:gd name="T124" fmla="*/ 955 w 1018"/>
              <a:gd name="T125" fmla="*/ 345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018" h="1017">
                <a:moveTo>
                  <a:pt x="887" y="148"/>
                </a:moveTo>
                <a:lnTo>
                  <a:pt x="887" y="148"/>
                </a:lnTo>
                <a:lnTo>
                  <a:pt x="884" y="147"/>
                </a:lnTo>
                <a:lnTo>
                  <a:pt x="884" y="147"/>
                </a:lnTo>
                <a:lnTo>
                  <a:pt x="887" y="119"/>
                </a:lnTo>
                <a:lnTo>
                  <a:pt x="889" y="90"/>
                </a:lnTo>
                <a:lnTo>
                  <a:pt x="890" y="61"/>
                </a:lnTo>
                <a:lnTo>
                  <a:pt x="890" y="31"/>
                </a:lnTo>
                <a:lnTo>
                  <a:pt x="890" y="31"/>
                </a:lnTo>
                <a:lnTo>
                  <a:pt x="890" y="26"/>
                </a:lnTo>
                <a:lnTo>
                  <a:pt x="888" y="19"/>
                </a:lnTo>
                <a:lnTo>
                  <a:pt x="885" y="14"/>
                </a:lnTo>
                <a:lnTo>
                  <a:pt x="882" y="10"/>
                </a:lnTo>
                <a:lnTo>
                  <a:pt x="876" y="5"/>
                </a:lnTo>
                <a:lnTo>
                  <a:pt x="871" y="2"/>
                </a:lnTo>
                <a:lnTo>
                  <a:pt x="866" y="0"/>
                </a:lnTo>
                <a:lnTo>
                  <a:pt x="859" y="0"/>
                </a:lnTo>
                <a:lnTo>
                  <a:pt x="160" y="0"/>
                </a:lnTo>
                <a:lnTo>
                  <a:pt x="160" y="0"/>
                </a:lnTo>
                <a:lnTo>
                  <a:pt x="153" y="0"/>
                </a:lnTo>
                <a:lnTo>
                  <a:pt x="147" y="2"/>
                </a:lnTo>
                <a:lnTo>
                  <a:pt x="141" y="5"/>
                </a:lnTo>
                <a:lnTo>
                  <a:pt x="137" y="10"/>
                </a:lnTo>
                <a:lnTo>
                  <a:pt x="133" y="14"/>
                </a:lnTo>
                <a:lnTo>
                  <a:pt x="130" y="19"/>
                </a:lnTo>
                <a:lnTo>
                  <a:pt x="129" y="26"/>
                </a:lnTo>
                <a:lnTo>
                  <a:pt x="127" y="31"/>
                </a:lnTo>
                <a:lnTo>
                  <a:pt x="127" y="31"/>
                </a:lnTo>
                <a:lnTo>
                  <a:pt x="127" y="61"/>
                </a:lnTo>
                <a:lnTo>
                  <a:pt x="130" y="90"/>
                </a:lnTo>
                <a:lnTo>
                  <a:pt x="132" y="119"/>
                </a:lnTo>
                <a:lnTo>
                  <a:pt x="134" y="147"/>
                </a:lnTo>
                <a:lnTo>
                  <a:pt x="134" y="147"/>
                </a:lnTo>
                <a:lnTo>
                  <a:pt x="131" y="148"/>
                </a:lnTo>
                <a:lnTo>
                  <a:pt x="131" y="148"/>
                </a:lnTo>
                <a:lnTo>
                  <a:pt x="110" y="157"/>
                </a:lnTo>
                <a:lnTo>
                  <a:pt x="93" y="168"/>
                </a:lnTo>
                <a:lnTo>
                  <a:pt x="76" y="180"/>
                </a:lnTo>
                <a:lnTo>
                  <a:pt x="61" y="194"/>
                </a:lnTo>
                <a:lnTo>
                  <a:pt x="47" y="210"/>
                </a:lnTo>
                <a:lnTo>
                  <a:pt x="35" y="226"/>
                </a:lnTo>
                <a:lnTo>
                  <a:pt x="24" y="243"/>
                </a:lnTo>
                <a:lnTo>
                  <a:pt x="16" y="263"/>
                </a:lnTo>
                <a:lnTo>
                  <a:pt x="8" y="281"/>
                </a:lnTo>
                <a:lnTo>
                  <a:pt x="4" y="301"/>
                </a:lnTo>
                <a:lnTo>
                  <a:pt x="1" y="322"/>
                </a:lnTo>
                <a:lnTo>
                  <a:pt x="0" y="342"/>
                </a:lnTo>
                <a:lnTo>
                  <a:pt x="0" y="363"/>
                </a:lnTo>
                <a:lnTo>
                  <a:pt x="3" y="383"/>
                </a:lnTo>
                <a:lnTo>
                  <a:pt x="8" y="404"/>
                </a:lnTo>
                <a:lnTo>
                  <a:pt x="15" y="425"/>
                </a:lnTo>
                <a:lnTo>
                  <a:pt x="15" y="425"/>
                </a:lnTo>
                <a:lnTo>
                  <a:pt x="24" y="443"/>
                </a:lnTo>
                <a:lnTo>
                  <a:pt x="35" y="461"/>
                </a:lnTo>
                <a:lnTo>
                  <a:pt x="47" y="478"/>
                </a:lnTo>
                <a:lnTo>
                  <a:pt x="61" y="493"/>
                </a:lnTo>
                <a:lnTo>
                  <a:pt x="76" y="507"/>
                </a:lnTo>
                <a:lnTo>
                  <a:pt x="93" y="519"/>
                </a:lnTo>
                <a:lnTo>
                  <a:pt x="110" y="530"/>
                </a:lnTo>
                <a:lnTo>
                  <a:pt x="130" y="540"/>
                </a:lnTo>
                <a:lnTo>
                  <a:pt x="130" y="540"/>
                </a:lnTo>
                <a:lnTo>
                  <a:pt x="150" y="546"/>
                </a:lnTo>
                <a:lnTo>
                  <a:pt x="170" y="551"/>
                </a:lnTo>
                <a:lnTo>
                  <a:pt x="191" y="555"/>
                </a:lnTo>
                <a:lnTo>
                  <a:pt x="211" y="556"/>
                </a:lnTo>
                <a:lnTo>
                  <a:pt x="211" y="556"/>
                </a:lnTo>
                <a:lnTo>
                  <a:pt x="227" y="555"/>
                </a:lnTo>
                <a:lnTo>
                  <a:pt x="243" y="554"/>
                </a:lnTo>
                <a:lnTo>
                  <a:pt x="259" y="550"/>
                </a:lnTo>
                <a:lnTo>
                  <a:pt x="274" y="546"/>
                </a:lnTo>
                <a:lnTo>
                  <a:pt x="274" y="546"/>
                </a:lnTo>
                <a:lnTo>
                  <a:pt x="301" y="586"/>
                </a:lnTo>
                <a:lnTo>
                  <a:pt x="327" y="621"/>
                </a:lnTo>
                <a:lnTo>
                  <a:pt x="353" y="654"/>
                </a:lnTo>
                <a:lnTo>
                  <a:pt x="379" y="683"/>
                </a:lnTo>
                <a:lnTo>
                  <a:pt x="379" y="683"/>
                </a:lnTo>
                <a:lnTo>
                  <a:pt x="382" y="690"/>
                </a:lnTo>
                <a:lnTo>
                  <a:pt x="386" y="695"/>
                </a:lnTo>
                <a:lnTo>
                  <a:pt x="386" y="695"/>
                </a:lnTo>
                <a:lnTo>
                  <a:pt x="393" y="703"/>
                </a:lnTo>
                <a:lnTo>
                  <a:pt x="398" y="710"/>
                </a:lnTo>
                <a:lnTo>
                  <a:pt x="402" y="718"/>
                </a:lnTo>
                <a:lnTo>
                  <a:pt x="406" y="726"/>
                </a:lnTo>
                <a:lnTo>
                  <a:pt x="410" y="735"/>
                </a:lnTo>
                <a:lnTo>
                  <a:pt x="412" y="744"/>
                </a:lnTo>
                <a:lnTo>
                  <a:pt x="413" y="753"/>
                </a:lnTo>
                <a:lnTo>
                  <a:pt x="414" y="763"/>
                </a:lnTo>
                <a:lnTo>
                  <a:pt x="414" y="763"/>
                </a:lnTo>
                <a:lnTo>
                  <a:pt x="413" y="772"/>
                </a:lnTo>
                <a:lnTo>
                  <a:pt x="412" y="782"/>
                </a:lnTo>
                <a:lnTo>
                  <a:pt x="410" y="791"/>
                </a:lnTo>
                <a:lnTo>
                  <a:pt x="406" y="799"/>
                </a:lnTo>
                <a:lnTo>
                  <a:pt x="402" y="808"/>
                </a:lnTo>
                <a:lnTo>
                  <a:pt x="398" y="816"/>
                </a:lnTo>
                <a:lnTo>
                  <a:pt x="393" y="824"/>
                </a:lnTo>
                <a:lnTo>
                  <a:pt x="386" y="830"/>
                </a:lnTo>
                <a:lnTo>
                  <a:pt x="386" y="830"/>
                </a:lnTo>
                <a:lnTo>
                  <a:pt x="379" y="837"/>
                </a:lnTo>
                <a:lnTo>
                  <a:pt x="371" y="842"/>
                </a:lnTo>
                <a:lnTo>
                  <a:pt x="364" y="847"/>
                </a:lnTo>
                <a:lnTo>
                  <a:pt x="355" y="851"/>
                </a:lnTo>
                <a:lnTo>
                  <a:pt x="346" y="854"/>
                </a:lnTo>
                <a:lnTo>
                  <a:pt x="337" y="856"/>
                </a:lnTo>
                <a:lnTo>
                  <a:pt x="328" y="858"/>
                </a:lnTo>
                <a:lnTo>
                  <a:pt x="318" y="858"/>
                </a:lnTo>
                <a:lnTo>
                  <a:pt x="318" y="858"/>
                </a:lnTo>
                <a:lnTo>
                  <a:pt x="306" y="859"/>
                </a:lnTo>
                <a:lnTo>
                  <a:pt x="293" y="861"/>
                </a:lnTo>
                <a:lnTo>
                  <a:pt x="281" y="865"/>
                </a:lnTo>
                <a:lnTo>
                  <a:pt x="269" y="869"/>
                </a:lnTo>
                <a:lnTo>
                  <a:pt x="257" y="874"/>
                </a:lnTo>
                <a:lnTo>
                  <a:pt x="248" y="880"/>
                </a:lnTo>
                <a:lnTo>
                  <a:pt x="237" y="887"/>
                </a:lnTo>
                <a:lnTo>
                  <a:pt x="228" y="896"/>
                </a:lnTo>
                <a:lnTo>
                  <a:pt x="220" y="904"/>
                </a:lnTo>
                <a:lnTo>
                  <a:pt x="212" y="915"/>
                </a:lnTo>
                <a:lnTo>
                  <a:pt x="207" y="925"/>
                </a:lnTo>
                <a:lnTo>
                  <a:pt x="202" y="937"/>
                </a:lnTo>
                <a:lnTo>
                  <a:pt x="197" y="948"/>
                </a:lnTo>
                <a:lnTo>
                  <a:pt x="194" y="960"/>
                </a:lnTo>
                <a:lnTo>
                  <a:pt x="192" y="973"/>
                </a:lnTo>
                <a:lnTo>
                  <a:pt x="191" y="986"/>
                </a:lnTo>
                <a:lnTo>
                  <a:pt x="191" y="986"/>
                </a:lnTo>
                <a:lnTo>
                  <a:pt x="192" y="992"/>
                </a:lnTo>
                <a:lnTo>
                  <a:pt x="194" y="998"/>
                </a:lnTo>
                <a:lnTo>
                  <a:pt x="196" y="1003"/>
                </a:lnTo>
                <a:lnTo>
                  <a:pt x="200" y="1008"/>
                </a:lnTo>
                <a:lnTo>
                  <a:pt x="205" y="1012"/>
                </a:lnTo>
                <a:lnTo>
                  <a:pt x="210" y="1015"/>
                </a:lnTo>
                <a:lnTo>
                  <a:pt x="217" y="1017"/>
                </a:lnTo>
                <a:lnTo>
                  <a:pt x="223" y="1017"/>
                </a:lnTo>
                <a:lnTo>
                  <a:pt x="795" y="1017"/>
                </a:lnTo>
                <a:lnTo>
                  <a:pt x="795" y="1017"/>
                </a:lnTo>
                <a:lnTo>
                  <a:pt x="801" y="1017"/>
                </a:lnTo>
                <a:lnTo>
                  <a:pt x="808" y="1015"/>
                </a:lnTo>
                <a:lnTo>
                  <a:pt x="813" y="1012"/>
                </a:lnTo>
                <a:lnTo>
                  <a:pt x="817" y="1008"/>
                </a:lnTo>
                <a:lnTo>
                  <a:pt x="822" y="1003"/>
                </a:lnTo>
                <a:lnTo>
                  <a:pt x="825" y="998"/>
                </a:lnTo>
                <a:lnTo>
                  <a:pt x="826" y="992"/>
                </a:lnTo>
                <a:lnTo>
                  <a:pt x="827" y="986"/>
                </a:lnTo>
                <a:lnTo>
                  <a:pt x="827" y="986"/>
                </a:lnTo>
                <a:lnTo>
                  <a:pt x="826" y="973"/>
                </a:lnTo>
                <a:lnTo>
                  <a:pt x="825" y="960"/>
                </a:lnTo>
                <a:lnTo>
                  <a:pt x="822" y="948"/>
                </a:lnTo>
                <a:lnTo>
                  <a:pt x="817" y="937"/>
                </a:lnTo>
                <a:lnTo>
                  <a:pt x="812" y="925"/>
                </a:lnTo>
                <a:lnTo>
                  <a:pt x="806" y="915"/>
                </a:lnTo>
                <a:lnTo>
                  <a:pt x="798" y="904"/>
                </a:lnTo>
                <a:lnTo>
                  <a:pt x="790" y="896"/>
                </a:lnTo>
                <a:lnTo>
                  <a:pt x="781" y="887"/>
                </a:lnTo>
                <a:lnTo>
                  <a:pt x="771" y="880"/>
                </a:lnTo>
                <a:lnTo>
                  <a:pt x="761" y="874"/>
                </a:lnTo>
                <a:lnTo>
                  <a:pt x="750" y="869"/>
                </a:lnTo>
                <a:lnTo>
                  <a:pt x="738" y="865"/>
                </a:lnTo>
                <a:lnTo>
                  <a:pt x="725" y="861"/>
                </a:lnTo>
                <a:lnTo>
                  <a:pt x="713" y="859"/>
                </a:lnTo>
                <a:lnTo>
                  <a:pt x="699" y="858"/>
                </a:lnTo>
                <a:lnTo>
                  <a:pt x="699" y="858"/>
                </a:lnTo>
                <a:lnTo>
                  <a:pt x="691" y="858"/>
                </a:lnTo>
                <a:lnTo>
                  <a:pt x="681" y="856"/>
                </a:lnTo>
                <a:lnTo>
                  <a:pt x="673" y="854"/>
                </a:lnTo>
                <a:lnTo>
                  <a:pt x="663" y="851"/>
                </a:lnTo>
                <a:lnTo>
                  <a:pt x="655" y="847"/>
                </a:lnTo>
                <a:lnTo>
                  <a:pt x="647" y="842"/>
                </a:lnTo>
                <a:lnTo>
                  <a:pt x="639" y="837"/>
                </a:lnTo>
                <a:lnTo>
                  <a:pt x="633" y="830"/>
                </a:lnTo>
                <a:lnTo>
                  <a:pt x="633" y="830"/>
                </a:lnTo>
                <a:lnTo>
                  <a:pt x="626" y="824"/>
                </a:lnTo>
                <a:lnTo>
                  <a:pt x="620" y="816"/>
                </a:lnTo>
                <a:lnTo>
                  <a:pt x="616" y="808"/>
                </a:lnTo>
                <a:lnTo>
                  <a:pt x="611" y="799"/>
                </a:lnTo>
                <a:lnTo>
                  <a:pt x="608" y="791"/>
                </a:lnTo>
                <a:lnTo>
                  <a:pt x="606" y="782"/>
                </a:lnTo>
                <a:lnTo>
                  <a:pt x="605" y="772"/>
                </a:lnTo>
                <a:lnTo>
                  <a:pt x="605" y="763"/>
                </a:lnTo>
                <a:lnTo>
                  <a:pt x="605" y="763"/>
                </a:lnTo>
                <a:lnTo>
                  <a:pt x="605" y="753"/>
                </a:lnTo>
                <a:lnTo>
                  <a:pt x="606" y="744"/>
                </a:lnTo>
                <a:lnTo>
                  <a:pt x="608" y="735"/>
                </a:lnTo>
                <a:lnTo>
                  <a:pt x="611" y="726"/>
                </a:lnTo>
                <a:lnTo>
                  <a:pt x="616" y="718"/>
                </a:lnTo>
                <a:lnTo>
                  <a:pt x="620" y="710"/>
                </a:lnTo>
                <a:lnTo>
                  <a:pt x="626" y="703"/>
                </a:lnTo>
                <a:lnTo>
                  <a:pt x="633" y="695"/>
                </a:lnTo>
                <a:lnTo>
                  <a:pt x="633" y="695"/>
                </a:lnTo>
                <a:lnTo>
                  <a:pt x="637" y="690"/>
                </a:lnTo>
                <a:lnTo>
                  <a:pt x="639" y="683"/>
                </a:lnTo>
                <a:lnTo>
                  <a:pt x="639" y="683"/>
                </a:lnTo>
                <a:lnTo>
                  <a:pt x="665" y="654"/>
                </a:lnTo>
                <a:lnTo>
                  <a:pt x="691" y="622"/>
                </a:lnTo>
                <a:lnTo>
                  <a:pt x="718" y="586"/>
                </a:lnTo>
                <a:lnTo>
                  <a:pt x="743" y="546"/>
                </a:lnTo>
                <a:lnTo>
                  <a:pt x="743" y="546"/>
                </a:lnTo>
                <a:lnTo>
                  <a:pt x="758" y="550"/>
                </a:lnTo>
                <a:lnTo>
                  <a:pt x="774" y="554"/>
                </a:lnTo>
                <a:lnTo>
                  <a:pt x="791" y="555"/>
                </a:lnTo>
                <a:lnTo>
                  <a:pt x="806" y="556"/>
                </a:lnTo>
                <a:lnTo>
                  <a:pt x="806" y="556"/>
                </a:lnTo>
                <a:lnTo>
                  <a:pt x="827" y="555"/>
                </a:lnTo>
                <a:lnTo>
                  <a:pt x="847" y="551"/>
                </a:lnTo>
                <a:lnTo>
                  <a:pt x="868" y="546"/>
                </a:lnTo>
                <a:lnTo>
                  <a:pt x="887" y="540"/>
                </a:lnTo>
                <a:lnTo>
                  <a:pt x="887" y="540"/>
                </a:lnTo>
                <a:lnTo>
                  <a:pt x="906" y="530"/>
                </a:lnTo>
                <a:lnTo>
                  <a:pt x="925" y="519"/>
                </a:lnTo>
                <a:lnTo>
                  <a:pt x="941" y="507"/>
                </a:lnTo>
                <a:lnTo>
                  <a:pt x="956" y="493"/>
                </a:lnTo>
                <a:lnTo>
                  <a:pt x="970" y="478"/>
                </a:lnTo>
                <a:lnTo>
                  <a:pt x="983" y="461"/>
                </a:lnTo>
                <a:lnTo>
                  <a:pt x="993" y="443"/>
                </a:lnTo>
                <a:lnTo>
                  <a:pt x="1002" y="425"/>
                </a:lnTo>
                <a:lnTo>
                  <a:pt x="1002" y="425"/>
                </a:lnTo>
                <a:lnTo>
                  <a:pt x="1009" y="404"/>
                </a:lnTo>
                <a:lnTo>
                  <a:pt x="1014" y="383"/>
                </a:lnTo>
                <a:lnTo>
                  <a:pt x="1017" y="363"/>
                </a:lnTo>
                <a:lnTo>
                  <a:pt x="1018" y="342"/>
                </a:lnTo>
                <a:lnTo>
                  <a:pt x="1017" y="322"/>
                </a:lnTo>
                <a:lnTo>
                  <a:pt x="1014" y="301"/>
                </a:lnTo>
                <a:lnTo>
                  <a:pt x="1008" y="281"/>
                </a:lnTo>
                <a:lnTo>
                  <a:pt x="1002" y="263"/>
                </a:lnTo>
                <a:lnTo>
                  <a:pt x="993" y="243"/>
                </a:lnTo>
                <a:lnTo>
                  <a:pt x="983" y="226"/>
                </a:lnTo>
                <a:lnTo>
                  <a:pt x="971" y="210"/>
                </a:lnTo>
                <a:lnTo>
                  <a:pt x="957" y="194"/>
                </a:lnTo>
                <a:lnTo>
                  <a:pt x="942" y="180"/>
                </a:lnTo>
                <a:lnTo>
                  <a:pt x="925" y="168"/>
                </a:lnTo>
                <a:lnTo>
                  <a:pt x="906" y="157"/>
                </a:lnTo>
                <a:lnTo>
                  <a:pt x="887" y="148"/>
                </a:lnTo>
                <a:lnTo>
                  <a:pt x="887" y="148"/>
                </a:lnTo>
                <a:close/>
                <a:moveTo>
                  <a:pt x="154" y="481"/>
                </a:moveTo>
                <a:lnTo>
                  <a:pt x="154" y="481"/>
                </a:lnTo>
                <a:lnTo>
                  <a:pt x="140" y="474"/>
                </a:lnTo>
                <a:lnTo>
                  <a:pt x="129" y="467"/>
                </a:lnTo>
                <a:lnTo>
                  <a:pt x="117" y="458"/>
                </a:lnTo>
                <a:lnTo>
                  <a:pt x="106" y="448"/>
                </a:lnTo>
                <a:lnTo>
                  <a:pt x="96" y="438"/>
                </a:lnTo>
                <a:lnTo>
                  <a:pt x="88" y="426"/>
                </a:lnTo>
                <a:lnTo>
                  <a:pt x="80" y="413"/>
                </a:lnTo>
                <a:lnTo>
                  <a:pt x="74" y="400"/>
                </a:lnTo>
                <a:lnTo>
                  <a:pt x="74" y="400"/>
                </a:lnTo>
                <a:lnTo>
                  <a:pt x="70" y="386"/>
                </a:lnTo>
                <a:lnTo>
                  <a:pt x="66" y="373"/>
                </a:lnTo>
                <a:lnTo>
                  <a:pt x="64" y="359"/>
                </a:lnTo>
                <a:lnTo>
                  <a:pt x="63" y="345"/>
                </a:lnTo>
                <a:lnTo>
                  <a:pt x="63" y="331"/>
                </a:lnTo>
                <a:lnTo>
                  <a:pt x="65" y="319"/>
                </a:lnTo>
                <a:lnTo>
                  <a:pt x="68" y="305"/>
                </a:lnTo>
                <a:lnTo>
                  <a:pt x="73" y="292"/>
                </a:lnTo>
                <a:lnTo>
                  <a:pt x="78" y="280"/>
                </a:lnTo>
                <a:lnTo>
                  <a:pt x="85" y="268"/>
                </a:lnTo>
                <a:lnTo>
                  <a:pt x="92" y="256"/>
                </a:lnTo>
                <a:lnTo>
                  <a:pt x="101" y="247"/>
                </a:lnTo>
                <a:lnTo>
                  <a:pt x="110" y="236"/>
                </a:lnTo>
                <a:lnTo>
                  <a:pt x="120" y="227"/>
                </a:lnTo>
                <a:lnTo>
                  <a:pt x="132" y="219"/>
                </a:lnTo>
                <a:lnTo>
                  <a:pt x="144" y="212"/>
                </a:lnTo>
                <a:lnTo>
                  <a:pt x="144" y="212"/>
                </a:lnTo>
                <a:lnTo>
                  <a:pt x="152" y="252"/>
                </a:lnTo>
                <a:lnTo>
                  <a:pt x="162" y="290"/>
                </a:lnTo>
                <a:lnTo>
                  <a:pt x="173" y="326"/>
                </a:lnTo>
                <a:lnTo>
                  <a:pt x="184" y="361"/>
                </a:lnTo>
                <a:lnTo>
                  <a:pt x="197" y="395"/>
                </a:lnTo>
                <a:lnTo>
                  <a:pt x="211" y="428"/>
                </a:lnTo>
                <a:lnTo>
                  <a:pt x="226" y="459"/>
                </a:lnTo>
                <a:lnTo>
                  <a:pt x="241" y="488"/>
                </a:lnTo>
                <a:lnTo>
                  <a:pt x="241" y="488"/>
                </a:lnTo>
                <a:lnTo>
                  <a:pt x="230" y="490"/>
                </a:lnTo>
                <a:lnTo>
                  <a:pt x="220" y="491"/>
                </a:lnTo>
                <a:lnTo>
                  <a:pt x="209" y="491"/>
                </a:lnTo>
                <a:lnTo>
                  <a:pt x="197" y="491"/>
                </a:lnTo>
                <a:lnTo>
                  <a:pt x="187" y="490"/>
                </a:lnTo>
                <a:lnTo>
                  <a:pt x="176" y="487"/>
                </a:lnTo>
                <a:lnTo>
                  <a:pt x="165" y="485"/>
                </a:lnTo>
                <a:lnTo>
                  <a:pt x="154" y="481"/>
                </a:lnTo>
                <a:lnTo>
                  <a:pt x="154" y="481"/>
                </a:lnTo>
                <a:close/>
                <a:moveTo>
                  <a:pt x="699" y="922"/>
                </a:moveTo>
                <a:lnTo>
                  <a:pt x="699" y="922"/>
                </a:lnTo>
                <a:lnTo>
                  <a:pt x="709" y="923"/>
                </a:lnTo>
                <a:lnTo>
                  <a:pt x="717" y="925"/>
                </a:lnTo>
                <a:lnTo>
                  <a:pt x="725" y="927"/>
                </a:lnTo>
                <a:lnTo>
                  <a:pt x="733" y="931"/>
                </a:lnTo>
                <a:lnTo>
                  <a:pt x="739" y="935"/>
                </a:lnTo>
                <a:lnTo>
                  <a:pt x="746" y="941"/>
                </a:lnTo>
                <a:lnTo>
                  <a:pt x="751" y="947"/>
                </a:lnTo>
                <a:lnTo>
                  <a:pt x="755" y="954"/>
                </a:lnTo>
                <a:lnTo>
                  <a:pt x="263" y="954"/>
                </a:lnTo>
                <a:lnTo>
                  <a:pt x="263" y="954"/>
                </a:lnTo>
                <a:lnTo>
                  <a:pt x="268" y="947"/>
                </a:lnTo>
                <a:lnTo>
                  <a:pt x="273" y="941"/>
                </a:lnTo>
                <a:lnTo>
                  <a:pt x="279" y="935"/>
                </a:lnTo>
                <a:lnTo>
                  <a:pt x="286" y="931"/>
                </a:lnTo>
                <a:lnTo>
                  <a:pt x="294" y="927"/>
                </a:lnTo>
                <a:lnTo>
                  <a:pt x="301" y="925"/>
                </a:lnTo>
                <a:lnTo>
                  <a:pt x="310" y="923"/>
                </a:lnTo>
                <a:lnTo>
                  <a:pt x="318" y="922"/>
                </a:lnTo>
                <a:lnTo>
                  <a:pt x="318" y="922"/>
                </a:lnTo>
                <a:lnTo>
                  <a:pt x="333" y="922"/>
                </a:lnTo>
                <a:lnTo>
                  <a:pt x="350" y="919"/>
                </a:lnTo>
                <a:lnTo>
                  <a:pt x="365" y="915"/>
                </a:lnTo>
                <a:lnTo>
                  <a:pt x="380" y="910"/>
                </a:lnTo>
                <a:lnTo>
                  <a:pt x="394" y="903"/>
                </a:lnTo>
                <a:lnTo>
                  <a:pt x="406" y="896"/>
                </a:lnTo>
                <a:lnTo>
                  <a:pt x="419" y="886"/>
                </a:lnTo>
                <a:lnTo>
                  <a:pt x="431" y="875"/>
                </a:lnTo>
                <a:lnTo>
                  <a:pt x="431" y="875"/>
                </a:lnTo>
                <a:lnTo>
                  <a:pt x="440" y="865"/>
                </a:lnTo>
                <a:lnTo>
                  <a:pt x="448" y="854"/>
                </a:lnTo>
                <a:lnTo>
                  <a:pt x="456" y="842"/>
                </a:lnTo>
                <a:lnTo>
                  <a:pt x="462" y="830"/>
                </a:lnTo>
                <a:lnTo>
                  <a:pt x="468" y="817"/>
                </a:lnTo>
                <a:lnTo>
                  <a:pt x="471" y="805"/>
                </a:lnTo>
                <a:lnTo>
                  <a:pt x="474" y="792"/>
                </a:lnTo>
                <a:lnTo>
                  <a:pt x="476" y="778"/>
                </a:lnTo>
                <a:lnTo>
                  <a:pt x="476" y="778"/>
                </a:lnTo>
                <a:lnTo>
                  <a:pt x="490" y="788"/>
                </a:lnTo>
                <a:lnTo>
                  <a:pt x="490" y="788"/>
                </a:lnTo>
                <a:lnTo>
                  <a:pt x="494" y="792"/>
                </a:lnTo>
                <a:lnTo>
                  <a:pt x="500" y="793"/>
                </a:lnTo>
                <a:lnTo>
                  <a:pt x="504" y="795"/>
                </a:lnTo>
                <a:lnTo>
                  <a:pt x="509" y="795"/>
                </a:lnTo>
                <a:lnTo>
                  <a:pt x="509" y="795"/>
                </a:lnTo>
                <a:lnTo>
                  <a:pt x="514" y="795"/>
                </a:lnTo>
                <a:lnTo>
                  <a:pt x="519" y="793"/>
                </a:lnTo>
                <a:lnTo>
                  <a:pt x="523" y="792"/>
                </a:lnTo>
                <a:lnTo>
                  <a:pt x="528" y="788"/>
                </a:lnTo>
                <a:lnTo>
                  <a:pt x="528" y="788"/>
                </a:lnTo>
                <a:lnTo>
                  <a:pt x="543" y="778"/>
                </a:lnTo>
                <a:lnTo>
                  <a:pt x="543" y="778"/>
                </a:lnTo>
                <a:lnTo>
                  <a:pt x="544" y="792"/>
                </a:lnTo>
                <a:lnTo>
                  <a:pt x="547" y="805"/>
                </a:lnTo>
                <a:lnTo>
                  <a:pt x="551" y="817"/>
                </a:lnTo>
                <a:lnTo>
                  <a:pt x="557" y="830"/>
                </a:lnTo>
                <a:lnTo>
                  <a:pt x="562" y="842"/>
                </a:lnTo>
                <a:lnTo>
                  <a:pt x="570" y="854"/>
                </a:lnTo>
                <a:lnTo>
                  <a:pt x="578" y="865"/>
                </a:lnTo>
                <a:lnTo>
                  <a:pt x="588" y="875"/>
                </a:lnTo>
                <a:lnTo>
                  <a:pt x="588" y="875"/>
                </a:lnTo>
                <a:lnTo>
                  <a:pt x="600" y="886"/>
                </a:lnTo>
                <a:lnTo>
                  <a:pt x="611" y="896"/>
                </a:lnTo>
                <a:lnTo>
                  <a:pt x="625" y="903"/>
                </a:lnTo>
                <a:lnTo>
                  <a:pt x="639" y="910"/>
                </a:lnTo>
                <a:lnTo>
                  <a:pt x="653" y="915"/>
                </a:lnTo>
                <a:lnTo>
                  <a:pt x="668" y="919"/>
                </a:lnTo>
                <a:lnTo>
                  <a:pt x="684" y="922"/>
                </a:lnTo>
                <a:lnTo>
                  <a:pt x="699" y="922"/>
                </a:lnTo>
                <a:lnTo>
                  <a:pt x="699" y="922"/>
                </a:lnTo>
                <a:close/>
                <a:moveTo>
                  <a:pt x="509" y="722"/>
                </a:moveTo>
                <a:lnTo>
                  <a:pt x="509" y="722"/>
                </a:lnTo>
                <a:lnTo>
                  <a:pt x="494" y="709"/>
                </a:lnTo>
                <a:lnTo>
                  <a:pt x="476" y="692"/>
                </a:lnTo>
                <a:lnTo>
                  <a:pt x="456" y="672"/>
                </a:lnTo>
                <a:lnTo>
                  <a:pt x="432" y="647"/>
                </a:lnTo>
                <a:lnTo>
                  <a:pt x="408" y="618"/>
                </a:lnTo>
                <a:lnTo>
                  <a:pt x="382" y="586"/>
                </a:lnTo>
                <a:lnTo>
                  <a:pt x="355" y="550"/>
                </a:lnTo>
                <a:lnTo>
                  <a:pt x="329" y="511"/>
                </a:lnTo>
                <a:lnTo>
                  <a:pt x="316" y="489"/>
                </a:lnTo>
                <a:lnTo>
                  <a:pt x="303" y="467"/>
                </a:lnTo>
                <a:lnTo>
                  <a:pt x="292" y="444"/>
                </a:lnTo>
                <a:lnTo>
                  <a:pt x="280" y="420"/>
                </a:lnTo>
                <a:lnTo>
                  <a:pt x="268" y="395"/>
                </a:lnTo>
                <a:lnTo>
                  <a:pt x="257" y="369"/>
                </a:lnTo>
                <a:lnTo>
                  <a:pt x="247" y="342"/>
                </a:lnTo>
                <a:lnTo>
                  <a:pt x="237" y="315"/>
                </a:lnTo>
                <a:lnTo>
                  <a:pt x="228" y="286"/>
                </a:lnTo>
                <a:lnTo>
                  <a:pt x="220" y="257"/>
                </a:lnTo>
                <a:lnTo>
                  <a:pt x="212" y="227"/>
                </a:lnTo>
                <a:lnTo>
                  <a:pt x="206" y="196"/>
                </a:lnTo>
                <a:lnTo>
                  <a:pt x="200" y="164"/>
                </a:lnTo>
                <a:lnTo>
                  <a:pt x="196" y="132"/>
                </a:lnTo>
                <a:lnTo>
                  <a:pt x="193" y="98"/>
                </a:lnTo>
                <a:lnTo>
                  <a:pt x="192" y="63"/>
                </a:lnTo>
                <a:lnTo>
                  <a:pt x="827" y="63"/>
                </a:lnTo>
                <a:lnTo>
                  <a:pt x="827" y="63"/>
                </a:lnTo>
                <a:lnTo>
                  <a:pt x="825" y="98"/>
                </a:lnTo>
                <a:lnTo>
                  <a:pt x="822" y="132"/>
                </a:lnTo>
                <a:lnTo>
                  <a:pt x="817" y="164"/>
                </a:lnTo>
                <a:lnTo>
                  <a:pt x="812" y="196"/>
                </a:lnTo>
                <a:lnTo>
                  <a:pt x="806" y="227"/>
                </a:lnTo>
                <a:lnTo>
                  <a:pt x="798" y="257"/>
                </a:lnTo>
                <a:lnTo>
                  <a:pt x="791" y="286"/>
                </a:lnTo>
                <a:lnTo>
                  <a:pt x="781" y="315"/>
                </a:lnTo>
                <a:lnTo>
                  <a:pt x="771" y="342"/>
                </a:lnTo>
                <a:lnTo>
                  <a:pt x="762" y="369"/>
                </a:lnTo>
                <a:lnTo>
                  <a:pt x="750" y="395"/>
                </a:lnTo>
                <a:lnTo>
                  <a:pt x="739" y="420"/>
                </a:lnTo>
                <a:lnTo>
                  <a:pt x="726" y="444"/>
                </a:lnTo>
                <a:lnTo>
                  <a:pt x="714" y="467"/>
                </a:lnTo>
                <a:lnTo>
                  <a:pt x="702" y="489"/>
                </a:lnTo>
                <a:lnTo>
                  <a:pt x="689" y="511"/>
                </a:lnTo>
                <a:lnTo>
                  <a:pt x="663" y="550"/>
                </a:lnTo>
                <a:lnTo>
                  <a:pt x="636" y="586"/>
                </a:lnTo>
                <a:lnTo>
                  <a:pt x="610" y="618"/>
                </a:lnTo>
                <a:lnTo>
                  <a:pt x="586" y="647"/>
                </a:lnTo>
                <a:lnTo>
                  <a:pt x="563" y="672"/>
                </a:lnTo>
                <a:lnTo>
                  <a:pt x="542" y="692"/>
                </a:lnTo>
                <a:lnTo>
                  <a:pt x="523" y="709"/>
                </a:lnTo>
                <a:lnTo>
                  <a:pt x="509" y="722"/>
                </a:lnTo>
                <a:lnTo>
                  <a:pt x="509" y="722"/>
                </a:lnTo>
                <a:close/>
                <a:moveTo>
                  <a:pt x="943" y="400"/>
                </a:moveTo>
                <a:lnTo>
                  <a:pt x="943" y="400"/>
                </a:lnTo>
                <a:lnTo>
                  <a:pt x="936" y="413"/>
                </a:lnTo>
                <a:lnTo>
                  <a:pt x="929" y="426"/>
                </a:lnTo>
                <a:lnTo>
                  <a:pt x="920" y="438"/>
                </a:lnTo>
                <a:lnTo>
                  <a:pt x="911" y="448"/>
                </a:lnTo>
                <a:lnTo>
                  <a:pt x="900" y="458"/>
                </a:lnTo>
                <a:lnTo>
                  <a:pt x="889" y="467"/>
                </a:lnTo>
                <a:lnTo>
                  <a:pt x="876" y="474"/>
                </a:lnTo>
                <a:lnTo>
                  <a:pt x="864" y="481"/>
                </a:lnTo>
                <a:lnTo>
                  <a:pt x="864" y="481"/>
                </a:lnTo>
                <a:lnTo>
                  <a:pt x="853" y="485"/>
                </a:lnTo>
                <a:lnTo>
                  <a:pt x="842" y="487"/>
                </a:lnTo>
                <a:lnTo>
                  <a:pt x="831" y="490"/>
                </a:lnTo>
                <a:lnTo>
                  <a:pt x="821" y="491"/>
                </a:lnTo>
                <a:lnTo>
                  <a:pt x="809" y="491"/>
                </a:lnTo>
                <a:lnTo>
                  <a:pt x="798" y="491"/>
                </a:lnTo>
                <a:lnTo>
                  <a:pt x="787" y="490"/>
                </a:lnTo>
                <a:lnTo>
                  <a:pt x="777" y="489"/>
                </a:lnTo>
                <a:lnTo>
                  <a:pt x="777" y="489"/>
                </a:lnTo>
                <a:lnTo>
                  <a:pt x="792" y="459"/>
                </a:lnTo>
                <a:lnTo>
                  <a:pt x="807" y="428"/>
                </a:lnTo>
                <a:lnTo>
                  <a:pt x="821" y="396"/>
                </a:lnTo>
                <a:lnTo>
                  <a:pt x="833" y="361"/>
                </a:lnTo>
                <a:lnTo>
                  <a:pt x="845" y="326"/>
                </a:lnTo>
                <a:lnTo>
                  <a:pt x="856" y="290"/>
                </a:lnTo>
                <a:lnTo>
                  <a:pt x="866" y="252"/>
                </a:lnTo>
                <a:lnTo>
                  <a:pt x="874" y="212"/>
                </a:lnTo>
                <a:lnTo>
                  <a:pt x="874" y="212"/>
                </a:lnTo>
                <a:lnTo>
                  <a:pt x="886" y="220"/>
                </a:lnTo>
                <a:lnTo>
                  <a:pt x="898" y="227"/>
                </a:lnTo>
                <a:lnTo>
                  <a:pt x="908" y="237"/>
                </a:lnTo>
                <a:lnTo>
                  <a:pt x="917" y="247"/>
                </a:lnTo>
                <a:lnTo>
                  <a:pt x="926" y="257"/>
                </a:lnTo>
                <a:lnTo>
                  <a:pt x="933" y="268"/>
                </a:lnTo>
                <a:lnTo>
                  <a:pt x="940" y="280"/>
                </a:lnTo>
                <a:lnTo>
                  <a:pt x="945" y="293"/>
                </a:lnTo>
                <a:lnTo>
                  <a:pt x="949" y="306"/>
                </a:lnTo>
                <a:lnTo>
                  <a:pt x="952" y="319"/>
                </a:lnTo>
                <a:lnTo>
                  <a:pt x="954" y="332"/>
                </a:lnTo>
                <a:lnTo>
                  <a:pt x="955" y="345"/>
                </a:lnTo>
                <a:lnTo>
                  <a:pt x="954" y="359"/>
                </a:lnTo>
                <a:lnTo>
                  <a:pt x="952" y="373"/>
                </a:lnTo>
                <a:lnTo>
                  <a:pt x="948" y="386"/>
                </a:lnTo>
                <a:lnTo>
                  <a:pt x="943" y="400"/>
                </a:lnTo>
                <a:lnTo>
                  <a:pt x="943" y="400"/>
                </a:lnTo>
                <a:close/>
              </a:path>
            </a:pathLst>
          </a:custGeom>
          <a:solidFill>
            <a:srgbClr val="BCA89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BEDCCB3C-A1B6-42B0-A2BC-8D48462941CC}"/>
              </a:ext>
            </a:extLst>
          </p:cNvPr>
          <p:cNvSpPr/>
          <p:nvPr/>
        </p:nvSpPr>
        <p:spPr>
          <a:xfrm>
            <a:off x="7098394" y="2668065"/>
            <a:ext cx="2304686" cy="56169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3200" spc="225" dirty="0" smtClean="0">
                <a:solidFill>
                  <a:srgbClr val="BCA890"/>
                </a:solidFill>
                <a:latin typeface="包图粗朗体" panose="02000000000000000000" pitchFamily="2" charset="-122"/>
                <a:ea typeface="包图粗朗体" panose="02000000000000000000" pitchFamily="2" charset="-122"/>
                <a:cs typeface="+mn-ea"/>
                <a:sym typeface="+mn-lt"/>
              </a:rPr>
              <a:t>Part 02</a:t>
            </a:r>
            <a:endParaRPr sz="3200" spc="225" dirty="0">
              <a:solidFill>
                <a:srgbClr val="BCA890"/>
              </a:solidFill>
              <a:latin typeface="包图粗朗体" panose="02000000000000000000" pitchFamily="2" charset="-122"/>
              <a:ea typeface="包图粗朗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978F80F1-0080-42DE-AE1A-2AC80DA2290D}"/>
              </a:ext>
            </a:extLst>
          </p:cNvPr>
          <p:cNvSpPr/>
          <p:nvPr/>
        </p:nvSpPr>
        <p:spPr>
          <a:xfrm>
            <a:off x="7144943" y="4393379"/>
            <a:ext cx="2151457" cy="56169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3200" spc="225" dirty="0" smtClean="0">
                <a:solidFill>
                  <a:srgbClr val="BCA890"/>
                </a:solidFill>
                <a:latin typeface="包图粗朗体" panose="02000000000000000000" pitchFamily="2" charset="-122"/>
                <a:ea typeface="包图粗朗体" panose="02000000000000000000" pitchFamily="2" charset="-122"/>
                <a:cs typeface="+mn-ea"/>
                <a:sym typeface="+mn-lt"/>
              </a:rPr>
              <a:t>Part 03</a:t>
            </a:r>
            <a:endParaRPr sz="3200" spc="225" dirty="0">
              <a:solidFill>
                <a:srgbClr val="BCA890"/>
              </a:solidFill>
              <a:latin typeface="包图粗朗体" panose="02000000000000000000" pitchFamily="2" charset="-122"/>
              <a:ea typeface="包图粗朗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0D2BE31-F82E-43B5-8F14-1822DD399DD3}"/>
              </a:ext>
            </a:extLst>
          </p:cNvPr>
          <p:cNvSpPr/>
          <p:nvPr/>
        </p:nvSpPr>
        <p:spPr>
          <a:xfrm>
            <a:off x="7220425" y="5016455"/>
            <a:ext cx="3441057" cy="500137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CN" altLang="en-US" sz="2800" spc="225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rPr>
              <a:t>项目取得的成果</a:t>
            </a:r>
            <a:endParaRPr sz="2800" spc="225" dirty="0">
              <a:solidFill>
                <a:schemeClr val="tx1">
                  <a:lumMod val="75000"/>
                  <a:lumOff val="25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+mn-lt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10D2BE31-F82E-43B5-8F14-1822DD399DD3}"/>
              </a:ext>
            </a:extLst>
          </p:cNvPr>
          <p:cNvSpPr/>
          <p:nvPr/>
        </p:nvSpPr>
        <p:spPr>
          <a:xfrm>
            <a:off x="7189945" y="3309575"/>
            <a:ext cx="3441057" cy="500137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CN" altLang="en-US" sz="2800" spc="225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rPr>
              <a:t>项目创新</a:t>
            </a:r>
            <a:r>
              <a:rPr lang="zh-CN" altLang="en-US" sz="2800" spc="225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rPr>
              <a:t>点与优势</a:t>
            </a:r>
            <a:endParaRPr sz="2800" spc="225" dirty="0">
              <a:solidFill>
                <a:schemeClr val="tx1">
                  <a:lumMod val="75000"/>
                  <a:lumOff val="25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3896443"/>
      </p:ext>
    </p:extLst>
  </p:cSld>
  <p:clrMapOvr>
    <a:masterClrMapping/>
  </p:clrMapOvr>
  <p:transition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1" grpId="0"/>
      <p:bldP spid="32" grpId="0"/>
      <p:bldP spid="34" grpId="0"/>
      <p:bldP spid="35" grpId="0"/>
      <p:bldP spid="36" grpId="0" animBg="1"/>
      <p:bldP spid="37" grpId="0" animBg="1"/>
      <p:bldP spid="39" grpId="0" animBg="1"/>
      <p:bldP spid="40" grpId="0"/>
      <p:bldP spid="42" grpId="0"/>
      <p:bldP spid="28" grpId="0"/>
      <p:bldP spid="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63D330BF-38C0-4CF4-ABAD-F71885709CE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9DB328E2-B371-4F6C-A84F-3EA08E4994D5}"/>
              </a:ext>
            </a:extLst>
          </p:cNvPr>
          <p:cNvSpPr/>
          <p:nvPr/>
        </p:nvSpPr>
        <p:spPr>
          <a:xfrm>
            <a:off x="0" y="2049510"/>
            <a:ext cx="12192000" cy="2758980"/>
          </a:xfrm>
          <a:prstGeom prst="rect">
            <a:avLst/>
          </a:prstGeom>
          <a:solidFill>
            <a:srgbClr val="6667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平行四边形 1">
            <a:extLst>
              <a:ext uri="{FF2B5EF4-FFF2-40B4-BE49-F238E27FC236}">
                <a16:creationId xmlns:a16="http://schemas.microsoft.com/office/drawing/2014/main" id="{6922DCA0-1D99-42A5-A5DB-5AB7C1F9D057}"/>
              </a:ext>
            </a:extLst>
          </p:cNvPr>
          <p:cNvSpPr/>
          <p:nvPr/>
        </p:nvSpPr>
        <p:spPr>
          <a:xfrm>
            <a:off x="1627773" y="1384300"/>
            <a:ext cx="3162300" cy="4089400"/>
          </a:xfrm>
          <a:prstGeom prst="parallelogram">
            <a:avLst/>
          </a:prstGeom>
          <a:solidFill>
            <a:srgbClr val="BCA8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32C7B03-B002-46BF-89EE-3893706E6206}"/>
              </a:ext>
            </a:extLst>
          </p:cNvPr>
          <p:cNvSpPr/>
          <p:nvPr/>
        </p:nvSpPr>
        <p:spPr>
          <a:xfrm>
            <a:off x="1976695" y="2049510"/>
            <a:ext cx="2464455" cy="219290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en-US" altLang="zh-CN" sz="13800" spc="225" dirty="0" smtClean="0">
                <a:solidFill>
                  <a:schemeClr val="bg1"/>
                </a:solidFill>
                <a:latin typeface="包图粗朗体" panose="02000000000000000000" pitchFamily="2" charset="-122"/>
                <a:ea typeface="包图粗朗体" panose="02000000000000000000" pitchFamily="2" charset="-122"/>
                <a:cs typeface="+mn-ea"/>
                <a:sym typeface="+mn-lt"/>
              </a:rPr>
              <a:t>1</a:t>
            </a:r>
            <a:endParaRPr sz="13800" spc="225" dirty="0">
              <a:solidFill>
                <a:schemeClr val="bg1"/>
              </a:solidFill>
              <a:latin typeface="包图粗朗体" panose="02000000000000000000" pitchFamily="2" charset="-122"/>
              <a:ea typeface="包图粗朗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29CA21C-4690-466E-A8A0-A301E122288B}"/>
              </a:ext>
            </a:extLst>
          </p:cNvPr>
          <p:cNvSpPr/>
          <p:nvPr/>
        </p:nvSpPr>
        <p:spPr>
          <a:xfrm>
            <a:off x="4912339" y="2854398"/>
            <a:ext cx="5651888" cy="99257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CN" altLang="en-US" sz="6000" spc="225" dirty="0" smtClean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rPr>
              <a:t>项目概述</a:t>
            </a:r>
            <a:endParaRPr sz="6000" spc="225" dirty="0">
              <a:solidFill>
                <a:schemeClr val="bg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9327028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6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C866479B-B15A-4E2C-9D08-8BB340721CF6}"/>
              </a:ext>
            </a:extLst>
          </p:cNvPr>
          <p:cNvSpPr/>
          <p:nvPr/>
        </p:nvSpPr>
        <p:spPr>
          <a:xfrm>
            <a:off x="4350532" y="271735"/>
            <a:ext cx="3441057" cy="56169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3200" spc="225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+mn-lt"/>
              </a:rPr>
              <a:t>项目</a:t>
            </a:r>
            <a:r>
              <a:rPr lang="zh-CN" altLang="en-US" sz="3200" spc="225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+mn-lt"/>
              </a:rPr>
              <a:t>概述</a:t>
            </a:r>
            <a:endParaRPr lang="en-US" altLang="zh-CN" sz="3200" spc="225" dirty="0" smtClean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+mn-lt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A0FEB712-AA69-4A1D-BD12-92CAB1454E4D}"/>
              </a:ext>
            </a:extLst>
          </p:cNvPr>
          <p:cNvCxnSpPr>
            <a:cxnSpLocks/>
          </p:cNvCxnSpPr>
          <p:nvPr/>
        </p:nvCxnSpPr>
        <p:spPr>
          <a:xfrm>
            <a:off x="5670548" y="977900"/>
            <a:ext cx="850902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27">
            <a:extLst>
              <a:ext uri="{FF2B5EF4-FFF2-40B4-BE49-F238E27FC236}">
                <a16:creationId xmlns:a16="http://schemas.microsoft.com/office/drawing/2014/main" id="{10B488C8-D0E8-4168-9F9F-205FDF4863BE}"/>
              </a:ext>
            </a:extLst>
          </p:cNvPr>
          <p:cNvSpPr/>
          <p:nvPr/>
        </p:nvSpPr>
        <p:spPr>
          <a:xfrm>
            <a:off x="2218090" y="2710973"/>
            <a:ext cx="3670935" cy="5164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28800">
              <a:lnSpc>
                <a:spcPct val="120000"/>
              </a:lnSpc>
            </a:pP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Segoe UI" panose="020B0502040204020203" pitchFamily="34" charset="0"/>
              </a:rPr>
              <a:t>背景意义</a:t>
            </a:r>
            <a:endParaRPr lang="en-US" altLang="zh-CN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Segoe UI" panose="020B0502040204020203" pitchFamily="34" charset="0"/>
            </a:endParaRPr>
          </a:p>
        </p:txBody>
      </p:sp>
      <p:sp>
        <p:nvSpPr>
          <p:cNvPr id="8" name="Shape">
            <a:extLst>
              <a:ext uri="{FF2B5EF4-FFF2-40B4-BE49-F238E27FC236}">
                <a16:creationId xmlns:a16="http://schemas.microsoft.com/office/drawing/2014/main" id="{F7221845-6720-4E40-8BAB-56F8314F8AEA}"/>
              </a:ext>
            </a:extLst>
          </p:cNvPr>
          <p:cNvSpPr/>
          <p:nvPr/>
        </p:nvSpPr>
        <p:spPr>
          <a:xfrm>
            <a:off x="1379890" y="2681396"/>
            <a:ext cx="660400" cy="660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4727"/>
                </a:moveTo>
                <a:lnTo>
                  <a:pt x="982" y="14727"/>
                </a:ln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4727"/>
                  <a:pt x="20618" y="14727"/>
                </a:cubicBezTo>
                <a:close/>
                <a:moveTo>
                  <a:pt x="20618" y="16691"/>
                </a:moveTo>
                <a:cubicBezTo>
                  <a:pt x="20618" y="17233"/>
                  <a:pt x="20178" y="17673"/>
                  <a:pt x="19636" y="17673"/>
                </a:cubicBezTo>
                <a:lnTo>
                  <a:pt x="1964" y="17673"/>
                </a:lnTo>
                <a:cubicBezTo>
                  <a:pt x="1422" y="17673"/>
                  <a:pt x="982" y="17233"/>
                  <a:pt x="982" y="16691"/>
                </a:cubicBezTo>
                <a:lnTo>
                  <a:pt x="982" y="15709"/>
                </a:lnTo>
                <a:lnTo>
                  <a:pt x="20618" y="15709"/>
                </a:lnTo>
                <a:cubicBezTo>
                  <a:pt x="20618" y="15709"/>
                  <a:pt x="20618" y="16691"/>
                  <a:pt x="20618" y="16691"/>
                </a:cubicBezTo>
                <a:close/>
                <a:moveTo>
                  <a:pt x="11782" y="20618"/>
                </a:moveTo>
                <a:lnTo>
                  <a:pt x="9818" y="20618"/>
                </a:lnTo>
                <a:lnTo>
                  <a:pt x="9818" y="18655"/>
                </a:lnTo>
                <a:lnTo>
                  <a:pt x="11782" y="18655"/>
                </a:lnTo>
                <a:cubicBezTo>
                  <a:pt x="11782" y="18655"/>
                  <a:pt x="11782" y="20618"/>
                  <a:pt x="11782" y="20618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6691"/>
                </a:lnTo>
                <a:cubicBezTo>
                  <a:pt x="0" y="17775"/>
                  <a:pt x="879" y="18655"/>
                  <a:pt x="1964" y="18655"/>
                </a:cubicBezTo>
                <a:lnTo>
                  <a:pt x="8836" y="18655"/>
                </a:lnTo>
                <a:lnTo>
                  <a:pt x="8836" y="20618"/>
                </a:lnTo>
                <a:lnTo>
                  <a:pt x="7364" y="20618"/>
                </a:lnTo>
                <a:cubicBezTo>
                  <a:pt x="7092" y="20618"/>
                  <a:pt x="6873" y="20838"/>
                  <a:pt x="6873" y="21109"/>
                </a:cubicBezTo>
                <a:cubicBezTo>
                  <a:pt x="6873" y="21381"/>
                  <a:pt x="7092" y="21600"/>
                  <a:pt x="7364" y="21600"/>
                </a:cubicBezTo>
                <a:lnTo>
                  <a:pt x="14236" y="21600"/>
                </a:lnTo>
                <a:cubicBezTo>
                  <a:pt x="14508" y="21600"/>
                  <a:pt x="14727" y="21381"/>
                  <a:pt x="14727" y="21109"/>
                </a:cubicBezTo>
                <a:cubicBezTo>
                  <a:pt x="14727" y="20838"/>
                  <a:pt x="14508" y="20618"/>
                  <a:pt x="14236" y="20618"/>
                </a:cubicBezTo>
                <a:lnTo>
                  <a:pt x="12764" y="20618"/>
                </a:lnTo>
                <a:lnTo>
                  <a:pt x="12764" y="18655"/>
                </a:lnTo>
                <a:lnTo>
                  <a:pt x="19636" y="18655"/>
                </a:lnTo>
                <a:cubicBezTo>
                  <a:pt x="20721" y="18655"/>
                  <a:pt x="21600" y="17775"/>
                  <a:pt x="21600" y="16691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rgbClr val="BCA890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 algn="l" defTabSz="914400" rtl="0">
              <a:defRPr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r>
              <a:rPr lang="en-US" altLang="zh-CN" sz="3600" kern="1200" dirty="0" smtClean="0">
                <a:solidFill>
                  <a:prstClr val="white">
                    <a:lumMod val="95000"/>
                  </a:prstClr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字魂58号-创中黑" panose="00000500000000000000" pitchFamily="2" charset="-122"/>
                <a:ea typeface="字魂58号-创中黑" panose="00000500000000000000" pitchFamily="2" charset="-122"/>
                <a:sym typeface="Gill Sans"/>
              </a:rPr>
              <a:t> </a:t>
            </a:r>
            <a:endParaRPr sz="3600" kern="1200" dirty="0">
              <a:solidFill>
                <a:prstClr val="white">
                  <a:lumMod val="95000"/>
                </a:prstClr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字魂58号-创中黑" panose="00000500000000000000" pitchFamily="2" charset="-122"/>
              <a:ea typeface="字魂58号-创中黑" panose="00000500000000000000" pitchFamily="2" charset="-122"/>
              <a:sym typeface="Gill Sans"/>
            </a:endParaRPr>
          </a:p>
        </p:txBody>
      </p:sp>
      <p:sp>
        <p:nvSpPr>
          <p:cNvPr id="9" name="Shape">
            <a:extLst>
              <a:ext uri="{FF2B5EF4-FFF2-40B4-BE49-F238E27FC236}">
                <a16:creationId xmlns:a16="http://schemas.microsoft.com/office/drawing/2014/main" id="{B4F062BC-A2DA-4552-A6FE-AB5ACD371B1B}"/>
              </a:ext>
            </a:extLst>
          </p:cNvPr>
          <p:cNvSpPr/>
          <p:nvPr/>
        </p:nvSpPr>
        <p:spPr>
          <a:xfrm>
            <a:off x="5926942" y="2596443"/>
            <a:ext cx="660400" cy="660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655" y="11291"/>
                </a:moveTo>
                <a:lnTo>
                  <a:pt x="18655" y="7364"/>
                </a:lnTo>
                <a:cubicBezTo>
                  <a:pt x="19739" y="7364"/>
                  <a:pt x="20618" y="8243"/>
                  <a:pt x="20618" y="9327"/>
                </a:cubicBezTo>
                <a:cubicBezTo>
                  <a:pt x="20618" y="10412"/>
                  <a:pt x="19739" y="11291"/>
                  <a:pt x="18655" y="11291"/>
                </a:cubicBezTo>
                <a:moveTo>
                  <a:pt x="17673" y="17182"/>
                </a:moveTo>
                <a:cubicBezTo>
                  <a:pt x="17673" y="17453"/>
                  <a:pt x="17453" y="17673"/>
                  <a:pt x="17182" y="17673"/>
                </a:cubicBezTo>
                <a:cubicBezTo>
                  <a:pt x="16911" y="17673"/>
                  <a:pt x="16691" y="17453"/>
                  <a:pt x="16691" y="17182"/>
                </a:cubicBezTo>
                <a:lnTo>
                  <a:pt x="16691" y="1473"/>
                </a:lnTo>
                <a:cubicBezTo>
                  <a:pt x="16691" y="1202"/>
                  <a:pt x="16911" y="982"/>
                  <a:pt x="17182" y="982"/>
                </a:cubicBezTo>
                <a:cubicBezTo>
                  <a:pt x="17453" y="982"/>
                  <a:pt x="17673" y="1202"/>
                  <a:pt x="17673" y="1473"/>
                </a:cubicBezTo>
                <a:cubicBezTo>
                  <a:pt x="17673" y="1473"/>
                  <a:pt x="17673" y="17182"/>
                  <a:pt x="17673" y="17182"/>
                </a:cubicBezTo>
                <a:close/>
                <a:moveTo>
                  <a:pt x="15709" y="15780"/>
                </a:moveTo>
                <a:lnTo>
                  <a:pt x="8836" y="13718"/>
                </a:lnTo>
                <a:lnTo>
                  <a:pt x="8836" y="4937"/>
                </a:lnTo>
                <a:lnTo>
                  <a:pt x="15709" y="2875"/>
                </a:lnTo>
                <a:cubicBezTo>
                  <a:pt x="15709" y="2875"/>
                  <a:pt x="15709" y="15780"/>
                  <a:pt x="15709" y="15780"/>
                </a:cubicBezTo>
                <a:close/>
                <a:moveTo>
                  <a:pt x="9479" y="19636"/>
                </a:moveTo>
                <a:lnTo>
                  <a:pt x="9697" y="20618"/>
                </a:lnTo>
                <a:lnTo>
                  <a:pt x="6775" y="20618"/>
                </a:lnTo>
                <a:lnTo>
                  <a:pt x="6558" y="19636"/>
                </a:lnTo>
                <a:cubicBezTo>
                  <a:pt x="6558" y="19636"/>
                  <a:pt x="9479" y="19636"/>
                  <a:pt x="9479" y="19636"/>
                </a:cubicBezTo>
                <a:close/>
                <a:moveTo>
                  <a:pt x="6339" y="18655"/>
                </a:moveTo>
                <a:lnTo>
                  <a:pt x="5356" y="14232"/>
                </a:lnTo>
                <a:lnTo>
                  <a:pt x="8176" y="14545"/>
                </a:lnTo>
                <a:lnTo>
                  <a:pt x="8360" y="14600"/>
                </a:lnTo>
                <a:lnTo>
                  <a:pt x="9260" y="18655"/>
                </a:lnTo>
                <a:cubicBezTo>
                  <a:pt x="9260" y="18655"/>
                  <a:pt x="6339" y="18655"/>
                  <a:pt x="6339" y="18655"/>
                </a:cubicBezTo>
                <a:close/>
                <a:moveTo>
                  <a:pt x="982" y="12764"/>
                </a:moveTo>
                <a:lnTo>
                  <a:pt x="982" y="10800"/>
                </a:lnTo>
                <a:lnTo>
                  <a:pt x="3436" y="10800"/>
                </a:lnTo>
                <a:cubicBezTo>
                  <a:pt x="3707" y="10800"/>
                  <a:pt x="3927" y="10581"/>
                  <a:pt x="3927" y="10309"/>
                </a:cubicBezTo>
                <a:cubicBezTo>
                  <a:pt x="3927" y="10038"/>
                  <a:pt x="3707" y="9818"/>
                  <a:pt x="3436" y="9818"/>
                </a:cubicBezTo>
                <a:lnTo>
                  <a:pt x="982" y="9818"/>
                </a:lnTo>
                <a:lnTo>
                  <a:pt x="982" y="8836"/>
                </a:lnTo>
                <a:lnTo>
                  <a:pt x="2455" y="8836"/>
                </a:lnTo>
                <a:cubicBezTo>
                  <a:pt x="2725" y="8836"/>
                  <a:pt x="2945" y="8617"/>
                  <a:pt x="2945" y="8345"/>
                </a:cubicBezTo>
                <a:cubicBezTo>
                  <a:pt x="2945" y="8075"/>
                  <a:pt x="2725" y="7855"/>
                  <a:pt x="2455" y="7855"/>
                </a:cubicBezTo>
                <a:lnTo>
                  <a:pt x="982" y="7855"/>
                </a:lnTo>
                <a:lnTo>
                  <a:pt x="982" y="5891"/>
                </a:lnTo>
                <a:lnTo>
                  <a:pt x="7855" y="5128"/>
                </a:lnTo>
                <a:lnTo>
                  <a:pt x="7855" y="13528"/>
                </a:lnTo>
                <a:cubicBezTo>
                  <a:pt x="7855" y="13528"/>
                  <a:pt x="982" y="12764"/>
                  <a:pt x="982" y="12764"/>
                </a:cubicBezTo>
                <a:close/>
                <a:moveTo>
                  <a:pt x="18655" y="6382"/>
                </a:moveTo>
                <a:lnTo>
                  <a:pt x="18655" y="1473"/>
                </a:lnTo>
                <a:cubicBezTo>
                  <a:pt x="18655" y="659"/>
                  <a:pt x="17995" y="0"/>
                  <a:pt x="17182" y="0"/>
                </a:cubicBezTo>
                <a:cubicBezTo>
                  <a:pt x="16368" y="0"/>
                  <a:pt x="15709" y="659"/>
                  <a:pt x="15709" y="1473"/>
                </a:cubicBezTo>
                <a:lnTo>
                  <a:pt x="15709" y="1850"/>
                </a:lnTo>
                <a:lnTo>
                  <a:pt x="8175" y="4110"/>
                </a:lnTo>
                <a:lnTo>
                  <a:pt x="982" y="4909"/>
                </a:lnTo>
                <a:cubicBezTo>
                  <a:pt x="440" y="4909"/>
                  <a:pt x="0" y="5349"/>
                  <a:pt x="0" y="5891"/>
                </a:cubicBezTo>
                <a:lnTo>
                  <a:pt x="0" y="12764"/>
                </a:lnTo>
                <a:cubicBezTo>
                  <a:pt x="0" y="13306"/>
                  <a:pt x="440" y="13745"/>
                  <a:pt x="982" y="13745"/>
                </a:cubicBezTo>
                <a:lnTo>
                  <a:pt x="4325" y="14117"/>
                </a:lnTo>
                <a:lnTo>
                  <a:pt x="5903" y="21216"/>
                </a:lnTo>
                <a:lnTo>
                  <a:pt x="5912" y="21214"/>
                </a:lnTo>
                <a:cubicBezTo>
                  <a:pt x="5961" y="21433"/>
                  <a:pt x="6148" y="21600"/>
                  <a:pt x="6382" y="21600"/>
                </a:cubicBezTo>
                <a:lnTo>
                  <a:pt x="10309" y="21600"/>
                </a:lnTo>
                <a:cubicBezTo>
                  <a:pt x="10580" y="21600"/>
                  <a:pt x="10800" y="21381"/>
                  <a:pt x="10800" y="21109"/>
                </a:cubicBezTo>
                <a:cubicBezTo>
                  <a:pt x="10800" y="21072"/>
                  <a:pt x="10787" y="21039"/>
                  <a:pt x="10779" y="21005"/>
                </a:cubicBezTo>
                <a:lnTo>
                  <a:pt x="10788" y="21003"/>
                </a:lnTo>
                <a:lnTo>
                  <a:pt x="9437" y="14923"/>
                </a:lnTo>
                <a:lnTo>
                  <a:pt x="15709" y="16805"/>
                </a:lnTo>
                <a:lnTo>
                  <a:pt x="15709" y="17182"/>
                </a:lnTo>
                <a:cubicBezTo>
                  <a:pt x="15709" y="17995"/>
                  <a:pt x="16368" y="18655"/>
                  <a:pt x="17182" y="18655"/>
                </a:cubicBezTo>
                <a:cubicBezTo>
                  <a:pt x="17995" y="18655"/>
                  <a:pt x="18655" y="17995"/>
                  <a:pt x="18655" y="17182"/>
                </a:cubicBezTo>
                <a:lnTo>
                  <a:pt x="18655" y="12273"/>
                </a:lnTo>
                <a:cubicBezTo>
                  <a:pt x="20281" y="12273"/>
                  <a:pt x="21600" y="10954"/>
                  <a:pt x="21600" y="9327"/>
                </a:cubicBezTo>
                <a:cubicBezTo>
                  <a:pt x="21600" y="7701"/>
                  <a:pt x="20281" y="6382"/>
                  <a:pt x="18655" y="6382"/>
                </a:cubicBezTo>
              </a:path>
            </a:pathLst>
          </a:custGeom>
          <a:solidFill>
            <a:srgbClr val="BCA890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 algn="l" defTabSz="914400" rtl="0">
              <a:defRPr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600" kern="1200">
              <a:solidFill>
                <a:prstClr val="white">
                  <a:lumMod val="95000"/>
                </a:prstClr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字魂58号-创中黑" panose="00000500000000000000" pitchFamily="2" charset="-122"/>
              <a:ea typeface="字魂58号-创中黑" panose="00000500000000000000" pitchFamily="2" charset="-122"/>
              <a:sym typeface="Gill Sans"/>
            </a:endParaRPr>
          </a:p>
        </p:txBody>
      </p:sp>
      <p:sp>
        <p:nvSpPr>
          <p:cNvPr id="10" name="Rectangle 27">
            <a:extLst>
              <a:ext uri="{FF2B5EF4-FFF2-40B4-BE49-F238E27FC236}">
                <a16:creationId xmlns:a16="http://schemas.microsoft.com/office/drawing/2014/main" id="{ED6502AA-826A-4ED4-AB5F-40A2FE605717}"/>
              </a:ext>
            </a:extLst>
          </p:cNvPr>
          <p:cNvSpPr/>
          <p:nvPr/>
        </p:nvSpPr>
        <p:spPr>
          <a:xfrm>
            <a:off x="6765142" y="2793400"/>
            <a:ext cx="3670935" cy="517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28800">
              <a:lnSpc>
                <a:spcPct val="120000"/>
              </a:lnSpc>
            </a:pP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Segoe UI" panose="020B0502040204020203" pitchFamily="34" charset="0"/>
              </a:rPr>
              <a:t>用处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9279615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/>
      <p:bldP spid="8" grpId="0" animBg="1"/>
      <p:bldP spid="9" grpId="0" animBg="1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DD70453F-20BA-454F-B949-150C33069E4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9DB328E2-B371-4F6C-A84F-3EA08E4994D5}"/>
              </a:ext>
            </a:extLst>
          </p:cNvPr>
          <p:cNvSpPr/>
          <p:nvPr/>
        </p:nvSpPr>
        <p:spPr>
          <a:xfrm>
            <a:off x="0" y="2049510"/>
            <a:ext cx="12192000" cy="2758980"/>
          </a:xfrm>
          <a:prstGeom prst="rect">
            <a:avLst/>
          </a:prstGeom>
          <a:solidFill>
            <a:srgbClr val="6667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平行四边形 1">
            <a:extLst>
              <a:ext uri="{FF2B5EF4-FFF2-40B4-BE49-F238E27FC236}">
                <a16:creationId xmlns:a16="http://schemas.microsoft.com/office/drawing/2014/main" id="{6922DCA0-1D99-42A5-A5DB-5AB7C1F9D057}"/>
              </a:ext>
            </a:extLst>
          </p:cNvPr>
          <p:cNvSpPr/>
          <p:nvPr/>
        </p:nvSpPr>
        <p:spPr>
          <a:xfrm>
            <a:off x="1627773" y="1384300"/>
            <a:ext cx="3162300" cy="4089400"/>
          </a:xfrm>
          <a:prstGeom prst="parallelogram">
            <a:avLst/>
          </a:prstGeom>
          <a:solidFill>
            <a:srgbClr val="BCA8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32C7B03-B002-46BF-89EE-3893706E6206}"/>
              </a:ext>
            </a:extLst>
          </p:cNvPr>
          <p:cNvSpPr/>
          <p:nvPr/>
        </p:nvSpPr>
        <p:spPr>
          <a:xfrm>
            <a:off x="1976695" y="2049510"/>
            <a:ext cx="2464455" cy="219290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en-US" altLang="zh-CN" sz="13800" spc="225" dirty="0" smtClean="0">
                <a:solidFill>
                  <a:schemeClr val="bg1"/>
                </a:solidFill>
                <a:latin typeface="包图粗朗体" panose="02000000000000000000" pitchFamily="2" charset="-122"/>
                <a:ea typeface="包图粗朗体" panose="02000000000000000000" pitchFamily="2" charset="-122"/>
                <a:cs typeface="+mn-ea"/>
                <a:sym typeface="+mn-lt"/>
              </a:rPr>
              <a:t>2</a:t>
            </a:r>
            <a:endParaRPr sz="13800" spc="225" dirty="0">
              <a:solidFill>
                <a:schemeClr val="bg1"/>
              </a:solidFill>
              <a:latin typeface="包图粗朗体" panose="02000000000000000000" pitchFamily="2" charset="-122"/>
              <a:ea typeface="包图粗朗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29CA21C-4690-466E-A8A0-A301E122288B}"/>
              </a:ext>
            </a:extLst>
          </p:cNvPr>
          <p:cNvSpPr/>
          <p:nvPr/>
        </p:nvSpPr>
        <p:spPr>
          <a:xfrm>
            <a:off x="4912338" y="2869638"/>
            <a:ext cx="6742105" cy="99257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CN" altLang="en-US" sz="6000" spc="225" dirty="0" smtClean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rPr>
              <a:t>项目创新</a:t>
            </a:r>
            <a:r>
              <a:rPr lang="zh-CN" altLang="en-US" sz="6000" spc="225" dirty="0" smtClean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rPr>
              <a:t>点与优势</a:t>
            </a:r>
            <a:endParaRPr sz="6000" spc="225" dirty="0">
              <a:solidFill>
                <a:schemeClr val="bg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8686492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6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C866479B-B15A-4E2C-9D08-8BB340721CF6}"/>
              </a:ext>
            </a:extLst>
          </p:cNvPr>
          <p:cNvSpPr/>
          <p:nvPr/>
        </p:nvSpPr>
        <p:spPr>
          <a:xfrm>
            <a:off x="4242467" y="271735"/>
            <a:ext cx="3721125" cy="56169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3200" spc="225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+mn-lt"/>
              </a:rPr>
              <a:t>项目创新</a:t>
            </a:r>
            <a:r>
              <a:rPr lang="zh-CN" altLang="en-US" sz="3200" spc="225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+mn-lt"/>
              </a:rPr>
              <a:t>点与优势</a:t>
            </a:r>
            <a:endParaRPr sz="3200" spc="225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+mn-lt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A0FEB712-AA69-4A1D-BD12-92CAB1454E4D}"/>
              </a:ext>
            </a:extLst>
          </p:cNvPr>
          <p:cNvCxnSpPr>
            <a:cxnSpLocks/>
          </p:cNvCxnSpPr>
          <p:nvPr/>
        </p:nvCxnSpPr>
        <p:spPr>
          <a:xfrm>
            <a:off x="5670548" y="977900"/>
            <a:ext cx="850902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27">
            <a:extLst>
              <a:ext uri="{FF2B5EF4-FFF2-40B4-BE49-F238E27FC236}">
                <a16:creationId xmlns:a16="http://schemas.microsoft.com/office/drawing/2014/main" id="{235FA284-FC7C-40FE-87C9-598B49DD8915}"/>
              </a:ext>
            </a:extLst>
          </p:cNvPr>
          <p:cNvSpPr/>
          <p:nvPr/>
        </p:nvSpPr>
        <p:spPr>
          <a:xfrm>
            <a:off x="1499323" y="2012289"/>
            <a:ext cx="5952273" cy="5164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28800">
              <a:lnSpc>
                <a:spcPct val="120000"/>
              </a:lnSpc>
            </a:pP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Segoe UI" panose="020B0502040204020203" pitchFamily="34" charset="0"/>
              </a:rPr>
              <a:t>一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Segoe UI" panose="020B0502040204020203" pitchFamily="34" charset="0"/>
            </a:endParaRPr>
          </a:p>
        </p:txBody>
      </p:sp>
      <p:sp>
        <p:nvSpPr>
          <p:cNvPr id="9" name="Rectangle 28">
            <a:extLst>
              <a:ext uri="{FF2B5EF4-FFF2-40B4-BE49-F238E27FC236}">
                <a16:creationId xmlns:a16="http://schemas.microsoft.com/office/drawing/2014/main" id="{B18B45B3-E18E-477E-94D4-A289D8BDCDF7}"/>
              </a:ext>
            </a:extLst>
          </p:cNvPr>
          <p:cNvSpPr/>
          <p:nvPr/>
        </p:nvSpPr>
        <p:spPr>
          <a:xfrm>
            <a:off x="1499324" y="2477110"/>
            <a:ext cx="5789554" cy="518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28800">
              <a:lnSpc>
                <a:spcPct val="120000"/>
              </a:lnSpc>
            </a:pPr>
            <a:r>
              <a:rPr lang="zh-CN" altLang="zh-CN" sz="1200" dirty="0" smtClean="0"/>
              <a:t>创新地将大数据技术应用于网络教学反馈方面，更客观全面的将网络教学情况反映给观看者与视频发布人员</a:t>
            </a:r>
            <a:r>
              <a:rPr lang="zh-CN" altLang="en-US" sz="1200" dirty="0" smtClean="0"/>
              <a:t>；</a:t>
            </a:r>
            <a:endParaRPr lang="id-ID" sz="1200" kern="1200" dirty="0">
              <a:solidFill>
                <a:schemeClr val="tx1">
                  <a:lumMod val="65000"/>
                  <a:lumOff val="3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Segoe UI Light" panose="020B0502040204020203" pitchFamily="34" charset="0"/>
            </a:endParaRPr>
          </a:p>
        </p:txBody>
      </p:sp>
      <p:sp>
        <p:nvSpPr>
          <p:cNvPr id="10" name="Rectangle 27">
            <a:extLst>
              <a:ext uri="{FF2B5EF4-FFF2-40B4-BE49-F238E27FC236}">
                <a16:creationId xmlns:a16="http://schemas.microsoft.com/office/drawing/2014/main" id="{488B3E21-9E10-4FF2-B706-81D3D91DA445}"/>
              </a:ext>
            </a:extLst>
          </p:cNvPr>
          <p:cNvSpPr/>
          <p:nvPr/>
        </p:nvSpPr>
        <p:spPr>
          <a:xfrm>
            <a:off x="1499323" y="3119081"/>
            <a:ext cx="5952273" cy="5164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28800">
              <a:lnSpc>
                <a:spcPct val="120000"/>
              </a:lnSpc>
            </a:pP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Segoe UI" panose="020B0502040204020203" pitchFamily="34" charset="0"/>
              </a:rPr>
              <a:t>二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Segoe UI" panose="020B0502040204020203" pitchFamily="34" charset="0"/>
            </a:endParaRPr>
          </a:p>
        </p:txBody>
      </p:sp>
      <p:sp>
        <p:nvSpPr>
          <p:cNvPr id="11" name="Rectangle 28">
            <a:extLst>
              <a:ext uri="{FF2B5EF4-FFF2-40B4-BE49-F238E27FC236}">
                <a16:creationId xmlns:a16="http://schemas.microsoft.com/office/drawing/2014/main" id="{B42B5C59-8ED4-49D5-A484-B11968971ED5}"/>
              </a:ext>
            </a:extLst>
          </p:cNvPr>
          <p:cNvSpPr/>
          <p:nvPr/>
        </p:nvSpPr>
        <p:spPr>
          <a:xfrm>
            <a:off x="1499324" y="3574849"/>
            <a:ext cx="5789554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28800">
              <a:lnSpc>
                <a:spcPct val="120000"/>
              </a:lnSpc>
            </a:pPr>
            <a:r>
              <a:rPr lang="zh-CN" altLang="zh-CN" sz="1200" dirty="0" smtClean="0"/>
              <a:t>为将大数据技术应用于处理用户行为痕迹记录提供了技术基础</a:t>
            </a:r>
            <a:r>
              <a:rPr lang="zh-CN" altLang="en-US" sz="1200" dirty="0" smtClean="0"/>
              <a:t>；</a:t>
            </a:r>
            <a:endParaRPr lang="en-US" altLang="zh-CN" sz="1200" dirty="0" smtClean="0"/>
          </a:p>
          <a:p>
            <a:pPr defTabSz="1828800">
              <a:lnSpc>
                <a:spcPct val="120000"/>
              </a:lnSpc>
            </a:pPr>
            <a:r>
              <a:rPr lang="zh-CN" altLang="zh-CN" sz="1200" dirty="0"/>
              <a:t>将用户所产生的行为痕迹记录数据时刻进行归纳与整理，实时更新记录数据，</a:t>
            </a:r>
            <a:r>
              <a:rPr lang="zh-CN" altLang="zh-CN" sz="1200" dirty="0" smtClean="0"/>
              <a:t>并</a:t>
            </a:r>
            <a:r>
              <a:rPr lang="zh-CN" altLang="en-US" sz="1200" dirty="0" smtClean="0"/>
              <a:t>写入文件</a:t>
            </a:r>
            <a:r>
              <a:rPr lang="zh-CN" altLang="zh-CN" sz="1200" dirty="0" smtClean="0"/>
              <a:t>，</a:t>
            </a:r>
            <a:r>
              <a:rPr lang="zh-CN" altLang="en-US" sz="1200" dirty="0"/>
              <a:t>该</a:t>
            </a:r>
            <a:r>
              <a:rPr lang="zh-CN" altLang="en-US" sz="1200" dirty="0" smtClean="0"/>
              <a:t>文件</a:t>
            </a:r>
            <a:r>
              <a:rPr lang="zh-CN" altLang="zh-CN" sz="1200" dirty="0" smtClean="0"/>
              <a:t>促进</a:t>
            </a:r>
            <a:r>
              <a:rPr lang="zh-CN" altLang="zh-CN" sz="1200" dirty="0"/>
              <a:t>教师优化教学方案，提醒学生重、难点之处</a:t>
            </a:r>
            <a:r>
              <a:rPr lang="zh-CN" altLang="en-US" sz="1200" dirty="0"/>
              <a:t>。</a:t>
            </a:r>
            <a:endParaRPr lang="id-ID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Segoe UI Light" panose="020B0502040204020203" pitchFamily="34" charset="0"/>
            </a:endParaRPr>
          </a:p>
          <a:p>
            <a:pPr defTabSz="1828800">
              <a:lnSpc>
                <a:spcPct val="120000"/>
              </a:lnSpc>
            </a:pPr>
            <a:endParaRPr lang="id-ID" sz="1200" kern="1200" dirty="0">
              <a:solidFill>
                <a:schemeClr val="tx1">
                  <a:lumMod val="65000"/>
                  <a:lumOff val="3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Segoe UI Light" panose="020B0502040204020203" pitchFamily="34" charset="0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7FD1C1C4-A677-46BE-8AEC-A0DD0E483116}"/>
              </a:ext>
            </a:extLst>
          </p:cNvPr>
          <p:cNvCxnSpPr>
            <a:cxnSpLocks/>
          </p:cNvCxnSpPr>
          <p:nvPr/>
        </p:nvCxnSpPr>
        <p:spPr>
          <a:xfrm>
            <a:off x="1377025" y="2218434"/>
            <a:ext cx="0" cy="517351"/>
          </a:xfrm>
          <a:prstGeom prst="line">
            <a:avLst/>
          </a:prstGeom>
          <a:ln w="28575">
            <a:solidFill>
              <a:srgbClr val="BCA8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6B26873C-90BA-4C3D-B473-B4B451818FF4}"/>
              </a:ext>
            </a:extLst>
          </p:cNvPr>
          <p:cNvCxnSpPr>
            <a:cxnSpLocks/>
          </p:cNvCxnSpPr>
          <p:nvPr/>
        </p:nvCxnSpPr>
        <p:spPr>
          <a:xfrm>
            <a:off x="1377025" y="3325226"/>
            <a:ext cx="0" cy="517351"/>
          </a:xfrm>
          <a:prstGeom prst="line">
            <a:avLst/>
          </a:prstGeom>
          <a:ln w="28575">
            <a:solidFill>
              <a:srgbClr val="BCA8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8503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>
            <a:extLst>
              <a:ext uri="{FF2B5EF4-FFF2-40B4-BE49-F238E27FC236}">
                <a16:creationId xmlns:a16="http://schemas.microsoft.com/office/drawing/2014/main" id="{038B0FE6-318C-444B-8361-DFB0397C80D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9DB328E2-B371-4F6C-A84F-3EA08E4994D5}"/>
              </a:ext>
            </a:extLst>
          </p:cNvPr>
          <p:cNvSpPr/>
          <p:nvPr/>
        </p:nvSpPr>
        <p:spPr>
          <a:xfrm>
            <a:off x="0" y="2049510"/>
            <a:ext cx="12192000" cy="2758980"/>
          </a:xfrm>
          <a:prstGeom prst="rect">
            <a:avLst/>
          </a:prstGeom>
          <a:solidFill>
            <a:srgbClr val="6667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平行四边形 1">
            <a:extLst>
              <a:ext uri="{FF2B5EF4-FFF2-40B4-BE49-F238E27FC236}">
                <a16:creationId xmlns:a16="http://schemas.microsoft.com/office/drawing/2014/main" id="{6922DCA0-1D99-42A5-A5DB-5AB7C1F9D057}"/>
              </a:ext>
            </a:extLst>
          </p:cNvPr>
          <p:cNvSpPr/>
          <p:nvPr/>
        </p:nvSpPr>
        <p:spPr>
          <a:xfrm>
            <a:off x="1627773" y="1384300"/>
            <a:ext cx="3162300" cy="4089400"/>
          </a:xfrm>
          <a:prstGeom prst="parallelogram">
            <a:avLst/>
          </a:prstGeom>
          <a:solidFill>
            <a:srgbClr val="BCA8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32C7B03-B002-46BF-89EE-3893706E6206}"/>
              </a:ext>
            </a:extLst>
          </p:cNvPr>
          <p:cNvSpPr/>
          <p:nvPr/>
        </p:nvSpPr>
        <p:spPr>
          <a:xfrm>
            <a:off x="1976695" y="2049510"/>
            <a:ext cx="2464455" cy="219290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en-US" altLang="zh-CN" sz="13800" spc="225" dirty="0" smtClean="0">
                <a:solidFill>
                  <a:schemeClr val="bg1"/>
                </a:solidFill>
                <a:latin typeface="包图粗朗体" panose="02000000000000000000" pitchFamily="2" charset="-122"/>
                <a:ea typeface="包图粗朗体" panose="02000000000000000000" pitchFamily="2" charset="-122"/>
                <a:cs typeface="+mn-ea"/>
                <a:sym typeface="+mn-lt"/>
              </a:rPr>
              <a:t>3</a:t>
            </a:r>
            <a:endParaRPr sz="13800" spc="225" dirty="0">
              <a:solidFill>
                <a:schemeClr val="bg1"/>
              </a:solidFill>
              <a:latin typeface="包图粗朗体" panose="02000000000000000000" pitchFamily="2" charset="-122"/>
              <a:ea typeface="包图粗朗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29CA21C-4690-466E-A8A0-A301E122288B}"/>
              </a:ext>
            </a:extLst>
          </p:cNvPr>
          <p:cNvSpPr/>
          <p:nvPr/>
        </p:nvSpPr>
        <p:spPr>
          <a:xfrm>
            <a:off x="4912338" y="2930598"/>
            <a:ext cx="6182381" cy="99257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CN" altLang="en-US" sz="6000" spc="225" dirty="0" smtClean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rPr>
              <a:t>项目取得的成果</a:t>
            </a:r>
            <a:endParaRPr sz="6000" spc="225" dirty="0">
              <a:solidFill>
                <a:schemeClr val="bg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286381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6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C866479B-B15A-4E2C-9D08-8BB340721CF6}"/>
              </a:ext>
            </a:extLst>
          </p:cNvPr>
          <p:cNvSpPr/>
          <p:nvPr/>
        </p:nvSpPr>
        <p:spPr>
          <a:xfrm>
            <a:off x="4375471" y="271735"/>
            <a:ext cx="3441057" cy="56169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3200" spc="225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+mn-lt"/>
              </a:rPr>
              <a:t>项目取得的成果</a:t>
            </a:r>
            <a:endParaRPr sz="3200" spc="225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+mn-lt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A0FEB712-AA69-4A1D-BD12-92CAB1454E4D}"/>
              </a:ext>
            </a:extLst>
          </p:cNvPr>
          <p:cNvCxnSpPr>
            <a:cxnSpLocks/>
          </p:cNvCxnSpPr>
          <p:nvPr/>
        </p:nvCxnSpPr>
        <p:spPr>
          <a:xfrm>
            <a:off x="5670548" y="977900"/>
            <a:ext cx="850902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>
            <a:extLst>
              <a:ext uri="{FF2B5EF4-FFF2-40B4-BE49-F238E27FC236}">
                <a16:creationId xmlns:a16="http://schemas.microsoft.com/office/drawing/2014/main" id="{8D1B73DC-AE16-4B7B-A227-69DE6A112108}"/>
              </a:ext>
            </a:extLst>
          </p:cNvPr>
          <p:cNvSpPr/>
          <p:nvPr/>
        </p:nvSpPr>
        <p:spPr>
          <a:xfrm>
            <a:off x="1146823" y="2130425"/>
            <a:ext cx="1582420" cy="1582420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4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1</a:t>
            </a:r>
            <a:endParaRPr lang="zh-CN" altLang="en-US" sz="48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19804F85-3129-4188-BA08-F6ED3CC79916}"/>
              </a:ext>
            </a:extLst>
          </p:cNvPr>
          <p:cNvSpPr/>
          <p:nvPr/>
        </p:nvSpPr>
        <p:spPr>
          <a:xfrm>
            <a:off x="4055476" y="2130425"/>
            <a:ext cx="1582420" cy="1582420"/>
          </a:xfrm>
          <a:prstGeom prst="ellipse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4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2</a:t>
            </a:r>
            <a:endParaRPr lang="zh-CN" altLang="en-US" sz="48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1664ADF1-E036-40B6-827A-784A7F95DCDE}"/>
              </a:ext>
            </a:extLst>
          </p:cNvPr>
          <p:cNvSpPr/>
          <p:nvPr/>
        </p:nvSpPr>
        <p:spPr>
          <a:xfrm>
            <a:off x="7027551" y="2130425"/>
            <a:ext cx="1582420" cy="1582420"/>
          </a:xfrm>
          <a:prstGeom prst="ellipse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4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3</a:t>
            </a:r>
            <a:endParaRPr lang="zh-CN" altLang="en-US" sz="48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BB3E405-F151-42FB-BD02-A5BD3E4CEB81}"/>
              </a:ext>
            </a:extLst>
          </p:cNvPr>
          <p:cNvSpPr txBox="1"/>
          <p:nvPr/>
        </p:nvSpPr>
        <p:spPr>
          <a:xfrm>
            <a:off x="654080" y="4113530"/>
            <a:ext cx="25241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000" b="1" i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Hadoop</a:t>
            </a:r>
            <a:r>
              <a:rPr lang="zh-CN" altLang="en-US" sz="20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平台的搭建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 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29AE3F7-A833-463A-8E58-B5EA0F4B81E3}"/>
              </a:ext>
            </a:extLst>
          </p:cNvPr>
          <p:cNvSpPr txBox="1"/>
          <p:nvPr/>
        </p:nvSpPr>
        <p:spPr>
          <a:xfrm>
            <a:off x="3602412" y="4069715"/>
            <a:ext cx="2524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程序算法的设计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 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07AB8C9-F635-4D56-A70E-DAECBE7636D2}"/>
              </a:ext>
            </a:extLst>
          </p:cNvPr>
          <p:cNvSpPr txBox="1"/>
          <p:nvPr/>
        </p:nvSpPr>
        <p:spPr>
          <a:xfrm>
            <a:off x="6575122" y="4113530"/>
            <a:ext cx="2524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 </a:t>
            </a:r>
            <a:r>
              <a:rPr lang="zh-CN" altLang="en-US" sz="24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测试结果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 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1664ADF1-E036-40B6-827A-784A7F95DCDE}"/>
              </a:ext>
            </a:extLst>
          </p:cNvPr>
          <p:cNvSpPr/>
          <p:nvPr/>
        </p:nvSpPr>
        <p:spPr>
          <a:xfrm>
            <a:off x="9723844" y="2119871"/>
            <a:ext cx="1582420" cy="158242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4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4</a:t>
            </a:r>
            <a:endParaRPr lang="zh-CN" altLang="en-US" sz="48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1" name="文本框 21">
            <a:extLst>
              <a:ext uri="{FF2B5EF4-FFF2-40B4-BE49-F238E27FC236}">
                <a16:creationId xmlns:a16="http://schemas.microsoft.com/office/drawing/2014/main" id="{507AB8C9-F635-4D56-A70E-DAECBE7636D2}"/>
              </a:ext>
            </a:extLst>
          </p:cNvPr>
          <p:cNvSpPr txBox="1"/>
          <p:nvPr/>
        </p:nvSpPr>
        <p:spPr>
          <a:xfrm>
            <a:off x="9271415" y="4121082"/>
            <a:ext cx="2524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 </a:t>
            </a:r>
            <a:r>
              <a:rPr lang="zh-CN" altLang="en-US" sz="24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其它成果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418301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 animBg="1"/>
      <p:bldP spid="15" grpId="0" animBg="1"/>
      <p:bldP spid="18" grpId="0" animBg="1"/>
      <p:bldP spid="20" grpId="0"/>
      <p:bldP spid="21" grpId="0"/>
      <p:bldP spid="22" grpId="0"/>
      <p:bldP spid="10" grpId="0" animBg="1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39336" y="1245326"/>
            <a:ext cx="12122333" cy="5756365"/>
            <a:chOff x="19221" y="46038"/>
            <a:chExt cx="12190413" cy="6823075"/>
          </a:xfrm>
        </p:grpSpPr>
        <p:sp>
          <p:nvSpPr>
            <p:cNvPr id="27" name="文本框 26"/>
            <p:cNvSpPr txBox="1"/>
            <p:nvPr/>
          </p:nvSpPr>
          <p:spPr>
            <a:xfrm>
              <a:off x="5511800" y="5254625"/>
              <a:ext cx="760413" cy="61753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140" dirty="0">
                  <a:solidFill>
                    <a:schemeClr val="bg1"/>
                  </a:solidFill>
                  <a:latin typeface="Arial" panose="02080604020202020204" pitchFamily="34" charset="0"/>
                  <a:ea typeface="微软雅黑" panose="020B0503020204020204" pitchFamily="34" charset="-122"/>
                  <a:sym typeface="Arial" panose="02080604020202020204" pitchFamily="34" charset="0"/>
                </a:rPr>
                <a:t>文字内容</a:t>
              </a:r>
            </a:p>
          </p:txBody>
        </p:sp>
        <p:grpSp>
          <p:nvGrpSpPr>
            <p:cNvPr id="4" name="组合 3"/>
            <p:cNvGrpSpPr>
              <a:grpSpLocks/>
            </p:cNvGrpSpPr>
            <p:nvPr/>
          </p:nvGrpSpPr>
          <p:grpSpPr bwMode="auto">
            <a:xfrm>
              <a:off x="19221" y="46038"/>
              <a:ext cx="12190413" cy="6823075"/>
              <a:chOff x="0" y="0"/>
              <a:chExt cx="5943600" cy="6823708"/>
            </a:xfrm>
          </p:grpSpPr>
          <p:sp>
            <p:nvSpPr>
              <p:cNvPr id="19466" name="矩形 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943600" cy="68237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Lato Light"/>
                </a:endParaRPr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22446" y="192105"/>
                <a:ext cx="2421868" cy="2367183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92D05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indent="4572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00" dirty="0">
                    <a:latin typeface="华文中宋" panose="02010600040101010101" charset="-122"/>
                    <a:ea typeface="华文中宋" panose="02010600040101010101" charset="-122"/>
                  </a:rPr>
                  <a:t>          </a:t>
                </a:r>
                <a:r>
                  <a:rPr lang="en-US" altLang="zh-CN" sz="1400" b="1" dirty="0">
                    <a:latin typeface="华文中宋" panose="02010600040101010101" charset="-122"/>
                    <a:ea typeface="华文中宋" panose="02010600040101010101" charset="-122"/>
                  </a:rPr>
                  <a:t> </a:t>
                </a:r>
                <a:r>
                  <a:rPr lang="zh-CN" altLang="en-US" sz="1400" b="1" dirty="0">
                    <a:latin typeface="华文中宋" panose="02010600040101010101" charset="-122"/>
                    <a:ea typeface="华文中宋" panose="02010600040101010101" charset="-122"/>
                  </a:rPr>
                  <a:t>Master</a:t>
                </a:r>
                <a:endParaRPr lang="zh-CN" altLang="en-US" sz="1400" dirty="0">
                  <a:latin typeface="华文中宋" panose="02010600040101010101" charset="-122"/>
                  <a:ea typeface="华文中宋" panose="02010600040101010101" charset="-122"/>
                </a:endParaRPr>
              </a:p>
              <a:p>
                <a:pPr indent="3429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400" dirty="0">
                    <a:latin typeface="华文中宋" panose="02010600040101010101" charset="-122"/>
                    <a:ea typeface="华文中宋" panose="02010600040101010101" charset="-122"/>
                  </a:rPr>
                  <a:t>          NameNode</a:t>
                </a: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400" dirty="0">
                    <a:latin typeface="华文中宋" panose="02010600040101010101" charset="-122"/>
                    <a:ea typeface="华文中宋" panose="02010600040101010101" charset="-122"/>
                  </a:rPr>
                  <a:t>      </a:t>
                </a:r>
              </a:p>
              <a:p>
                <a:pPr indent="1143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400" dirty="0">
                    <a:latin typeface="华文中宋" panose="02010600040101010101" charset="-122"/>
                    <a:ea typeface="华文中宋" panose="02010600040101010101" charset="-122"/>
                  </a:rPr>
                  <a:t>       SecondaryNameNode</a:t>
                </a:r>
              </a:p>
              <a:p>
                <a:pPr indent="3429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400" dirty="0">
                    <a:latin typeface="华文中宋" panose="02010600040101010101" charset="-122"/>
                    <a:ea typeface="华文中宋" panose="02010600040101010101" charset="-122"/>
                  </a:rPr>
                  <a:t>           </a:t>
                </a:r>
                <a:r>
                  <a:rPr lang="zh-CN" altLang="en-US" sz="1400" dirty="0" smtClean="0">
                    <a:latin typeface="华文中宋" panose="02010600040101010101" charset="-122"/>
                    <a:ea typeface="华文中宋" panose="02010600040101010101" charset="-122"/>
                  </a:rPr>
                  <a:t>DataNode</a:t>
                </a:r>
                <a:endParaRPr lang="zh-CN" altLang="en-US" sz="1400" dirty="0">
                  <a:latin typeface="华文中宋" panose="02010600040101010101" charset="-122"/>
                  <a:ea typeface="华文中宋" panose="02010600040101010101" charset="-122"/>
                </a:endParaRPr>
              </a:p>
              <a:p>
                <a:pPr indent="66675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400" dirty="0" smtClean="0">
                    <a:latin typeface="华文中宋" panose="02010600040101010101" charset="-122"/>
                    <a:ea typeface="华文中宋" panose="02010600040101010101" charset="-122"/>
                  </a:rPr>
                  <a:t>       </a:t>
                </a:r>
                <a:r>
                  <a:rPr lang="zh-CN" altLang="en-US" sz="1400" b="1" dirty="0" smtClean="0">
                    <a:latin typeface="华文中宋" panose="02010600040101010101" charset="-122"/>
                    <a:ea typeface="华文中宋" panose="02010600040101010101" charset="-122"/>
                  </a:rPr>
                  <a:t> </a:t>
                </a:r>
                <a:r>
                  <a:rPr lang="zh-CN" altLang="en-US" sz="1400" b="1" dirty="0">
                    <a:latin typeface="华文中宋" panose="02010600040101010101" charset="-122"/>
                    <a:ea typeface="华文中宋" panose="02010600040101010101" charset="-122"/>
                  </a:rPr>
                  <a:t>Linux</a:t>
                </a:r>
                <a:endParaRPr lang="zh-CN" altLang="en-US" b="1" dirty="0">
                  <a:latin typeface="华文中宋" panose="02010600040101010101" charset="-122"/>
                  <a:ea typeface="华文中宋" panose="02010600040101010101" charset="-122"/>
                </a:endParaRP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b="1" dirty="0">
                  <a:latin typeface="华文中宋" panose="02010600040101010101" charset="-122"/>
                  <a:ea typeface="华文中宋" panose="02010600040101010101" charset="-122"/>
                </a:endParaRPr>
              </a:p>
            </p:txBody>
          </p:sp>
          <p:sp>
            <p:nvSpPr>
              <p:cNvPr id="19470" name="椭圆 28"/>
              <p:cNvSpPr>
                <a:spLocks noChangeArrowheads="1"/>
              </p:cNvSpPr>
              <p:nvPr/>
            </p:nvSpPr>
            <p:spPr bwMode="auto">
              <a:xfrm>
                <a:off x="3693338" y="48202"/>
                <a:ext cx="1810606" cy="2427187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92D05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lvl="2"/>
                <a:r>
                  <a:rPr lang="en-US" altLang="zh-CN" sz="1400" dirty="0">
                    <a:latin typeface="仿宋"/>
                    <a:ea typeface="仿宋"/>
                    <a:cs typeface="仿宋"/>
                  </a:rPr>
                  <a:t> </a:t>
                </a:r>
                <a:r>
                  <a:rPr lang="zh-CN" altLang="en-US" sz="1400" dirty="0" smtClean="0">
                    <a:latin typeface="仿宋"/>
                    <a:ea typeface="仿宋"/>
                    <a:cs typeface="仿宋"/>
                  </a:rPr>
                  <a:t>Slave1          </a:t>
                </a:r>
                <a:r>
                  <a:rPr lang="en-US" altLang="zh-CN" sz="1400" dirty="0">
                    <a:latin typeface="仿宋"/>
                    <a:ea typeface="仿宋"/>
                    <a:cs typeface="仿宋"/>
                  </a:rPr>
                  <a:t> </a:t>
                </a:r>
                <a:r>
                  <a:rPr lang="en-US" altLang="zh-CN" sz="1400" dirty="0" smtClean="0">
                    <a:latin typeface="仿宋"/>
                    <a:ea typeface="仿宋"/>
                    <a:cs typeface="仿宋"/>
                  </a:rPr>
                  <a:t>    </a:t>
                </a:r>
                <a:r>
                  <a:rPr lang="zh-CN" altLang="en-US" sz="1400" dirty="0" smtClean="0">
                    <a:latin typeface="仿宋"/>
                    <a:ea typeface="仿宋"/>
                    <a:cs typeface="仿宋"/>
                  </a:rPr>
                  <a:t>DataNode</a:t>
                </a:r>
              </a:p>
              <a:p>
                <a:pPr lvl="2"/>
                <a:r>
                  <a:rPr lang="zh-CN" altLang="en-US" sz="1400" dirty="0" smtClean="0">
                    <a:latin typeface="仿宋"/>
                    <a:ea typeface="仿宋"/>
                    <a:cs typeface="仿宋"/>
                  </a:rPr>
                  <a:t> </a:t>
                </a:r>
                <a:endParaRPr lang="en-US" altLang="zh-CN" sz="1400" dirty="0" smtClean="0">
                  <a:latin typeface="仿宋"/>
                  <a:ea typeface="仿宋"/>
                  <a:cs typeface="仿宋"/>
                </a:endParaRPr>
              </a:p>
              <a:p>
                <a:pPr lvl="2"/>
                <a:endParaRPr lang="en-US" altLang="zh-CN" sz="1400" dirty="0">
                  <a:latin typeface="仿宋"/>
                  <a:ea typeface="仿宋"/>
                  <a:cs typeface="仿宋"/>
                </a:endParaRPr>
              </a:p>
              <a:p>
                <a:pPr lvl="2"/>
                <a:endParaRPr lang="en-US" altLang="zh-CN" sz="1400" dirty="0" smtClean="0">
                  <a:latin typeface="仿宋"/>
                  <a:ea typeface="仿宋"/>
                  <a:cs typeface="仿宋"/>
                </a:endParaRPr>
              </a:p>
              <a:p>
                <a:pPr lvl="2"/>
                <a:r>
                  <a:rPr lang="zh-CN" altLang="en-US" sz="1400" dirty="0" smtClean="0">
                    <a:latin typeface="仿宋"/>
                    <a:ea typeface="仿宋"/>
                    <a:cs typeface="仿宋"/>
                  </a:rPr>
                  <a:t> Linux</a:t>
                </a:r>
              </a:p>
              <a:p>
                <a:endParaRPr lang="zh-CN" altLang="en-US" dirty="0" smtClean="0">
                  <a:latin typeface="仿宋"/>
                  <a:ea typeface="仿宋"/>
                  <a:cs typeface="仿宋"/>
                </a:endParaRPr>
              </a:p>
              <a:p>
                <a:r>
                  <a:rPr lang="zh-CN" altLang="en-US" dirty="0" smtClean="0">
                    <a:latin typeface="仿宋"/>
                    <a:ea typeface="仿宋"/>
                    <a:cs typeface="仿宋"/>
                  </a:rPr>
                  <a:t>       </a:t>
                </a:r>
                <a:endParaRPr lang="zh-CN" altLang="en-US" dirty="0">
                  <a:latin typeface="仿宋"/>
                  <a:ea typeface="仿宋"/>
                  <a:cs typeface="仿宋"/>
                </a:endParaRPr>
              </a:p>
            </p:txBody>
          </p:sp>
          <p:sp>
            <p:nvSpPr>
              <p:cNvPr id="19471" name="椭圆 34"/>
              <p:cNvSpPr>
                <a:spLocks noChangeArrowheads="1"/>
              </p:cNvSpPr>
              <p:nvPr/>
            </p:nvSpPr>
            <p:spPr bwMode="auto">
              <a:xfrm>
                <a:off x="1603461" y="4142927"/>
                <a:ext cx="2086524" cy="209376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92D05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lvl="2"/>
                <a:r>
                  <a:rPr lang="en-US" altLang="zh-CN" sz="1400" dirty="0">
                    <a:latin typeface="仿宋"/>
                    <a:ea typeface="仿宋"/>
                    <a:cs typeface="仿宋"/>
                  </a:rPr>
                  <a:t>   </a:t>
                </a:r>
                <a:r>
                  <a:rPr lang="zh-CN" altLang="en-US" sz="1400" dirty="0" smtClean="0">
                    <a:latin typeface="仿宋"/>
                    <a:ea typeface="仿宋"/>
                    <a:cs typeface="仿宋"/>
                  </a:rPr>
                  <a:t>Slave</a:t>
                </a:r>
                <a:r>
                  <a:rPr lang="en-US" altLang="zh-CN" sz="1400" dirty="0" smtClean="0">
                    <a:latin typeface="仿宋"/>
                    <a:ea typeface="仿宋"/>
                    <a:cs typeface="仿宋"/>
                  </a:rPr>
                  <a:t>2</a:t>
                </a:r>
                <a:endParaRPr lang="zh-CN" altLang="en-US" sz="1400" dirty="0">
                  <a:latin typeface="仿宋"/>
                  <a:ea typeface="仿宋"/>
                  <a:cs typeface="仿宋"/>
                </a:endParaRPr>
              </a:p>
              <a:p>
                <a:pPr lvl="2"/>
                <a:r>
                  <a:rPr lang="zh-CN" altLang="en-US" sz="1400" dirty="0">
                    <a:latin typeface="仿宋"/>
                    <a:ea typeface="仿宋"/>
                    <a:cs typeface="仿宋"/>
                  </a:rPr>
                  <a:t>  DataNode</a:t>
                </a:r>
              </a:p>
              <a:p>
                <a:pPr lvl="2"/>
                <a:endParaRPr lang="en-US" altLang="zh-CN" sz="1400" dirty="0" smtClean="0">
                  <a:latin typeface="仿宋"/>
                  <a:ea typeface="仿宋"/>
                  <a:cs typeface="仿宋"/>
                </a:endParaRPr>
              </a:p>
              <a:p>
                <a:pPr lvl="2"/>
                <a:endParaRPr lang="en-US" altLang="zh-CN" sz="1400" dirty="0">
                  <a:latin typeface="仿宋"/>
                  <a:ea typeface="仿宋"/>
                  <a:cs typeface="仿宋"/>
                </a:endParaRPr>
              </a:p>
              <a:p>
                <a:pPr lvl="2"/>
                <a:r>
                  <a:rPr lang="zh-CN" altLang="en-US" sz="1400" dirty="0" smtClean="0">
                    <a:latin typeface="仿宋"/>
                    <a:ea typeface="仿宋"/>
                    <a:cs typeface="仿宋"/>
                  </a:rPr>
                  <a:t>    </a:t>
                </a:r>
                <a:r>
                  <a:rPr lang="zh-CN" altLang="en-US" sz="1400" dirty="0">
                    <a:latin typeface="仿宋"/>
                    <a:ea typeface="仿宋"/>
                    <a:cs typeface="仿宋"/>
                  </a:rPr>
                  <a:t>Linux</a:t>
                </a:r>
              </a:p>
              <a:p>
                <a:endParaRPr lang="zh-CN" altLang="en-US" sz="1400" dirty="0">
                  <a:latin typeface="仿宋"/>
                  <a:ea typeface="仿宋"/>
                  <a:cs typeface="仿宋"/>
                </a:endParaRPr>
              </a:p>
            </p:txBody>
          </p:sp>
          <p:sp>
            <p:nvSpPr>
              <p:cNvPr id="19476" name="直接连接符 39"/>
              <p:cNvSpPr>
                <a:spLocks noChangeShapeType="1"/>
              </p:cNvSpPr>
              <p:nvPr/>
            </p:nvSpPr>
            <p:spPr bwMode="auto">
              <a:xfrm flipV="1">
                <a:off x="3713813" y="1417134"/>
                <a:ext cx="1790131" cy="249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77" name="矩形 40"/>
              <p:cNvSpPr>
                <a:spLocks noChangeArrowheads="1"/>
              </p:cNvSpPr>
              <p:nvPr/>
            </p:nvSpPr>
            <p:spPr bwMode="auto">
              <a:xfrm>
                <a:off x="3619051" y="5545400"/>
                <a:ext cx="2288945" cy="111533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 sz="1200" dirty="0" smtClean="0">
                    <a:latin typeface="仿宋"/>
                    <a:ea typeface="仿宋"/>
                    <a:cs typeface="仿宋"/>
                  </a:rPr>
                  <a:t> 说明：</a:t>
                </a:r>
                <a:endParaRPr lang="en-US" altLang="zh-CN" sz="1200" dirty="0" smtClean="0">
                  <a:latin typeface="仿宋"/>
                  <a:ea typeface="仿宋"/>
                  <a:cs typeface="仿宋"/>
                </a:endParaRPr>
              </a:p>
              <a:p>
                <a:r>
                  <a:rPr lang="zh-CN" altLang="en-US" sz="1200" dirty="0" smtClean="0">
                    <a:latin typeface="仿宋"/>
                    <a:ea typeface="仿宋"/>
                    <a:cs typeface="仿宋"/>
                  </a:rPr>
                  <a:t>                       ：任务调度</a:t>
                </a:r>
              </a:p>
              <a:p>
                <a:r>
                  <a:rPr lang="zh-CN" altLang="en-US" sz="1200" dirty="0" smtClean="0">
                    <a:latin typeface="仿宋"/>
                    <a:ea typeface="仿宋"/>
                    <a:cs typeface="仿宋"/>
                  </a:rPr>
                  <a:t>                       </a:t>
                </a:r>
                <a:r>
                  <a:rPr lang="zh-CN" altLang="en-US" sz="1200" dirty="0">
                    <a:latin typeface="仿宋"/>
                    <a:ea typeface="仿宋"/>
                    <a:cs typeface="仿宋"/>
                  </a:rPr>
                  <a:t>：结果反馈</a:t>
                </a:r>
              </a:p>
              <a:p>
                <a:r>
                  <a:rPr lang="zh-CN" altLang="en-US" sz="1200" dirty="0">
                    <a:latin typeface="仿宋"/>
                    <a:ea typeface="仿宋"/>
                    <a:cs typeface="仿宋"/>
                  </a:rPr>
                  <a:t>                       ：心跳机制</a:t>
                </a:r>
              </a:p>
              <a:p>
                <a:r>
                  <a:rPr lang="zh-CN" altLang="en-US" sz="1200" dirty="0">
                    <a:latin typeface="仿宋"/>
                    <a:ea typeface="仿宋"/>
                    <a:cs typeface="仿宋"/>
                  </a:rPr>
                  <a:t>                       ：</a:t>
                </a:r>
                <a:r>
                  <a:rPr lang="zh-CN" altLang="en-US" sz="1200" dirty="0" smtClean="0">
                    <a:latin typeface="仿宋"/>
                    <a:ea typeface="仿宋"/>
                    <a:cs typeface="仿宋"/>
                  </a:rPr>
                  <a:t>NameNode与SecondaryNameNode</a:t>
                </a:r>
                <a:r>
                  <a:rPr lang="zh-CN" altLang="en-US" sz="1200" dirty="0">
                    <a:latin typeface="仿宋"/>
                    <a:ea typeface="仿宋"/>
                    <a:cs typeface="仿宋"/>
                  </a:rPr>
                  <a:t>通讯</a:t>
                </a:r>
              </a:p>
              <a:p>
                <a:endParaRPr lang="zh-CN" altLang="en-US" sz="1200" dirty="0">
                  <a:latin typeface="仿宋"/>
                  <a:ea typeface="仿宋"/>
                  <a:cs typeface="仿宋"/>
                </a:endParaRPr>
              </a:p>
              <a:p>
                <a:endParaRPr lang="zh-CN" altLang="en-US" sz="1200" dirty="0">
                  <a:latin typeface="仿宋"/>
                  <a:ea typeface="仿宋"/>
                  <a:cs typeface="仿宋"/>
                </a:endParaRPr>
              </a:p>
            </p:txBody>
          </p:sp>
          <p:sp>
            <p:nvSpPr>
              <p:cNvPr id="19478" name="右箭头 41"/>
              <p:cNvSpPr>
                <a:spLocks noChangeArrowheads="1"/>
              </p:cNvSpPr>
              <p:nvPr/>
            </p:nvSpPr>
            <p:spPr bwMode="auto">
              <a:xfrm>
                <a:off x="3885055" y="5861930"/>
                <a:ext cx="469900" cy="76200"/>
              </a:xfrm>
              <a:prstGeom prst="rightArrow">
                <a:avLst>
                  <a:gd name="adj1" fmla="val 50000"/>
                  <a:gd name="adj2" fmla="val 154167"/>
                </a:avLst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Lato Light"/>
                </a:endParaRPr>
              </a:p>
            </p:txBody>
          </p:sp>
          <p:sp>
            <p:nvSpPr>
              <p:cNvPr id="19479" name="左箭头 42"/>
              <p:cNvSpPr>
                <a:spLocks noChangeArrowheads="1"/>
              </p:cNvSpPr>
              <p:nvPr/>
            </p:nvSpPr>
            <p:spPr bwMode="auto">
              <a:xfrm>
                <a:off x="3897874" y="6019082"/>
                <a:ext cx="444500" cy="76200"/>
              </a:xfrm>
              <a:prstGeom prst="leftArrow">
                <a:avLst>
                  <a:gd name="adj1" fmla="val 50000"/>
                  <a:gd name="adj2" fmla="val 145833"/>
                </a:avLst>
              </a:prstGeom>
              <a:solidFill>
                <a:srgbClr val="00B0F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Lato Light"/>
                </a:endParaRPr>
              </a:p>
            </p:txBody>
          </p:sp>
          <p:sp>
            <p:nvSpPr>
              <p:cNvPr id="19480" name="左右箭头 43"/>
              <p:cNvSpPr>
                <a:spLocks noChangeArrowheads="1"/>
              </p:cNvSpPr>
              <p:nvPr/>
            </p:nvSpPr>
            <p:spPr bwMode="auto">
              <a:xfrm>
                <a:off x="3899087" y="6212450"/>
                <a:ext cx="457200" cy="76200"/>
              </a:xfrm>
              <a:prstGeom prst="leftRightArrow">
                <a:avLst>
                  <a:gd name="adj1" fmla="val 50000"/>
                  <a:gd name="adj2" fmla="val 1200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Lato Light"/>
                </a:endParaRPr>
              </a:p>
            </p:txBody>
          </p:sp>
          <p:sp>
            <p:nvSpPr>
              <p:cNvPr id="19481" name="上下箭头 44"/>
              <p:cNvSpPr>
                <a:spLocks noChangeArrowheads="1"/>
              </p:cNvSpPr>
              <p:nvPr/>
            </p:nvSpPr>
            <p:spPr bwMode="auto">
              <a:xfrm>
                <a:off x="1062529" y="970280"/>
                <a:ext cx="52631" cy="332105"/>
              </a:xfrm>
              <a:prstGeom prst="upDownArrow">
                <a:avLst>
                  <a:gd name="adj1" fmla="val 50000"/>
                  <a:gd name="adj2" fmla="val 59449"/>
                </a:avLst>
              </a:prstGeom>
              <a:solidFill>
                <a:srgbClr val="92D05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Lato Light"/>
                </a:endParaRPr>
              </a:p>
            </p:txBody>
          </p:sp>
          <p:sp>
            <p:nvSpPr>
              <p:cNvPr id="19482" name="右箭头 45"/>
              <p:cNvSpPr>
                <a:spLocks noChangeArrowheads="1"/>
              </p:cNvSpPr>
              <p:nvPr/>
            </p:nvSpPr>
            <p:spPr bwMode="auto">
              <a:xfrm>
                <a:off x="1901509" y="641173"/>
                <a:ext cx="2133600" cy="152400"/>
              </a:xfrm>
              <a:prstGeom prst="rightArrow">
                <a:avLst>
                  <a:gd name="adj1" fmla="val 50000"/>
                  <a:gd name="adj2" fmla="val 350000"/>
                </a:avLst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Lato Light"/>
                </a:endParaRPr>
              </a:p>
            </p:txBody>
          </p:sp>
          <p:sp>
            <p:nvSpPr>
              <p:cNvPr id="19483" name="左箭头 46"/>
              <p:cNvSpPr>
                <a:spLocks noChangeArrowheads="1"/>
              </p:cNvSpPr>
              <p:nvPr/>
            </p:nvSpPr>
            <p:spPr bwMode="auto">
              <a:xfrm>
                <a:off x="1897456" y="830580"/>
                <a:ext cx="2108200" cy="139700"/>
              </a:xfrm>
              <a:prstGeom prst="leftArrow">
                <a:avLst>
                  <a:gd name="adj1" fmla="val 50000"/>
                  <a:gd name="adj2" fmla="val 377273"/>
                </a:avLst>
              </a:prstGeom>
              <a:solidFill>
                <a:srgbClr val="00B0F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Lato Light"/>
                </a:endParaRPr>
              </a:p>
            </p:txBody>
          </p:sp>
          <p:sp>
            <p:nvSpPr>
              <p:cNvPr id="19484" name="左右箭头 47"/>
              <p:cNvSpPr>
                <a:spLocks noChangeArrowheads="1"/>
              </p:cNvSpPr>
              <p:nvPr/>
            </p:nvSpPr>
            <p:spPr bwMode="auto">
              <a:xfrm>
                <a:off x="1898185" y="1012190"/>
                <a:ext cx="2197100" cy="165100"/>
              </a:xfrm>
              <a:prstGeom prst="leftRightArrow">
                <a:avLst>
                  <a:gd name="adj1" fmla="val 50000"/>
                  <a:gd name="adj2" fmla="val 266154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Lato Light"/>
                </a:endParaRPr>
              </a:p>
            </p:txBody>
          </p:sp>
          <p:sp>
            <p:nvSpPr>
              <p:cNvPr id="19485" name="左右箭头 48"/>
              <p:cNvSpPr>
                <a:spLocks noChangeArrowheads="1"/>
              </p:cNvSpPr>
              <p:nvPr/>
            </p:nvSpPr>
            <p:spPr bwMode="auto">
              <a:xfrm>
                <a:off x="3906535" y="6381503"/>
                <a:ext cx="457200" cy="76200"/>
              </a:xfrm>
              <a:prstGeom prst="leftRightArrow">
                <a:avLst>
                  <a:gd name="adj1" fmla="val 50000"/>
                  <a:gd name="adj2" fmla="val 120000"/>
                </a:avLst>
              </a:prstGeom>
              <a:solidFill>
                <a:srgbClr val="92D05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Lato Light"/>
                </a:endParaRPr>
              </a:p>
            </p:txBody>
          </p:sp>
        </p:grpSp>
        <p:sp>
          <p:nvSpPr>
            <p:cNvPr id="19462" name="直接连接符 70"/>
            <p:cNvSpPr>
              <a:spLocks noChangeShapeType="1"/>
            </p:cNvSpPr>
            <p:nvPr/>
          </p:nvSpPr>
          <p:spPr bwMode="auto">
            <a:xfrm flipV="1">
              <a:off x="3307944" y="5409948"/>
              <a:ext cx="427261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直接连接符 39"/>
            <p:cNvSpPr>
              <a:spLocks noChangeShapeType="1"/>
            </p:cNvSpPr>
            <p:nvPr/>
          </p:nvSpPr>
          <p:spPr bwMode="auto">
            <a:xfrm flipV="1">
              <a:off x="227023" y="1828800"/>
              <a:ext cx="4661848" cy="1027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左右箭头 47"/>
            <p:cNvSpPr>
              <a:spLocks noChangeArrowheads="1"/>
            </p:cNvSpPr>
            <p:nvPr/>
          </p:nvSpPr>
          <p:spPr bwMode="auto">
            <a:xfrm rot="2063594">
              <a:off x="1337206" y="3410451"/>
              <a:ext cx="3510108" cy="153344"/>
            </a:xfrm>
            <a:prstGeom prst="leftRightArrow">
              <a:avLst>
                <a:gd name="adj1" fmla="val 50000"/>
                <a:gd name="adj2" fmla="val 266154"/>
              </a:avLst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Lato Light"/>
              </a:endParaRPr>
            </a:p>
          </p:txBody>
        </p:sp>
        <p:sp>
          <p:nvSpPr>
            <p:cNvPr id="36" name="右箭头 45"/>
            <p:cNvSpPr>
              <a:spLocks noChangeArrowheads="1"/>
            </p:cNvSpPr>
            <p:nvPr/>
          </p:nvSpPr>
          <p:spPr bwMode="auto">
            <a:xfrm rot="1941483">
              <a:off x="1581787" y="3161906"/>
              <a:ext cx="3830955" cy="137233"/>
            </a:xfrm>
            <a:prstGeom prst="rightArrow">
              <a:avLst>
                <a:gd name="adj1" fmla="val 50000"/>
                <a:gd name="adj2" fmla="val 350000"/>
              </a:avLst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Lato Light"/>
              </a:endParaRPr>
            </a:p>
          </p:txBody>
        </p:sp>
        <p:sp>
          <p:nvSpPr>
            <p:cNvPr id="37" name="左箭头 46"/>
            <p:cNvSpPr>
              <a:spLocks noChangeArrowheads="1"/>
            </p:cNvSpPr>
            <p:nvPr/>
          </p:nvSpPr>
          <p:spPr bwMode="auto">
            <a:xfrm rot="1958455">
              <a:off x="1470582" y="3251846"/>
              <a:ext cx="3570269" cy="107451"/>
            </a:xfrm>
            <a:prstGeom prst="leftArrow">
              <a:avLst>
                <a:gd name="adj1" fmla="val 50000"/>
                <a:gd name="adj2" fmla="val 377273"/>
              </a:avLst>
            </a:prstGeom>
            <a:solidFill>
              <a:srgbClr val="00B0F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Lato Light"/>
              </a:endParaRPr>
            </a:p>
          </p:txBody>
        </p:sp>
      </p:grpSp>
      <p:sp>
        <p:nvSpPr>
          <p:cNvPr id="40" name="矩形 39">
            <a:extLst>
              <a:ext uri="{FF2B5EF4-FFF2-40B4-BE49-F238E27FC236}">
                <a16:creationId xmlns:a16="http://schemas.microsoft.com/office/drawing/2014/main" id="{13C3C11A-EA27-4918-A479-FEDCA95AE400}"/>
              </a:ext>
            </a:extLst>
          </p:cNvPr>
          <p:cNvSpPr/>
          <p:nvPr/>
        </p:nvSpPr>
        <p:spPr>
          <a:xfrm>
            <a:off x="3508129" y="271735"/>
            <a:ext cx="5144162" cy="56169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en-US" altLang="zh-CN" sz="3200" spc="225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+mn-lt"/>
              </a:rPr>
              <a:t>Hadoop</a:t>
            </a:r>
            <a:r>
              <a:rPr lang="zh-CN" altLang="en-US" sz="3200" spc="225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+mn-lt"/>
              </a:rPr>
              <a:t>平台的搭建</a:t>
            </a:r>
            <a:endParaRPr sz="3200" spc="225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+mn-lt"/>
            </a:endParaRPr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75B69ED2-C892-423B-9E88-AF160967918A}"/>
              </a:ext>
            </a:extLst>
          </p:cNvPr>
          <p:cNvCxnSpPr>
            <a:cxnSpLocks/>
          </p:cNvCxnSpPr>
          <p:nvPr/>
        </p:nvCxnSpPr>
        <p:spPr>
          <a:xfrm>
            <a:off x="5670548" y="977900"/>
            <a:ext cx="850902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年终工作总结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2115</TotalTime>
  <Words>339</Words>
  <Application>Microsoft Office PowerPoint</Application>
  <PresentationFormat>宽屏</PresentationFormat>
  <Paragraphs>106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34" baseType="lpstr">
      <vt:lpstr>Gill Sans</vt:lpstr>
      <vt:lpstr>Lato Light</vt:lpstr>
      <vt:lpstr>包图粗朗体</vt:lpstr>
      <vt:lpstr>等线</vt:lpstr>
      <vt:lpstr>等线 Light</vt:lpstr>
      <vt:lpstr>仿宋</vt:lpstr>
      <vt:lpstr>华文仿宋</vt:lpstr>
      <vt:lpstr>华文行楷</vt:lpstr>
      <vt:lpstr>华文中宋</vt:lpstr>
      <vt:lpstr>思源黑体</vt:lpstr>
      <vt:lpstr>宋体</vt:lpstr>
      <vt:lpstr>微软雅黑</vt:lpstr>
      <vt:lpstr>字魂58号-创中黑</vt:lpstr>
      <vt:lpstr>字魂59号-创粗黑</vt:lpstr>
      <vt:lpstr>Arial</vt:lpstr>
      <vt:lpstr>Calibri</vt:lpstr>
      <vt:lpstr>Segoe UI</vt:lpstr>
      <vt:lpstr>Segoe UI Light</vt:lpstr>
      <vt:lpstr>Times New Roman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雅致工作总结</dc:title>
  <dc:creator>第一PPT</dc:creator>
  <cp:keywords>www.1ppt.com</cp:keywords>
  <dc:description>www.1ppt.com</dc:description>
  <cp:lastModifiedBy>tony</cp:lastModifiedBy>
  <cp:revision>200</cp:revision>
  <dcterms:created xsi:type="dcterms:W3CDTF">2019-07-04T08:14:45Z</dcterms:created>
  <dcterms:modified xsi:type="dcterms:W3CDTF">2020-06-09T13:58:22Z</dcterms:modified>
</cp:coreProperties>
</file>