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6" r:id="rId3"/>
    <p:sldId id="295" r:id="rId4"/>
    <p:sldId id="291" r:id="rId5"/>
    <p:sldId id="292" r:id="rId6"/>
    <p:sldId id="293" r:id="rId7"/>
    <p:sldId id="280" r:id="rId8"/>
    <p:sldId id="281" r:id="rId9"/>
    <p:sldId id="296" r:id="rId10"/>
    <p:sldId id="297" r:id="rId11"/>
    <p:sldId id="260" r:id="rId12"/>
    <p:sldId id="267" r:id="rId13"/>
    <p:sldId id="298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3399"/>
    <a:srgbClr val="006666"/>
    <a:srgbClr val="0066CC"/>
    <a:srgbClr val="0033CC"/>
    <a:srgbClr val="006600"/>
    <a:srgbClr val="008000"/>
    <a:srgbClr val="66FF33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07" autoAdjust="0"/>
    <p:restoredTop sz="90929"/>
  </p:normalViewPr>
  <p:slideViewPr>
    <p:cSldViewPr>
      <p:cViewPr varScale="1">
        <p:scale>
          <a:sx n="47" d="100"/>
          <a:sy n="47" d="100"/>
        </p:scale>
        <p:origin x="-1099" y="-91"/>
      </p:cViewPr>
      <p:guideLst>
        <p:guide orient="horz" pos="2592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241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w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4" Type="http://schemas.openxmlformats.org/officeDocument/2006/relationships/image" Target="../media/image3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image" Target="../media/image40.emf"/><Relationship Id="rId1" Type="http://schemas.openxmlformats.org/officeDocument/2006/relationships/image" Target="../media/image39.wmf"/><Relationship Id="rId6" Type="http://schemas.openxmlformats.org/officeDocument/2006/relationships/image" Target="../media/image44.emf"/><Relationship Id="rId5" Type="http://schemas.openxmlformats.org/officeDocument/2006/relationships/image" Target="../media/image43.wmf"/><Relationship Id="rId4" Type="http://schemas.openxmlformats.org/officeDocument/2006/relationships/image" Target="../media/image4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1FF26DF6-63A7-4008-903B-3C0558CDB0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691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EE6E6659-D6D9-42DD-B4BA-6DF5F44B51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4455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402A8-BD0B-4A97-9F6B-055079D5D613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B1989C-5EB0-4857-B8A6-066FEF11A20B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91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B1989C-5EB0-4857-B8A6-066FEF11A20B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91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B1989C-5EB0-4857-B8A6-066FEF11A20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91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6BB00-955B-44A9-9DAF-035DE7A2B4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9780748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74D95-B862-44CB-9395-1C64709C69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0068245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1C9C2C-9387-49CB-810E-5866CBDB59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0976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EAAC6-8616-4EE8-A98B-1640F42EF1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17735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E2C218-E937-4FAB-A3D8-8C2C542B9C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7925474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645B2-B84A-4CC1-B57C-B9E4B552C8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0091802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251170-CC00-4127-9B6C-BF76C91399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5322638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5925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82B1D-CA52-4BA5-8FB6-35CC5C6F4A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70417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7D0EE1-A299-41DE-96DD-3CDBCADD60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38995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2369D-C15F-4AD5-9A6F-9A9CFFB65B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999883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fld id="{9C1A7B96-915A-44EB-BDB4-A9CEB416E09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7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9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emf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9.png"/><Relationship Id="rId7" Type="http://schemas.openxmlformats.org/officeDocument/2006/relationships/image" Target="../media/image3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.bin"/><Relationship Id="rId20" Type="http://schemas.openxmlformats.org/officeDocument/2006/relationships/image" Target="../media/image10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2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9.e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.emf"/><Relationship Id="rId20" Type="http://schemas.openxmlformats.org/officeDocument/2006/relationships/image" Target="../media/image23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8.e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45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50.png"/><Relationship Id="rId7" Type="http://schemas.openxmlformats.org/officeDocument/2006/relationships/image" Target="../media/image40.e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45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4.bin"/><Relationship Id="rId20" Type="http://schemas.openxmlformats.org/officeDocument/2006/relationships/image" Target="../media/image49.png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2.emf"/><Relationship Id="rId5" Type="http://schemas.openxmlformats.org/officeDocument/2006/relationships/image" Target="../media/image39.wmf"/><Relationship Id="rId15" Type="http://schemas.openxmlformats.org/officeDocument/2006/relationships/image" Target="../media/image44.e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46.e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1.emf"/><Relationship Id="rId14" Type="http://schemas.openxmlformats.org/officeDocument/2006/relationships/oleObject" Target="../embeddings/oleObject4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6" name="Rectangle 38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8" name="Text Box 40"/>
          <p:cNvSpPr txBox="1">
            <a:spLocks noChangeArrowheads="1"/>
          </p:cNvSpPr>
          <p:nvPr/>
        </p:nvSpPr>
        <p:spPr bwMode="auto">
          <a:xfrm>
            <a:off x="7467600" y="157163"/>
            <a:ext cx="1438275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第九章 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2286000" cy="91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4800" b="1">
                <a:latin typeface="华文行楷" pitchFamily="2" charset="-122"/>
                <a:ea typeface="华文行楷" pitchFamily="2" charset="-122"/>
              </a:rPr>
              <a:t>习题课</a:t>
            </a:r>
            <a:endParaRPr lang="zh-CN" altLang="en-US" sz="480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2190750" y="2514600"/>
            <a:ext cx="294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/>
              <a:t>一、 基本概念</a:t>
            </a:r>
            <a:r>
              <a:rPr lang="zh-CN" altLang="en-US" sz="3200" dirty="0"/>
              <a:t>  </a:t>
            </a: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2190750" y="3341688"/>
            <a:ext cx="26564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/>
              <a:t>二</a:t>
            </a:r>
            <a:r>
              <a:rPr lang="zh-CN" altLang="en-US" sz="3200" b="1" dirty="0" smtClean="0"/>
              <a:t>、基本公式</a:t>
            </a:r>
            <a:endParaRPr lang="zh-CN" altLang="en-US" sz="3200" b="1" dirty="0"/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2190750" y="4256088"/>
            <a:ext cx="5200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三、多元函数微分法的应用 </a:t>
            </a:r>
          </a:p>
        </p:txBody>
      </p:sp>
      <p:sp>
        <p:nvSpPr>
          <p:cNvPr id="7196" name="AutoShape 2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286000" y="4302125"/>
            <a:ext cx="50292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5" name="Text Box 37"/>
          <p:cNvSpPr txBox="1">
            <a:spLocks noChangeArrowheads="1"/>
          </p:cNvSpPr>
          <p:nvPr/>
        </p:nvSpPr>
        <p:spPr bwMode="auto">
          <a:xfrm>
            <a:off x="2243138" y="1004888"/>
            <a:ext cx="4462462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多元函数微分法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19454" y="764704"/>
                <a:ext cx="6948890" cy="9687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kern="100" dirty="0" smtClean="0">
                    <a:solidFill>
                      <a:srgbClr val="FF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(*)</a:t>
                </a:r>
                <a:r>
                  <a:rPr lang="en-US" altLang="zh-CN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=3</m:t>
                    </m:r>
                    <m:sSup>
                      <m:sSupPr>
                        <m:ctrlPr>
                          <a:rPr lang="zh-CN" altLang="zh-C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zh-CN" altLang="en-US" dirty="0" smtClean="0"/>
                  <a:t>，求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3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3600">
                            <a:latin typeface="Cambria Math"/>
                          </a:rPr>
                          <m:t>𝜕</m:t>
                        </m:r>
                        <m:r>
                          <a:rPr lang="zh-CN" altLang="en-US" sz="3600" i="1">
                            <a:latin typeface="Cambria Math"/>
                          </a:rPr>
                          <m:t>𝑧</m:t>
                        </m:r>
                      </m:num>
                      <m:den>
                        <m:r>
                          <a:rPr lang="zh-CN" altLang="en-US" sz="3600">
                            <a:latin typeface="Cambria Math"/>
                          </a:rPr>
                          <m:t>𝜕</m:t>
                        </m:r>
                        <m:r>
                          <a:rPr lang="zh-CN" altLang="en-US" sz="3600" i="1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zh-CN" altLang="en-US" sz="3600"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zh-CN" altLang="en-US" sz="3600" i="1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3600">
                            <a:latin typeface="Cambria Math"/>
                          </a:rPr>
                          <m:t>𝜕</m:t>
                        </m:r>
                        <m:r>
                          <a:rPr lang="zh-CN" altLang="en-US" sz="3600" i="1">
                            <a:latin typeface="Cambria Math"/>
                          </a:rPr>
                          <m:t>𝑧</m:t>
                        </m:r>
                      </m:num>
                      <m:den>
                        <m:r>
                          <a:rPr lang="zh-CN" altLang="en-US" sz="3600">
                            <a:latin typeface="Cambria Math"/>
                          </a:rPr>
                          <m:t>𝜕</m:t>
                        </m:r>
                        <m:r>
                          <a:rPr lang="zh-CN" altLang="en-US" sz="3600" i="1">
                            <a:latin typeface="Cambria Math"/>
                          </a:rPr>
                          <m:t>𝑦</m:t>
                        </m:r>
                      </m:den>
                    </m:f>
                    <m:r>
                      <a:rPr lang="zh-CN" altLang="en-US">
                        <a:latin typeface="Cambria Math"/>
                      </a:rPr>
                      <m:t>及</m:t>
                    </m:r>
                    <m:r>
                      <a:rPr lang="zh-CN" altLang="en-US" i="1">
                        <a:latin typeface="Cambria Math"/>
                      </a:rPr>
                      <m:t>𝑑𝑧</m:t>
                    </m:r>
                    <m:sSub>
                      <m:sSubPr>
                        <m:ctrlPr>
                          <a:rPr lang="zh-CN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/>
                          </a:rPr>
                          <m:t>|</m:t>
                        </m:r>
                      </m:e>
                      <m:sub>
                        <m:d>
                          <m:d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/>
                              </a:rPr>
                              <m:t>1,1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54" y="764704"/>
                <a:ext cx="6948890" cy="968727"/>
              </a:xfrm>
              <a:prstGeom prst="rect">
                <a:avLst/>
              </a:prstGeom>
              <a:blipFill rotWithShape="1">
                <a:blip r:embed="rId2"/>
                <a:stretch>
                  <a:fillRect l="-1754" r="-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83568" y="2276872"/>
                <a:ext cx="7848872" cy="1243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kern="100" dirty="0" smtClean="0">
                    <a:solidFill>
                      <a:schemeClr val="tx1"/>
                    </a:solidFill>
                    <a:latin typeface="+mn-ea"/>
                  </a:rPr>
                  <a:t>4.</a:t>
                </a:r>
                <a:r>
                  <a:rPr lang="zh-CN" altLang="en-US" kern="100" dirty="0" smtClean="0">
                    <a:solidFill>
                      <a:schemeClr val="tx1"/>
                    </a:solidFill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/>
                      </a:rPr>
                      <m:t>𝑧</m:t>
                    </m:r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  <m:func>
                          <m:funcPr>
                            <m:ctrlPr>
                              <a:rPr lang="en-US" altLang="zh-CN" i="1" kern="1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1" kern="1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 kern="1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kern="100" dirty="0" smtClean="0">
                    <a:solidFill>
                      <a:schemeClr val="tx1"/>
                    </a:solidFill>
                    <a:latin typeface="+mn-ea"/>
                  </a:rPr>
                  <a:t>，</a:t>
                </a:r>
                <a:r>
                  <a:rPr lang="zh-CN" altLang="en-US" kern="100" dirty="0">
                    <a:solidFill>
                      <a:schemeClr val="tx1"/>
                    </a:solidFill>
                    <a:latin typeface="+mn-ea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kern="100" dirty="0">
                    <a:solidFill>
                      <a:schemeClr val="tx1"/>
                    </a:solidFill>
                    <a:latin typeface="+mn-ea"/>
                  </a:rPr>
                  <a:t>具有连续二阶偏导数，求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/>
                          </a:rPr>
                          <m:t>𝜕</m:t>
                        </m:r>
                        <m:r>
                          <a:rPr lang="zh-CN" altLang="en-US" i="1">
                            <a:latin typeface="Cambria Math"/>
                          </a:rPr>
                          <m:t>𝑧</m:t>
                        </m:r>
                      </m:num>
                      <m:den>
                        <m:r>
                          <a:rPr lang="zh-CN" altLang="en-US">
                            <a:latin typeface="Cambria Math"/>
                          </a:rPr>
                          <m:t>𝜕</m:t>
                        </m:r>
                        <m:r>
                          <a:rPr lang="zh-CN" altLang="en-US" i="1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zh-CN" altLang="en-US"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zh-CN" alt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/>
                          </a:rPr>
                          <m:t>𝜕</m:t>
                        </m:r>
                        <m:r>
                          <a:rPr lang="zh-CN" altLang="en-US" i="1">
                            <a:latin typeface="Cambria Math"/>
                          </a:rPr>
                          <m:t>𝑧</m:t>
                        </m:r>
                      </m:num>
                      <m:den>
                        <m:r>
                          <a:rPr lang="zh-CN" altLang="en-US">
                            <a:latin typeface="Cambria Math"/>
                          </a:rPr>
                          <m:t>𝜕</m:t>
                        </m:r>
                        <m:r>
                          <a:rPr lang="zh-CN" altLang="en-US" i="1">
                            <a:latin typeface="Cambria Math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zh-CN" kern="100" dirty="0" smtClean="0">
                    <a:solidFill>
                      <a:srgbClr val="FF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(*)</a:t>
                </a:r>
                <a:r>
                  <a:rPr lang="en-US" altLang="zh-CN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kern="1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/>
                            <a:sym typeface="Microsoft Yahe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/>
                                <a:sym typeface="Microsoft Yahei"/>
                              </a:rPr>
                            </m:ctrlPr>
                          </m:sSupPr>
                          <m:e>
                            <m:r>
                              <a:rPr lang="zh-CN" altLang="en-US" i="1" dirty="0">
                                <a:solidFill>
                                  <a:schemeClr val="tx1"/>
                                </a:solidFill>
                                <a:latin typeface="Cambria Math"/>
                                <a:sym typeface="Microsoft Yahei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/>
                                <a:sym typeface="Microsoft Yahei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/>
                            <a:sym typeface="Microsoft Yahei"/>
                          </a:rPr>
                          <m:t>𝑧</m:t>
                        </m:r>
                      </m:num>
                      <m:den>
                        <m: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/>
                            <a:sym typeface="Microsoft Yahei"/>
                          </a:rPr>
                          <m:t>𝜕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/>
                            <a:sym typeface="Microsoft Yahei"/>
                          </a:rPr>
                          <m:t>𝑥</m:t>
                        </m:r>
                        <m: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/>
                            <a:sym typeface="Microsoft Yahei"/>
                          </a:rPr>
                          <m:t>𝜕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/>
                            <a:sym typeface="Microsoft Yahei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zh-CN" kern="100" dirty="0" smtClean="0">
                    <a:solidFill>
                      <a:srgbClr val="FF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(***)</a:t>
                </a:r>
                <a:r>
                  <a:rPr lang="en-US" altLang="zh-CN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en-US" kern="1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276872"/>
                <a:ext cx="7848872" cy="1243161"/>
              </a:xfrm>
              <a:prstGeom prst="rect">
                <a:avLst/>
              </a:prstGeom>
              <a:blipFill rotWithShape="1">
                <a:blip r:embed="rId3"/>
                <a:stretch>
                  <a:fillRect l="-1553" t="-5911" r="-1553" b="-1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83568" y="4061190"/>
                <a:ext cx="8603637" cy="13120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5.</a:t>
                </a:r>
                <a:r>
                  <a:rPr lang="zh-CN" altLang="zh-CN" dirty="0" smtClean="0"/>
                  <a:t>设函数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zh-CN" alt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/>
                          </a:rPr>
                          <m:t>𝑢</m:t>
                        </m:r>
                        <m:r>
                          <a:rPr lang="zh-CN" altLang="en-US">
                            <a:latin typeface="Cambria Math"/>
                          </a:rPr>
                          <m:t>,</m:t>
                        </m:r>
                        <m:r>
                          <a:rPr lang="zh-CN" altLang="en-US" i="1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dirty="0" smtClean="0"/>
                  <a:t>可微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/>
                          </a:rPr>
                          <m:t>𝑥</m:t>
                        </m:r>
                        <m:r>
                          <a:rPr lang="zh-CN" altLang="en-US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zh-CN" altLang="en-US" i="1">
                        <a:latin typeface="Cambria Math"/>
                      </a:rPr>
                      <m:t>𝑧</m:t>
                    </m:r>
                    <m:r>
                      <a:rPr lang="zh-CN" altLang="en-US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zh-CN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zh-CN" alt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zh-CN" alt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zh-CN" alt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/>
                          </a:rPr>
                          <m:t>𝑥</m:t>
                        </m:r>
                        <m:r>
                          <a:rPr lang="zh-CN" altLang="en-US">
                            <a:latin typeface="Cambria Math"/>
                          </a:rPr>
                          <m:t>−</m:t>
                        </m:r>
                        <m:r>
                          <a:rPr lang="zh-CN" altLang="en-US" i="1">
                            <a:latin typeface="Cambria Math"/>
                          </a:rPr>
                          <m:t>𝑧</m:t>
                        </m:r>
                        <m:r>
                          <a:rPr lang="zh-CN" altLang="en-US">
                            <a:latin typeface="Cambria Math"/>
                          </a:rPr>
                          <m:t>,</m:t>
                        </m:r>
                        <m:r>
                          <a:rPr lang="zh-CN" altLang="en-US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 smtClean="0"/>
                  <a:t>，</a:t>
                </a:r>
              </a:p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3200">
                            <a:latin typeface="Cambria Math"/>
                          </a:rPr>
                          <m:t>𝜕</m:t>
                        </m:r>
                        <m:r>
                          <a:rPr lang="zh-CN" altLang="en-US" sz="3200" i="1">
                            <a:latin typeface="Cambria Math"/>
                          </a:rPr>
                          <m:t>𝑧</m:t>
                        </m:r>
                      </m:num>
                      <m:den>
                        <m:r>
                          <a:rPr lang="zh-CN" altLang="en-US" sz="3200">
                            <a:latin typeface="Cambria Math"/>
                          </a:rPr>
                          <m:t>𝜕</m:t>
                        </m:r>
                        <m:r>
                          <a:rPr lang="zh-CN" altLang="en-US" sz="3200" i="1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zh-CN" altLang="en-US" sz="3200"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zh-CN" alt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3200">
                            <a:latin typeface="Cambria Math"/>
                          </a:rPr>
                          <m:t>𝜕</m:t>
                        </m:r>
                        <m:r>
                          <a:rPr lang="zh-CN" altLang="en-US" sz="3200" i="1">
                            <a:latin typeface="Cambria Math"/>
                          </a:rPr>
                          <m:t>𝑧</m:t>
                        </m:r>
                      </m:num>
                      <m:den>
                        <m:r>
                          <a:rPr lang="zh-CN" altLang="en-US" sz="3200">
                            <a:latin typeface="Cambria Math"/>
                          </a:rPr>
                          <m:t>𝜕</m:t>
                        </m:r>
                        <m:r>
                          <a:rPr lang="zh-CN" altLang="en-US" sz="3200" i="1">
                            <a:latin typeface="Cambria Math"/>
                          </a:rPr>
                          <m:t>𝑦</m:t>
                        </m:r>
                      </m:den>
                    </m:f>
                    <m:r>
                      <a:rPr lang="zh-CN" altLang="en-US" sz="3200">
                        <a:latin typeface="Cambria Math"/>
                      </a:rPr>
                      <m:t>及</m:t>
                    </m:r>
                    <m:r>
                      <a:rPr lang="zh-CN" altLang="en-US" sz="3200" i="1">
                        <a:latin typeface="Cambria Math"/>
                      </a:rPr>
                      <m:t>𝑑𝑧</m:t>
                    </m:r>
                    <m:sSub>
                      <m:sSubPr>
                        <m:ctrlPr>
                          <a:rPr lang="zh-CN" alt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3200">
                            <a:latin typeface="Cambria Math"/>
                          </a:rPr>
                          <m:t>|</m:t>
                        </m:r>
                      </m:e>
                      <m:sub>
                        <m:d>
                          <m:dPr>
                            <m:ctrlPr>
                              <a:rPr lang="zh-CN" altLang="en-US" sz="3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3200" b="0" i="0" smtClean="0">
                                <a:latin typeface="Cambria Math"/>
                              </a:rPr>
                              <m:t>0</m:t>
                            </m:r>
                            <m:r>
                              <a:rPr lang="zh-CN" altLang="en-US" sz="3200">
                                <a:latin typeface="Cambria Math"/>
                              </a:rPr>
                              <m:t>,1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r>
                  <a:rPr lang="en-US" altLang="zh-CN" kern="100" dirty="0" smtClean="0">
                    <a:solidFill>
                      <a:srgbClr val="FF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(*)</a:t>
                </a:r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061190"/>
                <a:ext cx="8603637" cy="1312026"/>
              </a:xfrm>
              <a:prstGeom prst="rect">
                <a:avLst/>
              </a:prstGeom>
              <a:blipFill rotWithShape="1">
                <a:blip r:embed="rId4"/>
                <a:stretch>
                  <a:fillRect l="-1417" t="-5581" r="-5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50921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764704"/>
            <a:ext cx="1447800" cy="533400"/>
          </a:xfrm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tx1"/>
                </a:solidFill>
                <a:ea typeface="楷体_GB2312" pitchFamily="49" charset="-122"/>
              </a:rPr>
              <a:t>6.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868144" y="764704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其中 </a:t>
            </a:r>
            <a:r>
              <a:rPr lang="en-US" altLang="zh-CN" i="1" dirty="0"/>
              <a:t>f </a:t>
            </a:r>
            <a:r>
              <a:rPr lang="zh-CN" altLang="zh-CN" dirty="0"/>
              <a:t>与</a:t>
            </a:r>
            <a:r>
              <a:rPr lang="en-US" altLang="zh-CN" i="1" dirty="0"/>
              <a:t>F</a:t>
            </a:r>
            <a:r>
              <a:rPr lang="zh-CN" altLang="zh-CN" dirty="0"/>
              <a:t>分别具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661890"/>
              </p:ext>
            </p:extLst>
          </p:nvPr>
        </p:nvGraphicFramePr>
        <p:xfrm>
          <a:off x="1619672" y="840904"/>
          <a:ext cx="43164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5" name="Equation" r:id="rId3" imgW="4317840" imgH="406080" progId="Equation.3">
                  <p:embed/>
                </p:oleObj>
              </mc:Choice>
              <mc:Fallback>
                <p:oleObj name="Equation" r:id="rId3" imgW="431784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840904"/>
                        <a:ext cx="43164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736848" y="1410817"/>
            <a:ext cx="5635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 dirty="0"/>
              <a:t>有一阶导数或偏导数,</a:t>
            </a:r>
            <a:r>
              <a:rPr lang="en-US" altLang="zh-CN" dirty="0"/>
              <a:t> </a:t>
            </a:r>
            <a:r>
              <a:rPr lang="zh-CN" altLang="zh-CN" dirty="0" smtClean="0"/>
              <a:t>求</a:t>
            </a:r>
            <a:r>
              <a:rPr lang="en-US" altLang="zh-CN" dirty="0" smtClean="0"/>
              <a:t>        </a:t>
            </a:r>
            <a:r>
              <a:rPr lang="en-US" altLang="zh-CN" kern="1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(***)</a:t>
            </a:r>
            <a:endParaRPr lang="zh-CN" altLang="en-US" dirty="0"/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225862"/>
              </p:ext>
            </p:extLst>
          </p:nvPr>
        </p:nvGraphicFramePr>
        <p:xfrm>
          <a:off x="4510906" y="1258417"/>
          <a:ext cx="5651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6" name="Equation" r:id="rId5" imgW="583920" imgH="927000" progId="Equation.3">
                  <p:embed/>
                </p:oleObj>
              </mc:Choice>
              <mc:Fallback>
                <p:oleObj name="Equation" r:id="rId5" imgW="583920" imgH="927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906" y="1258417"/>
                        <a:ext cx="56515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38"/>
              <p:cNvSpPr txBox="1">
                <a:spLocks noChangeArrowheads="1"/>
              </p:cNvSpPr>
              <p:nvPr/>
            </p:nvSpPr>
            <p:spPr bwMode="auto">
              <a:xfrm>
                <a:off x="755576" y="2952725"/>
                <a:ext cx="7992888" cy="1052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dirty="0" smtClean="0"/>
                  <a:t>7. </a:t>
                </a:r>
                <a:r>
                  <a:rPr lang="zh-CN" altLang="en-US" dirty="0" smtClean="0"/>
                  <a:t>求</a:t>
                </a:r>
                <a:r>
                  <a:rPr lang="zh-CN" altLang="zh-CN" dirty="0" smtClean="0"/>
                  <a:t>函数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𝑢</m:t>
                    </m:r>
                    <m:r>
                      <a:rPr lang="zh-CN" altLang="en-US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𝑥𝑦</m:t>
                    </m:r>
                    <m:r>
                      <a:rPr lang="zh-CN" altLang="en-US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zh-CN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zh-CN" altLang="en-US" i="1">
                            <a:latin typeface="Cambria Math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zh-CN" altLang="zh-CN" dirty="0"/>
                  <a:t>在点</a:t>
                </a:r>
                <a:r>
                  <a:rPr lang="en-US" altLang="zh-CN" dirty="0"/>
                  <a:t>(1,1,0)</a:t>
                </a:r>
                <a:r>
                  <a:rPr lang="zh-CN" altLang="zh-CN" dirty="0"/>
                  <a:t>处沿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𝑙</m:t>
                            </m:r>
                          </m:e>
                        </m:acc>
                        <m:r>
                          <a:rPr lang="zh-CN" altLang="en-US">
                            <a:latin typeface="Cambria Math"/>
                          </a:rPr>
                          <m:t>=(1,−2,2</m:t>
                        </m:r>
                      </m:e>
                    </m:d>
                  </m:oMath>
                </a14:m>
                <a:r>
                  <a:rPr lang="zh-CN" altLang="zh-CN" dirty="0"/>
                  <a:t>的</a:t>
                </a:r>
                <a:r>
                  <a:rPr lang="zh-CN" altLang="zh-CN" dirty="0" smtClean="0"/>
                  <a:t>方向导数</a:t>
                </a:r>
                <a:r>
                  <a:rPr lang="zh-CN" altLang="en-US" dirty="0" smtClean="0"/>
                  <a:t>及</a:t>
                </a:r>
                <a:r>
                  <a:rPr lang="zh-CN" altLang="zh-CN" dirty="0" smtClean="0"/>
                  <a:t>在</a:t>
                </a:r>
                <a:r>
                  <a:rPr lang="zh-CN" altLang="zh-CN" dirty="0"/>
                  <a:t>该点的</a:t>
                </a:r>
                <a:r>
                  <a:rPr lang="zh-CN" altLang="zh-CN" dirty="0" smtClean="0"/>
                  <a:t>梯度</a:t>
                </a:r>
                <a:r>
                  <a:rPr lang="zh-CN" altLang="en-US" dirty="0" smtClean="0"/>
                  <a:t>。</a:t>
                </a:r>
                <a:r>
                  <a:rPr lang="en-US" altLang="zh-CN" kern="100" dirty="0" smtClean="0">
                    <a:solidFill>
                      <a:srgbClr val="FF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(*)</a:t>
                </a:r>
                <a:endParaRPr lang="zh-CN" altLang="en-US" dirty="0" smtClean="0"/>
              </a:p>
            </p:txBody>
          </p:sp>
        </mc:Choice>
        <mc:Fallback xmlns="">
          <p:sp>
            <p:nvSpPr>
              <p:cNvPr id="38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2952725"/>
                <a:ext cx="7992888" cy="1052339"/>
              </a:xfrm>
              <a:prstGeom prst="rect">
                <a:avLst/>
              </a:prstGeom>
              <a:blipFill rotWithShape="1">
                <a:blip r:embed="rId7"/>
                <a:stretch>
                  <a:fillRect l="-1602" t="-1734" b="-156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8" grpId="0"/>
      <p:bldP spid="11302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9"/>
          <p:cNvSpPr>
            <a:spLocks noGrp="1" noChangeArrowheads="1"/>
          </p:cNvSpPr>
          <p:nvPr>
            <p:ph type="title"/>
          </p:nvPr>
        </p:nvSpPr>
        <p:spPr>
          <a:xfrm>
            <a:off x="609600" y="548680"/>
            <a:ext cx="5334000" cy="6096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三、多元函数微分法的应用</a:t>
            </a:r>
            <a:endParaRPr lang="zh-CN" altLang="en-US" sz="4800" b="1">
              <a:ea typeface="楷体_GB2312" pitchFamily="49" charset="-122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77863" y="2348880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楷体_GB2312" pitchFamily="49" charset="-122"/>
              </a:rPr>
              <a:t>2.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</a:rPr>
              <a:t>在几何中的</a:t>
            </a:r>
            <a:r>
              <a:rPr lang="zh-CN" altLang="en-US" dirty="0">
                <a:solidFill>
                  <a:schemeClr val="tx2"/>
                </a:solidFill>
              </a:rPr>
              <a:t>应用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1031875" y="3068960"/>
            <a:ext cx="36567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I)</a:t>
            </a:r>
            <a:r>
              <a:rPr lang="zh-CN" altLang="en-US" dirty="0" smtClean="0"/>
              <a:t>曲线的切线</a:t>
            </a:r>
            <a:r>
              <a:rPr lang="zh-CN" altLang="en-US" dirty="0"/>
              <a:t>及法平面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4572000" y="3068960"/>
            <a:ext cx="318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zh-CN" altLang="en-US" dirty="0">
                <a:solidFill>
                  <a:schemeClr val="accent2"/>
                </a:solidFill>
              </a:rPr>
              <a:t>关键</a:t>
            </a:r>
            <a:r>
              <a:rPr lang="en-US" altLang="zh-CN" dirty="0">
                <a:solidFill>
                  <a:schemeClr val="accent2"/>
                </a:solidFill>
              </a:rPr>
              <a:t>: </a:t>
            </a:r>
            <a:r>
              <a:rPr lang="zh-CN" altLang="en-US" dirty="0">
                <a:solidFill>
                  <a:schemeClr val="accent2"/>
                </a:solidFill>
              </a:rPr>
              <a:t>抓住切向量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en-US" altLang="zh-CN" dirty="0"/>
              <a:t> 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1038225" y="4581128"/>
            <a:ext cx="68996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II)</a:t>
            </a:r>
            <a:r>
              <a:rPr lang="zh-CN" altLang="en-US" dirty="0" smtClean="0"/>
              <a:t>曲面</a:t>
            </a:r>
            <a:r>
              <a:rPr lang="zh-CN" altLang="en-US" dirty="0"/>
              <a:t>的切平面及法线 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zh-CN" altLang="en-US" dirty="0">
                <a:solidFill>
                  <a:schemeClr val="accent2"/>
                </a:solidFill>
              </a:rPr>
              <a:t>关键</a:t>
            </a:r>
            <a:r>
              <a:rPr lang="en-US" altLang="zh-CN" dirty="0">
                <a:solidFill>
                  <a:schemeClr val="accent2"/>
                </a:solidFill>
              </a:rPr>
              <a:t>: </a:t>
            </a:r>
            <a:r>
              <a:rPr lang="zh-CN" altLang="en-US" dirty="0">
                <a:solidFill>
                  <a:schemeClr val="accent2"/>
                </a:solidFill>
              </a:rPr>
              <a:t>抓住法向量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en-US" altLang="zh-CN" dirty="0"/>
              <a:t> 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683568" y="1412776"/>
            <a:ext cx="26997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</a:rPr>
              <a:t>1</a:t>
            </a:r>
            <a:r>
              <a:rPr lang="en-US" altLang="zh-CN" dirty="0" smtClean="0">
                <a:solidFill>
                  <a:schemeClr val="tx2"/>
                </a:solidFill>
                <a:latin typeface="楷体_GB2312" pitchFamily="49" charset="-122"/>
              </a:rPr>
              <a:t>.</a:t>
            </a:r>
            <a:r>
              <a:rPr lang="zh-CN" altLang="en-US" dirty="0" smtClean="0">
                <a:solidFill>
                  <a:schemeClr val="tx2"/>
                </a:solidFill>
                <a:latin typeface="楷体_GB2312" pitchFamily="49" charset="-122"/>
              </a:rPr>
              <a:t>函数近似计算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839760" y="3717032"/>
                <a:ext cx="3548664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一般方程时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>
                            <a:latin typeface="Cambria Math"/>
                          </a:rPr>
                          <m:t>1,</m:t>
                        </m:r>
                        <m:f>
                          <m:f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/>
                              </a:rPr>
                              <m:t>𝑑𝑦</m:t>
                            </m:r>
                          </m:num>
                          <m:den>
                            <m:r>
                              <a:rPr lang="zh-CN" altLang="en-US" i="1">
                                <a:latin typeface="Cambria Math"/>
                              </a:rPr>
                              <m:t>𝑑𝑥</m:t>
                            </m:r>
                          </m:den>
                        </m:f>
                        <m:r>
                          <a:rPr lang="zh-CN" altLang="en-US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/>
                              </a:rPr>
                              <m:t>𝑑𝑧</m:t>
                            </m:r>
                          </m:num>
                          <m:den>
                            <m:r>
                              <a:rPr lang="zh-CN" altLang="en-US" i="1">
                                <a:latin typeface="Cambria Math"/>
                              </a:rPr>
                              <m:t>𝑑𝑥</m:t>
                            </m:r>
                          </m:den>
                        </m:f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760" y="3717032"/>
                <a:ext cx="3548664" cy="737189"/>
              </a:xfrm>
              <a:prstGeom prst="rect">
                <a:avLst/>
              </a:prstGeom>
              <a:blipFill rotWithShape="1">
                <a:blip r:embed="rId5"/>
                <a:stretch>
                  <a:fillRect l="-3608" b="-7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51722" y="3789040"/>
                <a:ext cx="4196342" cy="611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参数方程时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zh-CN" alt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zh-CN" altLang="en-US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zh-CN" alt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zh-CN" altLang="en-US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zh-CN" alt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22" y="3789040"/>
                <a:ext cx="4196342" cy="611706"/>
              </a:xfrm>
              <a:prstGeom prst="rect">
                <a:avLst/>
              </a:prstGeom>
              <a:blipFill rotWithShape="1">
                <a:blip r:embed="rId6"/>
                <a:stretch>
                  <a:fillRect l="-2907" t="-7000" r="-1744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4427984" y="5157192"/>
                <a:ext cx="3516988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显函数时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zh-CN" altLang="en-US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zh-CN" altLang="en-US">
                            <a:latin typeface="Cambria Math"/>
                          </a:rPr>
                          <m:t>,−1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5157192"/>
                <a:ext cx="3516988" cy="737189"/>
              </a:xfrm>
              <a:prstGeom prst="rect">
                <a:avLst/>
              </a:prstGeom>
              <a:blipFill rotWithShape="1">
                <a:blip r:embed="rId7"/>
                <a:stretch>
                  <a:fillRect l="-3466" b="-7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971600" y="5217218"/>
                <a:ext cx="3717045" cy="588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隐函数时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zh-CN" altLang="en-US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zh-CN" altLang="en-US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217218"/>
                <a:ext cx="3717045" cy="588046"/>
              </a:xfrm>
              <a:prstGeom prst="rect">
                <a:avLst/>
              </a:prstGeom>
              <a:blipFill rotWithShape="1">
                <a:blip r:embed="rId8"/>
                <a:stretch>
                  <a:fillRect l="-3279" t="-10417"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323475" y="1181783"/>
                <a:ext cx="3297120" cy="985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/>
                        </a:rPr>
                        <m:t>𝛥</m:t>
                      </m:r>
                      <m:r>
                        <a:rPr lang="zh-CN" altLang="en-US" i="1">
                          <a:latin typeface="Cambria Math"/>
                        </a:rPr>
                        <m:t>𝑧</m:t>
                      </m:r>
                      <m:r>
                        <a:rPr lang="zh-CN" altLang="en-US"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zh-CN" altLang="en-US">
                              <a:latin typeface="Cambria Math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zh-CN" altLang="en-US" i="1">
                          <a:latin typeface="Cambria Math"/>
                        </a:rPr>
                        <m:t>𝛥</m:t>
                      </m:r>
                      <m:r>
                        <a:rPr lang="zh-CN" altLang="en-US" i="1">
                          <a:latin typeface="Cambria Math"/>
                        </a:rPr>
                        <m:t>𝑥</m:t>
                      </m:r>
                      <m:r>
                        <a:rPr lang="zh-CN" altLang="en-US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zh-CN" altLang="en-US">
                              <a:latin typeface="Cambria Math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zh-CN" altLang="en-US" i="1">
                          <a:latin typeface="Cambria Math"/>
                        </a:rPr>
                        <m:t>𝛥</m:t>
                      </m:r>
                      <m:r>
                        <a:rPr lang="zh-CN" altLang="en-US" i="1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475" y="1181783"/>
                <a:ext cx="3297120" cy="98520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 build="p" autoUpdateAnimBg="0"/>
      <p:bldP spid="18444" grpId="0" build="p" autoUpdateAnimBg="0"/>
      <p:bldP spid="18445" grpId="0" build="p" autoUpdateAnimBg="0"/>
      <p:bldP spid="18446" grpId="0" build="p" autoUpdateAnimBg="0"/>
      <p:bldP spid="21" grpId="0" build="p" autoUpdateAnimBg="0"/>
      <p:bldP spid="3" grpId="0"/>
      <p:bldP spid="4" grpId="0"/>
      <p:bldP spid="28" grpId="0"/>
      <p:bldP spid="29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39552" y="764704"/>
                <a:ext cx="8136904" cy="14843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8. </a:t>
                </a:r>
                <a:r>
                  <a:rPr lang="zh-CN" altLang="en-US" dirty="0" smtClean="0"/>
                  <a:t>求</a:t>
                </a:r>
                <a:r>
                  <a:rPr lang="zh-CN" altLang="zh-CN" dirty="0" smtClean="0"/>
                  <a:t>曲线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/>
                                </a:rPr>
                                <m:t>=6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zh-CN" altLang="en-US">
                                  <a:latin typeface="Cambria Math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dirty="0"/>
                  <a:t>在点</a:t>
                </a:r>
                <a:r>
                  <a:rPr lang="en-US" altLang="zh-CN" dirty="0"/>
                  <a:t>(1,1,2)</a:t>
                </a:r>
                <a:r>
                  <a:rPr lang="zh-CN" altLang="zh-CN" dirty="0" smtClean="0"/>
                  <a:t>处</a:t>
                </a:r>
                <a:r>
                  <a:rPr lang="zh-CN" altLang="en-US" dirty="0" smtClean="0"/>
                  <a:t>的切线和法平面</a:t>
                </a:r>
                <a:r>
                  <a:rPr lang="en-US" altLang="zh-CN" dirty="0" smtClean="0"/>
                  <a:t>,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(*)</a:t>
                </a:r>
                <a:r>
                  <a:rPr lang="zh-CN" altLang="en-US" dirty="0" smtClean="0"/>
                  <a:t>求</a:t>
                </a:r>
                <a:r>
                  <a:rPr lang="zh-CN" altLang="zh-CN" dirty="0" smtClean="0"/>
                  <a:t>点</a:t>
                </a:r>
                <a:r>
                  <a:rPr lang="en-US" altLang="zh-CN" dirty="0" smtClean="0"/>
                  <a:t>(1,-1,1)</a:t>
                </a:r>
                <a:r>
                  <a:rPr lang="zh-CN" altLang="en-US" dirty="0" smtClean="0"/>
                  <a:t>到切线和法平面的距离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(***)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764704"/>
                <a:ext cx="8136904" cy="1484381"/>
              </a:xfrm>
              <a:prstGeom prst="rect">
                <a:avLst/>
              </a:prstGeom>
              <a:blipFill rotWithShape="1">
                <a:blip r:embed="rId2"/>
                <a:stretch>
                  <a:fillRect l="-1574" r="-975" b="-10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4"/>
              <p:cNvSpPr txBox="1">
                <a:spLocks noChangeArrowheads="1"/>
              </p:cNvSpPr>
              <p:nvPr/>
            </p:nvSpPr>
            <p:spPr bwMode="auto">
              <a:xfrm>
                <a:off x="621298" y="2852936"/>
                <a:ext cx="7839134" cy="963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dirty="0" smtClean="0">
                    <a:solidFill>
                      <a:srgbClr val="FFFFFF"/>
                    </a:solidFill>
                  </a:rPr>
                  <a:t>9. </a:t>
                </a:r>
                <a:r>
                  <a:rPr lang="zh-CN" altLang="en-US" dirty="0" smtClean="0">
                    <a:solidFill>
                      <a:srgbClr val="FFFFFF"/>
                    </a:solidFill>
                  </a:rPr>
                  <a:t>求</a:t>
                </a:r>
                <a:r>
                  <a:rPr lang="zh-CN" altLang="en-US" dirty="0">
                    <a:solidFill>
                      <a:srgbClr val="FFFFFF"/>
                    </a:solidFill>
                  </a:rPr>
                  <a:t>旋转抛物面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𝑧</m:t>
                    </m:r>
                    <m:r>
                      <a:rPr lang="zh-CN" altLang="en-US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zh-CN" alt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CN" altLang="en-US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zh-CN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zh-CN" altLang="en-US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rgbClr val="FFFFFF"/>
                    </a:solidFill>
                  </a:rPr>
                  <a:t>与平面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𝑥</m:t>
                    </m:r>
                    <m:r>
                      <a:rPr lang="zh-CN" altLang="en-US">
                        <a:latin typeface="Cambria Math"/>
                      </a:rPr>
                      <m:t>+</m:t>
                    </m:r>
                    <m:r>
                      <a:rPr lang="zh-CN" altLang="en-US" i="1">
                        <a:latin typeface="Cambria Math"/>
                      </a:rPr>
                      <m:t>𝑦</m:t>
                    </m:r>
                    <m:r>
                      <a:rPr lang="zh-CN" altLang="en-US">
                        <a:latin typeface="Cambria Math"/>
                      </a:rPr>
                      <m:t>−2</m:t>
                    </m:r>
                    <m:r>
                      <a:rPr lang="zh-CN" altLang="en-US" i="1">
                        <a:latin typeface="Cambria Math"/>
                      </a:rPr>
                      <m:t>𝑧</m:t>
                    </m:r>
                    <m:r>
                      <a:rPr lang="zh-CN" altLang="en-US">
                        <a:latin typeface="Cambria Math"/>
                      </a:rPr>
                      <m:t>=2</m:t>
                    </m:r>
                  </m:oMath>
                </a14:m>
                <a:endParaRPr lang="en-US" altLang="zh-CN" dirty="0" smtClean="0">
                  <a:solidFill>
                    <a:srgbClr val="FFFFFF"/>
                  </a:solidFill>
                </a:endParaRPr>
              </a:p>
              <a:p>
                <a:pPr eaLnBrk="1" hangingPunct="1"/>
                <a:r>
                  <a:rPr lang="zh-CN" altLang="en-US" dirty="0" smtClean="0">
                    <a:solidFill>
                      <a:srgbClr val="FFFFFF"/>
                    </a:solidFill>
                  </a:rPr>
                  <a:t>之间的最短距离。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(**)</a:t>
                </a: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1298" y="2852936"/>
                <a:ext cx="7839134" cy="963854"/>
              </a:xfrm>
              <a:prstGeom prst="rect">
                <a:avLst/>
              </a:prstGeom>
              <a:blipFill rotWithShape="1">
                <a:blip r:embed="rId3"/>
                <a:stretch>
                  <a:fillRect l="-1633" t="-7595" b="-177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611560" y="4509120"/>
                <a:ext cx="8153400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dirty="0" smtClean="0">
                    <a:latin typeface="+mn-ea"/>
                    <a:ea typeface="+mn-ea"/>
                  </a:rPr>
                  <a:t>10. </a:t>
                </a:r>
                <a:r>
                  <a:rPr lang="zh-CN" altLang="en-US" dirty="0" smtClean="0"/>
                  <a:t>在曲面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𝑧</m:t>
                    </m:r>
                    <m:r>
                      <a:rPr lang="zh-CN" altLang="en-US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𝑥𝑦</m:t>
                    </m:r>
                  </m:oMath>
                </a14:m>
                <a:r>
                  <a:rPr lang="zh-CN" altLang="en-US" dirty="0" smtClean="0"/>
                  <a:t>上求一点 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使该点处的法线垂直于平面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𝑥</m:t>
                    </m:r>
                    <m:r>
                      <a:rPr lang="zh-CN" altLang="en-US">
                        <a:latin typeface="Cambria Math"/>
                      </a:rPr>
                      <m:t>+3</m:t>
                    </m:r>
                    <m:r>
                      <a:rPr lang="zh-CN" altLang="en-US" i="1">
                        <a:latin typeface="Cambria Math"/>
                      </a:rPr>
                      <m:t>𝑦</m:t>
                    </m:r>
                    <m:r>
                      <a:rPr lang="zh-CN" altLang="en-US">
                        <a:latin typeface="Cambria Math"/>
                      </a:rPr>
                      <m:t>+</m:t>
                    </m:r>
                    <m:r>
                      <a:rPr lang="zh-CN" altLang="en-US" i="1">
                        <a:latin typeface="Cambria Math"/>
                      </a:rPr>
                      <m:t>𝑧</m:t>
                    </m:r>
                    <m:r>
                      <a:rPr lang="zh-CN" altLang="en-US">
                        <a:latin typeface="Cambria Math"/>
                      </a:rPr>
                      <m:t>+9=0</m:t>
                    </m:r>
                  </m:oMath>
                </a14:m>
                <a:r>
                  <a:rPr lang="zh-CN" altLang="en-US" dirty="0" smtClean="0"/>
                  <a:t>，并写出法线方程。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(**)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4509120"/>
                <a:ext cx="8153400" cy="954107"/>
              </a:xfrm>
              <a:prstGeom prst="rect">
                <a:avLst/>
              </a:prstGeom>
              <a:blipFill rotWithShape="1">
                <a:blip r:embed="rId4"/>
                <a:stretch>
                  <a:fillRect l="-1495" t="-8333" b="-179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25892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04664"/>
            <a:ext cx="30480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200" b="1" dirty="0">
                <a:ea typeface="楷体_GB2312" pitchFamily="49" charset="-122"/>
              </a:rPr>
              <a:t>一、  基本概念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862811" y="1897668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dirty="0" smtClean="0"/>
              <a:t>2. </a:t>
            </a:r>
            <a:r>
              <a:rPr lang="zh-CN" altLang="en-US" dirty="0" smtClean="0"/>
              <a:t>连续：</a:t>
            </a:r>
            <a:endParaRPr lang="zh-CN" altLang="en-US" dirty="0"/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791771" y="2780407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dirty="0" smtClean="0"/>
              <a:t>3. </a:t>
            </a:r>
            <a:r>
              <a:rPr lang="zh-CN" altLang="en-US" dirty="0" smtClean="0"/>
              <a:t>偏导数：</a:t>
            </a:r>
            <a:endParaRPr lang="zh-CN" altLang="en-US" dirty="0"/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91771" y="3716511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dirty="0" smtClean="0"/>
              <a:t>4. </a:t>
            </a:r>
            <a:r>
              <a:rPr lang="zh-CN" altLang="en-US" dirty="0" smtClean="0"/>
              <a:t>可微分：</a:t>
            </a:r>
            <a:endParaRPr lang="zh-CN" altLang="en-US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526318"/>
              </p:ext>
            </p:extLst>
          </p:nvPr>
        </p:nvGraphicFramePr>
        <p:xfrm>
          <a:off x="2195736" y="1951112"/>
          <a:ext cx="2819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1" name="Equation" r:id="rId4" imgW="2796587" imgH="662957" progId="Equation.3">
                  <p:embed/>
                </p:oleObj>
              </mc:Choice>
              <mc:Fallback>
                <p:oleObj name="Equation" r:id="rId4" imgW="2796587" imgH="66295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951112"/>
                        <a:ext cx="2819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965916"/>
              </p:ext>
            </p:extLst>
          </p:nvPr>
        </p:nvGraphicFramePr>
        <p:xfrm>
          <a:off x="2445792" y="2636391"/>
          <a:ext cx="48625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2" name="Equation" r:id="rId6" imgW="4853969" imgH="929651" progId="Equation.3">
                  <p:embed/>
                </p:oleObj>
              </mc:Choice>
              <mc:Fallback>
                <p:oleObj name="Equation" r:id="rId6" imgW="4853969" imgH="9296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792" y="2636391"/>
                        <a:ext cx="486251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62659"/>
              </p:ext>
            </p:extLst>
          </p:nvPr>
        </p:nvGraphicFramePr>
        <p:xfrm>
          <a:off x="3657724" y="2636391"/>
          <a:ext cx="113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3" name="Equation" r:id="rId8" imgW="1120147" imgH="434269" progId="Equation.3">
                  <p:embed/>
                </p:oleObj>
              </mc:Choice>
              <mc:Fallback>
                <p:oleObj name="Equation" r:id="rId8" imgW="1120147" imgH="4342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724" y="2636391"/>
                        <a:ext cx="1130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482381"/>
              </p:ext>
            </p:extLst>
          </p:nvPr>
        </p:nvGraphicFramePr>
        <p:xfrm>
          <a:off x="6160616" y="2636391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4" name="Equation" r:id="rId10" imgW="350491" imgH="434269" progId="Equation.3">
                  <p:embed/>
                </p:oleObj>
              </mc:Choice>
              <mc:Fallback>
                <p:oleObj name="Equation" r:id="rId10" imgW="350491" imgH="4342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0616" y="2636391"/>
                        <a:ext cx="35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021379"/>
              </p:ext>
            </p:extLst>
          </p:nvPr>
        </p:nvGraphicFramePr>
        <p:xfrm>
          <a:off x="4932288" y="3212455"/>
          <a:ext cx="431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5" name="Equation" r:id="rId12" imgW="426723" imgH="312475" progId="Equation.3">
                  <p:embed/>
                </p:oleObj>
              </mc:Choice>
              <mc:Fallback>
                <p:oleObj name="Equation" r:id="rId12" imgW="426723" imgH="3124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288" y="3212455"/>
                        <a:ext cx="431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348234"/>
              </p:ext>
            </p:extLst>
          </p:nvPr>
        </p:nvGraphicFramePr>
        <p:xfrm>
          <a:off x="2771800" y="3774921"/>
          <a:ext cx="3859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6" name="公式" r:id="rId14" imgW="3855619" imgH="396262" progId="Equation.3">
                  <p:embed/>
                </p:oleObj>
              </mc:Choice>
              <mc:Fallback>
                <p:oleObj name="公式" r:id="rId14" imgW="3855619" imgH="39626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774921"/>
                        <a:ext cx="3859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792738" y="4508599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dirty="0" smtClean="0"/>
              <a:t>5. </a:t>
            </a:r>
            <a:r>
              <a:rPr lang="zh-CN" altLang="en-US" dirty="0"/>
              <a:t>方向</a:t>
            </a:r>
            <a:r>
              <a:rPr lang="zh-CN" altLang="en-US" dirty="0" smtClean="0"/>
              <a:t>导数：</a:t>
            </a:r>
            <a:endParaRPr lang="zh-CN" altLang="en-US" dirty="0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767659"/>
              </p:ext>
            </p:extLst>
          </p:nvPr>
        </p:nvGraphicFramePr>
        <p:xfrm>
          <a:off x="2992016" y="4364583"/>
          <a:ext cx="4532312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7" name="公式" r:id="rId16" imgW="1955520" imgH="419040" progId="Equation.3">
                  <p:embed/>
                </p:oleObj>
              </mc:Choice>
              <mc:Fallback>
                <p:oleObj name="公式" r:id="rId16" imgW="1955520" imgH="4190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016" y="4364583"/>
                        <a:ext cx="4532312" cy="9731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11"/>
          <p:cNvSpPr txBox="1">
            <a:spLocks noChangeArrowheads="1"/>
          </p:cNvSpPr>
          <p:nvPr/>
        </p:nvSpPr>
        <p:spPr bwMode="auto">
          <a:xfrm>
            <a:off x="790803" y="5516711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dirty="0" smtClean="0"/>
              <a:t>6. </a:t>
            </a:r>
            <a:r>
              <a:rPr lang="zh-CN" altLang="en-US" dirty="0"/>
              <a:t>梯度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62" name="Text Box 11"/>
          <p:cNvSpPr txBox="1">
            <a:spLocks noChangeArrowheads="1"/>
          </p:cNvSpPr>
          <p:nvPr/>
        </p:nvSpPr>
        <p:spPr bwMode="auto">
          <a:xfrm>
            <a:off x="862811" y="1196231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dirty="0" smtClean="0"/>
              <a:t>1. </a:t>
            </a:r>
            <a:r>
              <a:rPr lang="zh-CN" altLang="en-US" dirty="0"/>
              <a:t>极限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107605" y="1160633"/>
                <a:ext cx="2320379" cy="706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/>
                            </a:rPr>
                            <m:t>lim</m:t>
                          </m:r>
                        </m:e>
                        <m:lim>
                          <m:r>
                            <a:rPr lang="zh-CN" altLang="en-US" i="1">
                              <a:latin typeface="Cambria Math"/>
                            </a:rPr>
                            <m:t>𝑃</m:t>
                          </m:r>
                          <m:r>
                            <a:rPr lang="zh-CN" altLang="en-US">
                              <a:latin typeface="Cambria Math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lim>
                      </m:limLow>
                      <m:r>
                        <a:rPr lang="zh-CN" altLang="en-US" i="1">
                          <a:latin typeface="Cambria Math"/>
                        </a:rPr>
                        <m:t>𝑓</m:t>
                      </m:r>
                      <m:r>
                        <a:rPr lang="zh-CN" altLang="en-US">
                          <a:latin typeface="Cambria Math"/>
                        </a:rPr>
                        <m:t>(</m:t>
                      </m:r>
                      <m:r>
                        <a:rPr lang="zh-CN" altLang="en-US" i="1">
                          <a:latin typeface="Cambria Math"/>
                        </a:rPr>
                        <m:t>𝑃</m:t>
                      </m:r>
                      <m:r>
                        <m:rPr>
                          <m:nor/>
                        </m:rPr>
                        <a:rPr lang="zh-CN" altLang="en-US" i="1"/>
                        <m:t>)</m:t>
                      </m:r>
                      <m:r>
                        <a:rPr lang="zh-CN" altLang="en-US">
                          <a:latin typeface="Cambria Math"/>
                        </a:rPr>
                        <m:t>=</m:t>
                      </m:r>
                      <m:r>
                        <a:rPr lang="zh-CN" alt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605" y="1160633"/>
                <a:ext cx="2320379" cy="70679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195736" y="5387144"/>
                <a:ext cx="1457963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zh-CN" altLang="en-US" sz="2400">
                                  <a:latin typeface="Cambria Math"/>
                                </a:rPr>
                                <m:t>𝜕</m:t>
                              </m:r>
                              <m:r>
                                <a:rPr lang="zh-CN" altLang="en-US" sz="2400" i="1">
                                  <a:latin typeface="Cambria Math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zh-CN" altLang="en-US" sz="2400">
                                  <a:latin typeface="Cambria Math"/>
                                </a:rPr>
                                <m:t>𝜕</m:t>
                              </m:r>
                              <m:r>
                                <a:rPr lang="zh-CN" altLang="en-US" sz="24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zh-CN" altLang="en-US" sz="2400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zh-CN" altLang="en-US" sz="2400">
                                  <a:latin typeface="Cambria Math"/>
                                </a:rPr>
                                <m:t>𝜕</m:t>
                              </m:r>
                              <m:r>
                                <a:rPr lang="zh-CN" altLang="en-US" sz="2400" i="1">
                                  <a:latin typeface="Cambria Math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zh-CN" altLang="en-US" sz="2400">
                                  <a:latin typeface="Cambria Math"/>
                                </a:rPr>
                                <m:t>𝜕</m:t>
                              </m:r>
                              <m:r>
                                <a:rPr lang="zh-CN" altLang="en-US" sz="2400" i="1">
                                  <a:latin typeface="Cambria Math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387144"/>
                <a:ext cx="1457963" cy="92217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0" grpId="0" build="p" autoUpdateAnimBg="0"/>
      <p:bldP spid="41" grpId="0" build="p" autoUpdateAnimBg="0"/>
      <p:bldP spid="42" grpId="0" build="p" autoUpdateAnimBg="0"/>
      <p:bldP spid="55" grpId="0" build="p" autoUpdateAnimBg="0"/>
      <p:bldP spid="60" grpId="0" build="p" autoUpdateAnimBg="0"/>
      <p:bldP spid="62" grpId="0" build="p" autoUpdateAnimBg="0"/>
      <p:bldP spid="31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040160" y="3861048"/>
            <a:ext cx="137160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dirty="0" smtClean="0"/>
              <a:t>连续</a:t>
            </a:r>
            <a:endParaRPr lang="zh-CN" altLang="en-US" dirty="0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6300192" y="3861048"/>
            <a:ext cx="2126159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偏导数</a:t>
            </a:r>
            <a:r>
              <a:rPr lang="zh-CN" altLang="en-US" dirty="0"/>
              <a:t>存在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176836" y="3861048"/>
            <a:ext cx="2495247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方向导数</a:t>
            </a:r>
            <a:r>
              <a:rPr lang="zh-CN" altLang="en-US" dirty="0"/>
              <a:t>存在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3630131" y="2690490"/>
            <a:ext cx="1371600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dirty="0"/>
              <a:t>可</a:t>
            </a:r>
            <a:r>
              <a:rPr lang="zh-CN" altLang="en-US" dirty="0" smtClean="0"/>
              <a:t>微</a:t>
            </a:r>
            <a:endParaRPr lang="zh-CN" altLang="en-US" dirty="0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4407962" y="3212976"/>
            <a:ext cx="0" cy="6045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5004048" y="3212975"/>
            <a:ext cx="1296144" cy="5040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H="1">
            <a:off x="2411760" y="3212976"/>
            <a:ext cx="1176332" cy="5040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683568" y="692696"/>
            <a:ext cx="34163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几</a:t>
            </a:r>
            <a:r>
              <a:rPr lang="zh-CN" altLang="en-US" dirty="0">
                <a:solidFill>
                  <a:srgbClr val="FFFF00"/>
                </a:solidFill>
              </a:rPr>
              <a:t>个基本概念的关系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3176836" y="1628800"/>
            <a:ext cx="2362200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</a:t>
            </a:r>
            <a:r>
              <a:rPr lang="zh-CN" altLang="en-US" dirty="0" smtClean="0"/>
              <a:t>偏导数</a:t>
            </a:r>
            <a:r>
              <a:rPr lang="zh-CN" altLang="en-US" dirty="0"/>
              <a:t>连续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4355976" y="2204864"/>
            <a:ext cx="1960" cy="44962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854675" y="5236458"/>
            <a:ext cx="1742570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极限存在</a:t>
            </a:r>
            <a:endParaRPr lang="zh-CN" altLang="en-US" dirty="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1691680" y="4437112"/>
            <a:ext cx="0" cy="6944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" name="直接箭头连接符 5"/>
          <p:cNvCxnSpPr>
            <a:stCxn id="48133" idx="2"/>
          </p:cNvCxnSpPr>
          <p:nvPr/>
        </p:nvCxnSpPr>
        <p:spPr bwMode="auto">
          <a:xfrm flipH="1">
            <a:off x="7363271" y="4384268"/>
            <a:ext cx="1" cy="4000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矩形 6"/>
          <p:cNvSpPr/>
          <p:nvPr/>
        </p:nvSpPr>
        <p:spPr>
          <a:xfrm>
            <a:off x="6228184" y="4849996"/>
            <a:ext cx="24141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指向</a:t>
            </a:r>
            <a:r>
              <a:rPr lang="en-US" altLang="zh-CN" sz="2400" dirty="0" err="1" smtClean="0"/>
              <a:t>x,y</a:t>
            </a:r>
            <a:r>
              <a:rPr lang="zh-CN" altLang="en-US" sz="2400" dirty="0" smtClean="0"/>
              <a:t>轴正负四个方向的方向导数存在。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202645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nimBg="1" autoUpdateAnimBg="0"/>
      <p:bldP spid="48133" grpId="0" animBg="1" autoUpdateAnimBg="0"/>
      <p:bldP spid="48134" grpId="0" animBg="1" autoUpdateAnimBg="0"/>
      <p:bldP spid="48135" grpId="0" animBg="1" autoUpdateAnimBg="0"/>
      <p:bldP spid="48136" grpId="0" animBg="1"/>
      <p:bldP spid="48137" grpId="0" animBg="1"/>
      <p:bldP spid="48138" grpId="0" animBg="1"/>
      <p:bldP spid="48143" grpId="0" build="p" autoUpdateAnimBg="0"/>
      <p:bldP spid="24" grpId="0" animBg="1" autoUpdateAnimBg="0"/>
      <p:bldP spid="25" grpId="0" animBg="1"/>
      <p:bldP spid="27" grpId="0" animBg="1" autoUpdateAnimBg="0"/>
      <p:bldP spid="28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672480" y="893664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2"/>
                </a:solidFill>
              </a:rPr>
              <a:t>    </a:t>
            </a:r>
            <a:r>
              <a:rPr lang="en-US" altLang="zh-CN" b="1" dirty="0" smtClean="0">
                <a:solidFill>
                  <a:schemeClr val="tx2"/>
                </a:solidFill>
              </a:rPr>
              <a:t>1</a:t>
            </a:r>
            <a:r>
              <a:rPr lang="en-US" altLang="zh-CN" b="1" dirty="0">
                <a:solidFill>
                  <a:schemeClr val="tx2"/>
                </a:solidFill>
              </a:rPr>
              <a:t>.</a:t>
            </a:r>
            <a:r>
              <a:rPr lang="en-US" altLang="zh-CN" dirty="0"/>
              <a:t> </a:t>
            </a:r>
            <a:r>
              <a:rPr lang="zh-CN" altLang="en-US" dirty="0" smtClean="0"/>
              <a:t>讨论极限</a:t>
            </a:r>
            <a:endParaRPr lang="zh-CN" altLang="en-US" dirty="0"/>
          </a:p>
        </p:txBody>
      </p:sp>
      <p:graphicFrame>
        <p:nvGraphicFramePr>
          <p:cNvPr id="583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475739"/>
              </p:ext>
            </p:extLst>
          </p:nvPr>
        </p:nvGraphicFramePr>
        <p:xfrm>
          <a:off x="2962151" y="692696"/>
          <a:ext cx="139382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7" name="Equation" r:id="rId3" imgW="1409400" imgH="1155600" progId="Equation.3">
                  <p:embed/>
                </p:oleObj>
              </mc:Choice>
              <mc:Fallback>
                <p:oleObj name="Equation" r:id="rId3" imgW="1409400" imgH="1155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151" y="692696"/>
                        <a:ext cx="1393825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1066800" y="2160464"/>
            <a:ext cx="1128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解法</a:t>
            </a:r>
            <a:r>
              <a:rPr lang="en-US" altLang="zh-CN" b="1">
                <a:solidFill>
                  <a:schemeClr val="tx2"/>
                </a:solidFill>
              </a:rPr>
              <a:t>1</a:t>
            </a:r>
            <a:endParaRPr lang="en-US" altLang="zh-CN"/>
          </a:p>
        </p:txBody>
      </p:sp>
      <p:graphicFrame>
        <p:nvGraphicFramePr>
          <p:cNvPr id="583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784291"/>
              </p:ext>
            </p:extLst>
          </p:nvPr>
        </p:nvGraphicFramePr>
        <p:xfrm>
          <a:off x="2278063" y="2023939"/>
          <a:ext cx="2979737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8" name="Equation" r:id="rId5" imgW="3009600" imgH="1155600" progId="Equation.3">
                  <p:embed/>
                </p:oleObj>
              </mc:Choice>
              <mc:Fallback>
                <p:oleObj name="Equation" r:id="rId5" imgW="3009600" imgH="1155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2023939"/>
                        <a:ext cx="2979737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066800" y="3428876"/>
            <a:ext cx="2043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解法</a:t>
            </a:r>
            <a:r>
              <a:rPr lang="en-US" altLang="zh-CN" b="1">
                <a:solidFill>
                  <a:schemeClr val="tx2"/>
                </a:solidFill>
              </a:rPr>
              <a:t>2</a:t>
            </a:r>
            <a:r>
              <a:rPr lang="en-US" altLang="zh-CN"/>
              <a:t>   </a:t>
            </a:r>
            <a:r>
              <a:rPr lang="zh-CN" altLang="en-US"/>
              <a:t>令</a:t>
            </a:r>
          </a:p>
        </p:txBody>
      </p:sp>
      <p:graphicFrame>
        <p:nvGraphicFramePr>
          <p:cNvPr id="583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006570"/>
              </p:ext>
            </p:extLst>
          </p:nvPr>
        </p:nvGraphicFramePr>
        <p:xfrm>
          <a:off x="2730500" y="3479676"/>
          <a:ext cx="11064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9" name="Equation" r:id="rId7" imgW="1117440" imgH="406080" progId="Equation.3">
                  <p:embed/>
                </p:oleObj>
              </mc:Choice>
              <mc:Fallback>
                <p:oleObj name="Equation" r:id="rId7" imgW="111744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3479676"/>
                        <a:ext cx="11064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345220"/>
              </p:ext>
            </p:extLst>
          </p:nvPr>
        </p:nvGraphicFramePr>
        <p:xfrm>
          <a:off x="3913188" y="3252664"/>
          <a:ext cx="315912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0" name="Equation" r:id="rId9" imgW="3187440" imgH="850680" progId="Equation.3">
                  <p:embed/>
                </p:oleObj>
              </mc:Choice>
              <mc:Fallback>
                <p:oleObj name="Equation" r:id="rId9" imgW="3187440" imgH="8506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188" y="3252664"/>
                        <a:ext cx="3159125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1066800" y="4370264"/>
            <a:ext cx="1814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解法</a:t>
            </a:r>
            <a:r>
              <a:rPr lang="en-US" altLang="zh-CN" b="1">
                <a:solidFill>
                  <a:schemeClr val="tx2"/>
                </a:solidFill>
              </a:rPr>
              <a:t>3</a:t>
            </a:r>
            <a:r>
              <a:rPr lang="en-US" altLang="zh-CN"/>
              <a:t>   </a:t>
            </a:r>
            <a:r>
              <a:rPr lang="zh-CN" altLang="en-US"/>
              <a:t>令</a:t>
            </a:r>
          </a:p>
        </p:txBody>
      </p:sp>
      <p:graphicFrame>
        <p:nvGraphicFramePr>
          <p:cNvPr id="583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500885"/>
              </p:ext>
            </p:extLst>
          </p:nvPr>
        </p:nvGraphicFramePr>
        <p:xfrm>
          <a:off x="2724150" y="4432176"/>
          <a:ext cx="32813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1" name="Equation" r:id="rId11" imgW="3314520" imgH="406080" progId="Equation.3">
                  <p:embed/>
                </p:oleObj>
              </mc:Choice>
              <mc:Fallback>
                <p:oleObj name="Equation" r:id="rId11" imgW="3314520" imgH="4060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4432176"/>
                        <a:ext cx="32813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118821"/>
              </p:ext>
            </p:extLst>
          </p:nvPr>
        </p:nvGraphicFramePr>
        <p:xfrm>
          <a:off x="2246313" y="5002089"/>
          <a:ext cx="4002087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2" name="Equation" r:id="rId13" imgW="4038480" imgH="927000" progId="Equation.3">
                  <p:embed/>
                </p:oleObj>
              </mc:Choice>
              <mc:Fallback>
                <p:oleObj name="Equation" r:id="rId13" imgW="4038480" imgH="927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5002089"/>
                        <a:ext cx="4002087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8" name="Text Box 20"/>
          <p:cNvSpPr txBox="1">
            <a:spLocks noChangeArrowheads="1"/>
          </p:cNvSpPr>
          <p:nvPr/>
        </p:nvSpPr>
        <p:spPr bwMode="auto">
          <a:xfrm>
            <a:off x="4354016" y="90872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时</a:t>
            </a:r>
            <a:r>
              <a:rPr lang="en-US" altLang="zh-CN" dirty="0"/>
              <a:t>, </a:t>
            </a:r>
            <a:r>
              <a:rPr lang="zh-CN" altLang="en-US" dirty="0"/>
              <a:t>下列算法</a:t>
            </a:r>
            <a:r>
              <a:rPr lang="zh-CN" altLang="en-US" b="1" dirty="0">
                <a:solidFill>
                  <a:schemeClr val="tx2"/>
                </a:solidFill>
              </a:rPr>
              <a:t>是否正确</a:t>
            </a:r>
            <a:r>
              <a:rPr lang="en-US" altLang="zh-CN" dirty="0"/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0" grpId="0" build="p" autoUpdateAnimBg="0"/>
      <p:bldP spid="58382" grpId="0" build="p" autoUpdateAnimBg="0"/>
      <p:bldP spid="5838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12954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分析</a:t>
            </a:r>
            <a:r>
              <a:rPr lang="en-US" altLang="zh-CN" sz="2800" b="1">
                <a:ea typeface="楷体_GB2312" pitchFamily="49" charset="-122"/>
              </a:rPr>
              <a:t>:</a:t>
            </a:r>
          </a:p>
        </p:txBody>
      </p:sp>
      <p:graphicFrame>
        <p:nvGraphicFramePr>
          <p:cNvPr id="59395" name="Object 1027"/>
          <p:cNvGraphicFramePr>
            <a:graphicFrameLocks noChangeAspect="1"/>
          </p:cNvGraphicFramePr>
          <p:nvPr/>
        </p:nvGraphicFramePr>
        <p:xfrm>
          <a:off x="1752600" y="896938"/>
          <a:ext cx="139382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43" name="Equation" r:id="rId3" imgW="1409400" imgH="1155600" progId="Equation.3">
                  <p:embed/>
                </p:oleObj>
              </mc:Choice>
              <mc:Fallback>
                <p:oleObj name="Equation" r:id="rId3" imgW="1409400" imgH="11556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896938"/>
                        <a:ext cx="1393825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1028"/>
          <p:cNvSpPr txBox="1">
            <a:spLocks noChangeArrowheads="1"/>
          </p:cNvSpPr>
          <p:nvPr/>
        </p:nvSpPr>
        <p:spPr bwMode="auto">
          <a:xfrm>
            <a:off x="609600" y="1093788"/>
            <a:ext cx="1128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解法</a:t>
            </a:r>
            <a:r>
              <a:rPr lang="en-US" altLang="zh-CN">
                <a:solidFill>
                  <a:schemeClr val="tx2"/>
                </a:solidFill>
              </a:rPr>
              <a:t>1</a:t>
            </a:r>
          </a:p>
        </p:txBody>
      </p:sp>
      <p:graphicFrame>
        <p:nvGraphicFramePr>
          <p:cNvPr id="59397" name="Object 1029"/>
          <p:cNvGraphicFramePr>
            <a:graphicFrameLocks noChangeAspect="1"/>
          </p:cNvGraphicFramePr>
          <p:nvPr/>
        </p:nvGraphicFramePr>
        <p:xfrm>
          <a:off x="3200400" y="904875"/>
          <a:ext cx="222567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44" name="Equation" r:id="rId5" imgW="2247840" imgH="1193760" progId="Equation.3">
                  <p:embed/>
                </p:oleObj>
              </mc:Choice>
              <mc:Fallback>
                <p:oleObj name="Equation" r:id="rId5" imgW="2247840" imgH="119376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904875"/>
                        <a:ext cx="222567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Text Box 1030"/>
          <p:cNvSpPr txBox="1">
            <a:spLocks noChangeArrowheads="1"/>
          </p:cNvSpPr>
          <p:nvPr/>
        </p:nvSpPr>
        <p:spPr bwMode="auto">
          <a:xfrm>
            <a:off x="609600" y="383381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解法</a:t>
            </a:r>
            <a:r>
              <a:rPr lang="en-US" altLang="zh-CN">
                <a:solidFill>
                  <a:schemeClr val="tx2"/>
                </a:solidFill>
              </a:rPr>
              <a:t>2  </a:t>
            </a:r>
            <a:r>
              <a:rPr lang="zh-CN" altLang="en-US"/>
              <a:t>令</a:t>
            </a:r>
          </a:p>
        </p:txBody>
      </p:sp>
      <p:graphicFrame>
        <p:nvGraphicFramePr>
          <p:cNvPr id="59399" name="Object 1031"/>
          <p:cNvGraphicFramePr>
            <a:graphicFrameLocks noChangeAspect="1"/>
          </p:cNvGraphicFramePr>
          <p:nvPr/>
        </p:nvGraphicFramePr>
        <p:xfrm>
          <a:off x="2170113" y="3884613"/>
          <a:ext cx="11064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45" name="Equation" r:id="rId7" imgW="1117440" imgH="406080" progId="Equation.3">
                  <p:embed/>
                </p:oleObj>
              </mc:Choice>
              <mc:Fallback>
                <p:oleObj name="Equation" r:id="rId7" imgW="1117440" imgH="40608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3884613"/>
                        <a:ext cx="11064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1032"/>
          <p:cNvGraphicFramePr>
            <a:graphicFrameLocks noChangeAspect="1"/>
          </p:cNvGraphicFramePr>
          <p:nvPr/>
        </p:nvGraphicFramePr>
        <p:xfrm>
          <a:off x="3455988" y="3657600"/>
          <a:ext cx="315912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46" name="Equation" r:id="rId9" imgW="3187440" imgH="850680" progId="Equation.3">
                  <p:embed/>
                </p:oleObj>
              </mc:Choice>
              <mc:Fallback>
                <p:oleObj name="Equation" r:id="rId9" imgW="3187440" imgH="85068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8" y="3657600"/>
                        <a:ext cx="3159125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8" name="Text Box 1040"/>
          <p:cNvSpPr txBox="1">
            <a:spLocks noChangeArrowheads="1"/>
          </p:cNvSpPr>
          <p:nvPr/>
        </p:nvSpPr>
        <p:spPr bwMode="auto">
          <a:xfrm>
            <a:off x="609600" y="2071688"/>
            <a:ext cx="7118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/>
              <a:t>此法第一步排除了沿坐标轴趋于原点的情况</a:t>
            </a:r>
            <a:r>
              <a:rPr kumimoji="0" lang="en-US" altLang="zh-CN"/>
              <a:t>, </a:t>
            </a:r>
          </a:p>
        </p:txBody>
      </p:sp>
      <p:sp>
        <p:nvSpPr>
          <p:cNvPr id="59409" name="Text Box 1041"/>
          <p:cNvSpPr txBox="1">
            <a:spLocks noChangeArrowheads="1"/>
          </p:cNvSpPr>
          <p:nvPr/>
        </p:nvSpPr>
        <p:spPr bwMode="auto">
          <a:xfrm>
            <a:off x="609600" y="4586288"/>
            <a:ext cx="5695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/>
              <a:t>此法排除了沿曲线趋于原点的情况</a:t>
            </a:r>
            <a:r>
              <a:rPr kumimoji="0" lang="en-US" altLang="zh-CN"/>
              <a:t>. </a:t>
            </a:r>
          </a:p>
        </p:txBody>
      </p:sp>
      <p:graphicFrame>
        <p:nvGraphicFramePr>
          <p:cNvPr id="59410" name="Object 1042"/>
          <p:cNvGraphicFramePr>
            <a:graphicFrameLocks noChangeAspect="1"/>
          </p:cNvGraphicFramePr>
          <p:nvPr/>
        </p:nvGraphicFramePr>
        <p:xfrm>
          <a:off x="838200" y="990600"/>
          <a:ext cx="6842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47" name="公式" r:id="rId11" imgW="114120" imgH="126720" progId="Equation.3">
                  <p:embed/>
                </p:oleObj>
              </mc:Choice>
              <mc:Fallback>
                <p:oleObj name="公式" r:id="rId11" imgW="114120" imgH="12672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90600"/>
                        <a:ext cx="6842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1" name="Object 1043"/>
          <p:cNvGraphicFramePr>
            <a:graphicFrameLocks noChangeAspect="1"/>
          </p:cNvGraphicFramePr>
          <p:nvPr/>
        </p:nvGraphicFramePr>
        <p:xfrm>
          <a:off x="838200" y="3756025"/>
          <a:ext cx="6842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48" name="公式" r:id="rId13" imgW="114120" imgH="126720" progId="Equation.3">
                  <p:embed/>
                </p:oleObj>
              </mc:Choice>
              <mc:Fallback>
                <p:oleObj name="公式" r:id="rId13" imgW="114120" imgH="126720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56025"/>
                        <a:ext cx="6842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2" name="Object 1044"/>
          <p:cNvGraphicFramePr>
            <a:graphicFrameLocks noChangeAspect="1"/>
          </p:cNvGraphicFramePr>
          <p:nvPr/>
        </p:nvGraphicFramePr>
        <p:xfrm>
          <a:off x="6172200" y="4572000"/>
          <a:ext cx="27813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49" name="Equation" r:id="rId15" imgW="2806560" imgH="520560" progId="Equation.3">
                  <p:embed/>
                </p:oleObj>
              </mc:Choice>
              <mc:Fallback>
                <p:oleObj name="Equation" r:id="rId15" imgW="2806560" imgH="520560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72000"/>
                        <a:ext cx="27813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3" name="Object 1045"/>
          <p:cNvGraphicFramePr>
            <a:graphicFrameLocks noChangeAspect="1"/>
          </p:cNvGraphicFramePr>
          <p:nvPr/>
        </p:nvGraphicFramePr>
        <p:xfrm>
          <a:off x="2112963" y="5173663"/>
          <a:ext cx="3449637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50" name="Equation" r:id="rId17" imgW="3593880" imgH="1002960" progId="Equation.3">
                  <p:embed/>
                </p:oleObj>
              </mc:Choice>
              <mc:Fallback>
                <p:oleObj name="Equation" r:id="rId17" imgW="3593880" imgH="1002960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5173663"/>
                        <a:ext cx="3449637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4" name="Text Box 1046"/>
          <p:cNvSpPr txBox="1">
            <a:spLocks noChangeArrowheads="1"/>
          </p:cNvSpPr>
          <p:nvPr/>
        </p:nvSpPr>
        <p:spPr bwMode="auto">
          <a:xfrm>
            <a:off x="228600" y="32766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此时极限为 </a:t>
            </a:r>
            <a:r>
              <a:rPr lang="en-US" altLang="zh-CN"/>
              <a:t>1 .</a:t>
            </a:r>
          </a:p>
        </p:txBody>
      </p:sp>
      <p:sp>
        <p:nvSpPr>
          <p:cNvPr id="59415" name="Text Box 1047"/>
          <p:cNvSpPr txBox="1">
            <a:spLocks noChangeArrowheads="1"/>
          </p:cNvSpPr>
          <p:nvPr/>
        </p:nvSpPr>
        <p:spPr bwMode="auto">
          <a:xfrm>
            <a:off x="7499350" y="2057400"/>
            <a:ext cx="133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第二步 </a:t>
            </a:r>
          </a:p>
        </p:txBody>
      </p:sp>
      <p:sp>
        <p:nvSpPr>
          <p:cNvPr id="59416" name="Text Box 1048"/>
          <p:cNvSpPr txBox="1">
            <a:spLocks noChangeArrowheads="1"/>
          </p:cNvSpPr>
          <p:nvPr/>
        </p:nvSpPr>
        <p:spPr bwMode="auto">
          <a:xfrm>
            <a:off x="228600" y="2703513"/>
            <a:ext cx="4629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未考虑分母变化的所有情况</a:t>
            </a:r>
            <a:r>
              <a:rPr lang="en-US" altLang="zh-CN"/>
              <a:t>, </a:t>
            </a:r>
          </a:p>
        </p:txBody>
      </p:sp>
      <p:graphicFrame>
        <p:nvGraphicFramePr>
          <p:cNvPr id="59417" name="Object 1049"/>
          <p:cNvGraphicFramePr>
            <a:graphicFrameLocks noChangeAspect="1"/>
          </p:cNvGraphicFramePr>
          <p:nvPr/>
        </p:nvGraphicFramePr>
        <p:xfrm>
          <a:off x="4876800" y="2730500"/>
          <a:ext cx="3771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51" name="Equation" r:id="rId19" imgW="3771720" imgH="622080" progId="Equation.3">
                  <p:embed/>
                </p:oleObj>
              </mc:Choice>
              <mc:Fallback>
                <p:oleObj name="Equation" r:id="rId19" imgW="3771720" imgH="622080" progId="Equation.3">
                  <p:embed/>
                  <p:pic>
                    <p:nvPicPr>
                      <p:cNvPr id="0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730500"/>
                        <a:ext cx="37719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9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9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9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9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9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9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utoUpdateAnimBg="0"/>
      <p:bldP spid="59398" grpId="0" autoUpdateAnimBg="0"/>
      <p:bldP spid="59408" grpId="0" build="p" autoUpdateAnimBg="0"/>
      <p:bldP spid="59409" grpId="0" build="p" autoUpdateAnimBg="0"/>
      <p:bldP spid="59414" grpId="0" build="p" autoUpdateAnimBg="0"/>
      <p:bldP spid="59415" grpId="0" build="p" autoUpdateAnimBg="0"/>
      <p:bldP spid="59416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609600" y="300038"/>
            <a:ext cx="1814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解法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en-US" altLang="zh-CN"/>
              <a:t>  </a:t>
            </a:r>
            <a:r>
              <a:rPr lang="zh-CN" altLang="en-US"/>
              <a:t>令</a:t>
            </a:r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2286000" y="376238"/>
          <a:ext cx="32813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5" name="Equation" r:id="rId3" imgW="3314520" imgH="406080" progId="Equation.3">
                  <p:embed/>
                </p:oleObj>
              </mc:Choice>
              <mc:Fallback>
                <p:oleObj name="Equation" r:id="rId3" imgW="331452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6238"/>
                        <a:ext cx="32813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2209800" y="874713"/>
          <a:ext cx="4002088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6" name="Equation" r:id="rId5" imgW="4038480" imgH="927000" progId="Equation.3">
                  <p:embed/>
                </p:oleObj>
              </mc:Choice>
              <mc:Fallback>
                <p:oleObj name="Equation" r:id="rId5" imgW="4038480" imgH="92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874713"/>
                        <a:ext cx="4002088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990600" y="1905000"/>
            <a:ext cx="3748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/>
              <a:t>此法忽略了</a:t>
            </a:r>
            <a:r>
              <a:rPr kumimoji="0" lang="zh-CN" altLang="en-US" i="1">
                <a:sym typeface="Symbol" pitchFamily="18" charset="2"/>
              </a:rPr>
              <a:t></a:t>
            </a:r>
            <a:r>
              <a:rPr kumimoji="0" lang="zh-CN" altLang="en-US" i="1"/>
              <a:t> </a:t>
            </a:r>
            <a:r>
              <a:rPr kumimoji="0" lang="zh-CN" altLang="en-US"/>
              <a:t>的任意性</a:t>
            </a:r>
            <a:r>
              <a:rPr kumimoji="0" lang="en-US" altLang="zh-CN"/>
              <a:t>,</a:t>
            </a:r>
          </a:p>
        </p:txBody>
      </p:sp>
      <p:graphicFrame>
        <p:nvGraphicFramePr>
          <p:cNvPr id="60429" name="Object 13"/>
          <p:cNvGraphicFramePr>
            <a:graphicFrameLocks noChangeAspect="1"/>
          </p:cNvGraphicFramePr>
          <p:nvPr/>
        </p:nvGraphicFramePr>
        <p:xfrm>
          <a:off x="919163" y="152400"/>
          <a:ext cx="6794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7" name="公式" r:id="rId7" imgW="114120" imgH="126720" progId="Equation.3">
                  <p:embed/>
                </p:oleObj>
              </mc:Choice>
              <mc:Fallback>
                <p:oleObj name="公式" r:id="rId7" imgW="114120" imgH="1267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152400"/>
                        <a:ext cx="67945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0" name="Object 14"/>
          <p:cNvGraphicFramePr>
            <a:graphicFrameLocks noChangeAspect="1"/>
          </p:cNvGraphicFramePr>
          <p:nvPr/>
        </p:nvGraphicFramePr>
        <p:xfrm>
          <a:off x="4783138" y="1890713"/>
          <a:ext cx="29702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8" name="Equation" r:id="rId9" imgW="2997000" imgH="571320" progId="Equation.3">
                  <p:embed/>
                </p:oleObj>
              </mc:Choice>
              <mc:Fallback>
                <p:oleObj name="Equation" r:id="rId9" imgW="2997000" imgH="5713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3138" y="1890713"/>
                        <a:ext cx="297021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1" name="Object 15"/>
          <p:cNvGraphicFramePr>
            <a:graphicFrameLocks noChangeAspect="1"/>
          </p:cNvGraphicFramePr>
          <p:nvPr/>
        </p:nvGraphicFramePr>
        <p:xfrm>
          <a:off x="1447800" y="2514600"/>
          <a:ext cx="40894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9" name="Equation" r:id="rId11" imgW="4127400" imgH="1015920" progId="Equation.3">
                  <p:embed/>
                </p:oleObj>
              </mc:Choice>
              <mc:Fallback>
                <p:oleObj name="Equation" r:id="rId11" imgW="4127400" imgH="10159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14600"/>
                        <a:ext cx="408940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5673725" y="2681288"/>
            <a:ext cx="2170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极限不存在 </a:t>
            </a:r>
            <a:r>
              <a:rPr lang="en-US" altLang="zh-CN"/>
              <a:t>!</a:t>
            </a: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533400" y="3617913"/>
            <a:ext cx="5518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由以上分析可见</a:t>
            </a:r>
            <a:r>
              <a:rPr lang="en-US" altLang="zh-CN"/>
              <a:t>, </a:t>
            </a:r>
            <a:r>
              <a:rPr lang="zh-CN" altLang="en-US"/>
              <a:t>三种解法都不对</a:t>
            </a:r>
            <a:r>
              <a:rPr lang="en-US" altLang="zh-CN"/>
              <a:t>, 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5943600" y="3581400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因为都不能保证</a:t>
            </a:r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212725" y="4191000"/>
            <a:ext cx="6407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自变量在定义域内以任意方式趋于原点 </a:t>
            </a:r>
            <a:r>
              <a:rPr lang="en-US" altLang="zh-CN"/>
              <a:t>.</a:t>
            </a: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609600" y="5257800"/>
            <a:ext cx="800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/>
              <a:t>特别要注意</a:t>
            </a:r>
            <a:r>
              <a:rPr lang="en-US" altLang="zh-CN" dirty="0"/>
              <a:t>, </a:t>
            </a:r>
            <a:r>
              <a:rPr lang="zh-CN" altLang="en-US" dirty="0"/>
              <a:t>在某些情况下可以利用极坐标求极限</a:t>
            </a:r>
            <a:r>
              <a:rPr lang="en-US" altLang="zh-CN" dirty="0"/>
              <a:t>, </a:t>
            </a: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>
            <a:off x="6508750" y="4191000"/>
            <a:ext cx="2495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同时还可看到</a:t>
            </a:r>
            <a:r>
              <a:rPr lang="en-US" altLang="zh-CN"/>
              <a:t>, </a:t>
            </a:r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228600" y="4738688"/>
            <a:ext cx="3917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本题极限实际上不存在 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0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0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0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8" grpId="0" build="p" autoUpdateAnimBg="0"/>
      <p:bldP spid="60432" grpId="0" build="p" autoUpdateAnimBg="0"/>
      <p:bldP spid="60433" grpId="0" build="p" autoUpdateAnimBg="0"/>
      <p:bldP spid="60434" grpId="0" build="p" autoUpdateAnimBg="0"/>
      <p:bldP spid="60435" grpId="0" build="p" autoUpdateAnimBg="0" advAuto="0"/>
      <p:bldP spid="60436" grpId="0" build="p" autoUpdateAnimBg="0"/>
      <p:bldP spid="60438" grpId="0" build="p" autoUpdateAnimBg="0"/>
      <p:bldP spid="60439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9" name="Object 1027"/>
          <p:cNvGraphicFramePr>
            <a:graphicFrameLocks noChangeAspect="1"/>
          </p:cNvGraphicFramePr>
          <p:nvPr/>
        </p:nvGraphicFramePr>
        <p:xfrm>
          <a:off x="2209800" y="381000"/>
          <a:ext cx="5940425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7" name="Equation" r:id="rId3" imgW="5943600" imgH="1739880" progId="Equation.3">
                  <p:embed/>
                </p:oleObj>
              </mc:Choice>
              <mc:Fallback>
                <p:oleObj name="Equation" r:id="rId3" imgW="5943600" imgH="173988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1000"/>
                        <a:ext cx="5940425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1029"/>
          <p:cNvSpPr txBox="1">
            <a:spLocks noChangeArrowheads="1"/>
          </p:cNvSpPr>
          <p:nvPr/>
        </p:nvSpPr>
        <p:spPr bwMode="auto">
          <a:xfrm>
            <a:off x="539552" y="2977788"/>
            <a:ext cx="48264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+mj-lt"/>
                <a:cs typeface="+mj-cs"/>
              </a:rPr>
              <a:t>证明</a:t>
            </a:r>
            <a:r>
              <a:rPr lang="zh-CN" altLang="en-US" dirty="0" smtClean="0"/>
              <a:t>：利用极坐标求极限</a:t>
            </a:r>
            <a:endParaRPr lang="zh-CN" altLang="en-US" dirty="0"/>
          </a:p>
        </p:txBody>
      </p:sp>
      <p:sp>
        <p:nvSpPr>
          <p:cNvPr id="39945" name="Text Box 1033"/>
          <p:cNvSpPr txBox="1">
            <a:spLocks noChangeArrowheads="1"/>
          </p:cNvSpPr>
          <p:nvPr/>
        </p:nvSpPr>
        <p:spPr bwMode="auto">
          <a:xfrm>
            <a:off x="539552" y="4566071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故</a:t>
            </a:r>
            <a:r>
              <a:rPr lang="en-US" altLang="zh-CN" i="1" dirty="0"/>
              <a:t>f</a:t>
            </a:r>
            <a:r>
              <a:rPr lang="en-US" altLang="zh-CN" dirty="0"/>
              <a:t> </a:t>
            </a:r>
            <a:r>
              <a:rPr lang="zh-CN" altLang="en-US" dirty="0"/>
              <a:t>在 </a:t>
            </a:r>
            <a:r>
              <a:rPr lang="en-US" altLang="zh-CN" dirty="0"/>
              <a:t>(0,0) </a:t>
            </a:r>
            <a:r>
              <a:rPr lang="zh-CN" altLang="en-US" dirty="0"/>
              <a:t>连续</a:t>
            </a:r>
            <a:r>
              <a:rPr lang="en-US" altLang="zh-CN" dirty="0"/>
              <a:t>;</a:t>
            </a:r>
            <a:endParaRPr lang="en-US" altLang="zh-CN" i="1" dirty="0"/>
          </a:p>
        </p:txBody>
      </p:sp>
      <p:graphicFrame>
        <p:nvGraphicFramePr>
          <p:cNvPr id="39947" name="Object 10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627433"/>
              </p:ext>
            </p:extLst>
          </p:nvPr>
        </p:nvGraphicFramePr>
        <p:xfrm>
          <a:off x="687388" y="5445224"/>
          <a:ext cx="38084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8" name="Equation" r:id="rId5" imgW="3809880" imgH="431640" progId="Equation.3">
                  <p:embed/>
                </p:oleObj>
              </mc:Choice>
              <mc:Fallback>
                <p:oleObj name="Equation" r:id="rId5" imgW="3809880" imgH="43164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5445224"/>
                        <a:ext cx="38084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8" name="Object 10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042000"/>
              </p:ext>
            </p:extLst>
          </p:nvPr>
        </p:nvGraphicFramePr>
        <p:xfrm>
          <a:off x="4733522" y="5445224"/>
          <a:ext cx="38719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9" name="Equation" r:id="rId7" imgW="3873240" imgH="495000" progId="Equation.3">
                  <p:embed/>
                </p:oleObj>
              </mc:Choice>
              <mc:Fallback>
                <p:oleObj name="Equation" r:id="rId7" imgW="3873240" imgH="495000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522" y="5445224"/>
                        <a:ext cx="387191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2" name="Text Box 1040"/>
          <p:cNvSpPr txBox="1">
            <a:spLocks noChangeArrowheads="1"/>
          </p:cNvSpPr>
          <p:nvPr/>
        </p:nvSpPr>
        <p:spPr bwMode="auto">
          <a:xfrm>
            <a:off x="152400" y="2133600"/>
            <a:ext cx="830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在点</a:t>
            </a:r>
            <a:r>
              <a:rPr lang="en-US" altLang="zh-CN" dirty="0"/>
              <a:t>(0,0) </a:t>
            </a:r>
            <a:r>
              <a:rPr lang="zh-CN" altLang="en-US" dirty="0"/>
              <a:t>处连续且偏导数</a:t>
            </a:r>
            <a:r>
              <a:rPr lang="zh-CN" altLang="en-US" dirty="0" smtClean="0"/>
              <a:t>存在</a:t>
            </a:r>
            <a:r>
              <a:rPr lang="en-US" altLang="zh-CN" dirty="0" smtClean="0">
                <a:solidFill>
                  <a:srgbClr val="FF0000"/>
                </a:solidFill>
              </a:rPr>
              <a:t>(*)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但不可</a:t>
            </a:r>
            <a:r>
              <a:rPr lang="zh-CN" altLang="en-US" dirty="0" smtClean="0">
                <a:solidFill>
                  <a:srgbClr val="FF0000"/>
                </a:solidFill>
              </a:rPr>
              <a:t>微</a:t>
            </a:r>
            <a:r>
              <a:rPr lang="en-US" altLang="zh-CN" dirty="0" smtClean="0">
                <a:solidFill>
                  <a:srgbClr val="FF0000"/>
                </a:solidFill>
              </a:rPr>
              <a:t>(***)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/>
              <a:t>. 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39955" name="Rectangle 1043"/>
          <p:cNvSpPr>
            <a:spLocks noGrp="1" noChangeArrowheads="1"/>
          </p:cNvSpPr>
          <p:nvPr>
            <p:ph type="title"/>
          </p:nvPr>
        </p:nvSpPr>
        <p:spPr>
          <a:xfrm>
            <a:off x="395536" y="914400"/>
            <a:ext cx="1814264" cy="609600"/>
          </a:xfrm>
          <a:noFill/>
          <a:ln/>
        </p:spPr>
        <p:txBody>
          <a:bodyPr/>
          <a:lstStyle/>
          <a:p>
            <a:pPr algn="l"/>
            <a:r>
              <a:rPr lang="zh-CN" altLang="en-US" sz="2800" b="1" dirty="0" smtClean="0">
                <a:ea typeface="楷体_GB2312" pitchFamily="49" charset="-122"/>
              </a:rPr>
              <a:t>    </a:t>
            </a:r>
            <a:r>
              <a:rPr lang="en-US" altLang="zh-CN" sz="2800" b="1" dirty="0" smtClean="0">
                <a:ea typeface="楷体_GB2312" pitchFamily="49" charset="-122"/>
              </a:rPr>
              <a:t>2</a:t>
            </a:r>
            <a:r>
              <a:rPr lang="en-US" altLang="zh-CN" sz="2800" b="1" dirty="0">
                <a:ea typeface="楷体_GB2312" pitchFamily="49" charset="-122"/>
              </a:rPr>
              <a:t>. </a:t>
            </a:r>
            <a:r>
              <a:rPr lang="zh-CN" altLang="en-US" sz="2800" b="1" dirty="0">
                <a:ea typeface="楷体_GB2312" pitchFamily="49" charset="-122"/>
              </a:rPr>
              <a:t>证明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364565"/>
              </p:ext>
            </p:extLst>
          </p:nvPr>
        </p:nvGraphicFramePr>
        <p:xfrm>
          <a:off x="2347918" y="3573016"/>
          <a:ext cx="3952274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0" name="公式" r:id="rId9" imgW="1539311" imgH="373372" progId="Equation.3">
                  <p:embed/>
                </p:oleObj>
              </mc:Choice>
              <mc:Fallback>
                <p:oleObj name="公式" r:id="rId9" imgW="1539311" imgH="373372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8" y="3573016"/>
                        <a:ext cx="3952274" cy="9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utoUpdateAnimBg="0"/>
      <p:bldP spid="39945" grpId="0" autoUpdateAnimBg="0"/>
      <p:bldP spid="39952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Text Box 1031"/>
          <p:cNvSpPr txBox="1">
            <a:spLocks noChangeArrowheads="1"/>
          </p:cNvSpPr>
          <p:nvPr/>
        </p:nvSpPr>
        <p:spPr bwMode="auto">
          <a:xfrm>
            <a:off x="685800" y="8524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而</a:t>
            </a:r>
          </a:p>
        </p:txBody>
      </p:sp>
      <p:graphicFrame>
        <p:nvGraphicFramePr>
          <p:cNvPr id="40968" name="Object 1032"/>
          <p:cNvGraphicFramePr>
            <a:graphicFrameLocks noChangeAspect="1"/>
          </p:cNvGraphicFramePr>
          <p:nvPr/>
        </p:nvGraphicFramePr>
        <p:xfrm>
          <a:off x="1846263" y="852488"/>
          <a:ext cx="1536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5" name="Equation" r:id="rId3" imgW="1536480" imgH="571320" progId="Equation.3">
                  <p:embed/>
                </p:oleObj>
              </mc:Choice>
              <mc:Fallback>
                <p:oleObj name="Equation" r:id="rId3" imgW="1536480" imgH="57132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852488"/>
                        <a:ext cx="1536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34"/>
          <p:cNvGraphicFramePr>
            <a:graphicFrameLocks noChangeAspect="1"/>
          </p:cNvGraphicFramePr>
          <p:nvPr/>
        </p:nvGraphicFramePr>
        <p:xfrm>
          <a:off x="762000" y="1981200"/>
          <a:ext cx="33766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6" name="Equation" r:id="rId5" imgW="3377880" imgH="444240" progId="Equation.3">
                  <p:embed/>
                </p:oleObj>
              </mc:Choice>
              <mc:Fallback>
                <p:oleObj name="Equation" r:id="rId5" imgW="3377880" imgH="44424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81200"/>
                        <a:ext cx="33766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036"/>
          <p:cNvGraphicFramePr>
            <a:graphicFrameLocks noChangeAspect="1"/>
          </p:cNvGraphicFramePr>
          <p:nvPr/>
        </p:nvGraphicFramePr>
        <p:xfrm>
          <a:off x="1752600" y="2590800"/>
          <a:ext cx="2474913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7" name="Equation" r:id="rId7" imgW="2476440" imgH="1155600" progId="Equation.3">
                  <p:embed/>
                </p:oleObj>
              </mc:Choice>
              <mc:Fallback>
                <p:oleObj name="Equation" r:id="rId7" imgW="2476440" imgH="1155600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90800"/>
                        <a:ext cx="2474913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3" name="Object 1037"/>
          <p:cNvGraphicFramePr>
            <a:graphicFrameLocks noChangeAspect="1"/>
          </p:cNvGraphicFramePr>
          <p:nvPr/>
        </p:nvGraphicFramePr>
        <p:xfrm>
          <a:off x="4343400" y="2667000"/>
          <a:ext cx="29194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8" name="Equation" r:id="rId9" imgW="2920680" imgH="1054080" progId="Equation.3">
                  <p:embed/>
                </p:oleObj>
              </mc:Choice>
              <mc:Fallback>
                <p:oleObj name="Equation" r:id="rId9" imgW="2920680" imgH="105408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667000"/>
                        <a:ext cx="2919413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74" name="Group 1038"/>
          <p:cNvGrpSpPr>
            <a:grpSpLocks/>
          </p:cNvGrpSpPr>
          <p:nvPr/>
        </p:nvGrpSpPr>
        <p:grpSpPr bwMode="auto">
          <a:xfrm>
            <a:off x="4343400" y="4038600"/>
            <a:ext cx="1292225" cy="457200"/>
            <a:chOff x="4176" y="3120"/>
            <a:chExt cx="814" cy="288"/>
          </a:xfrm>
        </p:grpSpPr>
        <p:sp>
          <p:nvSpPr>
            <p:cNvPr id="40975" name="Line 1039"/>
            <p:cNvSpPr>
              <a:spLocks noChangeShapeType="1"/>
            </p:cNvSpPr>
            <p:nvPr/>
          </p:nvSpPr>
          <p:spPr bwMode="auto">
            <a:xfrm>
              <a:off x="4176" y="326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6" name="Line 1040"/>
            <p:cNvSpPr>
              <a:spLocks noChangeShapeType="1"/>
            </p:cNvSpPr>
            <p:nvPr/>
          </p:nvSpPr>
          <p:spPr bwMode="auto">
            <a:xfrm>
              <a:off x="4272" y="3120"/>
              <a:ext cx="384" cy="28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977" name="Object 1041"/>
            <p:cNvGraphicFramePr>
              <a:graphicFrameLocks noChangeAspect="1"/>
            </p:cNvGraphicFramePr>
            <p:nvPr/>
          </p:nvGraphicFramePr>
          <p:xfrm>
            <a:off x="4800" y="3142"/>
            <a:ext cx="19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9" name="公式" r:id="rId11" imgW="126720" imgH="177480" progId="Equation.3">
                    <p:embed/>
                  </p:oleObj>
                </mc:Choice>
                <mc:Fallback>
                  <p:oleObj name="公式" r:id="rId11" imgW="126720" imgH="177480" progId="Equation.3">
                    <p:embed/>
                    <p:pic>
                      <p:nvPicPr>
                        <p:cNvPr id="0" name="Object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142"/>
                          <a:ext cx="190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78" name="Text Box 1042"/>
          <p:cNvSpPr txBox="1">
            <a:spLocks noChangeArrowheads="1"/>
          </p:cNvSpPr>
          <p:nvPr/>
        </p:nvSpPr>
        <p:spPr bwMode="auto">
          <a:xfrm>
            <a:off x="609600" y="45720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所以 </a:t>
            </a:r>
            <a:r>
              <a:rPr lang="en-US" altLang="zh-CN" i="1">
                <a:sym typeface="Symbol" pitchFamily="18" charset="2"/>
              </a:rPr>
              <a:t>f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zh-CN">
                <a:sym typeface="Symbol" pitchFamily="18" charset="2"/>
              </a:rPr>
              <a:t>在点(0,0)</a:t>
            </a:r>
            <a:r>
              <a:rPr lang="zh-CN" altLang="en-US"/>
              <a:t>不可微 </a:t>
            </a:r>
            <a:r>
              <a:rPr lang="en-US" altLang="zh-CN"/>
              <a:t>!</a:t>
            </a:r>
          </a:p>
        </p:txBody>
      </p:sp>
      <p:graphicFrame>
        <p:nvGraphicFramePr>
          <p:cNvPr id="40979" name="Object 1043"/>
          <p:cNvGraphicFramePr>
            <a:graphicFrameLocks noChangeAspect="1"/>
          </p:cNvGraphicFramePr>
          <p:nvPr/>
        </p:nvGraphicFramePr>
        <p:xfrm>
          <a:off x="3429000" y="609600"/>
          <a:ext cx="2805113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0" name="Equation" r:id="rId13" imgW="2806560" imgH="1206360" progId="Equation.3">
                  <p:embed/>
                </p:oleObj>
              </mc:Choice>
              <mc:Fallback>
                <p:oleObj name="Equation" r:id="rId13" imgW="2806560" imgH="1206360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609600"/>
                        <a:ext cx="2805113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89570"/>
            <a:ext cx="30480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200" b="1" dirty="0" smtClean="0">
                <a:ea typeface="楷体_GB2312" pitchFamily="49" charset="-122"/>
              </a:rPr>
              <a:t>二、  基本</a:t>
            </a:r>
            <a:r>
              <a:rPr lang="zh-CN" altLang="en-US" sz="3200" b="1" dirty="0">
                <a:ea typeface="楷体_GB2312" pitchFamily="49" charset="-122"/>
              </a:rPr>
              <a:t>公式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55576" y="1305322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dirty="0" smtClean="0"/>
              <a:t>1. </a:t>
            </a:r>
            <a:r>
              <a:rPr lang="zh-CN" altLang="en-US" dirty="0" smtClean="0"/>
              <a:t>全微分：</a:t>
            </a:r>
            <a:endParaRPr lang="zh-CN" altLang="en-US" dirty="0"/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791771" y="2313434"/>
            <a:ext cx="34163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dirty="0" smtClean="0"/>
              <a:t>2. </a:t>
            </a:r>
            <a:r>
              <a:rPr lang="zh-CN" altLang="en-US" dirty="0" smtClean="0"/>
              <a:t>复合函数的偏导：</a:t>
            </a:r>
            <a:endParaRPr lang="zh-CN" altLang="en-US" dirty="0"/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792738" y="4310494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dirty="0" smtClean="0"/>
              <a:t>3. </a:t>
            </a:r>
            <a:r>
              <a:rPr lang="zh-CN" altLang="en-US" dirty="0"/>
              <a:t>方向</a:t>
            </a:r>
            <a:r>
              <a:rPr lang="zh-CN" altLang="en-US" dirty="0" smtClean="0"/>
              <a:t>导数：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54832"/>
              </p:ext>
            </p:extLst>
          </p:nvPr>
        </p:nvGraphicFramePr>
        <p:xfrm>
          <a:off x="5364088" y="5362351"/>
          <a:ext cx="31559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0" name="公式" r:id="rId4" imgW="1536480" imgH="215640" progId="Equation.3">
                  <p:embed/>
                </p:oleObj>
              </mc:Choice>
              <mc:Fallback>
                <p:oleObj name="公式" r:id="rId4" imgW="153648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5362351"/>
                        <a:ext cx="3155950" cy="4429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1274391" y="3256840"/>
            <a:ext cx="2933700" cy="909638"/>
            <a:chOff x="2465957" y="3433291"/>
            <a:chExt cx="2933700" cy="909638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199209"/>
                </p:ext>
              </p:extLst>
            </p:nvPr>
          </p:nvGraphicFramePr>
          <p:xfrm>
            <a:off x="2465957" y="3442816"/>
            <a:ext cx="688975" cy="900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31" name="Equation" r:id="rId6" imgW="700982" imgH="922093" progId="Equation.3">
                    <p:embed/>
                  </p:oleObj>
                </mc:Choice>
                <mc:Fallback>
                  <p:oleObj name="Equation" r:id="rId6" imgW="700982" imgH="922093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5957" y="3442816"/>
                          <a:ext cx="688975" cy="900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1510126"/>
                </p:ext>
              </p:extLst>
            </p:nvPr>
          </p:nvGraphicFramePr>
          <p:xfrm>
            <a:off x="3177157" y="3433291"/>
            <a:ext cx="985838" cy="900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32" name="Equation" r:id="rId8" imgW="1005908" imgH="922093" progId="Equation.3">
                    <p:embed/>
                  </p:oleObj>
                </mc:Choice>
                <mc:Fallback>
                  <p:oleObj name="Equation" r:id="rId8" imgW="1005908" imgH="922093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7157" y="3433291"/>
                          <a:ext cx="985838" cy="900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3530196"/>
                </p:ext>
              </p:extLst>
            </p:nvPr>
          </p:nvGraphicFramePr>
          <p:xfrm>
            <a:off x="4167757" y="3442816"/>
            <a:ext cx="1231900" cy="900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33" name="Equation" r:id="rId10" imgW="1264835" imgH="922093" progId="Equation.3">
                    <p:embed/>
                  </p:oleObj>
                </mc:Choice>
                <mc:Fallback>
                  <p:oleObj name="Equation" r:id="rId10" imgW="1264835" imgH="922093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7757" y="3442816"/>
                          <a:ext cx="1231900" cy="900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052979"/>
              </p:ext>
            </p:extLst>
          </p:nvPr>
        </p:nvGraphicFramePr>
        <p:xfrm>
          <a:off x="4035300" y="2385442"/>
          <a:ext cx="492918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4" name="公式" r:id="rId12" imgW="2234880" imgH="203040" progId="Equation.3">
                  <p:embed/>
                </p:oleObj>
              </mc:Choice>
              <mc:Fallback>
                <p:oleObj name="公式" r:id="rId12" imgW="2234880" imgH="20304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300" y="2385442"/>
                        <a:ext cx="4929188" cy="4587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4773885" y="3249538"/>
            <a:ext cx="3038475" cy="901700"/>
            <a:chOff x="2415157" y="4471516"/>
            <a:chExt cx="3038475" cy="901700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6117369"/>
                </p:ext>
              </p:extLst>
            </p:nvPr>
          </p:nvGraphicFramePr>
          <p:xfrm>
            <a:off x="2415157" y="4473104"/>
            <a:ext cx="714375" cy="900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35" name="Equation" r:id="rId14" imgW="731432" imgH="922093" progId="Equation.3">
                    <p:embed/>
                  </p:oleObj>
                </mc:Choice>
                <mc:Fallback>
                  <p:oleObj name="Equation" r:id="rId14" imgW="731432" imgH="922093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5157" y="4473104"/>
                          <a:ext cx="714375" cy="900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7803362"/>
                </p:ext>
              </p:extLst>
            </p:nvPr>
          </p:nvGraphicFramePr>
          <p:xfrm>
            <a:off x="3151757" y="4473104"/>
            <a:ext cx="996950" cy="900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36" name="Equation" r:id="rId16" imgW="1021024" imgH="922093" progId="Equation.3">
                    <p:embed/>
                  </p:oleObj>
                </mc:Choice>
                <mc:Fallback>
                  <p:oleObj name="Equation" r:id="rId16" imgW="1021024" imgH="922093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1757" y="4473104"/>
                          <a:ext cx="996950" cy="900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316592"/>
                </p:ext>
              </p:extLst>
            </p:nvPr>
          </p:nvGraphicFramePr>
          <p:xfrm>
            <a:off x="4197920" y="4471516"/>
            <a:ext cx="1255712" cy="900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37" name="Equation" r:id="rId18" imgW="1287726" imgH="922093" progId="Equation.3">
                    <p:embed/>
                  </p:oleObj>
                </mc:Choice>
                <mc:Fallback>
                  <p:oleObj name="Equation" r:id="rId18" imgW="1287726" imgH="922093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7920" y="4471516"/>
                          <a:ext cx="1255712" cy="900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411760" y="1075642"/>
                <a:ext cx="3260251" cy="985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/>
                        </a:rPr>
                        <m:t>𝑑𝑧</m:t>
                      </m:r>
                      <m:r>
                        <a:rPr lang="zh-CN" alt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𝑧</m:t>
                          </m:r>
                        </m:num>
                        <m:den>
                          <m:r>
                            <a:rPr lang="zh-CN" altLang="en-US">
                              <a:latin typeface="Cambria Math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zh-CN" altLang="en-US" i="1">
                          <a:latin typeface="Cambria Math"/>
                        </a:rPr>
                        <m:t>𝑑𝑥</m:t>
                      </m:r>
                      <m:r>
                        <a:rPr lang="zh-CN" altLang="en-US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𝑧</m:t>
                          </m:r>
                        </m:num>
                        <m:den>
                          <m:r>
                            <a:rPr lang="zh-CN" altLang="en-US">
                              <a:latin typeface="Cambria Math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zh-CN" altLang="en-US" i="1">
                          <a:latin typeface="Cambria Math"/>
                        </a:rPr>
                        <m:t>𝑑𝑦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075642"/>
                <a:ext cx="3260251" cy="985206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043608" y="5036082"/>
                <a:ext cx="3909468" cy="985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zh-CN" altLang="en-US">
                              <a:latin typeface="Cambria Math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𝑙</m:t>
                          </m:r>
                        </m:den>
                      </m:f>
                      <m:r>
                        <a:rPr lang="zh-CN" alt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zh-CN" altLang="en-US">
                              <a:latin typeface="Cambria Math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m:rPr>
                          <m:sty m:val="p"/>
                        </m:rPr>
                        <a:rPr lang="zh-CN" altLang="en-US">
                          <a:latin typeface="Cambria Math"/>
                        </a:rPr>
                        <m:t>cos</m:t>
                      </m:r>
                      <m:r>
                        <a:rPr lang="zh-CN" altLang="en-US" i="1">
                          <a:latin typeface="Cambria Math"/>
                        </a:rPr>
                        <m:t>𝛼</m:t>
                      </m:r>
                      <m:r>
                        <a:rPr lang="zh-CN" altLang="en-US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zh-CN" altLang="en-US">
                              <a:latin typeface="Cambria Math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m:rPr>
                          <m:sty m:val="p"/>
                        </m:rPr>
                        <a:rPr lang="zh-CN" altLang="en-US">
                          <a:latin typeface="Cambria Math"/>
                        </a:rPr>
                        <m:t>cos</m:t>
                      </m:r>
                      <m:r>
                        <a:rPr lang="zh-CN" altLang="en-US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5036082"/>
                <a:ext cx="3909468" cy="98520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55431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0" grpId="0" build="p" autoUpdateAnimBg="0"/>
      <p:bldP spid="41" grpId="0" build="p" autoUpdateAnimBg="0"/>
      <p:bldP spid="55" grpId="0" build="p" autoUpdateAnimBg="0"/>
      <p:bldP spid="16" grpId="0"/>
      <p:bldP spid="17" grpId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2567</TotalTime>
  <Words>827</Words>
  <Application>Microsoft Office PowerPoint</Application>
  <PresentationFormat>全屏显示(4:3)</PresentationFormat>
  <Paragraphs>84</Paragraphs>
  <Slides>13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空演示文稿</vt:lpstr>
      <vt:lpstr>Equation</vt:lpstr>
      <vt:lpstr>公式</vt:lpstr>
      <vt:lpstr>习题课</vt:lpstr>
      <vt:lpstr>一、  基本概念</vt:lpstr>
      <vt:lpstr>PowerPoint 演示文稿</vt:lpstr>
      <vt:lpstr>PowerPoint 演示文稿</vt:lpstr>
      <vt:lpstr>分析:</vt:lpstr>
      <vt:lpstr>PowerPoint 演示文稿</vt:lpstr>
      <vt:lpstr>    2. 证明:</vt:lpstr>
      <vt:lpstr>PowerPoint 演示文稿</vt:lpstr>
      <vt:lpstr>二、  基本公式</vt:lpstr>
      <vt:lpstr>PowerPoint 演示文稿</vt:lpstr>
      <vt:lpstr>6.设</vt:lpstr>
      <vt:lpstr>三、多元函数微分法的应用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   多元函数微分学</dc:title>
  <dc:creator>chaoyl</dc:creator>
  <cp:lastModifiedBy>houjy</cp:lastModifiedBy>
  <cp:revision>155</cp:revision>
  <dcterms:created xsi:type="dcterms:W3CDTF">2000-02-12T14:41:53Z</dcterms:created>
  <dcterms:modified xsi:type="dcterms:W3CDTF">2020-03-26T10:22:41Z</dcterms:modified>
</cp:coreProperties>
</file>