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7" r:id="rId3"/>
    <p:sldId id="289" r:id="rId4"/>
    <p:sldId id="258" r:id="rId5"/>
    <p:sldId id="274" r:id="rId6"/>
    <p:sldId id="257" r:id="rId7"/>
    <p:sldId id="290" r:id="rId8"/>
    <p:sldId id="260" r:id="rId9"/>
    <p:sldId id="263" r:id="rId10"/>
    <p:sldId id="296" r:id="rId11"/>
    <p:sldId id="293" r:id="rId12"/>
    <p:sldId id="262" r:id="rId13"/>
    <p:sldId id="264" r:id="rId14"/>
    <p:sldId id="265" r:id="rId15"/>
    <p:sldId id="266" r:id="rId16"/>
    <p:sldId id="282" r:id="rId17"/>
    <p:sldId id="297" r:id="rId18"/>
    <p:sldId id="283" r:id="rId19"/>
  </p:sldIdLst>
  <p:sldSz cx="9144000" cy="6858000" type="screen4x3"/>
  <p:notesSz cx="6858000" cy="9144000"/>
  <p:custShowLst>
    <p:custShow name="定理证明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3399"/>
    <a:srgbClr val="006600"/>
    <a:srgbClr val="FF9933"/>
    <a:srgbClr val="99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0929"/>
  </p:normalViewPr>
  <p:slideViewPr>
    <p:cSldViewPr>
      <p:cViewPr varScale="1">
        <p:scale>
          <a:sx n="47" d="100"/>
          <a:sy n="47" d="100"/>
        </p:scale>
        <p:origin x="-1286" y="-91"/>
      </p:cViewPr>
      <p:guideLst>
        <p:guide orient="horz" pos="2832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38" d="100"/>
          <a:sy n="38" d="100"/>
        </p:scale>
        <p:origin x="-144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4" Type="http://schemas.openxmlformats.org/officeDocument/2006/relationships/image" Target="../media/image11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17" Type="http://schemas.openxmlformats.org/officeDocument/2006/relationships/image" Target="../media/image133.emf"/><Relationship Id="rId2" Type="http://schemas.openxmlformats.org/officeDocument/2006/relationships/image" Target="../media/image118.emf"/><Relationship Id="rId16" Type="http://schemas.openxmlformats.org/officeDocument/2006/relationships/image" Target="../media/image132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12" Type="http://schemas.openxmlformats.org/officeDocument/2006/relationships/image" Target="../media/image46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18" Type="http://schemas.openxmlformats.org/officeDocument/2006/relationships/image" Target="../media/image7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5" Type="http://schemas.openxmlformats.org/officeDocument/2006/relationships/image" Target="../media/image68.emf"/><Relationship Id="rId10" Type="http://schemas.openxmlformats.org/officeDocument/2006/relationships/image" Target="../media/image63.emf"/><Relationship Id="rId19" Type="http://schemas.openxmlformats.org/officeDocument/2006/relationships/image" Target="../media/image72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5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12" Type="http://schemas.openxmlformats.org/officeDocument/2006/relationships/image" Target="../media/image84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2" Type="http://schemas.openxmlformats.org/officeDocument/2006/relationships/image" Target="../media/image90.emf"/><Relationship Id="rId1" Type="http://schemas.openxmlformats.org/officeDocument/2006/relationships/image" Target="../media/image89.w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CF0071AB-EC11-4B51-A9D1-8524B9D07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011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fld id="{80C967FD-BB65-4C0F-AE34-DB7C631ED9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81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5275D-7C44-4536-8B20-C6D0BF29F1F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6" name="Rectangle 3074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90DC5-24BA-4AD4-96C5-509B56C4497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点击按钮“证明”</a:t>
            </a:r>
            <a:r>
              <a:rPr lang="en-US" altLang="zh-CN"/>
              <a:t>, </a:t>
            </a:r>
            <a:r>
              <a:rPr lang="zh-CN" altLang="en-US"/>
              <a:t>或“</a:t>
            </a:r>
            <a:r>
              <a:rPr lang="en-US" altLang="zh-CN"/>
              <a:t>(</a:t>
            </a:r>
            <a:r>
              <a:rPr lang="zh-CN" altLang="en-US"/>
              <a:t>证明略</a:t>
            </a:r>
            <a:r>
              <a:rPr lang="en-US" altLang="zh-CN"/>
              <a:t>)”, </a:t>
            </a:r>
            <a:r>
              <a:rPr lang="zh-CN" altLang="en-US"/>
              <a:t>将显示定理的证明过程</a:t>
            </a:r>
            <a:r>
              <a:rPr lang="en-US" altLang="zh-CN"/>
              <a:t>, </a:t>
            </a:r>
            <a:r>
              <a:rPr lang="zh-CN" altLang="en-US"/>
              <a:t>证明结束自动返回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AB1F7-2AC9-4675-A5DA-3516D50BF4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71011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CC585-490A-4C2C-973A-74B4171CE7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75149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C39A8-109D-4C23-B949-8DE4563056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89991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D9F45-13BE-4D17-82CB-891F5B4626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06607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454C2-7CE0-4449-9C8E-DAA9C9A774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46171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5E042-3E09-4BD3-844B-064955DCFD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02359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5ADCB-8592-45EB-95F8-0FA22C6F25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10750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3FBFA-11A3-47EC-9A6D-147CA5DA0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526645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E615A-42C9-434D-B376-5674F13070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7378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FAE3E-695F-4A56-BD9F-137172DDA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72478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8F042-1293-4320-84A2-AE6F1EEC69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5239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6E3A0F6A-3DF4-45D7-8C20-E18C7C9AAE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2.xml"/><Relationship Id="rId11" Type="http://schemas.openxmlformats.org/officeDocument/2006/relationships/slide" Target="slide13.xml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image" Target="../media/image14.tmp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image" Target="../media/image87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10" Type="http://schemas.openxmlformats.org/officeDocument/2006/relationships/tags" Target="../tags/tag34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4.tmp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88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slide" Target="slide2.xml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oleObject" Target="../embeddings/oleObject74.bin"/><Relationship Id="rId21" Type="http://schemas.openxmlformats.org/officeDocument/2006/relationships/image" Target="../media/image95.emf"/><Relationship Id="rId34" Type="http://schemas.openxmlformats.org/officeDocument/2006/relationships/image" Target="../media/image7.jpe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4.jpeg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33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9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0.emf"/><Relationship Id="rId11" Type="http://schemas.openxmlformats.org/officeDocument/2006/relationships/image" Target="../media/image3.jpeg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6.jpeg"/><Relationship Id="rId23" Type="http://schemas.openxmlformats.org/officeDocument/2006/relationships/image" Target="../media/image96.emf"/><Relationship Id="rId28" Type="http://schemas.openxmlformats.org/officeDocument/2006/relationships/oleObject" Target="../embeddings/oleObject84.bin"/><Relationship Id="rId10" Type="http://schemas.openxmlformats.org/officeDocument/2006/relationships/image" Target="../media/image92.emf"/><Relationship Id="rId19" Type="http://schemas.openxmlformats.org/officeDocument/2006/relationships/image" Target="../media/image94.emf"/><Relationship Id="rId31" Type="http://schemas.openxmlformats.org/officeDocument/2006/relationships/image" Target="../media/image100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.jpeg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98.e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9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94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12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5.jpeg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95.bin"/><Relationship Id="rId31" Type="http://schemas.openxmlformats.org/officeDocument/2006/relationships/image" Target="../media/image8.jpeg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slide" Target="slide2.xml"/><Relationship Id="rId30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6.jpeg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5.jpeg"/><Relationship Id="rId17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4.emf"/><Relationship Id="rId11" Type="http://schemas.openxmlformats.org/officeDocument/2006/relationships/slide" Target="slide2.xml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8.jpeg"/><Relationship Id="rId10" Type="http://schemas.openxmlformats.org/officeDocument/2006/relationships/image" Target="../media/image4.jpeg"/><Relationship Id="rId4" Type="http://schemas.openxmlformats.org/officeDocument/2006/relationships/image" Target="../media/image113.emf"/><Relationship Id="rId9" Type="http://schemas.openxmlformats.org/officeDocument/2006/relationships/image" Target="../media/image3.jpeg"/><Relationship Id="rId1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9" Type="http://schemas.openxmlformats.org/officeDocument/2006/relationships/slide" Target="slide2.xml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32.emf"/><Relationship Id="rId42" Type="http://schemas.openxmlformats.org/officeDocument/2006/relationships/image" Target="../media/image7.jpeg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15.bin"/><Relationship Id="rId41" Type="http://schemas.openxmlformats.org/officeDocument/2006/relationships/image" Target="../media/image6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37" Type="http://schemas.openxmlformats.org/officeDocument/2006/relationships/image" Target="../media/image3.jpeg"/><Relationship Id="rId40" Type="http://schemas.openxmlformats.org/officeDocument/2006/relationships/image" Target="../media/image5.jpeg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29.emf"/><Relationship Id="rId36" Type="http://schemas.openxmlformats.org/officeDocument/2006/relationships/image" Target="../media/image133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30.emf"/><Relationship Id="rId35" Type="http://schemas.openxmlformats.org/officeDocument/2006/relationships/oleObject" Target="../embeddings/oleObject118.bin"/><Relationship Id="rId4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7.jpe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5.emf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5.jpeg"/><Relationship Id="rId5" Type="http://schemas.openxmlformats.org/officeDocument/2006/relationships/image" Target="../media/image134.emf"/><Relationship Id="rId10" Type="http://schemas.openxmlformats.org/officeDocument/2006/relationships/slide" Target="slide2.xml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4.jpeg"/><Relationship Id="rId1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14.tmp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136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hyperlink" Target="../../../&#39640;&#31561;&#25968;&#23398;-sxl/&#19979;&#20876;/&#31532;&#20843;&#31456;/D8_9&#20064;&#39064;&#35838;.ppt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slide" Target="slide2.xml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9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4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2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3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2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3.jpeg"/><Relationship Id="rId33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29" Type="http://schemas.openxmlformats.org/officeDocument/2006/relationships/image" Target="../media/image6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45.emf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5.jpeg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30.bin"/><Relationship Id="rId31" Type="http://schemas.openxmlformats.org/officeDocument/2006/relationships/image" Target="../media/image8.jpeg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slide" Target="slide2.xml"/><Relationship Id="rId30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.jpeg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6.jpe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1.emf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emf"/><Relationship Id="rId20" Type="http://schemas.openxmlformats.org/officeDocument/2006/relationships/image" Target="../media/image5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8.jpeg"/><Relationship Id="rId10" Type="http://schemas.openxmlformats.org/officeDocument/2006/relationships/image" Target="../media/image50.emf"/><Relationship Id="rId19" Type="http://schemas.openxmlformats.org/officeDocument/2006/relationships/slide" Target="slide2.xml"/><Relationship Id="rId4" Type="http://schemas.openxmlformats.org/officeDocument/2006/relationships/image" Target="../media/image47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2.emf"/><Relationship Id="rId2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9" Type="http://schemas.openxmlformats.org/officeDocument/2006/relationships/oleObject" Target="../embeddings/oleObject59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69.e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72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67.emf"/><Relationship Id="rId35" Type="http://schemas.openxmlformats.org/officeDocument/2006/relationships/oleObject" Target="../embeddings/oleObject5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83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85.e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oleObject" Target="../embeddings/oleObject7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D8_1&#22522;&#26412;&#27010;&#24565;0.ppt" TargetMode="External"/><Relationship Id="rId3" Type="http://schemas.openxmlformats.org/officeDocument/2006/relationships/oleObject" Target="../embeddings/oleObject73.bin"/><Relationship Id="rId7" Type="http://schemas.openxmlformats.org/officeDocument/2006/relationships/image" Target="../media/image9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86.emf"/><Relationship Id="rId9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0" y="0"/>
            <a:ext cx="9144000" cy="2362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57200"/>
            <a:ext cx="24384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pic>
        <p:nvPicPr>
          <p:cNvPr id="7212" name="Picture 44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3" name="Picture 45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4" name="Picture 46" descr="目录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5" name="Picture 4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6" name="Picture 4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7" name="Picture 4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2743200" y="3276600"/>
            <a:ext cx="510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 偏导数概念及其计算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2819400" y="42672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二 、高阶偏导数  </a:t>
            </a:r>
          </a:p>
        </p:txBody>
      </p:sp>
      <p:sp>
        <p:nvSpPr>
          <p:cNvPr id="7225" name="AutoShape 5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819400" y="4389438"/>
            <a:ext cx="3276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1" name="Text Box 63"/>
          <p:cNvSpPr txBox="1">
            <a:spLocks noChangeArrowheads="1"/>
          </p:cNvSpPr>
          <p:nvPr/>
        </p:nvSpPr>
        <p:spPr bwMode="auto">
          <a:xfrm>
            <a:off x="3035300" y="1371600"/>
            <a:ext cx="290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偏  导  数  </a:t>
            </a:r>
          </a:p>
        </p:txBody>
      </p:sp>
      <p:graphicFrame>
        <p:nvGraphicFramePr>
          <p:cNvPr id="7236" name="Object 68"/>
          <p:cNvGraphicFramePr>
            <a:graphicFrameLocks noChangeAspect="1"/>
          </p:cNvGraphicFramePr>
          <p:nvPr/>
        </p:nvGraphicFramePr>
        <p:xfrm>
          <a:off x="542925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BMP 图象" r:id="rId12" imgW="3390476" imgH="3409524" progId="Paint.Picture">
                  <p:embed/>
                </p:oleObj>
              </mc:Choice>
              <mc:Fallback>
                <p:oleObj name="BMP 图象" r:id="rId12" imgW="3390476" imgH="3409524" progId="Paint.Picture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7" name="Text Box 69"/>
          <p:cNvSpPr txBox="1">
            <a:spLocks noChangeArrowheads="1"/>
          </p:cNvSpPr>
          <p:nvPr/>
        </p:nvSpPr>
        <p:spPr bwMode="auto">
          <a:xfrm>
            <a:off x="7467600" y="2333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第九章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47625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solidFill>
                      <a:schemeClr val="bg2"/>
                    </a:solidFill>
                  </a:rPr>
                  <a:t>2.  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𝑓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，则函数在原点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(0,0)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处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(   )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476250"/>
                <a:ext cx="7315200" cy="2143125"/>
              </a:xfrm>
              <a:prstGeom prst="rect">
                <a:avLst/>
              </a:prstGeom>
              <a:blipFill rotWithShape="1">
                <a:blip r:embed="rId20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两个偏导数都</a:t>
            </a:r>
            <a:r>
              <a:rPr lang="zh-CN" altLang="zh-CN" sz="2800" dirty="0" smtClean="0">
                <a:solidFill>
                  <a:schemeClr val="bg2"/>
                </a:solidFill>
              </a:rPr>
              <a:t>存在</a:t>
            </a:r>
            <a:r>
              <a:rPr lang="en-US" altLang="zh-CN" sz="2800" dirty="0" smtClean="0">
                <a:solidFill>
                  <a:schemeClr val="bg2"/>
                </a:solidFill>
              </a:rPr>
              <a:t>;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对</a:t>
            </a:r>
            <a:r>
              <a:rPr lang="en-US" altLang="zh-CN" sz="2800" dirty="0">
                <a:solidFill>
                  <a:schemeClr val="bg2"/>
                </a:solidFill>
              </a:rPr>
              <a:t>x</a:t>
            </a:r>
            <a:r>
              <a:rPr lang="zh-CN" altLang="zh-CN" sz="2800" dirty="0">
                <a:solidFill>
                  <a:schemeClr val="bg2"/>
                </a:solidFill>
              </a:rPr>
              <a:t>的偏导数存在，对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的偏导数不</a:t>
            </a:r>
            <a:r>
              <a:rPr lang="zh-CN" altLang="zh-CN" sz="2800" dirty="0" smtClean="0">
                <a:solidFill>
                  <a:schemeClr val="bg2"/>
                </a:solidFill>
              </a:rPr>
              <a:t>存在</a:t>
            </a:r>
            <a:r>
              <a:rPr lang="en-US" altLang="zh-CN" sz="2800" dirty="0" smtClean="0">
                <a:solidFill>
                  <a:schemeClr val="bg2"/>
                </a:solidFill>
              </a:rPr>
              <a:t>;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对</a:t>
            </a:r>
            <a:r>
              <a:rPr lang="en-US" altLang="zh-CN" sz="2800" dirty="0">
                <a:solidFill>
                  <a:schemeClr val="bg2"/>
                </a:solidFill>
              </a:rPr>
              <a:t>x</a:t>
            </a:r>
            <a:r>
              <a:rPr lang="zh-CN" altLang="zh-CN" sz="2800" dirty="0">
                <a:solidFill>
                  <a:schemeClr val="bg2"/>
                </a:solidFill>
              </a:rPr>
              <a:t>的偏导数不存在，对</a:t>
            </a:r>
            <a:r>
              <a:rPr lang="en-US" altLang="zh-CN" sz="2800" dirty="0">
                <a:solidFill>
                  <a:schemeClr val="bg2"/>
                </a:solidFill>
              </a:rPr>
              <a:t>y</a:t>
            </a:r>
            <a:r>
              <a:rPr lang="zh-CN" altLang="zh-CN" sz="2800" dirty="0">
                <a:solidFill>
                  <a:schemeClr val="bg2"/>
                </a:solidFill>
              </a:rPr>
              <a:t>的偏导数</a:t>
            </a:r>
            <a:r>
              <a:rPr lang="zh-CN" altLang="zh-CN" sz="2800" dirty="0" smtClean="0">
                <a:solidFill>
                  <a:schemeClr val="bg2"/>
                </a:solidFill>
              </a:rPr>
              <a:t>存在</a:t>
            </a:r>
            <a:r>
              <a:rPr lang="en-US" altLang="zh-CN" sz="2800" dirty="0" smtClean="0">
                <a:solidFill>
                  <a:schemeClr val="bg2"/>
                </a:solidFill>
              </a:rPr>
              <a:t>;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sz="2800" dirty="0">
                <a:solidFill>
                  <a:schemeClr val="bg2"/>
                </a:solidFill>
              </a:rPr>
              <a:t>两个偏导数都不</a:t>
            </a:r>
            <a:r>
              <a:rPr lang="zh-CN" altLang="zh-CN" sz="2800" dirty="0" smtClean="0">
                <a:solidFill>
                  <a:schemeClr val="bg2"/>
                </a:solidFill>
              </a:rPr>
              <a:t>存在</a:t>
            </a:r>
            <a:r>
              <a:rPr lang="en-US" altLang="zh-CN" sz="2800" dirty="0">
                <a:solidFill>
                  <a:schemeClr val="bg2"/>
                </a:solidFill>
              </a:rPr>
              <a:t>.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863194" y="290179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63194" y="375904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63194" y="5473541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899592" y="4601696"/>
            <a:ext cx="877824" cy="41148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490220"/>
            <a:chOff x="0" y="0"/>
            <a:chExt cx="5715000" cy="653627"/>
          </a:xfrm>
        </p:grpSpPr>
        <p:sp>
          <p:nvSpPr>
            <p:cNvPr id="12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15875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5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953691" y="14562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2074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95536" y="908720"/>
                <a:ext cx="8424936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32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3</a:t>
                </a:r>
                <a:r>
                  <a:rPr lang="zh-CN" altLang="en-US" sz="32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：</a:t>
                </a:r>
                <a:r>
                  <a:rPr lang="zh-CN" altLang="en-US" sz="32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ln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2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𝜕</m:t>
                        </m:r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</m:den>
                    </m:f>
                    <m:sSub>
                      <m:sSub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d>
                          <m:dPr>
                            <m:ctrlPr>
                              <a:rPr lang="zh-CN" altLang="en-US" sz="32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sz="32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1,2</m:t>
                            </m:r>
                          </m:e>
                        </m:d>
                      </m:sub>
                    </m:sSub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32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32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</a:t>
                </a:r>
                <a:r>
                  <a:rPr lang="en-US" altLang="zh-CN" sz="32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] </a:t>
                </a:r>
                <a:r>
                  <a:rPr lang="en-US" altLang="zh-CN" sz="32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.</a:t>
                </a:r>
                <a:endParaRPr lang="zh-CN" altLang="en-US" sz="32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95536" y="908720"/>
                <a:ext cx="8424936" cy="2143125"/>
              </a:xfrm>
              <a:prstGeom prst="rect">
                <a:avLst/>
              </a:prstGeom>
              <a:blipFill rotWithShape="1">
                <a:blip r:embed="rId12"/>
                <a:stretch>
                  <a:fillRect l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2824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48768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二元函数偏导数的几何意义</a:t>
            </a:r>
            <a:r>
              <a:rPr lang="en-US" altLang="zh-CN" sz="28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17779"/>
              </p:ext>
            </p:extLst>
          </p:nvPr>
        </p:nvGraphicFramePr>
        <p:xfrm>
          <a:off x="683568" y="908051"/>
          <a:ext cx="4953000" cy="115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" name="公式" r:id="rId3" imgW="2082600" imgH="482400" progId="Equation.3">
                  <p:embed/>
                </p:oleObj>
              </mc:Choice>
              <mc:Fallback>
                <p:oleObj name="公式" r:id="rId3" imgW="20826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08051"/>
                        <a:ext cx="4953000" cy="115081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683306"/>
              </p:ext>
            </p:extLst>
          </p:nvPr>
        </p:nvGraphicFramePr>
        <p:xfrm>
          <a:off x="1614488" y="2495351"/>
          <a:ext cx="18145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" name="Equation" r:id="rId5" imgW="1815840" imgH="914400" progId="Equation.3">
                  <p:embed/>
                </p:oleObj>
              </mc:Choice>
              <mc:Fallback>
                <p:oleObj name="Equation" r:id="rId5" imgW="18158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495351"/>
                        <a:ext cx="18145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51505"/>
              </p:ext>
            </p:extLst>
          </p:nvPr>
        </p:nvGraphicFramePr>
        <p:xfrm>
          <a:off x="381000" y="3562151"/>
          <a:ext cx="849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"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62151"/>
                        <a:ext cx="8493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50259"/>
              </p:ext>
            </p:extLst>
          </p:nvPr>
        </p:nvGraphicFramePr>
        <p:xfrm>
          <a:off x="1143000" y="4552156"/>
          <a:ext cx="451961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" name="Equation" r:id="rId9" imgW="4520880" imgH="1180800" progId="Equation.3">
                  <p:embed/>
                </p:oleObj>
              </mc:Choice>
              <mc:Fallback>
                <p:oleObj name="Equation" r:id="rId9" imgW="4520880" imgH="1180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52156"/>
                        <a:ext cx="4519613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3276600" y="2647751"/>
            <a:ext cx="297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/>
              <a:t>在点 </a:t>
            </a:r>
            <a:r>
              <a:rPr lang="en-US" altLang="zh-CN" i="1"/>
              <a:t>M</a:t>
            </a:r>
            <a:r>
              <a:rPr lang="en-US" altLang="zh-CN" baseline="-25000"/>
              <a:t>0 </a:t>
            </a:r>
            <a:r>
              <a:rPr lang="zh-CN" altLang="en-US"/>
              <a:t>处的切线</a:t>
            </a:r>
          </a:p>
        </p:txBody>
      </p:sp>
      <p:sp>
        <p:nvSpPr>
          <p:cNvPr id="13392" name="Text Box 80"/>
          <p:cNvSpPr txBox="1">
            <a:spLocks noChangeArrowheads="1"/>
          </p:cNvSpPr>
          <p:nvPr/>
        </p:nvSpPr>
        <p:spPr bwMode="auto">
          <a:xfrm>
            <a:off x="1295400" y="348595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对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轴的斜率</a:t>
            </a:r>
            <a:r>
              <a:rPr lang="en-US" altLang="zh-CN"/>
              <a:t>.</a:t>
            </a: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381000" y="2662039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是曲线</a:t>
            </a:r>
          </a:p>
        </p:txBody>
      </p:sp>
      <p:pic>
        <p:nvPicPr>
          <p:cNvPr id="13398" name="Picture 8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99" name="Picture 87" descr="F:\My Documents\数学资源库\机动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0" name="Picture 88" descr="F:\My Documents\数学资源库\目录.jpg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1" name="Picture 8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82" name="Group 70"/>
          <p:cNvGrpSpPr>
            <a:grpSpLocks/>
          </p:cNvGrpSpPr>
          <p:nvPr/>
        </p:nvGrpSpPr>
        <p:grpSpPr bwMode="auto">
          <a:xfrm>
            <a:off x="6154738" y="838200"/>
            <a:ext cx="2608262" cy="3649663"/>
            <a:chOff x="3744" y="198"/>
            <a:chExt cx="1824" cy="2554"/>
          </a:xfrm>
        </p:grpSpPr>
        <p:sp>
          <p:nvSpPr>
            <p:cNvPr id="13338" name="Arc 26"/>
            <p:cNvSpPr>
              <a:spLocks/>
            </p:cNvSpPr>
            <p:nvPr/>
          </p:nvSpPr>
          <p:spPr bwMode="auto">
            <a:xfrm>
              <a:off x="4369" y="417"/>
              <a:ext cx="1041" cy="576"/>
            </a:xfrm>
            <a:custGeom>
              <a:avLst/>
              <a:gdLst>
                <a:gd name="G0" fmla="+- 6198 0 0"/>
                <a:gd name="G1" fmla="+- 21600 0 0"/>
                <a:gd name="G2" fmla="+- 21600 0 0"/>
                <a:gd name="T0" fmla="*/ 0 w 21275"/>
                <a:gd name="T1" fmla="*/ 908 h 21600"/>
                <a:gd name="T2" fmla="*/ 21275 w 21275"/>
                <a:gd name="T3" fmla="*/ 6132 h 21600"/>
                <a:gd name="T4" fmla="*/ 6198 w 21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75" h="21600" fill="none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</a:path>
                <a:path w="21275" h="21600" stroke="0" extrusionOk="0">
                  <a:moveTo>
                    <a:pt x="0" y="908"/>
                  </a:moveTo>
                  <a:cubicBezTo>
                    <a:pt x="2010" y="305"/>
                    <a:pt x="4098" y="-1"/>
                    <a:pt x="6198" y="0"/>
                  </a:cubicBezTo>
                  <a:cubicBezTo>
                    <a:pt x="11830" y="0"/>
                    <a:pt x="17241" y="2200"/>
                    <a:pt x="21274" y="6132"/>
                  </a:cubicBezTo>
                  <a:lnTo>
                    <a:pt x="619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Arc 27"/>
            <p:cNvSpPr>
              <a:spLocks/>
            </p:cNvSpPr>
            <p:nvPr/>
          </p:nvSpPr>
          <p:spPr bwMode="auto">
            <a:xfrm>
              <a:off x="3889" y="1159"/>
              <a:ext cx="1166" cy="576"/>
            </a:xfrm>
            <a:custGeom>
              <a:avLst/>
              <a:gdLst>
                <a:gd name="G0" fmla="+- 9110 0 0"/>
                <a:gd name="G1" fmla="+- 21600 0 0"/>
                <a:gd name="G2" fmla="+- 21600 0 0"/>
                <a:gd name="T0" fmla="*/ 0 w 23838"/>
                <a:gd name="T1" fmla="*/ 2015 h 21600"/>
                <a:gd name="T2" fmla="*/ 23838 w 23838"/>
                <a:gd name="T3" fmla="*/ 5800 h 21600"/>
                <a:gd name="T4" fmla="*/ 9110 w 238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38" h="21600" fill="none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</a:path>
                <a:path w="23838" h="21600" stroke="0" extrusionOk="0">
                  <a:moveTo>
                    <a:pt x="0" y="2015"/>
                  </a:moveTo>
                  <a:cubicBezTo>
                    <a:pt x="2853" y="687"/>
                    <a:pt x="5962" y="-1"/>
                    <a:pt x="9110" y="0"/>
                  </a:cubicBezTo>
                  <a:cubicBezTo>
                    <a:pt x="14576" y="0"/>
                    <a:pt x="19839" y="2072"/>
                    <a:pt x="23838" y="5799"/>
                  </a:cubicBezTo>
                  <a:lnTo>
                    <a:pt x="911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Arc 28"/>
            <p:cNvSpPr>
              <a:spLocks/>
            </p:cNvSpPr>
            <p:nvPr/>
          </p:nvSpPr>
          <p:spPr bwMode="auto">
            <a:xfrm flipH="1">
              <a:off x="5040" y="574"/>
              <a:ext cx="528" cy="728"/>
            </a:xfrm>
            <a:custGeom>
              <a:avLst/>
              <a:gdLst>
                <a:gd name="G0" fmla="+- 0 0 0"/>
                <a:gd name="G1" fmla="+- 20488 0 0"/>
                <a:gd name="G2" fmla="+- 21600 0 0"/>
                <a:gd name="T0" fmla="*/ 6841 w 21600"/>
                <a:gd name="T1" fmla="*/ 0 h 20488"/>
                <a:gd name="T2" fmla="*/ 21600 w 21600"/>
                <a:gd name="T3" fmla="*/ 20430 h 20488"/>
                <a:gd name="T4" fmla="*/ 0 w 21600"/>
                <a:gd name="T5" fmla="*/ 20488 h 20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488" fill="none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</a:path>
                <a:path w="21600" h="20488" stroke="0" extrusionOk="0">
                  <a:moveTo>
                    <a:pt x="6841" y="-1"/>
                  </a:moveTo>
                  <a:cubicBezTo>
                    <a:pt x="15635" y="2936"/>
                    <a:pt x="21575" y="11158"/>
                    <a:pt x="21599" y="20430"/>
                  </a:cubicBezTo>
                  <a:lnTo>
                    <a:pt x="0" y="204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Arc 29"/>
            <p:cNvSpPr>
              <a:spLocks/>
            </p:cNvSpPr>
            <p:nvPr/>
          </p:nvSpPr>
          <p:spPr bwMode="auto">
            <a:xfrm flipH="1">
              <a:off x="3888" y="438"/>
              <a:ext cx="528" cy="816"/>
            </a:xfrm>
            <a:custGeom>
              <a:avLst/>
              <a:gdLst>
                <a:gd name="G0" fmla="+- 0 0 0"/>
                <a:gd name="G1" fmla="+- 21520 0 0"/>
                <a:gd name="G2" fmla="+- 21600 0 0"/>
                <a:gd name="T0" fmla="*/ 1860 w 21581"/>
                <a:gd name="T1" fmla="*/ 0 h 21520"/>
                <a:gd name="T2" fmla="*/ 21581 w 21581"/>
                <a:gd name="T3" fmla="*/ 20605 h 21520"/>
                <a:gd name="T4" fmla="*/ 0 w 21581"/>
                <a:gd name="T5" fmla="*/ 21520 h 2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1520" fill="none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</a:path>
                <a:path w="21581" h="21520" stroke="0" extrusionOk="0">
                  <a:moveTo>
                    <a:pt x="1859" y="0"/>
                  </a:moveTo>
                  <a:cubicBezTo>
                    <a:pt x="12678" y="935"/>
                    <a:pt x="21120" y="9756"/>
                    <a:pt x="21580" y="20605"/>
                  </a:cubicBezTo>
                  <a:lnTo>
                    <a:pt x="0" y="2152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81" name="Group 69"/>
            <p:cNvGrpSpPr>
              <a:grpSpLocks/>
            </p:cNvGrpSpPr>
            <p:nvPr/>
          </p:nvGrpSpPr>
          <p:grpSpPr bwMode="auto">
            <a:xfrm>
              <a:off x="3744" y="198"/>
              <a:ext cx="1584" cy="2448"/>
              <a:chOff x="3744" y="198"/>
              <a:chExt cx="1584" cy="2448"/>
            </a:xfrm>
          </p:grpSpPr>
          <p:sp>
            <p:nvSpPr>
              <p:cNvPr id="13331" name="Line 19"/>
              <p:cNvSpPr>
                <a:spLocks noChangeShapeType="1"/>
              </p:cNvSpPr>
              <p:nvPr/>
            </p:nvSpPr>
            <p:spPr bwMode="auto">
              <a:xfrm>
                <a:off x="4128" y="187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 flipH="1">
                <a:off x="3744" y="1878"/>
                <a:ext cx="384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22"/>
              <p:cNvSpPr>
                <a:spLocks noChangeShapeType="1"/>
              </p:cNvSpPr>
              <p:nvPr/>
            </p:nvSpPr>
            <p:spPr bwMode="auto">
              <a:xfrm flipV="1">
                <a:off x="4128" y="19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Line 35"/>
              <p:cNvSpPr>
                <a:spLocks noChangeShapeType="1"/>
              </p:cNvSpPr>
              <p:nvPr/>
            </p:nvSpPr>
            <p:spPr bwMode="auto">
              <a:xfrm flipV="1">
                <a:off x="4128" y="1158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6" name="Line 44"/>
              <p:cNvSpPr>
                <a:spLocks noChangeShapeType="1"/>
              </p:cNvSpPr>
              <p:nvPr/>
            </p:nvSpPr>
            <p:spPr bwMode="auto">
              <a:xfrm flipV="1">
                <a:off x="4128" y="58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362" name="Object 50"/>
            <p:cNvGraphicFramePr>
              <a:graphicFrameLocks noChangeAspect="1"/>
            </p:cNvGraphicFramePr>
            <p:nvPr/>
          </p:nvGraphicFramePr>
          <p:xfrm>
            <a:off x="5328" y="1830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3" name="公式" r:id="rId16" imgW="139680" imgH="164880" progId="Equation.3">
                    <p:embed/>
                  </p:oleObj>
                </mc:Choice>
                <mc:Fallback>
                  <p:oleObj name="公式" r:id="rId16" imgW="139680" imgH="1648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830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51"/>
            <p:cNvGraphicFramePr>
              <a:graphicFrameLocks noChangeAspect="1"/>
            </p:cNvGraphicFramePr>
            <p:nvPr/>
          </p:nvGraphicFramePr>
          <p:xfrm>
            <a:off x="3812" y="2550"/>
            <a:ext cx="18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4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2550"/>
                          <a:ext cx="18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57"/>
            <p:cNvGraphicFramePr>
              <a:graphicFrameLocks noChangeAspect="1"/>
            </p:cNvGraphicFramePr>
            <p:nvPr/>
          </p:nvGraphicFramePr>
          <p:xfrm>
            <a:off x="3888" y="19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5" name="公式" r:id="rId20" imgW="126720" imgH="126720" progId="Equation.3">
                    <p:embed/>
                  </p:oleObj>
                </mc:Choice>
                <mc:Fallback>
                  <p:oleObj name="公式" r:id="rId20" imgW="126720" imgH="1267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88" name="Group 76"/>
          <p:cNvGrpSpPr>
            <a:grpSpLocks/>
          </p:cNvGrpSpPr>
          <p:nvPr/>
        </p:nvGrpSpPr>
        <p:grpSpPr bwMode="auto">
          <a:xfrm>
            <a:off x="5937250" y="1539875"/>
            <a:ext cx="2208213" cy="2428875"/>
            <a:chOff x="3600" y="695"/>
            <a:chExt cx="1544" cy="1684"/>
          </a:xfrm>
        </p:grpSpPr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3936" y="2304"/>
              <a:ext cx="1200" cy="0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4" name="Object 52"/>
            <p:cNvGraphicFramePr>
              <a:graphicFrameLocks noChangeAspect="1"/>
            </p:cNvGraphicFramePr>
            <p:nvPr/>
          </p:nvGraphicFramePr>
          <p:xfrm>
            <a:off x="3600" y="2064"/>
            <a:ext cx="24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6" name="公式" r:id="rId22" imgW="177480" imgH="228600" progId="Equation.3">
                    <p:embed/>
                  </p:oleObj>
                </mc:Choice>
                <mc:Fallback>
                  <p:oleObj name="公式" r:id="rId22" imgW="177480" imgH="2286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64"/>
                          <a:ext cx="24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5" name="Arc 33"/>
            <p:cNvSpPr>
              <a:spLocks/>
            </p:cNvSpPr>
            <p:nvPr/>
          </p:nvSpPr>
          <p:spPr bwMode="auto">
            <a:xfrm>
              <a:off x="4032" y="695"/>
              <a:ext cx="1112" cy="578"/>
            </a:xfrm>
            <a:custGeom>
              <a:avLst/>
              <a:gdLst>
                <a:gd name="G0" fmla="+- 6342 0 0"/>
                <a:gd name="G1" fmla="+- 21600 0 0"/>
                <a:gd name="G2" fmla="+- 21600 0 0"/>
                <a:gd name="T0" fmla="*/ 0 w 22720"/>
                <a:gd name="T1" fmla="*/ 952 h 21600"/>
                <a:gd name="T2" fmla="*/ 22720 w 22720"/>
                <a:gd name="T3" fmla="*/ 7518 h 21600"/>
                <a:gd name="T4" fmla="*/ 6342 w 22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0" h="21600" fill="none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</a:path>
                <a:path w="22720" h="21600" stroke="0" extrusionOk="0">
                  <a:moveTo>
                    <a:pt x="0" y="952"/>
                  </a:moveTo>
                  <a:cubicBezTo>
                    <a:pt x="2054" y="320"/>
                    <a:pt x="4192" y="-1"/>
                    <a:pt x="6342" y="0"/>
                  </a:cubicBezTo>
                  <a:cubicBezTo>
                    <a:pt x="12635" y="0"/>
                    <a:pt x="18616" y="2745"/>
                    <a:pt x="22720" y="7517"/>
                  </a:cubicBezTo>
                  <a:lnTo>
                    <a:pt x="6342" y="21600"/>
                  </a:lnTo>
                  <a:close/>
                </a:path>
              </a:pathLst>
            </a:cu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1" name="Line 39"/>
            <p:cNvSpPr>
              <a:spLocks noChangeShapeType="1"/>
            </p:cNvSpPr>
            <p:nvPr/>
          </p:nvSpPr>
          <p:spPr bwMode="auto">
            <a:xfrm>
              <a:off x="4032" y="726"/>
              <a:ext cx="0" cy="1584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5136" y="870"/>
              <a:ext cx="0" cy="1440"/>
            </a:xfrm>
            <a:prstGeom prst="line">
              <a:avLst/>
            </a:prstGeom>
            <a:noFill/>
            <a:ln w="952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89" name="Group 77"/>
          <p:cNvGrpSpPr>
            <a:grpSpLocks/>
          </p:cNvGrpSpPr>
          <p:nvPr/>
        </p:nvGrpSpPr>
        <p:grpSpPr bwMode="auto">
          <a:xfrm>
            <a:off x="6772275" y="1460500"/>
            <a:ext cx="1927225" cy="741363"/>
            <a:chOff x="4176" y="630"/>
            <a:chExt cx="1348" cy="519"/>
          </a:xfrm>
        </p:grpSpPr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4176" y="630"/>
              <a:ext cx="120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8" name="Object 56"/>
            <p:cNvGraphicFramePr>
              <a:graphicFrameLocks noChangeAspect="1"/>
            </p:cNvGraphicFramePr>
            <p:nvPr/>
          </p:nvGraphicFramePr>
          <p:xfrm>
            <a:off x="5280" y="816"/>
            <a:ext cx="24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7" name="公式" r:id="rId24" imgW="177480" imgH="241200" progId="Equation.3">
                    <p:embed/>
                  </p:oleObj>
                </mc:Choice>
                <mc:Fallback>
                  <p:oleObj name="公式" r:id="rId24" imgW="177480" imgH="241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16"/>
                          <a:ext cx="24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70" name="Object 58"/>
          <p:cNvGraphicFramePr>
            <a:graphicFrameLocks noChangeAspect="1"/>
          </p:cNvGraphicFramePr>
          <p:nvPr/>
        </p:nvGraphicFramePr>
        <p:xfrm>
          <a:off x="6651625" y="3238500"/>
          <a:ext cx="2587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" name="公式" r:id="rId26" imgW="126720" imgH="139680" progId="Equation.3">
                  <p:embed/>
                </p:oleObj>
              </mc:Choice>
              <mc:Fallback>
                <p:oleObj name="公式" r:id="rId26" imgW="126720" imgH="1396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238500"/>
                        <a:ext cx="25876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86" name="Group 74"/>
          <p:cNvGrpSpPr>
            <a:grpSpLocks/>
          </p:cNvGrpSpPr>
          <p:nvPr/>
        </p:nvGrpSpPr>
        <p:grpSpPr bwMode="auto">
          <a:xfrm>
            <a:off x="6704013" y="877888"/>
            <a:ext cx="927100" cy="1323975"/>
            <a:chOff x="4128" y="226"/>
            <a:chExt cx="648" cy="926"/>
          </a:xfrm>
        </p:grpSpPr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H="1">
              <a:off x="4320" y="226"/>
              <a:ext cx="456" cy="8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7" name="Object 55"/>
            <p:cNvGraphicFramePr>
              <a:graphicFrameLocks noChangeAspect="1"/>
            </p:cNvGraphicFramePr>
            <p:nvPr/>
          </p:nvGraphicFramePr>
          <p:xfrm>
            <a:off x="4128" y="816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9" name="公式" r:id="rId28" imgW="164880" imgH="228600" progId="Equation.3">
                    <p:embed/>
                  </p:oleObj>
                </mc:Choice>
                <mc:Fallback>
                  <p:oleObj name="公式" r:id="rId28" imgW="164880" imgH="2286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816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83" name="Group 71"/>
          <p:cNvGrpSpPr>
            <a:grpSpLocks/>
          </p:cNvGrpSpPr>
          <p:nvPr/>
        </p:nvGrpSpPr>
        <p:grpSpPr bwMode="auto">
          <a:xfrm>
            <a:off x="7115175" y="1241425"/>
            <a:ext cx="862013" cy="3086100"/>
            <a:chOff x="4416" y="480"/>
            <a:chExt cx="603" cy="2160"/>
          </a:xfrm>
        </p:grpSpPr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 flipH="1">
              <a:off x="4416" y="1872"/>
              <a:ext cx="336" cy="76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5" name="Object 53"/>
            <p:cNvGraphicFramePr>
              <a:graphicFrameLocks noChangeAspect="1"/>
            </p:cNvGraphicFramePr>
            <p:nvPr/>
          </p:nvGraphicFramePr>
          <p:xfrm>
            <a:off x="4800" y="1584"/>
            <a:ext cx="21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0" name="公式" r:id="rId30" imgW="177480" imgH="228600" progId="Equation.3">
                    <p:embed/>
                  </p:oleObj>
                </mc:Choice>
                <mc:Fallback>
                  <p:oleObj name="公式" r:id="rId30" imgW="177480" imgH="2286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84"/>
                          <a:ext cx="21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Arc 30"/>
            <p:cNvSpPr>
              <a:spLocks/>
            </p:cNvSpPr>
            <p:nvPr/>
          </p:nvSpPr>
          <p:spPr bwMode="auto">
            <a:xfrm flipH="1">
              <a:off x="4416" y="490"/>
              <a:ext cx="528" cy="710"/>
            </a:xfrm>
            <a:custGeom>
              <a:avLst/>
              <a:gdLst>
                <a:gd name="G0" fmla="+- 0 0 0"/>
                <a:gd name="G1" fmla="+- 19950 0 0"/>
                <a:gd name="G2" fmla="+- 21600 0 0"/>
                <a:gd name="T0" fmla="*/ 8280 w 21578"/>
                <a:gd name="T1" fmla="*/ 0 h 19950"/>
                <a:gd name="T2" fmla="*/ 21578 w 21578"/>
                <a:gd name="T3" fmla="*/ 18974 h 19950"/>
                <a:gd name="T4" fmla="*/ 0 w 21578"/>
                <a:gd name="T5" fmla="*/ 19950 h 19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8" h="19950" fill="none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</a:path>
                <a:path w="21578" h="19950" stroke="0" extrusionOk="0">
                  <a:moveTo>
                    <a:pt x="8279" y="0"/>
                  </a:moveTo>
                  <a:cubicBezTo>
                    <a:pt x="16016" y="3211"/>
                    <a:pt x="21199" y="10605"/>
                    <a:pt x="21577" y="18974"/>
                  </a:cubicBezTo>
                  <a:lnTo>
                    <a:pt x="0" y="1995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4416" y="1152"/>
              <a:ext cx="0" cy="14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66"/>
            <p:cNvSpPr>
              <a:spLocks noChangeShapeType="1"/>
            </p:cNvSpPr>
            <p:nvPr/>
          </p:nvSpPr>
          <p:spPr bwMode="auto">
            <a:xfrm flipV="1">
              <a:off x="4752" y="480"/>
              <a:ext cx="0" cy="139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6978650" y="1241425"/>
            <a:ext cx="354013" cy="2605088"/>
            <a:chOff x="4320" y="480"/>
            <a:chExt cx="248" cy="1824"/>
          </a:xfrm>
        </p:grpSpPr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flipV="1">
              <a:off x="4560" y="72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85" name="Group 73"/>
            <p:cNvGrpSpPr>
              <a:grpSpLocks/>
            </p:cNvGrpSpPr>
            <p:nvPr/>
          </p:nvGrpSpPr>
          <p:grpSpPr bwMode="auto">
            <a:xfrm>
              <a:off x="4320" y="480"/>
              <a:ext cx="248" cy="236"/>
              <a:chOff x="4320" y="480"/>
              <a:chExt cx="248" cy="236"/>
            </a:xfrm>
          </p:grpSpPr>
          <p:graphicFrame>
            <p:nvGraphicFramePr>
              <p:cNvPr id="13366" name="Object 54"/>
              <p:cNvGraphicFramePr>
                <a:graphicFrameLocks noChangeAspect="1"/>
              </p:cNvGraphicFramePr>
              <p:nvPr/>
            </p:nvGraphicFramePr>
            <p:xfrm>
              <a:off x="4320" y="480"/>
              <a:ext cx="24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1" name="公式" r:id="rId32" imgW="241200" imgH="228600" progId="Equation.3">
                      <p:embed/>
                    </p:oleObj>
                  </mc:Choice>
                  <mc:Fallback>
                    <p:oleObj name="公式" r:id="rId32" imgW="241200" imgH="228600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480"/>
                            <a:ext cx="24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84" name="Oval 72"/>
              <p:cNvSpPr>
                <a:spLocks noChangeArrowheads="1"/>
              </p:cNvSpPr>
              <p:nvPr/>
            </p:nvSpPr>
            <p:spPr bwMode="auto">
              <a:xfrm>
                <a:off x="4534" y="672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3402" name="Picture 9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376988"/>
            <a:ext cx="320675" cy="25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03" name="Picture 9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04" name="Text Box 92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0" grpId="0" autoUpdateAnimBg="0"/>
      <p:bldP spid="13392" grpId="0" autoUpdateAnimBg="0"/>
      <p:bldP spid="1339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3352800" cy="609600"/>
          </a:xfrm>
        </p:spPr>
        <p:txBody>
          <a:bodyPr/>
          <a:lstStyle/>
          <a:p>
            <a:pPr algn="l"/>
            <a:r>
              <a:rPr lang="zh-CN" altLang="en-US" sz="3200" b="1">
                <a:ea typeface="楷体_GB2312" pitchFamily="49" charset="-122"/>
              </a:rPr>
              <a:t>二、高阶偏导数</a:t>
            </a:r>
            <a:endParaRPr lang="zh-CN" altLang="en-US" sz="32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z = f</a:t>
            </a:r>
            <a:r>
              <a:rPr lang="en-US" altLang="zh-CN"/>
              <a:t> (</a:t>
            </a:r>
            <a:r>
              <a:rPr lang="en-US" altLang="zh-CN" i="1"/>
              <a:t>x , y</a:t>
            </a:r>
            <a:r>
              <a:rPr lang="en-US" altLang="zh-CN"/>
              <a:t>)</a:t>
            </a:r>
            <a:r>
              <a:rPr lang="zh-CN" altLang="en-US"/>
              <a:t>在域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内存在连续的偏导数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60525" y="1479550"/>
          <a:ext cx="48339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4" name="Equation" r:id="rId3" imgW="4825800" imgH="927000" progId="Equation.3">
                  <p:embed/>
                </p:oleObj>
              </mc:Choice>
              <mc:Fallback>
                <p:oleObj name="Equation" r:id="rId3" imgW="482580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479550"/>
                        <a:ext cx="48339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4800" y="2436813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若这两个偏导数仍存在偏导数，</a:t>
            </a: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236663" y="4138613"/>
          <a:ext cx="68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Equation" r:id="rId5" imgW="685800" imgH="927000" progId="Equation.3">
                  <p:embed/>
                </p:oleObj>
              </mc:Choice>
              <mc:Fallback>
                <p:oleObj name="Equation" r:id="rId5" imgW="68580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138613"/>
                        <a:ext cx="685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769938" y="5238750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Equation" r:id="rId7" imgW="1143000" imgH="927000" progId="Equation.3">
                  <p:embed/>
                </p:oleObj>
              </mc:Choice>
              <mc:Fallback>
                <p:oleObj name="Equation" r:id="rId7" imgW="114300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238750"/>
                        <a:ext cx="114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933950" y="4087813"/>
          <a:ext cx="114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9" imgW="1143000" imgH="927000" progId="Equation.3">
                  <p:embed/>
                </p:oleObj>
              </mc:Choice>
              <mc:Fallback>
                <p:oleObj name="Equation" r:id="rId9" imgW="114300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4087813"/>
                        <a:ext cx="114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043488" y="5194300"/>
          <a:ext cx="38719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11" imgW="3873240" imgH="1054080" progId="Equation.3">
                  <p:embed/>
                </p:oleObj>
              </mc:Choice>
              <mc:Fallback>
                <p:oleObj name="Equation" r:id="rId11" imgW="387324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5194300"/>
                        <a:ext cx="38719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181600" y="24511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则称它们是</a:t>
            </a:r>
            <a:r>
              <a:rPr lang="en-US" altLang="zh-CN" i="1"/>
              <a:t>z = f</a:t>
            </a:r>
            <a:r>
              <a:rPr lang="en-US" altLang="zh-CN"/>
              <a:t> ( </a:t>
            </a:r>
            <a:r>
              <a:rPr lang="en-US" altLang="zh-CN" i="1"/>
              <a:t>x , y </a:t>
            </a:r>
            <a:r>
              <a:rPr lang="en-US" altLang="zh-CN"/>
              <a:t>) 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4800" y="304641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二阶偏导数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743200" y="30464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按求导顺序不同</a:t>
            </a:r>
            <a:r>
              <a:rPr lang="en-US" altLang="zh-CN"/>
              <a:t>, </a:t>
            </a:r>
            <a:r>
              <a:rPr lang="zh-CN" altLang="en-US"/>
              <a:t>有下列四个二阶偏导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965325" y="4051300"/>
          <a:ext cx="91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Equation" r:id="rId13" imgW="914400" imgH="1054080" progId="Equation.3">
                  <p:embed/>
                </p:oleObj>
              </mc:Choice>
              <mc:Fallback>
                <p:oleObj name="Equation" r:id="rId13" imgW="914400" imgH="1054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51300"/>
                        <a:ext cx="914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879725" y="4341813"/>
          <a:ext cx="1725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Equation" r:id="rId15" imgW="1726920" imgH="507960" progId="Equation.3">
                  <p:embed/>
                </p:oleObj>
              </mc:Choice>
              <mc:Fallback>
                <p:oleObj name="Equation" r:id="rId15" imgW="172692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341813"/>
                        <a:ext cx="17256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6102350" y="4037013"/>
          <a:ext cx="1117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Equation" r:id="rId17" imgW="1117440" imgH="1015920" progId="Equation.3">
                  <p:embed/>
                </p:oleObj>
              </mc:Choice>
              <mc:Fallback>
                <p:oleObj name="Equation" r:id="rId17" imgW="1117440" imgH="1015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4037013"/>
                        <a:ext cx="1117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7205663" y="4316413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Equation" r:id="rId19" imgW="1650960" imgH="507960" progId="Equation.3">
                  <p:embed/>
                </p:oleObj>
              </mc:Choice>
              <mc:Fallback>
                <p:oleObj name="Equation" r:id="rId19" imgW="165096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4316413"/>
                        <a:ext cx="165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970088" y="5180013"/>
          <a:ext cx="29067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Equation" r:id="rId21" imgW="2908080" imgH="1015920" progId="Equation.3">
                  <p:embed/>
                </p:oleObj>
              </mc:Choice>
              <mc:Fallback>
                <p:oleObj name="Equation" r:id="rId21" imgW="2908080" imgH="1015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5180013"/>
                        <a:ext cx="290671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779463" y="4138613"/>
          <a:ext cx="43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4" name="Equation" r:id="rId23" imgW="431640" imgH="927000" progId="Equation.3">
                  <p:embed/>
                </p:oleObj>
              </mc:Choice>
              <mc:Fallback>
                <p:oleObj name="Equation" r:id="rId23" imgW="431640" imgH="927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138613"/>
                        <a:ext cx="43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9" name="Picture 19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0" name="Picture 20" descr="机动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1" name="Picture 21" descr="目录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2" name="Picture 22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3" name="Picture 23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84" name="Picture 24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04800" y="35798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5" grpId="0" autoUpdateAnimBg="0"/>
      <p:bldP spid="15370" grpId="0" autoUpdateAnimBg="0"/>
      <p:bldP spid="15371" grpId="0" autoUpdateAnimBg="0"/>
      <p:bldP spid="15372" grpId="0" autoUpdateAnimBg="0"/>
      <p:bldP spid="153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5867400" cy="6096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类似可以定义更高阶的偏导数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0810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例如，</a:t>
            </a:r>
            <a:r>
              <a:rPr lang="en-US" altLang="zh-CN" i="1"/>
              <a:t>z = f </a:t>
            </a:r>
            <a:r>
              <a:rPr lang="en-US" altLang="zh-CN"/>
              <a:t>(</a:t>
            </a:r>
            <a:r>
              <a:rPr lang="en-US" altLang="zh-CN" i="1"/>
              <a:t>x </a:t>
            </a:r>
            <a:r>
              <a:rPr lang="en-US" altLang="zh-CN"/>
              <a:t>,</a:t>
            </a:r>
            <a:r>
              <a:rPr lang="en-US" altLang="zh-CN" i="1"/>
              <a:t> y</a:t>
            </a:r>
            <a:r>
              <a:rPr lang="en-US" altLang="zh-CN"/>
              <a:t>) </a:t>
            </a:r>
            <a:r>
              <a:rPr lang="zh-CN" altLang="en-US"/>
              <a:t>关于 </a:t>
            </a:r>
            <a:r>
              <a:rPr lang="en-US" altLang="zh-CN" i="1"/>
              <a:t>x </a:t>
            </a:r>
            <a:r>
              <a:rPr lang="zh-CN" altLang="en-US"/>
              <a:t>的三阶偏导数为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116138" y="1600200"/>
          <a:ext cx="22590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name="Equation" r:id="rId3" imgW="2260440" imgH="1054080" progId="Equation.3">
                  <p:embed/>
                </p:oleObj>
              </mc:Choice>
              <mc:Fallback>
                <p:oleObj name="Equation" r:id="rId3" imgW="2260440" imgH="1054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600200"/>
                        <a:ext cx="22590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5800" y="2725738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/>
              <a:t>z = f</a:t>
            </a:r>
            <a:r>
              <a:rPr lang="en-US" altLang="zh-CN"/>
              <a:t> (</a:t>
            </a:r>
            <a:r>
              <a:rPr lang="en-US" altLang="zh-CN" i="1"/>
              <a:t>x </a:t>
            </a:r>
            <a:r>
              <a:rPr lang="en-US" altLang="zh-CN"/>
              <a:t>,</a:t>
            </a:r>
            <a:r>
              <a:rPr lang="en-US" altLang="zh-CN" i="1"/>
              <a:t> y</a:t>
            </a:r>
            <a:r>
              <a:rPr lang="en-US" altLang="zh-CN"/>
              <a:t>) </a:t>
            </a:r>
            <a:r>
              <a:rPr lang="zh-CN" altLang="en-US"/>
              <a:t>关于 </a:t>
            </a:r>
            <a:r>
              <a:rPr lang="en-US" altLang="zh-CN" i="1"/>
              <a:t>x </a:t>
            </a:r>
            <a:r>
              <a:rPr lang="zh-CN" altLang="en-US"/>
              <a:t>的 </a:t>
            </a:r>
            <a:r>
              <a:rPr lang="en-US" altLang="zh-CN" i="1"/>
              <a:t>n </a:t>
            </a:r>
            <a:r>
              <a:rPr lang="en-US" altLang="zh-CN"/>
              <a:t>–1 </a:t>
            </a:r>
            <a:r>
              <a:rPr lang="zh-CN" altLang="en-US"/>
              <a:t>阶偏导数 </a:t>
            </a:r>
            <a:r>
              <a:rPr lang="en-US" altLang="zh-CN"/>
              <a:t>, </a:t>
            </a:r>
            <a:r>
              <a:rPr lang="zh-CN" altLang="en-US"/>
              <a:t>再关于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的一阶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130425" y="4025900"/>
          <a:ext cx="1725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name="Equation" r:id="rId5" imgW="1726920" imgH="927000" progId="Equation.3">
                  <p:embed/>
                </p:oleObj>
              </mc:Choice>
              <mc:Fallback>
                <p:oleObj name="Equation" r:id="rId5" imgW="172692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4025900"/>
                        <a:ext cx="17256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949700" y="3922713"/>
          <a:ext cx="1536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quation" r:id="rId7" imgW="1536480" imgH="1054080" progId="Equation.3">
                  <p:embed/>
                </p:oleObj>
              </mc:Choice>
              <mc:Fallback>
                <p:oleObj name="Equation" r:id="rId7" imgW="153648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922713"/>
                        <a:ext cx="1536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9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F:\My Documents\数学资源库\机动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5" name="Picture 11" descr="F:\My Documents\数学资源库\目录.jp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7" name="Picture 13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8" name="Picture 14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28600" y="33528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偏导数为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768600" y="3922713"/>
          <a:ext cx="889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name="Equation" r:id="rId16" imgW="888840" imgH="1054080" progId="Equation.3">
                  <p:embed/>
                </p:oleObj>
              </mc:Choice>
              <mc:Fallback>
                <p:oleObj name="Equation" r:id="rId16" imgW="888840" imgH="1054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922713"/>
                        <a:ext cx="889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utoUpdateAnimBg="0"/>
      <p:bldP spid="16389" grpId="0" autoUpdateAnimBg="0"/>
      <p:bldP spid="164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4787900" y="4406900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5" name="Equation" r:id="rId3" imgW="1307880" imgH="507960" progId="Equation.3">
                  <p:embed/>
                </p:oleObj>
              </mc:Choice>
              <mc:Fallback>
                <p:oleObj name="Equation" r:id="rId3" imgW="1307880" imgH="5079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406900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0"/>
            <a:ext cx="2057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求函数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554288" y="469900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6" name="Equation" r:id="rId5" imgW="1358640" imgH="444240" progId="Equation.3">
                  <p:embed/>
                </p:oleObj>
              </mc:Choice>
              <mc:Fallback>
                <p:oleObj name="Equation" r:id="rId5" imgW="13586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69900"/>
                        <a:ext cx="135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553200" y="228600"/>
          <a:ext cx="1104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7" name="Equation" r:id="rId7" imgW="1104840" imgH="1054080" progId="Equation.3">
                  <p:embed/>
                </p:oleObj>
              </mc:Choice>
              <mc:Fallback>
                <p:oleObj name="Equation" r:id="rId7" imgW="1104840" imgH="1054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"/>
                        <a:ext cx="1104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09600" y="11699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zh-CN" altLang="en-US"/>
              <a:t> 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600200" y="1066800"/>
          <a:ext cx="71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8" name="Equation" r:id="rId9" imgW="711000" imgH="927000" progId="Equation.3">
                  <p:embed/>
                </p:oleObj>
              </mc:Choice>
              <mc:Fallback>
                <p:oleObj name="Equation" r:id="rId9" imgW="71100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71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447800" y="2070100"/>
          <a:ext cx="90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79" name="Equation" r:id="rId11" imgW="901440" imgH="1054080" progId="Equation.3">
                  <p:embed/>
                </p:oleObj>
              </mc:Choice>
              <mc:Fallback>
                <p:oleObj name="Equation" r:id="rId11" imgW="901440" imgH="1054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70100"/>
                        <a:ext cx="901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757363" y="4178300"/>
          <a:ext cx="2959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0" name="Equation" r:id="rId13" imgW="2958840" imgH="1054080" progId="Equation.3">
                  <p:embed/>
                </p:oleObj>
              </mc:Choice>
              <mc:Fallback>
                <p:oleObj name="Equation" r:id="rId13" imgW="2958840" imgH="1054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178300"/>
                        <a:ext cx="2959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521200" y="1054100"/>
          <a:ext cx="73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1" name="Equation" r:id="rId15" imgW="736560" imgH="927000" progId="Equation.3">
                  <p:embed/>
                </p:oleObj>
              </mc:Choice>
              <mc:Fallback>
                <p:oleObj name="Equation" r:id="rId15" imgW="73656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054100"/>
                        <a:ext cx="73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1333500" y="3162300"/>
          <a:ext cx="110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2" name="Equation" r:id="rId17" imgW="1104840" imgH="1015920" progId="Equation.3">
                  <p:embed/>
                </p:oleObj>
              </mc:Choice>
              <mc:Fallback>
                <p:oleObj name="Equation" r:id="rId17" imgW="1104840" imgH="1015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162300"/>
                        <a:ext cx="110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114800" y="2032000"/>
          <a:ext cx="119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3" name="Equation" r:id="rId19" imgW="1193760" imgH="1015920" progId="Equation.3">
                  <p:embed/>
                </p:oleObj>
              </mc:Choice>
              <mc:Fallback>
                <p:oleObj name="Equation" r:id="rId19" imgW="1193760" imgH="1015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2000"/>
                        <a:ext cx="119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318000" y="3124200"/>
          <a:ext cx="1028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4" name="Equation" r:id="rId21" imgW="1028520" imgH="1054080" progId="Equation.3">
                  <p:embed/>
                </p:oleObj>
              </mc:Choice>
              <mc:Fallback>
                <p:oleObj name="Equation" r:id="rId21" imgW="1028520" imgH="10540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124200"/>
                        <a:ext cx="1028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9600" y="5461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楷体_GB2312" pitchFamily="49" charset="-122"/>
              </a:rPr>
              <a:t>注意</a:t>
            </a:r>
            <a:r>
              <a:rPr lang="en-US" altLang="zh-CN" b="1">
                <a:solidFill>
                  <a:schemeClr val="tx2"/>
                </a:solidFill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此处</a:t>
            </a: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438400" y="5232400"/>
          <a:ext cx="209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5" name="Equation" r:id="rId23" imgW="2095200" imgH="1015920" progId="Equation.3">
                  <p:embed/>
                </p:oleObj>
              </mc:Choice>
              <mc:Fallback>
                <p:oleObj name="Equation" r:id="rId23" imgW="2095200" imgH="1015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32400"/>
                        <a:ext cx="209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4495800" y="54610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但这一结论并不总成立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2362200" y="1187450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6" name="Equation" r:id="rId25" imgW="812520" imgH="444240" progId="Equation.3">
                  <p:embed/>
                </p:oleObj>
              </mc:Choice>
              <mc:Fallback>
                <p:oleObj name="Equation" r:id="rId25" imgW="81252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7450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283200" y="121920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7" name="Equation" r:id="rId27" imgW="1041120" imgH="520560" progId="Equation.3">
                  <p:embed/>
                </p:oleObj>
              </mc:Choice>
              <mc:Fallback>
                <p:oleObj name="Equation" r:id="rId27" imgW="104112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1219200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2438400" y="2254250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8" name="Equation" r:id="rId29" imgW="812520" imgH="444240" progId="Equation.3">
                  <p:embed/>
                </p:oleObj>
              </mc:Choice>
              <mc:Fallback>
                <p:oleObj name="Equation" r:id="rId29" imgW="81252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54250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5403850" y="2244725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9" name="Equation" r:id="rId31" imgW="1041120" imgH="520560" progId="Equation.3">
                  <p:embed/>
                </p:oleObj>
              </mc:Choice>
              <mc:Fallback>
                <p:oleObj name="Equation" r:id="rId31" imgW="104112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2244725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2473325" y="3352800"/>
          <a:ext cx="1041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" name="Equation" r:id="rId33" imgW="1041120" imgH="520560" progId="Equation.3">
                  <p:embed/>
                </p:oleObj>
              </mc:Choice>
              <mc:Fallback>
                <p:oleObj name="Equation" r:id="rId33" imgW="1041120" imgH="520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3352800"/>
                        <a:ext cx="1041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5410200" y="3352800"/>
          <a:ext cx="1447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" name="Equation" r:id="rId35" imgW="1447560" imgH="520560" progId="Equation.3">
                  <p:embed/>
                </p:oleObj>
              </mc:Choice>
              <mc:Fallback>
                <p:oleObj name="Equation" r:id="rId35" imgW="144756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352800"/>
                        <a:ext cx="1447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1447800" y="1066800"/>
            <a:ext cx="1981200" cy="990600"/>
          </a:xfrm>
          <a:prstGeom prst="rect">
            <a:avLst/>
          </a:prstGeom>
          <a:noFill/>
          <a:ln w="2857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1447800" y="1066800"/>
            <a:ext cx="1981200" cy="9906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419600" y="1066800"/>
            <a:ext cx="1981200" cy="914400"/>
          </a:xfrm>
          <a:prstGeom prst="rect">
            <a:avLst/>
          </a:prstGeom>
          <a:noFill/>
          <a:ln w="2857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4419600" y="1066800"/>
            <a:ext cx="1981200" cy="9144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40" name="Picture 3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1" name="Picture 33" descr="F:\My Documents\数学资源库\机动.jpg"/>
          <p:cNvPicPr>
            <a:picLocks noChangeAspect="1" noChangeArrowheads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2" name="Picture 34" descr="F:\My Documents\数学资源库\目录.jpg">
            <a:hlinkClick r:id="rId39" action="ppaction://hlinksldjump"/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3" name="Picture 3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4" name="Picture 3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5" name="Picture 3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3870325" y="481013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的二阶偏导数及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24" grpId="0" autoUpdateAnimBg="0"/>
      <p:bldP spid="17426" grpId="0" autoUpdateAnimBg="0"/>
      <p:bldP spid="17433" grpId="0" animBg="1"/>
      <p:bldP spid="17434" grpId="0" animBg="1"/>
      <p:bldP spid="17435" grpId="0" animBg="1"/>
      <p:bldP spid="174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8231"/>
              </p:ext>
            </p:extLst>
          </p:nvPr>
        </p:nvGraphicFramePr>
        <p:xfrm>
          <a:off x="1676400" y="1173560"/>
          <a:ext cx="6667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6" name="Equation" r:id="rId4" imgW="6667200" imgH="533160" progId="Equation.3">
                  <p:embed/>
                </p:oleObj>
              </mc:Choice>
              <mc:Fallback>
                <p:oleObj name="Equation" r:id="rId4" imgW="666720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73560"/>
                        <a:ext cx="6667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79258"/>
              </p:ext>
            </p:extLst>
          </p:nvPr>
        </p:nvGraphicFramePr>
        <p:xfrm>
          <a:off x="2351088" y="1768872"/>
          <a:ext cx="3897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7" name="Equation" r:id="rId6" imgW="3898800" imgH="507960" progId="Equation.3">
                  <p:embed/>
                </p:oleObj>
              </mc:Choice>
              <mc:Fallback>
                <p:oleObj name="Equation" r:id="rId6" imgW="389880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68872"/>
                        <a:ext cx="3897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8229600" y="113387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pic>
        <p:nvPicPr>
          <p:cNvPr id="51218" name="Picture 1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9" name="Picture 19" descr="F:\My Documents\数学资源库\机动.jpg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0" name="Picture 20" descr="F:\My Documents\数学资源库\目录.jp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1" name="Picture 21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2" name="Picture 22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3" name="Picture 23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证明   目录   上页   下页   返回   结束 </a:t>
            </a:r>
          </a:p>
        </p:txBody>
      </p:sp>
      <p:sp>
        <p:nvSpPr>
          <p:cNvPr id="51225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1133872"/>
            <a:ext cx="11430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定理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685800" y="4019352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685800" y="2492896"/>
            <a:ext cx="685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dirty="0"/>
              <a:t>本定理对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元函数的高阶混合导数也成立</a:t>
            </a:r>
            <a:r>
              <a:rPr lang="en-US" altLang="zh-CN" dirty="0"/>
              <a:t>.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04800" y="4552752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函数在其定义区域内是连续的 </a:t>
            </a:r>
            <a:r>
              <a:rPr lang="en-US" altLang="zh-CN"/>
              <a:t>,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181600" y="4552752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故求初等函数的高阶导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304800" y="5086152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数可以选择方便的求导顺序</a:t>
            </a:r>
            <a:r>
              <a:rPr lang="en-US" altLang="zh-CN"/>
              <a:t>.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1676400" y="4005064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因为初等函数的偏导数仍为初等函数 </a:t>
            </a:r>
            <a:r>
              <a:rPr lang="en-US" altLang="zh-CN"/>
              <a:t>,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7620000" y="400506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而初等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build="p" autoUpdateAnimBg="0"/>
      <p:bldP spid="51228" grpId="0" build="p" autoUpdateAnimBg="0" advAuto="0"/>
      <p:bldP spid="51229" grpId="0" build="p" autoUpdateAnimBg="0"/>
      <p:bldP spid="51230" grpId="0" autoUpdateAnimBg="0"/>
      <p:bldP spid="51231" grpId="0" autoUpdateAnimBg="0"/>
      <p:bldP spid="51232" grpId="0" autoUpdateAnimBg="0"/>
      <p:bldP spid="51234" grpId="0" autoUpdateAnimBg="0"/>
      <p:bldP spid="5123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997843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zh-CN" dirty="0" smtClean="0">
                    <a:solidFill>
                      <a:schemeClr val="bg2"/>
                    </a:solidFill>
                  </a:rPr>
                  <a:t>设函数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2"/>
                        </a:solidFill>
                      </a:rPr>
                      <m:t>𝑓</m:t>
                    </m:r>
                    <m:r>
                      <a:rPr lang="zh-CN" altLang="en-US">
                        <a:solidFill>
                          <a:schemeClr val="bg2"/>
                        </a:solidFill>
                      </a:rPr>
                      <m:t>(</m:t>
                    </m:r>
                    <m:r>
                      <a:rPr lang="zh-CN" altLang="en-US" i="1">
                        <a:solidFill>
                          <a:schemeClr val="bg2"/>
                        </a:solidFill>
                      </a:rPr>
                      <m:t>𝑥</m:t>
                    </m:r>
                    <m:r>
                      <a:rPr lang="zh-CN" altLang="en-US">
                        <a:solidFill>
                          <a:schemeClr val="bg2"/>
                        </a:solidFill>
                      </a:rPr>
                      <m:t>,</m:t>
                    </m:r>
                    <m:r>
                      <a:rPr lang="zh-CN" altLang="en-US" i="1">
                        <a:solidFill>
                          <a:schemeClr val="bg2"/>
                        </a:solidFill>
                      </a:rPr>
                      <m:t>𝑦</m:t>
                    </m:r>
                    <m:r>
                      <a:rPr lang="zh-CN" altLang="en-US">
                        <a:solidFill>
                          <a:schemeClr val="bg2"/>
                        </a:solidFill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i="1">
                            <a:solidFill>
                              <a:schemeClr val="bg2"/>
                            </a:solidFill>
                          </a:rPr>
                        </m:ctrlPr>
                      </m:naryPr>
                      <m:sub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0</m:t>
                        </m:r>
                      </m:sub>
                      <m:sup>
                        <m:r>
                          <a:rPr lang="zh-CN" altLang="en-US" i="1">
                            <a:solidFill>
                              <a:schemeClr val="bg2"/>
                            </a:solidFill>
                          </a:rPr>
                          <m:t>𝑥𝑦</m:t>
                        </m:r>
                      </m:sup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chemeClr val="bg2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bg2"/>
                                    </a:solidFill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zh-CN" altLang="en-US">
                                    <a:solidFill>
                                      <a:schemeClr val="bg2"/>
                                    </a:solidFill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zh-CN" altLang="en-US" i="1">
                        <a:solidFill>
                          <a:schemeClr val="bg2"/>
                        </a:solidFill>
                      </a:rPr>
                      <m:t>𝑑𝑡</m:t>
                    </m:r>
                  </m:oMath>
                </a14:m>
                <a:r>
                  <a:rPr lang="zh-CN" altLang="zh-CN" dirty="0" smtClean="0">
                    <a:solidFill>
                      <a:schemeClr val="bg2"/>
                    </a:solidFill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>
                            <a:solidFill>
                              <a:schemeClr val="bg2"/>
                            </a:solidFill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zh-CN" altLang="en-US">
                                <a:solidFill>
                                  <a:schemeClr val="bg2"/>
                                </a:solidFill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>
                                    <a:solidFill>
                                      <a:schemeClr val="bg2"/>
                                    </a:solidFill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solidFill>
                                      <a:schemeClr val="bg2"/>
                                    </a:solidFill>
                                  </a:rPr>
                                  <m:t>∂</m:t>
                                </m:r>
                              </m:e>
                              <m:sup>
                                <m:r>
                                  <a:rPr lang="zh-CN" altLang="en-US">
                                    <a:solidFill>
                                      <a:schemeClr val="bg2"/>
                                    </a:solidFill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  <m:t>𝑓</m:t>
                            </m:r>
                          </m:num>
                          <m:den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</a:rPr>
                              <m:t>∂</m:t>
                            </m:r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  <m:t>𝑥</m:t>
                            </m:r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</a:rPr>
                              <m:t>∂</m:t>
                            </m:r>
                            <m: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  <m:t>𝑦</m:t>
                            </m:r>
                          </m:den>
                        </m:f>
                        <m:r>
                          <a:rPr lang="zh-CN" altLang="en-US">
                            <a:solidFill>
                              <a:schemeClr val="bg2"/>
                            </a:solidFill>
                          </a:rPr>
                          <m:t>|</m:t>
                        </m:r>
                      </m:e>
                      <m:sub>
                        <m:d>
                          <m:dPr>
                            <m:ctrlPr>
                              <a:rPr lang="zh-CN" altLang="en-US" i="1">
                                <a:solidFill>
                                  <a:schemeClr val="bg2"/>
                                </a:solidFill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chemeClr val="bg2"/>
                                </a:solidFill>
                              </a:rPr>
                              <m:t>1,1</m:t>
                            </m:r>
                          </m:e>
                        </m:d>
                      </m:sub>
                    </m:sSub>
                    <m:r>
                      <a:rPr lang="zh-CN" altLang="en-US">
                        <a:solidFill>
                          <a:schemeClr val="bg2"/>
                        </a:solidFill>
                      </a:rPr>
                      <m:t>=</m:t>
                    </m:r>
                  </m:oMath>
                </a14:m>
                <a:r>
                  <a:rPr lang="zh-CN" altLang="en-US" dirty="0" smtClean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dirty="0" smtClean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dirty="0" smtClean="0">
                    <a:solidFill>
                      <a:srgbClr val="639EF4"/>
                    </a:solidFill>
                  </a:rPr>
                  <a:t>1]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bg2"/>
                    </a:solidFill>
                  </a:rPr>
                  <a:t> </a:t>
                </a:r>
                <a:endParaRPr lang="zh-CN" altLang="en-US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997843"/>
                <a:ext cx="7315200" cy="2143125"/>
              </a:xfrm>
              <a:prstGeom prst="rect">
                <a:avLst/>
              </a:prstGeom>
              <a:blipFill rotWithShape="1">
                <a:blip r:embed="rId1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/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作答</a:t>
            </a:r>
            <a:endParaRPr kumimoji="1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kumimoji="1" lang="en-US" altLang="zh-CN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3.0</a:t>
            </a:r>
            <a:r>
              <a:rPr kumimoji="1" lang="zh-CN" altLang="en-US" sz="1200" b="0" i="0" u="none" strike="noStrike" cap="none" normalizeH="0" baseline="0" smtClean="0">
                <a:ln>
                  <a:noFill/>
                </a:ln>
                <a:solidFill>
                  <a:srgbClr val="F84F41"/>
                </a:solidFill>
                <a:effectLst/>
                <a:latin typeface="Microsoft Yahei"/>
                <a:ea typeface="Microsoft Yahei"/>
                <a:sym typeface="Microsoft Yahei"/>
              </a:rPr>
              <a:t>以上版本雨课堂</a:t>
            </a: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rgbClr val="F84F41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ColorBlock"/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4076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19812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内容小结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偏导数的概念及有关结论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14400" y="17367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定义</a:t>
            </a:r>
            <a:r>
              <a:rPr lang="en-US" altLang="zh-CN"/>
              <a:t>; </a:t>
            </a:r>
            <a:r>
              <a:rPr lang="zh-CN" altLang="en-US"/>
              <a:t>记号</a:t>
            </a:r>
            <a:r>
              <a:rPr lang="en-US" altLang="zh-CN"/>
              <a:t>; </a:t>
            </a:r>
            <a:r>
              <a:rPr lang="zh-CN" altLang="en-US"/>
              <a:t>几何意义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14400" y="234632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函数在一点偏导数存在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791200" y="2286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函数在此点连续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14400" y="2909888"/>
            <a:ext cx="3322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混合偏导数连续</a:t>
            </a:r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4876800" y="2362200"/>
            <a:ext cx="914400" cy="457200"/>
            <a:chOff x="2928" y="1200"/>
            <a:chExt cx="576" cy="288"/>
          </a:xfrm>
        </p:grpSpPr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2928" y="1296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2976" y="1200"/>
              <a:ext cx="384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83" name="AutoShape 11"/>
          <p:cNvSpPr>
            <a:spLocks noChangeArrowheads="1"/>
          </p:cNvSpPr>
          <p:nvPr/>
        </p:nvSpPr>
        <p:spPr bwMode="auto">
          <a:xfrm>
            <a:off x="3962400" y="3108325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4876800" y="2909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与求导顺序无关</a:t>
            </a:r>
          </a:p>
        </p:txBody>
      </p:sp>
      <p:sp>
        <p:nvSpPr>
          <p:cNvPr id="54285" name="Text Box 13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偏导数的计算方法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914400" y="422116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求一点处偏导数的方法</a:t>
            </a:r>
          </a:p>
        </p:txBody>
      </p:sp>
      <p:sp>
        <p:nvSpPr>
          <p:cNvPr id="54287" name="AutoShape 15"/>
          <p:cNvSpPr>
            <a:spLocks/>
          </p:cNvSpPr>
          <p:nvPr/>
        </p:nvSpPr>
        <p:spPr bwMode="auto">
          <a:xfrm>
            <a:off x="4876800" y="3911600"/>
            <a:ext cx="230188" cy="1223963"/>
          </a:xfrm>
          <a:prstGeom prst="leftBrace">
            <a:avLst>
              <a:gd name="adj1" fmla="val 44310"/>
              <a:gd name="adj2" fmla="val 48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105400" y="36877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先代后求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5105400" y="4205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先求后代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105400" y="4662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利用定义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914400" y="521176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求高阶偏导数的方法</a:t>
            </a: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4648200" y="551656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5638800" y="52117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逐次求导法</a:t>
            </a:r>
          </a:p>
        </p:txBody>
      </p:sp>
      <p:pic>
        <p:nvPicPr>
          <p:cNvPr id="54295" name="Picture 23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6" name="Picture 24" descr="机动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7" name="Picture 25" descr="目录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8" name="Picture 2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9" name="Picture 27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00" name="Picture 28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79" grpId="0" autoUpdateAnimBg="0"/>
      <p:bldP spid="54283" grpId="0" animBg="1"/>
      <p:bldP spid="54284" grpId="0" autoUpdateAnimBg="0"/>
      <p:bldP spid="54285" grpId="0" autoUpdateAnimBg="0"/>
      <p:bldP spid="54286" grpId="0" autoUpdateAnimBg="0"/>
      <p:bldP spid="54287" grpId="0" animBg="1"/>
      <p:bldP spid="54288" grpId="0" autoUpdateAnimBg="0"/>
      <p:bldP spid="54289" grpId="0" autoUpdateAnimBg="0"/>
      <p:bldP spid="54290" grpId="0" autoUpdateAnimBg="0"/>
      <p:bldP spid="54291" grpId="0" autoUpdateAnimBg="0"/>
      <p:bldP spid="54292" grpId="0" animBg="1"/>
      <p:bldP spid="542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TextBox 2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14400" y="635000"/>
                <a:ext cx="7315200" cy="214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r>
                  <a:rPr lang="en-US" altLang="zh-CN" dirty="0" smtClean="0">
                    <a:solidFill>
                      <a:schemeClr val="bg2"/>
                    </a:solidFill>
                    <a:latin typeface="Microsoft Yahei" pitchFamily="34" charset="-122"/>
                    <a:ea typeface="Microsoft Yahei" pitchFamily="34" charset="-122"/>
                    <a:sym typeface="Microsoft Yahei" pitchFamily="34" charset="-122"/>
                  </a:rPr>
                  <a:t>1</a:t>
                </a:r>
                <a:r>
                  <a:rPr lang="zh-CN" altLang="en-US" dirty="0" smtClean="0">
                    <a:solidFill>
                      <a:schemeClr val="bg2"/>
                    </a:solidFill>
                    <a:latin typeface="Microsoft Yahei" pitchFamily="34" charset="-122"/>
                    <a:ea typeface="Microsoft Yahei" pitchFamily="34" charset="-122"/>
                    <a:sym typeface="Microsoft Yahei" pitchFamily="34" charset="-122"/>
                  </a:rPr>
                  <a:t>：</a:t>
                </a:r>
                <a:r>
                  <a:rPr lang="zh-CN" altLang="en-US" dirty="0" smtClean="0">
                    <a:solidFill>
                      <a:schemeClr val="bg2"/>
                    </a:solidFill>
                    <a:latin typeface="Microsoft Yahei" pitchFamily="34" charset="-122"/>
                    <a:ea typeface="Microsoft Yahei" pitchFamily="34" charset="-122"/>
                    <a:sym typeface="Microsoft Yahei" pitchFamily="34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bg2"/>
                    </a:solidFill>
                    <a:latin typeface="Microsoft Yahei" pitchFamily="34" charset="-122"/>
                    <a:ea typeface="Microsoft Yahei" pitchFamily="34" charset="-122"/>
                    <a:sym typeface="Microsoft Yahei" pitchFamily="34" charset="-122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0" i="0" smtClean="0">
                        <a:solidFill>
                          <a:schemeClr val="bg2"/>
                        </a:solidFill>
                        <a:latin typeface="Cambria Math"/>
                      </a:rPr>
                      <m:t>_____</m:t>
                    </m:r>
                    <m:r>
                      <a:rPr lang="zh-CN" altLang="en-US" sz="3200" b="0" i="1" smtClean="0">
                        <a:solidFill>
                          <a:schemeClr val="bg2"/>
                        </a:solidFill>
                        <a:latin typeface="Cambria Math"/>
                      </a:rPr>
                      <m:t>。</m:t>
                    </m:r>
                  </m:oMath>
                </a14:m>
                <a:endParaRPr lang="zh-CN" altLang="en-US" dirty="0">
                  <a:solidFill>
                    <a:schemeClr val="bg2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endParaRPr>
              </a:p>
            </p:txBody>
          </p:sp>
        </mc:Choice>
        <mc:Fallback>
          <p:sp>
            <p:nvSpPr>
              <p:cNvPr id="819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6"/>
                <a:stretch>
                  <a:fillRect l="-1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TextBox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828800" y="2786063"/>
                <a:ext cx="6400800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chemeClr val="bg2"/>
                          </a:solidFill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endParaRPr>
              </a:p>
            </p:txBody>
          </p:sp>
        </mc:Choice>
        <mc:Fallback>
          <p:sp>
            <p:nvSpPr>
              <p:cNvPr id="819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828800" y="2786063"/>
                <a:ext cx="6400800" cy="642937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TextBox 4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3643313"/>
                <a:ext cx="6400800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chemeClr val="bg2"/>
                          </a:solidFill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zh-CN" altLang="en-US">
                          <a:solidFill>
                            <a:schemeClr val="bg2"/>
                          </a:solidFill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endParaRPr>
              </a:p>
            </p:txBody>
          </p:sp>
        </mc:Choice>
        <mc:Fallback>
          <p:sp>
            <p:nvSpPr>
              <p:cNvPr id="819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3643313"/>
                <a:ext cx="6400800" cy="642937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7" name="TextBox 5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4500563"/>
                <a:ext cx="6400800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chemeClr val="bg2"/>
                          </a:solidFill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endParaRPr>
              </a:p>
            </p:txBody>
          </p:sp>
        </mc:Choice>
        <mc:Fallback>
          <p:sp>
            <p:nvSpPr>
              <p:cNvPr id="8197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4500563"/>
                <a:ext cx="6400800" cy="642937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8" name="TextBox 6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5357813"/>
                <a:ext cx="6400800" cy="642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mtClean="0">
                          <a:solidFill>
                            <a:schemeClr val="bg2"/>
                          </a:solidFill>
                          <a:latin typeface="Cambria Math"/>
                        </a:rPr>
                        <m:t>4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zh-CN" altLang="en-US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zh-CN" alt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chemeClr val="bg2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endParaRPr>
              </a:p>
            </p:txBody>
          </p:sp>
        </mc:Choice>
        <mc:Fallback>
          <p:sp>
            <p:nvSpPr>
              <p:cNvPr id="819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5357813"/>
                <a:ext cx="6400800" cy="642937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 sz="160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8200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 sz="160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8201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 sz="160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8202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zh-CN" sz="160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8203" name="圆角矩形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zh-CN" altLang="en-US" sz="160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提交</a:t>
            </a:r>
          </a:p>
        </p:txBody>
      </p:sp>
      <p:sp>
        <p:nvSpPr>
          <p:cNvPr id="2" name="矩形 1" hidden="1"/>
          <p:cNvSpPr/>
          <p:nvPr>
            <p:custDataLst>
              <p:tags r:id="rId1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13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 hidden="1"/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6" name="组合 5" hidden="1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 hidden="1"/>
            <p:cNvSpPr/>
            <p:nvPr>
              <p:custDataLst>
                <p:tags r:id="rId22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" name="RemarkBlock" hidden="1"/>
            <p:cNvSpPr/>
            <p:nvPr>
              <p:custDataLst>
                <p:tags r:id="rId23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RemarkTitleText" hidden="1"/>
            <p:cNvSpPr txBox="1"/>
            <p:nvPr>
              <p:custDataLst>
                <p:tags r:id="rId24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207" name="TitleBackground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ColorBlo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ypeText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8205" name="图片 1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88688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38" y="836712"/>
            <a:ext cx="4433938" cy="6858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回顾：导数的定义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58688" y="174406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a typeface="楷体_GB2312" pitchFamily="49" charset="-122"/>
              </a:rPr>
              <a:t> .</a:t>
            </a:r>
            <a:r>
              <a:rPr lang="en-US" altLang="zh-CN" sz="2800" dirty="0" smtClean="0">
                <a:ea typeface="楷体_GB2312" pitchFamily="49" charset="-122"/>
              </a:rPr>
              <a:t>   </a:t>
            </a:r>
            <a:r>
              <a:rPr lang="zh-CN" altLang="en-US" sz="2800" dirty="0" smtClean="0">
                <a:ea typeface="楷体_GB2312" pitchFamily="49" charset="-122"/>
              </a:rPr>
              <a:t>设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80054"/>
              </p:ext>
            </p:extLst>
          </p:nvPr>
        </p:nvGraphicFramePr>
        <p:xfrm>
          <a:off x="3033588" y="1785343"/>
          <a:ext cx="15113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8" name="公式" r:id="rId3" imgW="596880" imgH="203040" progId="Equation.3">
                  <p:embed/>
                </p:oleObj>
              </mc:Choice>
              <mc:Fallback>
                <p:oleObj name="公式" r:id="rId3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588" y="1785343"/>
                        <a:ext cx="15113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4468688" y="172501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在点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76066"/>
              </p:ext>
            </p:extLst>
          </p:nvPr>
        </p:nvGraphicFramePr>
        <p:xfrm>
          <a:off x="5335463" y="1725018"/>
          <a:ext cx="4286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9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463" y="1725018"/>
                        <a:ext cx="4286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661988" y="2398118"/>
            <a:ext cx="2460625" cy="858837"/>
            <a:chOff x="1661988" y="2398118"/>
            <a:chExt cx="2460625" cy="858837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8947747"/>
                </p:ext>
              </p:extLst>
            </p:nvPr>
          </p:nvGraphicFramePr>
          <p:xfrm>
            <a:off x="1661988" y="2550518"/>
            <a:ext cx="7112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0" name="Equation" r:id="rId7" imgW="711000" imgH="672840" progId="Equation.3">
                    <p:embed/>
                  </p:oleObj>
                </mc:Choice>
                <mc:Fallback>
                  <p:oleObj name="Equation" r:id="rId7" imgW="711000" imgH="672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988" y="2550518"/>
                          <a:ext cx="7112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061244"/>
                </p:ext>
              </p:extLst>
            </p:nvPr>
          </p:nvGraphicFramePr>
          <p:xfrm>
            <a:off x="2347788" y="2398118"/>
            <a:ext cx="1774825" cy="858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1" name="Equation" r:id="rId9" imgW="1968480" imgH="952200" progId="Equation.3">
                    <p:embed/>
                  </p:oleObj>
                </mc:Choice>
                <mc:Fallback>
                  <p:oleObj name="Equation" r:id="rId9" imgW="1968480" imgH="952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7788" y="2398118"/>
                          <a:ext cx="1774825" cy="858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928090"/>
              </p:ext>
            </p:extLst>
          </p:nvPr>
        </p:nvGraphicFramePr>
        <p:xfrm>
          <a:off x="5022779" y="4293096"/>
          <a:ext cx="15081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2" name="Equation" r:id="rId11" imgW="1587240" imgH="927000" progId="Equation.3">
                  <p:embed/>
                </p:oleObj>
              </mc:Choice>
              <mc:Fallback>
                <p:oleObj name="Equation" r:id="rId11" imgW="15872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779" y="4293096"/>
                        <a:ext cx="15081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55576" y="339387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存在</a:t>
            </a:r>
            <a:r>
              <a:rPr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4098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66967"/>
              </p:ext>
            </p:extLst>
          </p:nvPr>
        </p:nvGraphicFramePr>
        <p:xfrm>
          <a:off x="1422275" y="4293096"/>
          <a:ext cx="35417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3" name="Equation" r:id="rId13" imgW="3936960" imgH="939600" progId="Equation.3">
                  <p:embed/>
                </p:oleObj>
              </mc:Choice>
              <mc:Fallback>
                <p:oleObj name="Equation" r:id="rId13" imgW="3936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275" y="4293096"/>
                        <a:ext cx="35417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647874" y="254984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楷体_GB2312" pitchFamily="49" charset="-122"/>
              </a:rPr>
              <a:t>若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68838" y="1723430"/>
            <a:ext cx="329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的某邻域内有定义 </a:t>
            </a:r>
            <a:r>
              <a:rPr lang="en-US" altLang="zh-CN" sz="2800">
                <a:ea typeface="楷体_GB2312" pitchFamily="49" charset="-122"/>
              </a:rPr>
              <a:t>,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69976" y="3378001"/>
            <a:ext cx="5156203" cy="627063"/>
            <a:chOff x="1669976" y="3378001"/>
            <a:chExt cx="5156203" cy="627063"/>
          </a:xfrm>
        </p:grpSpPr>
        <p:graphicFrame>
          <p:nvGraphicFramePr>
            <p:cNvPr id="4097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2986226"/>
                </p:ext>
              </p:extLst>
            </p:nvPr>
          </p:nvGraphicFramePr>
          <p:xfrm>
            <a:off x="3193976" y="3439914"/>
            <a:ext cx="863600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24" name="公式" r:id="rId15" imgW="342720" imgH="203040" progId="Equation.3">
                    <p:embed/>
                  </p:oleObj>
                </mc:Choice>
                <mc:Fallback>
                  <p:oleObj name="公式" r:id="rId15" imgW="3427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3976" y="3439914"/>
                          <a:ext cx="863600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1669976" y="3378001"/>
              <a:ext cx="1905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则称函数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4014716" y="3408164"/>
              <a:ext cx="2811463" cy="596900"/>
              <a:chOff x="2149" y="1564"/>
              <a:chExt cx="1771" cy="376"/>
            </a:xfrm>
          </p:grpSpPr>
          <p:sp>
            <p:nvSpPr>
              <p:cNvPr id="5157" name="Text Box 33"/>
              <p:cNvSpPr txBox="1">
                <a:spLocks noChangeArrowheads="1"/>
              </p:cNvSpPr>
              <p:nvPr/>
            </p:nvSpPr>
            <p:spPr bwMode="auto">
              <a:xfrm>
                <a:off x="2149" y="1566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ea typeface="楷体_GB2312" pitchFamily="49" charset="-122"/>
                  </a:rPr>
                  <a:t>在点</a:t>
                </a:r>
              </a:p>
            </p:txBody>
          </p:sp>
          <p:graphicFrame>
            <p:nvGraphicFramePr>
              <p:cNvPr id="5139" name="Object 34"/>
              <p:cNvGraphicFramePr>
                <a:graphicFrameLocks noChangeAspect="1"/>
              </p:cNvGraphicFramePr>
              <p:nvPr/>
            </p:nvGraphicFramePr>
            <p:xfrm>
              <a:off x="2640" y="1564"/>
              <a:ext cx="270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25" name="公式" r:id="rId17" imgW="164880" imgH="228600" progId="Equation.3">
                      <p:embed/>
                    </p:oleObj>
                  </mc:Choice>
                  <mc:Fallback>
                    <p:oleObj name="公式" r:id="rId17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564"/>
                            <a:ext cx="270" cy="3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8" name="Text Box 35"/>
              <p:cNvSpPr txBox="1">
                <a:spLocks noChangeArrowheads="1"/>
              </p:cNvSpPr>
              <p:nvPr/>
            </p:nvSpPr>
            <p:spPr bwMode="auto">
              <a:xfrm>
                <a:off x="2840" y="1578"/>
                <a:ext cx="108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ea typeface="楷体_GB2312" pitchFamily="49" charset="-122"/>
                  </a:rPr>
                  <a:t>处</a:t>
                </a:r>
                <a:r>
                  <a:rPr lang="zh-CN" altLang="en-US" sz="2800" b="1" dirty="0">
                    <a:solidFill>
                      <a:schemeClr val="tx2"/>
                    </a:solidFill>
                    <a:ea typeface="楷体_GB2312" pitchFamily="49" charset="-122"/>
                  </a:rPr>
                  <a:t>可</a:t>
                </a:r>
                <a:r>
                  <a:rPr lang="zh-CN" altLang="en-US" sz="2800" b="1" dirty="0" smtClean="0">
                    <a:solidFill>
                      <a:schemeClr val="tx2"/>
                    </a:solidFill>
                    <a:ea typeface="楷体_GB2312" pitchFamily="49" charset="-122"/>
                  </a:rPr>
                  <a:t>导</a:t>
                </a:r>
                <a:r>
                  <a:rPr lang="zh-CN" altLang="en-US" sz="2800" dirty="0" smtClean="0">
                    <a:ea typeface="楷体_GB2312" pitchFamily="49" charset="-122"/>
                  </a:rPr>
                  <a:t>。</a:t>
                </a:r>
                <a:r>
                  <a:rPr lang="en-US" altLang="zh-CN" sz="2800" dirty="0" smtClean="0">
                    <a:ea typeface="楷体_GB2312" pitchFamily="49" charset="-122"/>
                  </a:rPr>
                  <a:t> </a:t>
                </a:r>
                <a:endParaRPr lang="en-US" altLang="zh-CN" sz="2800" dirty="0"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469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76672"/>
            <a:ext cx="13716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定义</a:t>
            </a:r>
            <a:r>
              <a:rPr lang="en-US" altLang="zh-CN" sz="2800" b="1">
                <a:ea typeface="楷体_GB2312" pitchFamily="49" charset="-122"/>
              </a:rPr>
              <a:t>1.</a:t>
            </a:r>
            <a:endParaRPr lang="en-US" altLang="zh-CN" sz="2800" b="1">
              <a:solidFill>
                <a:schemeClr val="accent2"/>
              </a:solidFill>
              <a:ea typeface="仿宋_GB2312" pitchFamily="49" charset="-122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60149"/>
              </p:ext>
            </p:extLst>
          </p:nvPr>
        </p:nvGraphicFramePr>
        <p:xfrm>
          <a:off x="3086100" y="1189385"/>
          <a:ext cx="1636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" name="Equation" r:id="rId3" imgW="1638000" imgH="406080" progId="Equation.3">
                  <p:embed/>
                </p:oleObj>
              </mc:Choice>
              <mc:Fallback>
                <p:oleObj name="Equation" r:id="rId3" imgW="16380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189385"/>
                        <a:ext cx="1636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648200" y="107667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在点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88421"/>
              </p:ext>
            </p:extLst>
          </p:nvPr>
        </p:nvGraphicFramePr>
        <p:xfrm>
          <a:off x="2071688" y="1762472"/>
          <a:ext cx="48625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" name="Equation" r:id="rId5" imgW="4863960" imgH="939600" progId="Equation.3">
                  <p:embed/>
                </p:oleObj>
              </mc:Choice>
              <mc:Fallback>
                <p:oleObj name="Equation" r:id="rId5" imgW="486396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762472"/>
                        <a:ext cx="48625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04800" y="2676872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存在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00489"/>
              </p:ext>
            </p:extLst>
          </p:nvPr>
        </p:nvGraphicFramePr>
        <p:xfrm>
          <a:off x="4267200" y="2738785"/>
          <a:ext cx="42862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" name="Equation" r:id="rId7" imgW="4292280" imgH="469800" progId="Equation.3">
                  <p:embed/>
                </p:oleObj>
              </mc:Choice>
              <mc:Fallback>
                <p:oleObj name="Equation" r:id="rId7" imgW="429228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38785"/>
                        <a:ext cx="42862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4800" y="3529360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的偏导数，记为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427443"/>
              </p:ext>
            </p:extLst>
          </p:nvPr>
        </p:nvGraphicFramePr>
        <p:xfrm>
          <a:off x="3048000" y="3362672"/>
          <a:ext cx="18716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9" imgW="1930320" imgH="1002960" progId="Equation.3">
                  <p:embed/>
                </p:oleObj>
              </mc:Choice>
              <mc:Fallback>
                <p:oleObj name="Equation" r:id="rId9" imgW="1930320" imgH="1002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62672"/>
                        <a:ext cx="18716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079311"/>
              </p:ext>
            </p:extLst>
          </p:nvPr>
        </p:nvGraphicFramePr>
        <p:xfrm>
          <a:off x="5486400" y="1151285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1" name="Equation" r:id="rId11" imgW="1193760" imgH="444240" progId="Equation.3">
                  <p:embed/>
                </p:oleObj>
              </mc:Choice>
              <mc:Fallback>
                <p:oleObj name="Equation" r:id="rId11" imgW="119376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51285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705600" y="1076672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的某邻域内</a:t>
            </a: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945552"/>
              </p:ext>
            </p:extLst>
          </p:nvPr>
        </p:nvGraphicFramePr>
        <p:xfrm>
          <a:off x="5029200" y="3378547"/>
          <a:ext cx="2019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2" name="Equation" r:id="rId13" imgW="2082600" imgH="1002960" progId="Equation.3">
                  <p:embed/>
                </p:oleObj>
              </mc:Choice>
              <mc:Fallback>
                <p:oleObj name="Equation" r:id="rId13" imgW="2082600" imgH="1002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78547"/>
                        <a:ext cx="20193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97138"/>
              </p:ext>
            </p:extLst>
          </p:nvPr>
        </p:nvGraphicFramePr>
        <p:xfrm>
          <a:off x="3276600" y="1787872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3" name="Equation" r:id="rId15" imgW="1130040" imgH="444240" progId="Equation.3">
                  <p:embed/>
                </p:oleObj>
              </mc:Choice>
              <mc:Fallback>
                <p:oleObj name="Equation" r:id="rId15" imgW="113004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87872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00450"/>
              </p:ext>
            </p:extLst>
          </p:nvPr>
        </p:nvGraphicFramePr>
        <p:xfrm>
          <a:off x="5840413" y="1787872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4" name="Equation" r:id="rId17" imgW="355320" imgH="444240" progId="Equation.3">
                  <p:embed/>
                </p:oleObj>
              </mc:Choice>
              <mc:Fallback>
                <p:oleObj name="Equation" r:id="rId17" imgW="35532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1787872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>
            <a:spLocks noChangeArrowheads="1"/>
          </p:cNvSpPr>
          <p:nvPr/>
        </p:nvSpPr>
        <p:spPr bwMode="auto">
          <a:xfrm>
            <a:off x="1219200" y="2676872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则称此极限为函数</a:t>
            </a: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304800" y="191487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极限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1752600" y="1076672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设函数</a:t>
            </a:r>
          </a:p>
        </p:txBody>
      </p:sp>
      <p:graphicFrame>
        <p:nvGraphicFramePr>
          <p:cNvPr id="926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845823"/>
              </p:ext>
            </p:extLst>
          </p:nvPr>
        </p:nvGraphicFramePr>
        <p:xfrm>
          <a:off x="4573588" y="2229197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5" name="Equation" r:id="rId19" imgW="431640" imgH="317160" progId="Equation.3">
                  <p:embed/>
                </p:oleObj>
              </mc:Choice>
              <mc:Fallback>
                <p:oleObj name="Equation" r:id="rId19" imgW="431640" imgH="3171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2229197"/>
                        <a:ext cx="43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060294"/>
              </p:ext>
            </p:extLst>
          </p:nvPr>
        </p:nvGraphicFramePr>
        <p:xfrm>
          <a:off x="444500" y="4505672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" name="Equation" r:id="rId21" imgW="1701720" imgH="444240" progId="Equation.3">
                  <p:embed/>
                </p:oleObj>
              </mc:Choice>
              <mc:Fallback>
                <p:oleObj name="Equation" r:id="rId21" imgW="170172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505672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07325"/>
              </p:ext>
            </p:extLst>
          </p:nvPr>
        </p:nvGraphicFramePr>
        <p:xfrm>
          <a:off x="7162800" y="3540472"/>
          <a:ext cx="152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Equation" r:id="rId23" imgW="1523880" imgH="583920" progId="Equation.3">
                  <p:embed/>
                </p:oleObj>
              </mc:Choice>
              <mc:Fallback>
                <p:oleObj name="Equation" r:id="rId23" imgW="1523880" imgH="5839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540472"/>
                        <a:ext cx="1524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25126"/>
              </p:ext>
            </p:extLst>
          </p:nvPr>
        </p:nvGraphicFramePr>
        <p:xfrm>
          <a:off x="2273300" y="4505672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Equation" r:id="rId25" imgW="1612800" imgH="444240" progId="Equation.3">
                  <p:embed/>
                </p:oleObj>
              </mc:Choice>
              <mc:Fallback>
                <p:oleObj name="Equation" r:id="rId25" imgW="1612800" imgH="4442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4505672"/>
                        <a:ext cx="161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539552" y="260648"/>
            <a:ext cx="556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3200" b="1" dirty="0" smtClean="0">
                <a:ea typeface="楷体_GB2312" pitchFamily="49" charset="-122"/>
              </a:rPr>
              <a:t>一、 偏导数定义及其计算法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utoUpdateAnimBg="0"/>
      <p:bldP spid="9225" grpId="0" autoUpdateAnimBg="0"/>
      <p:bldP spid="9227" grpId="0" autoUpdateAnimBg="0"/>
      <p:bldP spid="9240" grpId="0" autoUpdateAnimBg="0"/>
      <p:bldP spid="9249" grpId="0" autoUpdateAnimBg="0"/>
      <p:bldP spid="9250" grpId="0" autoUpdateAnimBg="0"/>
      <p:bldP spid="92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3081338" y="1968500"/>
          <a:ext cx="27797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7" name="Equation" r:id="rId3" imgW="2781000" imgH="927000" progId="Equation.3">
                  <p:embed/>
                </p:oleObj>
              </mc:Choice>
              <mc:Fallback>
                <p:oleObj name="Equation" r:id="rId3" imgW="278100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1968500"/>
                        <a:ext cx="27797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Rectangle 21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105400" cy="6858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同样可定义对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的偏导数</a:t>
            </a:r>
          </a:p>
        </p:txBody>
      </p:sp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3138488" y="1041400"/>
          <a:ext cx="5243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8" name="Equation" r:id="rId5" imgW="5244840" imgH="927000" progId="Equation.3">
                  <p:embed/>
                </p:oleObj>
              </mc:Choice>
              <mc:Fallback>
                <p:oleObj name="Equation" r:id="rId5" imgW="5244840" imgH="927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041400"/>
                        <a:ext cx="52435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5"/>
          <p:cNvGraphicFramePr>
            <a:graphicFrameLocks noChangeAspect="1"/>
          </p:cNvGraphicFramePr>
          <p:nvPr/>
        </p:nvGraphicFramePr>
        <p:xfrm>
          <a:off x="1382713" y="1249363"/>
          <a:ext cx="1547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9" name="Equation" r:id="rId7" imgW="1549080" imgH="495000" progId="Equation.3">
                  <p:embed/>
                </p:oleObj>
              </mc:Choice>
              <mc:Fallback>
                <p:oleObj name="Equation" r:id="rId7" imgW="1549080" imgH="495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249363"/>
                        <a:ext cx="15478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685800" y="2995613"/>
            <a:ext cx="8001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若函数 </a:t>
            </a:r>
            <a:r>
              <a:rPr lang="en-US" altLang="zh-CN" i="1"/>
              <a:t>z = f </a:t>
            </a:r>
            <a:r>
              <a:rPr lang="en-US" altLang="zh-CN"/>
              <a:t>( </a:t>
            </a:r>
            <a:r>
              <a:rPr lang="en-US" altLang="zh-CN" i="1"/>
              <a:t>x , y </a:t>
            </a:r>
            <a:r>
              <a:rPr lang="en-US" altLang="zh-CN"/>
              <a:t>) </a:t>
            </a:r>
            <a:r>
              <a:rPr lang="zh-CN" altLang="en-US"/>
              <a:t>在域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zh-CN" altLang="en-US"/>
              <a:t>内每一点</a:t>
            </a:r>
            <a:r>
              <a:rPr lang="zh-CN" altLang="en-US">
                <a:solidFill>
                  <a:srgbClr val="99FF33"/>
                </a:solidFill>
              </a:rPr>
              <a:t> </a:t>
            </a:r>
            <a:r>
              <a:rPr lang="en-US" altLang="zh-CN"/>
              <a:t>( </a:t>
            </a:r>
            <a:r>
              <a:rPr lang="en-US" altLang="zh-CN" i="1"/>
              <a:t>x , y </a:t>
            </a:r>
            <a:r>
              <a:rPr lang="en-US" altLang="zh-CN"/>
              <a:t>) </a:t>
            </a:r>
            <a:r>
              <a:rPr lang="zh-CN" altLang="en-US"/>
              <a:t>处对 </a:t>
            </a:r>
            <a:r>
              <a:rPr lang="en-US" altLang="zh-CN" i="1"/>
              <a:t>x</a:t>
            </a:r>
            <a:endParaRPr lang="en-US" altLang="zh-CN"/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971800" y="4114800"/>
          <a:ext cx="20939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0" name="Equation" r:id="rId9" imgW="2095200" imgH="927000" progId="Equation.3">
                  <p:embed/>
                </p:oleObj>
              </mc:Choice>
              <mc:Fallback>
                <p:oleObj name="Equation" r:id="rId9" imgW="2095200" imgH="927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0939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048000" y="3581400"/>
            <a:ext cx="42672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则该偏导数称为偏导函数</a:t>
            </a:r>
            <a:r>
              <a:rPr lang="en-US" altLang="zh-CN"/>
              <a:t>,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7162800" y="3581400"/>
            <a:ext cx="1676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也简称为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304800" y="4267200"/>
            <a:ext cx="1676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偏导数</a:t>
            </a:r>
            <a:r>
              <a:rPr lang="zh-CN" altLang="en-US"/>
              <a:t> </a:t>
            </a:r>
            <a:r>
              <a:rPr lang="en-US" altLang="zh-CN"/>
              <a:t>,</a:t>
            </a:r>
          </a:p>
        </p:txBody>
      </p:sp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5183188" y="4279900"/>
          <a:ext cx="2665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1" name="Equation" r:id="rId11" imgW="2666880" imgH="444240" progId="Equation.3">
                  <p:embed/>
                </p:oleObj>
              </mc:Choice>
              <mc:Fallback>
                <p:oleObj name="Equation" r:id="rId11" imgW="266688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4279900"/>
                        <a:ext cx="26654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5257800" y="5372100"/>
          <a:ext cx="2728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2" name="Equation" r:id="rId13" imgW="2730240" imgH="495000" progId="Equation.3">
                  <p:embed/>
                </p:oleObj>
              </mc:Choice>
              <mc:Fallback>
                <p:oleObj name="Equation" r:id="rId13" imgW="2730240" imgH="495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72100"/>
                        <a:ext cx="27289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4338638" y="1019175"/>
          <a:ext cx="217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3" name="Equation" r:id="rId15" imgW="2171520" imgH="444240" progId="Equation.3">
                  <p:embed/>
                </p:oleObj>
              </mc:Choice>
              <mc:Fallback>
                <p:oleObj name="Equation" r:id="rId15" imgW="2171520" imgH="4442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1019175"/>
                        <a:ext cx="217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35"/>
          <p:cNvGraphicFramePr>
            <a:graphicFrameLocks noChangeAspect="1"/>
          </p:cNvGraphicFramePr>
          <p:nvPr/>
        </p:nvGraphicFramePr>
        <p:xfrm>
          <a:off x="6627813" y="990600"/>
          <a:ext cx="1714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4" name="Equation" r:id="rId17" imgW="1714320" imgH="444240" progId="Equation.3">
                  <p:embed/>
                </p:oleObj>
              </mc:Choice>
              <mc:Fallback>
                <p:oleObj name="Equation" r:id="rId17" imgW="1714320" imgH="444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990600"/>
                        <a:ext cx="1714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6084888" y="1663700"/>
          <a:ext cx="43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5" name="Equation" r:id="rId19" imgW="431640" imgH="393480" progId="Equation.3">
                  <p:embed/>
                </p:oleObj>
              </mc:Choice>
              <mc:Fallback>
                <p:oleObj name="Equation" r:id="rId19" imgW="43164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663700"/>
                        <a:ext cx="43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1676400" y="4267200"/>
            <a:ext cx="9906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记为</a:t>
            </a:r>
          </a:p>
        </p:txBody>
      </p:sp>
      <p:graphicFrame>
        <p:nvGraphicFramePr>
          <p:cNvPr id="31782" name="Object 38"/>
          <p:cNvGraphicFramePr>
            <a:graphicFrameLocks noChangeAspect="1"/>
          </p:cNvGraphicFramePr>
          <p:nvPr/>
        </p:nvGraphicFramePr>
        <p:xfrm>
          <a:off x="5243513" y="102235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6" name="Equation" r:id="rId21" imgW="1155600" imgH="444240" progId="Equation.3">
                  <p:embed/>
                </p:oleObj>
              </mc:Choice>
              <mc:Fallback>
                <p:oleObj name="Equation" r:id="rId21" imgW="1155600" imgH="444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02235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Object 39"/>
          <p:cNvGraphicFramePr>
            <a:graphicFrameLocks noChangeAspect="1"/>
          </p:cNvGraphicFramePr>
          <p:nvPr/>
        </p:nvGraphicFramePr>
        <p:xfrm>
          <a:off x="7781925" y="993775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7" name="Equation" r:id="rId23" imgW="380880" imgH="444240" progId="Equation.3">
                  <p:embed/>
                </p:oleObj>
              </mc:Choice>
              <mc:Fallback>
                <p:oleObj name="Equation" r:id="rId23" imgW="38088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993775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84" name="Picture 40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5" name="Picture 41" descr="F:\My Documents\数学资源库\机动.jpg"/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6" name="Picture 42" descr="F:\My Documents\数学资源库\目录.jpg">
            <a:hlinkClick r:id="rId27" action="ppaction://hlinksldjump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7" name="Picture 4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8" name="Picture 4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89" name="Picture 4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304800" y="3529013"/>
            <a:ext cx="3048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或</a:t>
            </a:r>
            <a:r>
              <a:rPr lang="zh-CN" altLang="en-US" i="1"/>
              <a:t>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偏导数存在 </a:t>
            </a:r>
            <a:r>
              <a:rPr lang="en-US" altLang="zh-CN"/>
              <a:t>,</a:t>
            </a:r>
          </a:p>
        </p:txBody>
      </p:sp>
      <p:graphicFrame>
        <p:nvGraphicFramePr>
          <p:cNvPr id="31792" name="Object 48"/>
          <p:cNvGraphicFramePr>
            <a:graphicFrameLocks noChangeAspect="1"/>
          </p:cNvGraphicFramePr>
          <p:nvPr/>
        </p:nvGraphicFramePr>
        <p:xfrm>
          <a:off x="2946400" y="5181600"/>
          <a:ext cx="2144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8" name="Equation" r:id="rId32" imgW="2145960" imgH="927000" progId="Equation.3">
                  <p:embed/>
                </p:oleObj>
              </mc:Choice>
              <mc:Fallback>
                <p:oleObj name="Equation" r:id="rId32" imgW="2145960" imgH="9270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5181600"/>
                        <a:ext cx="21447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0" grpId="0" autoUpdateAnimBg="0"/>
      <p:bldP spid="31773" grpId="0" autoUpdateAnimBg="0"/>
      <p:bldP spid="31774" grpId="0" autoUpdateAnimBg="0"/>
      <p:bldP spid="31775" grpId="0" autoUpdateAnimBg="0"/>
      <p:bldP spid="31781" grpId="0" autoUpdateAnimBg="0"/>
      <p:bldP spid="317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066800" y="24130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3" imgW="1511280" imgH="444240" progId="Equation.3">
                  <p:embed/>
                </p:oleObj>
              </mc:Choice>
              <mc:Fallback>
                <p:oleObj name="Equation" r:id="rId3" imgW="15112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1300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609600" y="1143000"/>
            <a:ext cx="8305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例如</a:t>
            </a:r>
            <a:r>
              <a:rPr lang="en-US" altLang="zh-CN" b="1">
                <a:solidFill>
                  <a:schemeClr val="tx2"/>
                </a:solidFill>
              </a:rPr>
              <a:t>, </a:t>
            </a:r>
            <a:r>
              <a:rPr lang="zh-CN" altLang="en-US"/>
              <a:t>三元函数 </a:t>
            </a:r>
            <a:r>
              <a:rPr lang="en-US" altLang="zh-CN" i="1"/>
              <a:t>u = f </a:t>
            </a:r>
            <a:r>
              <a:rPr lang="en-US" altLang="zh-CN"/>
              <a:t>(</a:t>
            </a:r>
            <a:r>
              <a:rPr lang="en-US" altLang="zh-CN" i="1"/>
              <a:t>x , y , z</a:t>
            </a:r>
            <a:r>
              <a:rPr lang="en-US" altLang="zh-CN"/>
              <a:t>) </a:t>
            </a:r>
            <a:r>
              <a:rPr lang="zh-CN" altLang="en-US"/>
              <a:t>在点 </a:t>
            </a:r>
            <a:r>
              <a:rPr lang="en-US" altLang="zh-CN"/>
              <a:t>(</a:t>
            </a:r>
            <a:r>
              <a:rPr lang="en-US" altLang="zh-CN" i="1"/>
              <a:t>x , y , z</a:t>
            </a:r>
            <a:r>
              <a:rPr lang="en-US" altLang="zh-CN"/>
              <a:t>) </a:t>
            </a:r>
            <a:r>
              <a:rPr lang="zh-CN" altLang="en-US"/>
              <a:t>处对 </a:t>
            </a:r>
            <a:r>
              <a:rPr lang="en-US" altLang="zh-CN" i="1"/>
              <a:t>x </a:t>
            </a:r>
            <a:r>
              <a:rPr lang="zh-CN" altLang="en-US"/>
              <a:t>的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509588"/>
            <a:ext cx="7086600" cy="557212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偏导数的概念可以推广到二元以上的函数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895600" y="2222500"/>
          <a:ext cx="5191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5" imgW="5194080" imgH="927000" progId="Equation.3">
                  <p:embed/>
                </p:oleObj>
              </mc:Choice>
              <mc:Fallback>
                <p:oleObj name="Equation" r:id="rId5" imgW="519408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22500"/>
                        <a:ext cx="5191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713163" y="2209800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7" imgW="2323800" imgH="406080" progId="Equation.3">
                  <p:embed/>
                </p:oleObj>
              </mc:Choice>
              <mc:Fallback>
                <p:oleObj name="Equation" r:id="rId7" imgW="232380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209800"/>
                        <a:ext cx="232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6108700" y="22098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Equation" r:id="rId9" imgW="1892160" imgH="406080" progId="Equation.3">
                  <p:embed/>
                </p:oleObj>
              </mc:Choice>
              <mc:Fallback>
                <p:oleObj name="Equation" r:id="rId9" imgW="189216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209800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410200" y="2768600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11" imgW="431640" imgH="317160" progId="Equation.3">
                  <p:embed/>
                </p:oleObj>
              </mc:Choice>
              <mc:Fallback>
                <p:oleObj name="Equation" r:id="rId11" imgW="43164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68600"/>
                        <a:ext cx="431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191000" y="2235200"/>
          <a:ext cx="9652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13" imgW="965160" imgH="317160" progId="Equation.3">
                  <p:embed/>
                </p:oleObj>
              </mc:Choice>
              <mc:Fallback>
                <p:oleObj name="Equation" r:id="rId13" imgW="96516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35200"/>
                        <a:ext cx="9652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6781800" y="2311400"/>
          <a:ext cx="2254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15" imgW="228600" imgH="241200" progId="Equation.3">
                  <p:embed/>
                </p:oleObj>
              </mc:Choice>
              <mc:Fallback>
                <p:oleObj name="Equation" r:id="rId15" imgW="22860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311400"/>
                        <a:ext cx="2254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6" name="Picture 2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7" name="Picture 25" descr="F:\My Documents\数学资源库\机动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8" name="Picture 26" descr="F:\My Documents\数学资源库\目录.jpg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9" name="Picture 2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0" name="Picture 2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21" name="Picture 2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466725" y="1676400"/>
            <a:ext cx="2438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偏导数定义为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  <p:bldP spid="8223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28476"/>
            <a:ext cx="1600200" cy="4572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1 .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42606"/>
              </p:ext>
            </p:extLst>
          </p:nvPr>
        </p:nvGraphicFramePr>
        <p:xfrm>
          <a:off x="1944688" y="404664"/>
          <a:ext cx="25511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8" name="Equation" r:id="rId3" imgW="2552400" imgH="520560" progId="Equation.3">
                  <p:embed/>
                </p:oleObj>
              </mc:Choice>
              <mc:Fallback>
                <p:oleObj name="Equation" r:id="rId3" imgW="25524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04664"/>
                        <a:ext cx="25511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85800" y="11142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解法</a:t>
            </a:r>
            <a:r>
              <a:rPr lang="en-US" altLang="zh-CN" b="1" dirty="0">
                <a:solidFill>
                  <a:schemeClr val="tx2"/>
                </a:solidFill>
              </a:rPr>
              <a:t>1: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09600" y="4422056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</a:rPr>
              <a:t>解法</a:t>
            </a:r>
            <a:r>
              <a:rPr lang="en-US" altLang="zh-CN" b="1" dirty="0">
                <a:solidFill>
                  <a:schemeClr val="tx2"/>
                </a:solidFill>
              </a:rPr>
              <a:t>2: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626050"/>
              </p:ext>
            </p:extLst>
          </p:nvPr>
        </p:nvGraphicFramePr>
        <p:xfrm>
          <a:off x="2391891" y="1724100"/>
          <a:ext cx="13049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9" name="Equation" r:id="rId5" imgW="1346040" imgH="927000" progId="Equation.3">
                  <p:embed/>
                </p:oleObj>
              </mc:Choice>
              <mc:Fallback>
                <p:oleObj name="Equation" r:id="rId5" imgW="134604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891" y="1724100"/>
                        <a:ext cx="13049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419600" y="442764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在点</a:t>
            </a:r>
            <a:r>
              <a:rPr lang="en-US" altLang="zh-CN" dirty="0"/>
              <a:t>(1 , 2) </a:t>
            </a:r>
            <a:r>
              <a:rPr lang="zh-CN" altLang="en-US" dirty="0">
                <a:latin typeface="楷体_GB2312" pitchFamily="49" charset="-122"/>
              </a:rPr>
              <a:t>处的偏导数</a:t>
            </a:r>
            <a:r>
              <a:rPr lang="en-US" altLang="zh-CN" dirty="0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79265"/>
              </p:ext>
            </p:extLst>
          </p:nvPr>
        </p:nvGraphicFramePr>
        <p:xfrm>
          <a:off x="2172816" y="3475112"/>
          <a:ext cx="1428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0" name="Equation" r:id="rId7" imgW="1473120" imgH="927000" progId="Equation.3">
                  <p:embed/>
                </p:oleObj>
              </mc:Choice>
              <mc:Fallback>
                <p:oleObj name="Equation" r:id="rId7" imgW="147312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16" y="3475112"/>
                        <a:ext cx="14287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97897"/>
              </p:ext>
            </p:extLst>
          </p:nvPr>
        </p:nvGraphicFramePr>
        <p:xfrm>
          <a:off x="2858616" y="1024012"/>
          <a:ext cx="194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1" name="Equation" r:id="rId9" imgW="1942920" imgH="520560" progId="Equation.3">
                  <p:embed/>
                </p:oleObj>
              </mc:Choice>
              <mc:Fallback>
                <p:oleObj name="Equation" r:id="rId9" imgW="19429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616" y="1024012"/>
                        <a:ext cx="194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61974"/>
              </p:ext>
            </p:extLst>
          </p:nvPr>
        </p:nvGraphicFramePr>
        <p:xfrm>
          <a:off x="3736504" y="1722512"/>
          <a:ext cx="22463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2" name="Equation" r:id="rId11" imgW="2247840" imgH="888840" progId="Equation.3">
                  <p:embed/>
                </p:oleObj>
              </mc:Choice>
              <mc:Fallback>
                <p:oleObj name="Equation" r:id="rId11" imgW="2247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504" y="1722512"/>
                        <a:ext cx="22463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3992"/>
              </p:ext>
            </p:extLst>
          </p:nvPr>
        </p:nvGraphicFramePr>
        <p:xfrm>
          <a:off x="6033616" y="20035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3" name="Equation" r:id="rId13" imgW="482400" imgH="317160" progId="Equation.3">
                  <p:embed/>
                </p:oleObj>
              </mc:Choice>
              <mc:Fallback>
                <p:oleObj name="Equation" r:id="rId13" imgW="4824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616" y="20035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17804"/>
              </p:ext>
            </p:extLst>
          </p:nvPr>
        </p:nvGraphicFramePr>
        <p:xfrm>
          <a:off x="1964854" y="2827412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4" name="Equation" r:id="rId15" imgW="761760" imgH="469800" progId="Equation.3">
                  <p:embed/>
                </p:oleObj>
              </mc:Choice>
              <mc:Fallback>
                <p:oleObj name="Equation" r:id="rId15" imgW="76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854" y="2827412"/>
                        <a:ext cx="76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77849"/>
              </p:ext>
            </p:extLst>
          </p:nvPr>
        </p:nvGraphicFramePr>
        <p:xfrm>
          <a:off x="2745904" y="2763912"/>
          <a:ext cx="18653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5" name="Equation" r:id="rId17" imgW="1866600" imgH="520560" progId="Equation.3">
                  <p:embed/>
                </p:oleObj>
              </mc:Choice>
              <mc:Fallback>
                <p:oleObj name="Equation" r:id="rId17" imgW="1866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904" y="2763912"/>
                        <a:ext cx="18653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769990"/>
              </p:ext>
            </p:extLst>
          </p:nvPr>
        </p:nvGraphicFramePr>
        <p:xfrm>
          <a:off x="3620616" y="3602112"/>
          <a:ext cx="208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6" name="Equation" r:id="rId19" imgW="2082600" imgH="571320" progId="Equation.3">
                  <p:embed/>
                </p:oleObj>
              </mc:Choice>
              <mc:Fallback>
                <p:oleObj name="Equation" r:id="rId19" imgW="2082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616" y="3602112"/>
                        <a:ext cx="208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29548"/>
              </p:ext>
            </p:extLst>
          </p:nvPr>
        </p:nvGraphicFramePr>
        <p:xfrm>
          <a:off x="5784379" y="3741812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7" name="Equation" r:id="rId21" imgW="507960" imgH="317160" progId="Equation.3">
                  <p:embed/>
                </p:oleObj>
              </mc:Choice>
              <mc:Fallback>
                <p:oleObj name="Equation" r:id="rId21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379" y="3741812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31085"/>
              </p:ext>
            </p:extLst>
          </p:nvPr>
        </p:nvGraphicFramePr>
        <p:xfrm>
          <a:off x="2020416" y="1049412"/>
          <a:ext cx="82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8" name="Equation" r:id="rId23" imgW="825480" imgH="571320" progId="Equation.3">
                  <p:embed/>
                </p:oleObj>
              </mc:Choice>
              <mc:Fallback>
                <p:oleObj name="Equation" r:id="rId23" imgW="825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416" y="1049412"/>
                        <a:ext cx="82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10038"/>
              </p:ext>
            </p:extLst>
          </p:nvPr>
        </p:nvGraphicFramePr>
        <p:xfrm>
          <a:off x="2133600" y="4366667"/>
          <a:ext cx="67786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9" name="Equation" r:id="rId25" imgW="700982" imgH="922093" progId="Equation.3">
                  <p:embed/>
                </p:oleObj>
              </mc:Choice>
              <mc:Fallback>
                <p:oleObj name="Equation" r:id="rId25" imgW="700982" imgH="92209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66667"/>
                        <a:ext cx="677863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4456"/>
              </p:ext>
            </p:extLst>
          </p:nvPr>
        </p:nvGraphicFramePr>
        <p:xfrm>
          <a:off x="2857500" y="4628604"/>
          <a:ext cx="125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0" name="Equation" r:id="rId27" imgW="1249718" imgH="388704" progId="Equation.3">
                  <p:embed/>
                </p:oleObj>
              </mc:Choice>
              <mc:Fallback>
                <p:oleObj name="Equation" r:id="rId27" imgW="1249718" imgH="3887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628604"/>
                        <a:ext cx="125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71409"/>
              </p:ext>
            </p:extLst>
          </p:nvPr>
        </p:nvGraphicFramePr>
        <p:xfrm>
          <a:off x="4495800" y="4368254"/>
          <a:ext cx="7016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1" name="Equation" r:id="rId29" imgW="731432" imgH="922093" progId="Equation.3">
                  <p:embed/>
                </p:oleObj>
              </mc:Choice>
              <mc:Fallback>
                <p:oleObj name="Equation" r:id="rId29" imgW="731432" imgH="92209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68254"/>
                        <a:ext cx="7016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020988"/>
              </p:ext>
            </p:extLst>
          </p:nvPr>
        </p:nvGraphicFramePr>
        <p:xfrm>
          <a:off x="5307013" y="4647654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2" name="Equation" r:id="rId31" imgW="1120147" imgH="388704" progId="Equation.3">
                  <p:embed/>
                </p:oleObj>
              </mc:Choice>
              <mc:Fallback>
                <p:oleObj name="Equation" r:id="rId31" imgW="1120147" imgH="38870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647654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20669"/>
              </p:ext>
            </p:extLst>
          </p:nvPr>
        </p:nvGraphicFramePr>
        <p:xfrm>
          <a:off x="942975" y="5266779"/>
          <a:ext cx="16478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3" name="Equation" r:id="rId33" imgW="1691557" imgH="922093" progId="Equation.3">
                  <p:embed/>
                </p:oleObj>
              </mc:Choice>
              <mc:Fallback>
                <p:oleObj name="Equation" r:id="rId33" imgW="1691557" imgH="92209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266779"/>
                        <a:ext cx="16478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823936"/>
              </p:ext>
            </p:extLst>
          </p:nvPr>
        </p:nvGraphicFramePr>
        <p:xfrm>
          <a:off x="2651125" y="5495379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4" name="Equation" r:id="rId35" imgW="2331641" imgH="388704" progId="Equation.3">
                  <p:embed/>
                </p:oleObj>
              </mc:Choice>
              <mc:Fallback>
                <p:oleObj name="Equation" r:id="rId35" imgW="2331641" imgH="38870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495379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06297"/>
              </p:ext>
            </p:extLst>
          </p:nvPr>
        </p:nvGraphicFramePr>
        <p:xfrm>
          <a:off x="5268913" y="5222329"/>
          <a:ext cx="12080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5" name="Equation" r:id="rId37" imgW="1234386" imgH="922093" progId="Equation.3">
                  <p:embed/>
                </p:oleObj>
              </mc:Choice>
              <mc:Fallback>
                <p:oleObj name="Equation" r:id="rId37" imgW="1234386" imgH="92209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5222329"/>
                        <a:ext cx="12080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958121"/>
              </p:ext>
            </p:extLst>
          </p:nvPr>
        </p:nvGraphicFramePr>
        <p:xfrm>
          <a:off x="6478588" y="5482679"/>
          <a:ext cx="22082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6" name="Equation" r:id="rId39" imgW="2202286" imgH="388704" progId="Equation.3">
                  <p:embed/>
                </p:oleObj>
              </mc:Choice>
              <mc:Fallback>
                <p:oleObj name="Equation" r:id="rId39" imgW="2202286" imgH="38870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5482679"/>
                        <a:ext cx="22082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934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08571"/>
            <a:ext cx="15240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143684"/>
              </p:ext>
            </p:extLst>
          </p:nvPr>
        </p:nvGraphicFramePr>
        <p:xfrm>
          <a:off x="1919288" y="738734"/>
          <a:ext cx="34147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1" name="Equation" r:id="rId3" imgW="3441600" imgH="507960" progId="Equation.3">
                  <p:embed/>
                </p:oleObj>
              </mc:Choice>
              <mc:Fallback>
                <p:oleObj name="Equation" r:id="rId3" imgW="3441600" imgH="507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738734"/>
                        <a:ext cx="34147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43400"/>
              </p:ext>
            </p:extLst>
          </p:nvPr>
        </p:nvGraphicFramePr>
        <p:xfrm>
          <a:off x="2246313" y="1318171"/>
          <a:ext cx="28590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2" name="Equation" r:id="rId5" imgW="2882880" imgH="927000" progId="Equation.3">
                  <p:embed/>
                </p:oleObj>
              </mc:Choice>
              <mc:Fallback>
                <p:oleObj name="Equation" r:id="rId5" imgW="288288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318171"/>
                        <a:ext cx="28590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9600" y="238497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endParaRPr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5366"/>
              </p:ext>
            </p:extLst>
          </p:nvPr>
        </p:nvGraphicFramePr>
        <p:xfrm>
          <a:off x="1406525" y="2232571"/>
          <a:ext cx="11080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3" name="Equation" r:id="rId7" imgW="1117440" imgH="927000" progId="Equation.3">
                  <p:embed/>
                </p:oleObj>
              </mc:Choice>
              <mc:Fallback>
                <p:oleObj name="Equation" r:id="rId7" imgW="111744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232571"/>
                        <a:ext cx="11080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66772"/>
              </p:ext>
            </p:extLst>
          </p:nvPr>
        </p:nvGraphicFramePr>
        <p:xfrm>
          <a:off x="1295400" y="4884514"/>
          <a:ext cx="25336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4" name="Equation" r:id="rId9" imgW="2552400" imgH="927000" progId="Equation.3">
                  <p:embed/>
                </p:oleObj>
              </mc:Choice>
              <mc:Fallback>
                <p:oleObj name="Equation" r:id="rId9" imgW="255240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84514"/>
                        <a:ext cx="25336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2858"/>
              </p:ext>
            </p:extLst>
          </p:nvPr>
        </p:nvGraphicFramePr>
        <p:xfrm>
          <a:off x="3962400" y="5035327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" name="Equation" r:id="rId11" imgW="1434960" imgH="444240" progId="Equation.3">
                  <p:embed/>
                </p:oleObj>
              </mc:Choice>
              <mc:Fallback>
                <p:oleObj name="Equation" r:id="rId11" imgW="143496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35327"/>
                        <a:ext cx="143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464083"/>
              </p:ext>
            </p:extLst>
          </p:nvPr>
        </p:nvGraphicFramePr>
        <p:xfrm>
          <a:off x="1763688" y="3445942"/>
          <a:ext cx="7302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6" name="Equation" r:id="rId13" imgW="736560" imgH="927000" progId="Equation.3">
                  <p:embed/>
                </p:oleObj>
              </mc:Choice>
              <mc:Fallback>
                <p:oleObj name="Equation" r:id="rId13" imgW="736560" imgH="927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45942"/>
                        <a:ext cx="7302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334000" y="69269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求证</a:t>
            </a: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075324"/>
              </p:ext>
            </p:extLst>
          </p:nvPr>
        </p:nvGraphicFramePr>
        <p:xfrm>
          <a:off x="2590800" y="2384971"/>
          <a:ext cx="969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7" name="Equation" r:id="rId15" imgW="977760" imgH="520560" progId="Equation.3">
                  <p:embed/>
                </p:oleObj>
              </mc:Choice>
              <mc:Fallback>
                <p:oleObj name="Equation" r:id="rId15" imgW="97776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84971"/>
                        <a:ext cx="969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855822"/>
              </p:ext>
            </p:extLst>
          </p:nvPr>
        </p:nvGraphicFramePr>
        <p:xfrm>
          <a:off x="2601888" y="3603104"/>
          <a:ext cx="995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8" name="Equation" r:id="rId17" imgW="1002960" imgH="444240" progId="Equation.3">
                  <p:embed/>
                </p:oleObj>
              </mc:Choice>
              <mc:Fallback>
                <p:oleObj name="Equation" r:id="rId17" imgW="100296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888" y="3603104"/>
                        <a:ext cx="995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340291"/>
              </p:ext>
            </p:extLst>
          </p:nvPr>
        </p:nvGraphicFramePr>
        <p:xfrm>
          <a:off x="5410200" y="5152802"/>
          <a:ext cx="68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9" name="Equation" r:id="rId19" imgW="685800" imgH="393480" progId="Equation.3">
                  <p:embed/>
                </p:oleObj>
              </mc:Choice>
              <mc:Fallback>
                <p:oleObj name="Equation" r:id="rId19" imgW="685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52802"/>
                        <a:ext cx="68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56176" y="2391544"/>
            <a:ext cx="2132012" cy="533400"/>
            <a:chOff x="6400428" y="1887488"/>
            <a:chExt cx="2132012" cy="533400"/>
          </a:xfrm>
          <a:noFill/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7015785"/>
                </p:ext>
              </p:extLst>
            </p:nvPr>
          </p:nvGraphicFramePr>
          <p:xfrm>
            <a:off x="6400428" y="1912888"/>
            <a:ext cx="1079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0" name="Equation" r:id="rId21" imgW="1074365" imgH="502940" progId="Equation.3">
                    <p:embed/>
                  </p:oleObj>
                </mc:Choice>
                <mc:Fallback>
                  <p:oleObj name="Equation" r:id="rId21" imgW="1074365" imgH="5029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428" y="1912888"/>
                          <a:ext cx="10795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2804198"/>
                </p:ext>
              </p:extLst>
            </p:nvPr>
          </p:nvGraphicFramePr>
          <p:xfrm>
            <a:off x="7579940" y="1887488"/>
            <a:ext cx="952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1" name="Equation" r:id="rId23" imgW="944793" imgH="502940" progId="Equation.3">
                    <p:embed/>
                  </p:oleObj>
                </mc:Choice>
                <mc:Fallback>
                  <p:oleObj name="Equation" r:id="rId23" imgW="944793" imgH="5029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9940" y="1887488"/>
                          <a:ext cx="9525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6163196" y="3717032"/>
            <a:ext cx="2081212" cy="515937"/>
            <a:chOff x="6379220" y="2420888"/>
            <a:chExt cx="2081212" cy="515937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426628"/>
                </p:ext>
              </p:extLst>
            </p:nvPr>
          </p:nvGraphicFramePr>
          <p:xfrm>
            <a:off x="6379220" y="2428825"/>
            <a:ext cx="1054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2" name="Equation" r:id="rId25" imgW="1043915" imgH="502940" progId="Equation.3">
                    <p:embed/>
                  </p:oleObj>
                </mc:Choice>
                <mc:Fallback>
                  <p:oleObj name="Equation" r:id="rId25" imgW="1043915" imgH="5029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9220" y="2428825"/>
                          <a:ext cx="10541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973876"/>
                </p:ext>
              </p:extLst>
            </p:nvPr>
          </p:nvGraphicFramePr>
          <p:xfrm>
            <a:off x="7457132" y="2420888"/>
            <a:ext cx="10033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3" name="Equation" r:id="rId27" imgW="998133" imgH="426711" progId="Equation.3">
                    <p:embed/>
                  </p:oleObj>
                </mc:Choice>
                <mc:Fallback>
                  <p:oleObj name="Equation" r:id="rId27" imgW="998133" imgH="42671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7132" y="2420888"/>
                          <a:ext cx="10033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2960787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</a:rPr>
              <a:t>解：</a:t>
            </a: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09600" y="980480"/>
            <a:ext cx="2522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</a:rPr>
              <a:t>3.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</a:rPr>
              <a:t>设函数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6833"/>
              </p:ext>
            </p:extLst>
          </p:nvPr>
        </p:nvGraphicFramePr>
        <p:xfrm>
          <a:off x="2697683" y="548680"/>
          <a:ext cx="55467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" name="Equation" r:id="rId3" imgW="5549760" imgH="1485720" progId="Equation.3">
                  <p:embed/>
                </p:oleObj>
              </mc:Choice>
              <mc:Fallback>
                <p:oleObj name="Equation" r:id="rId3" imgW="5549760" imgH="1485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683" y="548680"/>
                        <a:ext cx="55467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83568" y="2113692"/>
            <a:ext cx="6480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</a:rPr>
              <a:t>求函数在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</a:rPr>
              <a:t>(0,0)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</a:rPr>
              <a:t>点处的偏导数。</a:t>
            </a:r>
            <a:endParaRPr lang="en-US" altLang="zh-CN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64171" y="2972146"/>
                <a:ext cx="1407629" cy="600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>
                              <a:latin typeface="Cambria Math"/>
                            </a:rPr>
                            <m:t>(0,0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71" y="2972146"/>
                <a:ext cx="1407629" cy="6008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40152" y="2815310"/>
                <a:ext cx="2726964" cy="901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  <m:r>
                            <a:rPr lang="zh-CN" altLang="en-US">
                              <a:latin typeface="Cambria Math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0−0</m:t>
                          </m:r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zh-CN" alt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815310"/>
                <a:ext cx="2726964" cy="90172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55776" y="2788573"/>
                <a:ext cx="3680302" cy="928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  <m:r>
                            <a:rPr lang="zh-CN" altLang="en-US">
                              <a:latin typeface="Cambria Math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,0)−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(0,0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8573"/>
                <a:ext cx="3680302" cy="92845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utoShape 141">
            <a:hlinkClick r:id="rId8" action="ppaction://hlinkpres?slideindex=22&amp;slidetitle=例如, 函数" highlightClick="1"/>
          </p:cNvPr>
          <p:cNvSpPr>
            <a:spLocks noChangeArrowheads="1"/>
          </p:cNvSpPr>
          <p:nvPr/>
        </p:nvSpPr>
        <p:spPr bwMode="auto">
          <a:xfrm>
            <a:off x="539552" y="3789040"/>
            <a:ext cx="125916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同样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6394" y="4317343"/>
                <a:ext cx="1403398" cy="623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zh-CN" altLang="en-US">
                          <a:latin typeface="Cambria Math"/>
                        </a:rPr>
                        <m:t>(0,0)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4" y="4317343"/>
                <a:ext cx="1403398" cy="6238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483768" y="4077072"/>
                <a:ext cx="3647922" cy="1002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y</m:t>
                          </m:r>
                          <m:r>
                            <a:rPr lang="zh-CN" altLang="en-US">
                              <a:latin typeface="Cambria Math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0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)−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zh-CN" altLang="en-US">
                                  <a:latin typeface="Cambria Math"/>
                                </a:rPr>
                                <m:t>(0,0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077072"/>
                <a:ext cx="3647922" cy="100213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940152" y="4077072"/>
                <a:ext cx="2715102" cy="975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y</m:t>
                          </m:r>
                          <m:r>
                            <a:rPr lang="zh-CN" altLang="en-US">
                              <a:latin typeface="Cambria Math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/>
                            </a:rPr>
                            <m:t>0−0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zh-CN" alt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077072"/>
                <a:ext cx="2715102" cy="97539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23" grpId="0"/>
      <p:bldP spid="5" grpId="0"/>
      <p:bldP spid="6" grpId="0"/>
      <p:bldP spid="7" grpId="0"/>
      <p:bldP spid="29" grpId="0"/>
      <p:bldP spid="8" grpId="0"/>
      <p:bldP spid="32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HASREMARK" val="False"/>
  <p:tag name="PROBLEMSCORE_HALF" val="0.0"/>
  <p:tag name="RAINPROBLEMTYPE" val="MultipleChoice"/>
  <p:tag name="RAINPROBLEM" val="MultipleChoi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/5&quot;],&quot;CaseSensitive&quot;:false,&quot;FuzzyMatch&quot;:false}]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e&quot;],&quot;CaseSensitive&quot;:false,&quot;FuzzyMatch&quot;:false}]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3038</TotalTime>
  <Words>1002</Words>
  <Application>Microsoft Office PowerPoint</Application>
  <PresentationFormat>全屏显示(4:3)</PresentationFormat>
  <Paragraphs>143</Paragraphs>
  <Slides>18</Slides>
  <Notes>2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23" baseType="lpstr">
      <vt:lpstr>空演示文稿</vt:lpstr>
      <vt:lpstr>BMP 图象</vt:lpstr>
      <vt:lpstr>公式</vt:lpstr>
      <vt:lpstr>Equation</vt:lpstr>
      <vt:lpstr>第二节</vt:lpstr>
      <vt:lpstr>PowerPoint 演示文稿</vt:lpstr>
      <vt:lpstr>回顾：导数的定义</vt:lpstr>
      <vt:lpstr>定义1.</vt:lpstr>
      <vt:lpstr>同样可定义对 y 的偏导数</vt:lpstr>
      <vt:lpstr>偏导数的概念可以推广到二元以上的函数 .</vt:lpstr>
      <vt:lpstr>例1 . 求</vt:lpstr>
      <vt:lpstr>例2.  设</vt:lpstr>
      <vt:lpstr>PowerPoint 演示文稿</vt:lpstr>
      <vt:lpstr>PowerPoint 演示文稿</vt:lpstr>
      <vt:lpstr>PowerPoint 演示文稿</vt:lpstr>
      <vt:lpstr>二元函数偏导数的几何意义:</vt:lpstr>
      <vt:lpstr>二、高阶偏导数</vt:lpstr>
      <vt:lpstr>类似可以定义更高阶的偏导数.</vt:lpstr>
      <vt:lpstr>例5. 求函数</vt:lpstr>
      <vt:lpstr>定理.</vt:lpstr>
      <vt:lpstr>PowerPoint 演示文稿</vt:lpstr>
      <vt:lpstr>内容小结</vt:lpstr>
      <vt:lpstr>定理证明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偏导数    (P13)</dc:title>
  <dc:creator>yingluo</dc:creator>
  <cp:lastModifiedBy>houjy</cp:lastModifiedBy>
  <cp:revision>110</cp:revision>
  <dcterms:created xsi:type="dcterms:W3CDTF">2000-02-05T14:24:30Z</dcterms:created>
  <dcterms:modified xsi:type="dcterms:W3CDTF">2020-03-06T14:13:28Z</dcterms:modified>
</cp:coreProperties>
</file>