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86" r:id="rId4"/>
    <p:sldId id="287" r:id="rId5"/>
    <p:sldId id="258" r:id="rId6"/>
    <p:sldId id="259" r:id="rId7"/>
    <p:sldId id="260" r:id="rId8"/>
    <p:sldId id="285" r:id="rId9"/>
    <p:sldId id="288" r:id="rId10"/>
    <p:sldId id="263" r:id="rId11"/>
    <p:sldId id="270" r:id="rId12"/>
    <p:sldId id="282" r:id="rId13"/>
    <p:sldId id="283" r:id="rId14"/>
    <p:sldId id="284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4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4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4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4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993300"/>
    <a:srgbClr val="0000FF"/>
    <a:srgbClr val="CC6600"/>
    <a:srgbClr val="66FF33"/>
    <a:srgbClr val="006600"/>
    <a:srgbClr val="0033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34" autoAdjust="0"/>
  </p:normalViewPr>
  <p:slideViewPr>
    <p:cSldViewPr>
      <p:cViewPr varScale="1">
        <p:scale>
          <a:sx n="50" d="100"/>
          <a:sy n="50" d="100"/>
        </p:scale>
        <p:origin x="-744" y="-67"/>
      </p:cViewPr>
      <p:guideLst>
        <p:guide orient="horz" pos="1008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png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image" Target="../media/image89.emf"/><Relationship Id="rId18" Type="http://schemas.openxmlformats.org/officeDocument/2006/relationships/image" Target="../media/image94.emf"/><Relationship Id="rId3" Type="http://schemas.openxmlformats.org/officeDocument/2006/relationships/image" Target="../media/image79.emf"/><Relationship Id="rId7" Type="http://schemas.openxmlformats.org/officeDocument/2006/relationships/image" Target="../media/image83.emf"/><Relationship Id="rId12" Type="http://schemas.openxmlformats.org/officeDocument/2006/relationships/image" Target="../media/image88.emf"/><Relationship Id="rId17" Type="http://schemas.openxmlformats.org/officeDocument/2006/relationships/image" Target="../media/image93.emf"/><Relationship Id="rId2" Type="http://schemas.openxmlformats.org/officeDocument/2006/relationships/image" Target="../media/image78.emf"/><Relationship Id="rId16" Type="http://schemas.openxmlformats.org/officeDocument/2006/relationships/image" Target="../media/image92.emf"/><Relationship Id="rId20" Type="http://schemas.openxmlformats.org/officeDocument/2006/relationships/image" Target="../media/image96.emf"/><Relationship Id="rId1" Type="http://schemas.openxmlformats.org/officeDocument/2006/relationships/image" Target="../media/image77.emf"/><Relationship Id="rId6" Type="http://schemas.openxmlformats.org/officeDocument/2006/relationships/image" Target="../media/image82.emf"/><Relationship Id="rId11" Type="http://schemas.openxmlformats.org/officeDocument/2006/relationships/image" Target="../media/image87.emf"/><Relationship Id="rId5" Type="http://schemas.openxmlformats.org/officeDocument/2006/relationships/image" Target="../media/image81.emf"/><Relationship Id="rId15" Type="http://schemas.openxmlformats.org/officeDocument/2006/relationships/image" Target="../media/image91.emf"/><Relationship Id="rId10" Type="http://schemas.openxmlformats.org/officeDocument/2006/relationships/image" Target="../media/image86.emf"/><Relationship Id="rId19" Type="http://schemas.openxmlformats.org/officeDocument/2006/relationships/image" Target="../media/image95.emf"/><Relationship Id="rId4" Type="http://schemas.openxmlformats.org/officeDocument/2006/relationships/image" Target="../media/image80.emf"/><Relationship Id="rId9" Type="http://schemas.openxmlformats.org/officeDocument/2006/relationships/image" Target="../media/image85.emf"/><Relationship Id="rId14" Type="http://schemas.openxmlformats.org/officeDocument/2006/relationships/image" Target="../media/image90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99.emf"/><Relationship Id="rId7" Type="http://schemas.openxmlformats.org/officeDocument/2006/relationships/image" Target="../media/image103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Relationship Id="rId6" Type="http://schemas.openxmlformats.org/officeDocument/2006/relationships/image" Target="../media/image102.emf"/><Relationship Id="rId11" Type="http://schemas.openxmlformats.org/officeDocument/2006/relationships/image" Target="../media/image107.emf"/><Relationship Id="rId5" Type="http://schemas.openxmlformats.org/officeDocument/2006/relationships/image" Target="../media/image101.emf"/><Relationship Id="rId10" Type="http://schemas.openxmlformats.org/officeDocument/2006/relationships/image" Target="../media/image106.emf"/><Relationship Id="rId4" Type="http://schemas.openxmlformats.org/officeDocument/2006/relationships/image" Target="../media/image100.emf"/><Relationship Id="rId9" Type="http://schemas.openxmlformats.org/officeDocument/2006/relationships/image" Target="../media/image10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10" Type="http://schemas.openxmlformats.org/officeDocument/2006/relationships/image" Target="../media/image4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11" Type="http://schemas.openxmlformats.org/officeDocument/2006/relationships/image" Target="../media/image51.emf"/><Relationship Id="rId5" Type="http://schemas.openxmlformats.org/officeDocument/2006/relationships/image" Target="../media/image45.emf"/><Relationship Id="rId10" Type="http://schemas.openxmlformats.org/officeDocument/2006/relationships/image" Target="../media/image50.emf"/><Relationship Id="rId4" Type="http://schemas.openxmlformats.org/officeDocument/2006/relationships/image" Target="../media/image44.emf"/><Relationship Id="rId9" Type="http://schemas.openxmlformats.org/officeDocument/2006/relationships/image" Target="../media/image4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0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image" Target="../media/image53.emf"/><Relationship Id="rId7" Type="http://schemas.openxmlformats.org/officeDocument/2006/relationships/image" Target="../media/image74.emf"/><Relationship Id="rId2" Type="http://schemas.openxmlformats.org/officeDocument/2006/relationships/image" Target="../media/image52.emf"/><Relationship Id="rId1" Type="http://schemas.openxmlformats.org/officeDocument/2006/relationships/image" Target="../media/image71.emf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54.emf"/><Relationship Id="rId9" Type="http://schemas.openxmlformats.org/officeDocument/2006/relationships/image" Target="../media/image7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A674C8AB-2C7D-4A3F-9647-17FC1092D4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8060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CC12AC10-73B5-4448-81C1-433C51A51D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9986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AEFB56-4C66-40B0-8E6E-FDC47045A6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642030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D3365-A71B-43DC-ACF9-F2D08D85C8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6163630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1BBA63-5C5E-4142-9728-CF1DC22FB8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86228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00E37-FDF2-4F87-B2A8-830B998D2B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420880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DD073-A64E-4613-9175-1B9A72860F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801048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A2DC5C-E8C9-4C26-8E69-A73759D308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6526612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F9222-6232-49EB-8DBD-828AC5071D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705879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057D5-8B0D-45EF-8ABB-55AF9E547E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13071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19F8B-B1B8-4540-BC03-38B98368A4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383575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DCCE9-C16E-440C-A770-8F55BD0E9E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6874307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44FC6-C326-48A2-87EE-21775679C8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450417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fld id="{643F2C74-15AA-4E06-9B1A-AEAFFDA14A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emf"/><Relationship Id="rId12" Type="http://schemas.openxmlformats.org/officeDocument/2006/relationships/image" Target="../media/image6.jpeg"/><Relationship Id="rId17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jpe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emf"/><Relationship Id="rId5" Type="http://schemas.openxmlformats.org/officeDocument/2006/relationships/slide" Target="slide10.xml"/><Relationship Id="rId15" Type="http://schemas.openxmlformats.org/officeDocument/2006/relationships/image" Target="../media/image9.jpe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.png"/><Relationship Id="rId9" Type="http://schemas.openxmlformats.org/officeDocument/2006/relationships/image" Target="../media/image4.emf"/><Relationship Id="rId1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63.emf"/><Relationship Id="rId3" Type="http://schemas.openxmlformats.org/officeDocument/2006/relationships/oleObject" Target="../embeddings/oleObject41.bin"/><Relationship Id="rId21" Type="http://schemas.openxmlformats.org/officeDocument/2006/relationships/image" Target="../media/image8.jpeg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60.e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emf"/><Relationship Id="rId20" Type="http://schemas.openxmlformats.org/officeDocument/2006/relationships/image" Target="../media/image7.jpeg"/><Relationship Id="rId1" Type="http://schemas.openxmlformats.org/officeDocument/2006/relationships/vmlDrawing" Target="../drawings/vmlDrawing7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11.jpeg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image" Target="../media/image10.jpeg"/><Relationship Id="rId10" Type="http://schemas.openxmlformats.org/officeDocument/2006/relationships/image" Target="../media/image59.emf"/><Relationship Id="rId19" Type="http://schemas.openxmlformats.org/officeDocument/2006/relationships/image" Target="../media/image6.jpeg"/><Relationship Id="rId4" Type="http://schemas.openxmlformats.org/officeDocument/2006/relationships/image" Target="../media/image56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61.emf"/><Relationship Id="rId22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7.jpeg"/><Relationship Id="rId3" Type="http://schemas.openxmlformats.org/officeDocument/2006/relationships/oleObject" Target="../embeddings/oleObject49.bin"/><Relationship Id="rId21" Type="http://schemas.openxmlformats.org/officeDocument/2006/relationships/image" Target="../media/image10.jpeg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68.emf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emf"/><Relationship Id="rId20" Type="http://schemas.openxmlformats.org/officeDocument/2006/relationships/image" Target="../media/image9.jpeg"/><Relationship Id="rId1" Type="http://schemas.openxmlformats.org/officeDocument/2006/relationships/vmlDrawing" Target="../drawings/vmlDrawing8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67.emf"/><Relationship Id="rId19" Type="http://schemas.openxmlformats.org/officeDocument/2006/relationships/image" Target="../media/image8.jpeg"/><Relationship Id="rId4" Type="http://schemas.openxmlformats.org/officeDocument/2006/relationships/image" Target="../media/image64.e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69.emf"/><Relationship Id="rId22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7.jpeg"/><Relationship Id="rId26" Type="http://schemas.openxmlformats.org/officeDocument/2006/relationships/image" Target="../media/image76.emf"/><Relationship Id="rId3" Type="http://schemas.openxmlformats.org/officeDocument/2006/relationships/oleObject" Target="../embeddings/oleObject56.bin"/><Relationship Id="rId21" Type="http://schemas.openxmlformats.org/officeDocument/2006/relationships/image" Target="../media/image10.jpeg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72.emf"/><Relationship Id="rId17" Type="http://schemas.openxmlformats.org/officeDocument/2006/relationships/image" Target="../media/image6.jpeg"/><Relationship Id="rId25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emf"/><Relationship Id="rId20" Type="http://schemas.openxmlformats.org/officeDocument/2006/relationships/image" Target="../media/image9.jpeg"/><Relationship Id="rId1" Type="http://schemas.openxmlformats.org/officeDocument/2006/relationships/vmlDrawing" Target="../drawings/vmlDrawing9.v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75.emf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3.bin"/><Relationship Id="rId10" Type="http://schemas.openxmlformats.org/officeDocument/2006/relationships/image" Target="../media/image54.emf"/><Relationship Id="rId19" Type="http://schemas.openxmlformats.org/officeDocument/2006/relationships/image" Target="../media/image8.jpeg"/><Relationship Id="rId4" Type="http://schemas.openxmlformats.org/officeDocument/2006/relationships/image" Target="../media/image71.e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73.emf"/><Relationship Id="rId2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0.bin"/><Relationship Id="rId18" Type="http://schemas.openxmlformats.org/officeDocument/2006/relationships/image" Target="../media/image84.emf"/><Relationship Id="rId26" Type="http://schemas.openxmlformats.org/officeDocument/2006/relationships/image" Target="../media/image88.emf"/><Relationship Id="rId39" Type="http://schemas.openxmlformats.org/officeDocument/2006/relationships/oleObject" Target="../embeddings/oleObject83.bin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4.bin"/><Relationship Id="rId34" Type="http://schemas.openxmlformats.org/officeDocument/2006/relationships/image" Target="../media/image92.emf"/><Relationship Id="rId42" Type="http://schemas.openxmlformats.org/officeDocument/2006/relationships/image" Target="../media/image96.emf"/><Relationship Id="rId47" Type="http://schemas.openxmlformats.org/officeDocument/2006/relationships/image" Target="../media/image9.jpeg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81.emf"/><Relationship Id="rId17" Type="http://schemas.openxmlformats.org/officeDocument/2006/relationships/oleObject" Target="../embeddings/oleObject72.bin"/><Relationship Id="rId25" Type="http://schemas.openxmlformats.org/officeDocument/2006/relationships/oleObject" Target="../embeddings/oleObject76.bin"/><Relationship Id="rId33" Type="http://schemas.openxmlformats.org/officeDocument/2006/relationships/oleObject" Target="../embeddings/oleObject80.bin"/><Relationship Id="rId38" Type="http://schemas.openxmlformats.org/officeDocument/2006/relationships/image" Target="../media/image94.emf"/><Relationship Id="rId46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.emf"/><Relationship Id="rId20" Type="http://schemas.openxmlformats.org/officeDocument/2006/relationships/image" Target="../media/image85.emf"/><Relationship Id="rId29" Type="http://schemas.openxmlformats.org/officeDocument/2006/relationships/oleObject" Target="../embeddings/oleObject78.bin"/><Relationship Id="rId41" Type="http://schemas.openxmlformats.org/officeDocument/2006/relationships/oleObject" Target="../embeddings/oleObject84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69.bin"/><Relationship Id="rId24" Type="http://schemas.openxmlformats.org/officeDocument/2006/relationships/image" Target="../media/image87.emf"/><Relationship Id="rId32" Type="http://schemas.openxmlformats.org/officeDocument/2006/relationships/image" Target="../media/image91.emf"/><Relationship Id="rId37" Type="http://schemas.openxmlformats.org/officeDocument/2006/relationships/oleObject" Target="../embeddings/oleObject82.bin"/><Relationship Id="rId40" Type="http://schemas.openxmlformats.org/officeDocument/2006/relationships/image" Target="../media/image95.emf"/><Relationship Id="rId45" Type="http://schemas.openxmlformats.org/officeDocument/2006/relationships/image" Target="../media/image7.jpeg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5.bin"/><Relationship Id="rId28" Type="http://schemas.openxmlformats.org/officeDocument/2006/relationships/image" Target="../media/image89.emf"/><Relationship Id="rId36" Type="http://schemas.openxmlformats.org/officeDocument/2006/relationships/image" Target="../media/image93.emf"/><Relationship Id="rId49" Type="http://schemas.openxmlformats.org/officeDocument/2006/relationships/image" Target="../media/image11.jpeg"/><Relationship Id="rId10" Type="http://schemas.openxmlformats.org/officeDocument/2006/relationships/image" Target="../media/image80.emf"/><Relationship Id="rId19" Type="http://schemas.openxmlformats.org/officeDocument/2006/relationships/oleObject" Target="../embeddings/oleObject73.bin"/><Relationship Id="rId31" Type="http://schemas.openxmlformats.org/officeDocument/2006/relationships/oleObject" Target="../embeddings/oleObject79.bin"/><Relationship Id="rId44" Type="http://schemas.openxmlformats.org/officeDocument/2006/relationships/image" Target="../media/image6.jpeg"/><Relationship Id="rId4" Type="http://schemas.openxmlformats.org/officeDocument/2006/relationships/image" Target="../media/image77.e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82.emf"/><Relationship Id="rId22" Type="http://schemas.openxmlformats.org/officeDocument/2006/relationships/image" Target="../media/image86.emf"/><Relationship Id="rId27" Type="http://schemas.openxmlformats.org/officeDocument/2006/relationships/oleObject" Target="../embeddings/oleObject77.bin"/><Relationship Id="rId30" Type="http://schemas.openxmlformats.org/officeDocument/2006/relationships/image" Target="../media/image90.emf"/><Relationship Id="rId35" Type="http://schemas.openxmlformats.org/officeDocument/2006/relationships/oleObject" Target="../embeddings/oleObject81.bin"/><Relationship Id="rId43" Type="http://schemas.openxmlformats.org/officeDocument/2006/relationships/slide" Target="slide12.xml"/><Relationship Id="rId48" Type="http://schemas.openxmlformats.org/officeDocument/2006/relationships/image" Target="../media/image10.jpeg"/><Relationship Id="rId8" Type="http://schemas.openxmlformats.org/officeDocument/2006/relationships/image" Target="../media/image7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104.emf"/><Relationship Id="rId26" Type="http://schemas.openxmlformats.org/officeDocument/2006/relationships/image" Target="../media/image6.jpeg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101.emf"/><Relationship Id="rId17" Type="http://schemas.openxmlformats.org/officeDocument/2006/relationships/oleObject" Target="../embeddings/oleObject92.bin"/><Relationship Id="rId25" Type="http://schemas.openxmlformats.org/officeDocument/2006/relationships/slide" Target="slide12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emf"/><Relationship Id="rId20" Type="http://schemas.openxmlformats.org/officeDocument/2006/relationships/image" Target="../media/image105.emf"/><Relationship Id="rId29" Type="http://schemas.openxmlformats.org/officeDocument/2006/relationships/image" Target="../media/image9.jpe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8.e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107.e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28" Type="http://schemas.openxmlformats.org/officeDocument/2006/relationships/image" Target="../media/image8.jpeg"/><Relationship Id="rId10" Type="http://schemas.openxmlformats.org/officeDocument/2006/relationships/image" Target="../media/image100.emf"/><Relationship Id="rId19" Type="http://schemas.openxmlformats.org/officeDocument/2006/relationships/oleObject" Target="../embeddings/oleObject93.bin"/><Relationship Id="rId31" Type="http://schemas.openxmlformats.org/officeDocument/2006/relationships/image" Target="../media/image11.jpeg"/><Relationship Id="rId4" Type="http://schemas.openxmlformats.org/officeDocument/2006/relationships/image" Target="../media/image97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102.emf"/><Relationship Id="rId22" Type="http://schemas.openxmlformats.org/officeDocument/2006/relationships/image" Target="../media/image106.emf"/><Relationship Id="rId27" Type="http://schemas.openxmlformats.org/officeDocument/2006/relationships/image" Target="../media/image7.jpeg"/><Relationship Id="rId30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6.jpeg"/><Relationship Id="rId18" Type="http://schemas.openxmlformats.org/officeDocument/2006/relationships/image" Target="../media/image11.jpe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6.emf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jpeg"/><Relationship Id="rId20" Type="http://schemas.openxmlformats.org/officeDocument/2006/relationships/image" Target="../media/image17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image" Target="../media/image8.jpeg"/><Relationship Id="rId10" Type="http://schemas.openxmlformats.org/officeDocument/2006/relationships/image" Target="../media/image15.e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18.emf"/><Relationship Id="rId3" Type="http://schemas.openxmlformats.org/officeDocument/2006/relationships/tags" Target="../tags/tag3.xml"/><Relationship Id="rId21" Type="http://schemas.openxmlformats.org/officeDocument/2006/relationships/image" Target="../media/image21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2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23.tmp"/><Relationship Id="rId10" Type="http://schemas.openxmlformats.org/officeDocument/2006/relationships/tags" Target="../tags/tag10.xml"/><Relationship Id="rId19" Type="http://schemas.openxmlformats.org/officeDocument/2006/relationships/image" Target="../media/image1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3" Type="http://schemas.openxmlformats.org/officeDocument/2006/relationships/tags" Target="../tags/tag19.xml"/><Relationship Id="rId21" Type="http://schemas.openxmlformats.org/officeDocument/2006/relationships/image" Target="../media/image23.tmp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0" Type="http://schemas.openxmlformats.org/officeDocument/2006/relationships/image" Target="../media/image24.emf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9.jpeg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9.emf"/><Relationship Id="rId17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jpeg"/><Relationship Id="rId20" Type="http://schemas.openxmlformats.org/officeDocument/2006/relationships/image" Target="../media/image11.jpe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image" Target="../media/image6.jpeg"/><Relationship Id="rId10" Type="http://schemas.openxmlformats.org/officeDocument/2006/relationships/image" Target="../media/image28.emf"/><Relationship Id="rId19" Type="http://schemas.openxmlformats.org/officeDocument/2006/relationships/image" Target="../media/image10.jpeg"/><Relationship Id="rId4" Type="http://schemas.openxmlformats.org/officeDocument/2006/relationships/image" Target="../media/image25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3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35.emf"/><Relationship Id="rId26" Type="http://schemas.openxmlformats.org/officeDocument/2006/relationships/image" Target="../media/image39.e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3.bin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emf"/><Relationship Id="rId20" Type="http://schemas.openxmlformats.org/officeDocument/2006/relationships/image" Target="../media/image36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emf"/><Relationship Id="rId11" Type="http://schemas.openxmlformats.org/officeDocument/2006/relationships/image" Target="../media/image10.jpeg"/><Relationship Id="rId24" Type="http://schemas.openxmlformats.org/officeDocument/2006/relationships/image" Target="../media/image38.e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40.emf"/><Relationship Id="rId10" Type="http://schemas.openxmlformats.org/officeDocument/2006/relationships/image" Target="../media/image9.jpeg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31.emf"/><Relationship Id="rId9" Type="http://schemas.openxmlformats.org/officeDocument/2006/relationships/image" Target="../media/image8.jpeg"/><Relationship Id="rId14" Type="http://schemas.openxmlformats.org/officeDocument/2006/relationships/image" Target="../media/image33.emf"/><Relationship Id="rId22" Type="http://schemas.openxmlformats.org/officeDocument/2006/relationships/image" Target="../media/image37.emf"/><Relationship Id="rId27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48.emf"/><Relationship Id="rId26" Type="http://schemas.openxmlformats.org/officeDocument/2006/relationships/image" Target="../media/image7.jpeg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45.emf"/><Relationship Id="rId17" Type="http://schemas.openxmlformats.org/officeDocument/2006/relationships/oleObject" Target="../embeddings/oleObject34.bin"/><Relationship Id="rId25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emf"/><Relationship Id="rId20" Type="http://schemas.openxmlformats.org/officeDocument/2006/relationships/image" Target="../media/image49.emf"/><Relationship Id="rId29" Type="http://schemas.openxmlformats.org/officeDocument/2006/relationships/image" Target="../media/image10.jpeg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51.e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9.jpeg"/><Relationship Id="rId10" Type="http://schemas.openxmlformats.org/officeDocument/2006/relationships/image" Target="../media/image44.e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41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46.emf"/><Relationship Id="rId22" Type="http://schemas.openxmlformats.org/officeDocument/2006/relationships/image" Target="../media/image50.emf"/><Relationship Id="rId27" Type="http://schemas.openxmlformats.org/officeDocument/2006/relationships/image" Target="../media/image8.jpeg"/><Relationship Id="rId30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" name="Rectangle 41"/>
          <p:cNvSpPr>
            <a:spLocks noChangeArrowheads="1"/>
          </p:cNvSpPr>
          <p:nvPr/>
        </p:nvSpPr>
        <p:spPr bwMode="auto">
          <a:xfrm>
            <a:off x="0" y="0"/>
            <a:ext cx="9144000" cy="19050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210" name="Object 42"/>
          <p:cNvGraphicFramePr>
            <a:graphicFrameLocks noChangeAspect="1"/>
          </p:cNvGraphicFramePr>
          <p:nvPr/>
        </p:nvGraphicFramePr>
        <p:xfrm>
          <a:off x="152400" y="47244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BMP 图象" r:id="rId3" imgW="3390476" imgH="3409524" progId="Paint.Picture">
                  <p:embed/>
                </p:oleObj>
              </mc:Choice>
              <mc:Fallback>
                <p:oleObj name="BMP 图象" r:id="rId3" imgW="3390476" imgH="3409524" progId="Paint.Picture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7244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1" name="Text Box 43"/>
          <p:cNvSpPr txBox="1">
            <a:spLocks noChangeArrowheads="1"/>
          </p:cNvSpPr>
          <p:nvPr/>
        </p:nvSpPr>
        <p:spPr bwMode="auto">
          <a:xfrm>
            <a:off x="7467600" y="157163"/>
            <a:ext cx="1438275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CN" sz="2800">
                <a:solidFill>
                  <a:schemeClr val="accent2"/>
                </a:solidFill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</a:rPr>
              <a:t>第九章 </a:t>
            </a: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2362200" y="5491163"/>
            <a:ext cx="6153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baseline="30000"/>
              <a:t>*</a:t>
            </a:r>
            <a:r>
              <a:rPr lang="zh-CN" altLang="en-US" sz="3200" b="1"/>
              <a:t>二、全微分在数值计算中的应用 </a:t>
            </a:r>
          </a:p>
        </p:txBody>
      </p:sp>
      <p:sp>
        <p:nvSpPr>
          <p:cNvPr id="7196" name="AutoShape 2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362200" y="5548313"/>
            <a:ext cx="6324600" cy="6096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5454650" y="3470275"/>
            <a:ext cx="86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accent2"/>
                </a:solidFill>
              </a:rPr>
              <a:t>应用 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304800"/>
            <a:ext cx="2133600" cy="838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800">
                <a:latin typeface="华文行楷" pitchFamily="2" charset="-122"/>
                <a:ea typeface="华文行楷" pitchFamily="2" charset="-122"/>
              </a:rPr>
              <a:t>第三节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828800" y="19812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/>
              <a:t>一元函数  </a:t>
            </a:r>
            <a:r>
              <a:rPr lang="en-US" altLang="zh-CN" sz="2800" i="1"/>
              <a:t>y = f</a:t>
            </a:r>
            <a:r>
              <a:rPr lang="en-US" altLang="zh-CN" sz="2800"/>
              <a:t> (</a:t>
            </a:r>
            <a:r>
              <a:rPr lang="en-US" altLang="zh-CN" sz="2800" i="1"/>
              <a:t>x</a:t>
            </a:r>
            <a:r>
              <a:rPr lang="en-US" altLang="zh-CN" sz="2800"/>
              <a:t>) </a:t>
            </a:r>
            <a:r>
              <a:rPr lang="zh-CN" altLang="en-US" sz="2800"/>
              <a:t>的微分</a:t>
            </a: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214688" y="2667000"/>
          <a:ext cx="26527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Equation" r:id="rId6" imgW="2654280" imgH="406080" progId="Equation.3">
                  <p:embed/>
                </p:oleObj>
              </mc:Choice>
              <mc:Fallback>
                <p:oleObj name="Equation" r:id="rId6" imgW="265428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2667000"/>
                        <a:ext cx="26527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3255963" y="3648075"/>
          <a:ext cx="19923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Equation" r:id="rId8" imgW="1993680" imgH="419040" progId="Equation.3">
                  <p:embed/>
                </p:oleObj>
              </mc:Choice>
              <mc:Fallback>
                <p:oleObj name="Equation" r:id="rId8" imgW="199368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3" y="3648075"/>
                        <a:ext cx="19923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5410200" y="3886200"/>
            <a:ext cx="8382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6400800" y="3314700"/>
          <a:ext cx="41433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" name="公式" r:id="rId10" imgW="190440" imgH="507960" progId="Equation.3">
                  <p:embed/>
                </p:oleObj>
              </mc:Choice>
              <mc:Fallback>
                <p:oleObj name="公式" r:id="rId10" imgW="190440" imgH="507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314700"/>
                        <a:ext cx="414338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6553200" y="32908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/>
              <a:t>近似计算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6553200" y="38100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/>
              <a:t>估计误差</a:t>
            </a:r>
          </a:p>
        </p:txBody>
      </p:sp>
      <p:grpSp>
        <p:nvGrpSpPr>
          <p:cNvPr id="7182" name="Group 14"/>
          <p:cNvGrpSpPr>
            <a:grpSpLocks/>
          </p:cNvGrpSpPr>
          <p:nvPr/>
        </p:nvGrpSpPr>
        <p:grpSpPr bwMode="auto">
          <a:xfrm>
            <a:off x="3962400" y="3048000"/>
            <a:ext cx="838200" cy="533400"/>
            <a:chOff x="1584" y="1968"/>
            <a:chExt cx="528" cy="240"/>
          </a:xfrm>
        </p:grpSpPr>
        <p:sp>
          <p:nvSpPr>
            <p:cNvPr id="7174" name="Line 6"/>
            <p:cNvSpPr>
              <a:spLocks noChangeShapeType="1"/>
            </p:cNvSpPr>
            <p:nvPr/>
          </p:nvSpPr>
          <p:spPr bwMode="auto">
            <a:xfrm>
              <a:off x="1584" y="1968"/>
              <a:ext cx="5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>
              <a:off x="1824" y="1968"/>
              <a:ext cx="0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7185" name="Picture 17" descr="机动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7187" name="Picture 19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9" name="Picture 21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0" name="Picture 22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1" name="Picture 23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1676400" y="42672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</a:rPr>
              <a:t>本节内容</a:t>
            </a:r>
            <a:r>
              <a:rPr lang="en-US" altLang="zh-CN" sz="2800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2514600" y="4805363"/>
            <a:ext cx="3559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一</a:t>
            </a:r>
            <a:r>
              <a:rPr lang="zh-CN" altLang="en-US" sz="3200" b="1"/>
              <a:t>、全微分的定义 </a:t>
            </a:r>
          </a:p>
        </p:txBody>
      </p:sp>
      <p:sp>
        <p:nvSpPr>
          <p:cNvPr id="7208" name="Text Box 40"/>
          <p:cNvSpPr txBox="1">
            <a:spLocks noChangeArrowheads="1"/>
          </p:cNvSpPr>
          <p:nvPr/>
        </p:nvSpPr>
        <p:spPr bwMode="auto">
          <a:xfrm>
            <a:off x="3625850" y="838200"/>
            <a:ext cx="20129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全微分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5" grpId="0" build="p" autoUpdateAnimBg="0"/>
      <p:bldP spid="7192" grpId="0" build="p" autoUpdateAnimBg="0"/>
      <p:bldP spid="7171" grpId="0" autoUpdateAnimBg="0"/>
      <p:bldP spid="7176" grpId="0" animBg="1"/>
      <p:bldP spid="7178" grpId="0" autoUpdateAnimBg="0"/>
      <p:bldP spid="7179" grpId="0" autoUpdateAnimBg="0"/>
      <p:bldP spid="7193" grpId="0" build="p" autoUpdateAnimBg="0"/>
      <p:bldP spid="7194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24384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仿宋_GB2312" pitchFamily="49" charset="-122"/>
              </a:rPr>
              <a:t>1.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计算函数</a:t>
            </a:r>
            <a:endParaRPr lang="zh-CN" altLang="en-US" sz="28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886200" y="471488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/>
              <a:t>在点 </a:t>
            </a:r>
            <a:r>
              <a:rPr lang="en-US" altLang="zh-CN" sz="2800"/>
              <a:t>(2,1) </a:t>
            </a:r>
            <a:r>
              <a:rPr lang="zh-CN" altLang="en-US" sz="2800"/>
              <a:t>处的全微分</a:t>
            </a:r>
            <a:r>
              <a:rPr lang="en-US" altLang="zh-CN" sz="2800"/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2908300" y="469900"/>
          <a:ext cx="105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7" name="Equation" r:id="rId3" imgW="1054080" imgH="444240" progId="Equation.3">
                  <p:embed/>
                </p:oleObj>
              </mc:Choice>
              <mc:Fallback>
                <p:oleObj name="Equation" r:id="rId3" imgW="105408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469900"/>
                        <a:ext cx="1054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609600" y="12334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解</a:t>
            </a:r>
            <a:r>
              <a:rPr lang="en-US" altLang="zh-CN" sz="2800" b="1">
                <a:solidFill>
                  <a:schemeClr val="tx2"/>
                </a:solidFill>
              </a:rPr>
              <a:t>:</a:t>
            </a:r>
            <a:endParaRPr lang="en-US" altLang="zh-CN" sz="2800"/>
          </a:p>
        </p:txBody>
      </p:sp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1431925" y="1054100"/>
          <a:ext cx="711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8" name="Equation" r:id="rId5" imgW="711000" imgH="927000" progId="Equation.3">
                  <p:embed/>
                </p:oleObj>
              </mc:Choice>
              <mc:Fallback>
                <p:oleObj name="Equation" r:id="rId5" imgW="711000" imgH="927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1054100"/>
                        <a:ext cx="711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1401763" y="2133600"/>
          <a:ext cx="461803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9" name="Equation" r:id="rId7" imgW="4622760" imgH="939600" progId="Equation.3">
                  <p:embed/>
                </p:oleObj>
              </mc:Choice>
              <mc:Fallback>
                <p:oleObj name="Equation" r:id="rId7" imgW="4622760" imgH="939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2133600"/>
                        <a:ext cx="461803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1397000" y="3276600"/>
          <a:ext cx="42354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0" name="Equation" r:id="rId9" imgW="4254480" imgH="965160" progId="Equation.3">
                  <p:embed/>
                </p:oleObj>
              </mc:Choice>
              <mc:Fallback>
                <p:oleObj name="Equation" r:id="rId9" imgW="4254480" imgH="965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3276600"/>
                        <a:ext cx="42354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Object 23"/>
          <p:cNvGraphicFramePr>
            <a:graphicFrameLocks noChangeAspect="1"/>
          </p:cNvGraphicFramePr>
          <p:nvPr/>
        </p:nvGraphicFramePr>
        <p:xfrm>
          <a:off x="3663950" y="1054100"/>
          <a:ext cx="850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1" name="Equation" r:id="rId11" imgW="850680" imgH="927000" progId="Equation.3">
                  <p:embed/>
                </p:oleObj>
              </mc:Choice>
              <mc:Fallback>
                <p:oleObj name="Equation" r:id="rId11" imgW="850680" imgH="927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1054100"/>
                        <a:ext cx="850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1" name="Object 25"/>
          <p:cNvGraphicFramePr>
            <a:graphicFrameLocks noChangeAspect="1"/>
          </p:cNvGraphicFramePr>
          <p:nvPr/>
        </p:nvGraphicFramePr>
        <p:xfrm>
          <a:off x="2171700" y="1143000"/>
          <a:ext cx="876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2" name="Equation" r:id="rId13" imgW="876240" imgH="520560" progId="Equation.3">
                  <p:embed/>
                </p:oleObj>
              </mc:Choice>
              <mc:Fallback>
                <p:oleObj name="Equation" r:id="rId13" imgW="876240" imgH="5205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1143000"/>
                        <a:ext cx="876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Object 26"/>
          <p:cNvGraphicFramePr>
            <a:graphicFrameLocks noChangeAspect="1"/>
          </p:cNvGraphicFramePr>
          <p:nvPr/>
        </p:nvGraphicFramePr>
        <p:xfrm>
          <a:off x="4572000" y="1143000"/>
          <a:ext cx="698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3" name="Equation" r:id="rId15" imgW="698400" imgH="520560" progId="Equation.3">
                  <p:embed/>
                </p:oleObj>
              </mc:Choice>
              <mc:Fallback>
                <p:oleObj name="Equation" r:id="rId15" imgW="698400" imgH="5205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143000"/>
                        <a:ext cx="698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3" name="Object 27"/>
          <p:cNvGraphicFramePr>
            <a:graphicFrameLocks noChangeAspect="1"/>
          </p:cNvGraphicFramePr>
          <p:nvPr/>
        </p:nvGraphicFramePr>
        <p:xfrm>
          <a:off x="5641975" y="3492500"/>
          <a:ext cx="23590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4" name="Equation" r:id="rId17" imgW="2336760" imgH="507960" progId="Equation.3">
                  <p:embed/>
                </p:oleObj>
              </mc:Choice>
              <mc:Fallback>
                <p:oleObj name="Equation" r:id="rId17" imgW="2336760" imgH="5079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975" y="3492500"/>
                        <a:ext cx="23590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66" name="Picture 30" descr="机动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4368" name="Picture 32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69" name="Picture 33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70" name="Picture 34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71" name="Picture 35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72" name="Picture 36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2209800" cy="6858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内容小结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85800" y="12334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/>
              <a:t>1. </a:t>
            </a:r>
            <a:r>
              <a:rPr lang="zh-CN" altLang="en-US" sz="2800"/>
              <a:t>微分定义</a:t>
            </a:r>
            <a:r>
              <a:rPr lang="en-US" altLang="zh-CN" sz="2800"/>
              <a:t>: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755900" y="1284288"/>
          <a:ext cx="204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1" name="Equation" r:id="rId3" imgW="2044440" imgH="406080" progId="Equation.3">
                  <p:embed/>
                </p:oleObj>
              </mc:Choice>
              <mc:Fallback>
                <p:oleObj name="Equation" r:id="rId3" imgW="204444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1284288"/>
                        <a:ext cx="2044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1905000" y="2286000"/>
            <a:ext cx="3657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1104900" y="1906588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2" name="Equation" r:id="rId5" imgW="723600" imgH="393480" progId="Equation.3">
                  <p:embed/>
                </p:oleObj>
              </mc:Choice>
              <mc:Fallback>
                <p:oleObj name="Equation" r:id="rId5" imgW="7236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906588"/>
                        <a:ext cx="723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1968500" y="1804988"/>
          <a:ext cx="3594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3" name="Equation" r:id="rId7" imgW="3593880" imgH="495000" progId="Equation.3">
                  <p:embed/>
                </p:oleObj>
              </mc:Choice>
              <mc:Fallback>
                <p:oleObj name="Equation" r:id="rId7" imgW="3593880" imgH="495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1804988"/>
                        <a:ext cx="3594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3657600" y="2286000"/>
            <a:ext cx="0" cy="609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1476375" y="2978150"/>
          <a:ext cx="8302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4" name="Equation" r:id="rId9" imgW="749160" imgH="406080" progId="Equation.3">
                  <p:embed/>
                </p:oleObj>
              </mc:Choice>
              <mc:Fallback>
                <p:oleObj name="Equation" r:id="rId9" imgW="74916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78150"/>
                        <a:ext cx="8302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2317750" y="2927350"/>
          <a:ext cx="3517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5" name="Equation" r:id="rId11" imgW="3517560" imgH="507960" progId="Equation.3">
                  <p:embed/>
                </p:oleObj>
              </mc:Choice>
              <mc:Fallback>
                <p:oleObj name="Equation" r:id="rId11" imgW="3517560" imgH="507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2927350"/>
                        <a:ext cx="3517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5778500" y="2286000"/>
          <a:ext cx="2908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6" name="Equation" r:id="rId13" imgW="2908080" imgH="558720" progId="Equation.3">
                  <p:embed/>
                </p:oleObj>
              </mc:Choice>
              <mc:Fallback>
                <p:oleObj name="Equation" r:id="rId13" imgW="2908080" imgH="5587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2286000"/>
                        <a:ext cx="2908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609600" y="35956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/>
              <a:t>2. </a:t>
            </a:r>
            <a:r>
              <a:rPr lang="zh-CN" altLang="en-US" sz="2800"/>
              <a:t>重要关系</a:t>
            </a:r>
            <a:r>
              <a:rPr lang="en-US" altLang="zh-CN" sz="2800"/>
              <a:t>:</a:t>
            </a:r>
          </a:p>
        </p:txBody>
      </p:sp>
      <p:graphicFrame>
        <p:nvGraphicFramePr>
          <p:cNvPr id="22568" name="Object 40"/>
          <p:cNvGraphicFramePr>
            <a:graphicFrameLocks noChangeAspect="1"/>
          </p:cNvGraphicFramePr>
          <p:nvPr/>
        </p:nvGraphicFramePr>
        <p:xfrm>
          <a:off x="5638800" y="1843088"/>
          <a:ext cx="1143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7" name="Equation" r:id="rId15" imgW="1143000" imgH="406080" progId="Equation.3">
                  <p:embed/>
                </p:oleObj>
              </mc:Choice>
              <mc:Fallback>
                <p:oleObj name="Equation" r:id="rId15" imgW="1143000" imgH="4060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843088"/>
                        <a:ext cx="1143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69" name="Group 41"/>
          <p:cNvGrpSpPr>
            <a:grpSpLocks/>
          </p:cNvGrpSpPr>
          <p:nvPr/>
        </p:nvGrpSpPr>
        <p:grpSpPr bwMode="auto">
          <a:xfrm>
            <a:off x="4222750" y="4191000"/>
            <a:ext cx="425450" cy="576263"/>
            <a:chOff x="1827" y="1663"/>
            <a:chExt cx="333" cy="593"/>
          </a:xfrm>
        </p:grpSpPr>
        <p:sp>
          <p:nvSpPr>
            <p:cNvPr id="22570" name="Line 42"/>
            <p:cNvSpPr>
              <a:spLocks noChangeShapeType="1"/>
            </p:cNvSpPr>
            <p:nvPr/>
          </p:nvSpPr>
          <p:spPr bwMode="auto">
            <a:xfrm>
              <a:off x="1827" y="1663"/>
              <a:ext cx="333" cy="593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1" name="Line 43"/>
            <p:cNvSpPr>
              <a:spLocks noChangeShapeType="1"/>
            </p:cNvSpPr>
            <p:nvPr/>
          </p:nvSpPr>
          <p:spPr bwMode="auto">
            <a:xfrm flipH="1">
              <a:off x="1920" y="1759"/>
              <a:ext cx="99" cy="353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572" name="Group 44"/>
          <p:cNvGrpSpPr>
            <a:grpSpLocks/>
          </p:cNvGrpSpPr>
          <p:nvPr/>
        </p:nvGrpSpPr>
        <p:grpSpPr bwMode="auto">
          <a:xfrm>
            <a:off x="4960938" y="3678238"/>
            <a:ext cx="1439862" cy="360362"/>
            <a:chOff x="2208" y="1268"/>
            <a:chExt cx="1060" cy="384"/>
          </a:xfrm>
        </p:grpSpPr>
        <p:sp>
          <p:nvSpPr>
            <p:cNvPr id="22573" name="Line 45"/>
            <p:cNvSpPr>
              <a:spLocks noChangeShapeType="1"/>
            </p:cNvSpPr>
            <p:nvPr/>
          </p:nvSpPr>
          <p:spPr bwMode="auto">
            <a:xfrm>
              <a:off x="2208" y="1385"/>
              <a:ext cx="10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4" name="Line 46"/>
            <p:cNvSpPr>
              <a:spLocks noChangeShapeType="1"/>
            </p:cNvSpPr>
            <p:nvPr/>
          </p:nvSpPr>
          <p:spPr bwMode="auto">
            <a:xfrm>
              <a:off x="2208" y="1522"/>
              <a:ext cx="10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5" name="Line 47"/>
            <p:cNvSpPr>
              <a:spLocks noChangeShapeType="1"/>
            </p:cNvSpPr>
            <p:nvPr/>
          </p:nvSpPr>
          <p:spPr bwMode="auto">
            <a:xfrm>
              <a:off x="2640" y="1268"/>
              <a:ext cx="144" cy="38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576" name="Group 48"/>
          <p:cNvGrpSpPr>
            <a:grpSpLocks/>
          </p:cNvGrpSpPr>
          <p:nvPr/>
        </p:nvGrpSpPr>
        <p:grpSpPr bwMode="auto">
          <a:xfrm>
            <a:off x="5908675" y="5264150"/>
            <a:ext cx="498475" cy="350838"/>
            <a:chOff x="2858" y="2592"/>
            <a:chExt cx="314" cy="510"/>
          </a:xfrm>
        </p:grpSpPr>
        <p:sp>
          <p:nvSpPr>
            <p:cNvPr id="22577" name="Line 49"/>
            <p:cNvSpPr>
              <a:spLocks noChangeShapeType="1"/>
            </p:cNvSpPr>
            <p:nvPr/>
          </p:nvSpPr>
          <p:spPr bwMode="auto">
            <a:xfrm>
              <a:off x="3015" y="2592"/>
              <a:ext cx="0" cy="51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8" name="Line 50"/>
            <p:cNvSpPr>
              <a:spLocks noChangeShapeType="1"/>
            </p:cNvSpPr>
            <p:nvPr/>
          </p:nvSpPr>
          <p:spPr bwMode="auto">
            <a:xfrm>
              <a:off x="2858" y="2788"/>
              <a:ext cx="314" cy="11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80" name="Line 52"/>
          <p:cNvSpPr>
            <a:spLocks noChangeShapeType="1"/>
          </p:cNvSpPr>
          <p:nvPr/>
        </p:nvSpPr>
        <p:spPr bwMode="auto">
          <a:xfrm flipV="1">
            <a:off x="5302250" y="5246688"/>
            <a:ext cx="0" cy="3952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581" name="Group 53"/>
          <p:cNvGrpSpPr>
            <a:grpSpLocks/>
          </p:cNvGrpSpPr>
          <p:nvPr/>
        </p:nvGrpSpPr>
        <p:grpSpPr bwMode="auto">
          <a:xfrm flipH="1">
            <a:off x="6737350" y="4191000"/>
            <a:ext cx="425450" cy="576263"/>
            <a:chOff x="1827" y="1663"/>
            <a:chExt cx="333" cy="593"/>
          </a:xfrm>
        </p:grpSpPr>
        <p:sp>
          <p:nvSpPr>
            <p:cNvPr id="22582" name="Line 54"/>
            <p:cNvSpPr>
              <a:spLocks noChangeShapeType="1"/>
            </p:cNvSpPr>
            <p:nvPr/>
          </p:nvSpPr>
          <p:spPr bwMode="auto">
            <a:xfrm>
              <a:off x="1827" y="1663"/>
              <a:ext cx="333" cy="593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3" name="Line 55"/>
            <p:cNvSpPr>
              <a:spLocks noChangeShapeType="1"/>
            </p:cNvSpPr>
            <p:nvPr/>
          </p:nvSpPr>
          <p:spPr bwMode="auto">
            <a:xfrm flipH="1">
              <a:off x="1920" y="1759"/>
              <a:ext cx="99" cy="353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606" name="Group 78"/>
          <p:cNvGrpSpPr>
            <a:grpSpLocks/>
          </p:cNvGrpSpPr>
          <p:nvPr/>
        </p:nvGrpSpPr>
        <p:grpSpPr bwMode="auto">
          <a:xfrm>
            <a:off x="2819400" y="3581400"/>
            <a:ext cx="5638800" cy="2667000"/>
            <a:chOff x="1776" y="2256"/>
            <a:chExt cx="3552" cy="1680"/>
          </a:xfrm>
        </p:grpSpPr>
        <p:sp>
          <p:nvSpPr>
            <p:cNvPr id="22592" name="Rectangle 64"/>
            <p:cNvSpPr>
              <a:spLocks noChangeArrowheads="1"/>
            </p:cNvSpPr>
            <p:nvPr/>
          </p:nvSpPr>
          <p:spPr bwMode="auto">
            <a:xfrm>
              <a:off x="4080" y="2256"/>
              <a:ext cx="1248" cy="384"/>
            </a:xfrm>
            <a:prstGeom prst="rect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/>
                <a:t>函数可导</a:t>
              </a:r>
            </a:p>
          </p:txBody>
        </p:sp>
        <p:sp>
          <p:nvSpPr>
            <p:cNvPr id="22593" name="Rectangle 65"/>
            <p:cNvSpPr>
              <a:spLocks noChangeArrowheads="1"/>
            </p:cNvSpPr>
            <p:nvPr/>
          </p:nvSpPr>
          <p:spPr bwMode="auto">
            <a:xfrm>
              <a:off x="2954" y="2928"/>
              <a:ext cx="1248" cy="384"/>
            </a:xfrm>
            <a:prstGeom prst="rect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/>
                <a:t>函数可微</a:t>
              </a:r>
            </a:p>
          </p:txBody>
        </p:sp>
        <p:sp>
          <p:nvSpPr>
            <p:cNvPr id="22594" name="Rectangle 66"/>
            <p:cNvSpPr>
              <a:spLocks noChangeArrowheads="1"/>
            </p:cNvSpPr>
            <p:nvPr/>
          </p:nvSpPr>
          <p:spPr bwMode="auto">
            <a:xfrm>
              <a:off x="2845" y="3552"/>
              <a:ext cx="1440" cy="384"/>
            </a:xfrm>
            <a:prstGeom prst="rect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/>
                <a:t>偏导数连续</a:t>
              </a:r>
            </a:p>
          </p:txBody>
        </p:sp>
        <p:sp>
          <p:nvSpPr>
            <p:cNvPr id="22591" name="Rectangle 63"/>
            <p:cNvSpPr>
              <a:spLocks noChangeArrowheads="1"/>
            </p:cNvSpPr>
            <p:nvPr/>
          </p:nvSpPr>
          <p:spPr bwMode="auto">
            <a:xfrm>
              <a:off x="1776" y="2256"/>
              <a:ext cx="1248" cy="384"/>
            </a:xfrm>
            <a:prstGeom prst="rect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/>
                <a:t>函数连续</a:t>
              </a:r>
            </a:p>
          </p:txBody>
        </p:sp>
      </p:grpSp>
      <p:pic>
        <p:nvPicPr>
          <p:cNvPr id="22597" name="Picture 69" descr="机动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98" name="Text Box 7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2599" name="Picture 71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00" name="Picture 72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01" name="Picture 73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02" name="Picture 74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03" name="Picture 75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04" name="Freeform 76"/>
          <p:cNvSpPr>
            <a:spLocks/>
          </p:cNvSpPr>
          <p:nvPr/>
        </p:nvSpPr>
        <p:spPr bwMode="auto">
          <a:xfrm>
            <a:off x="6705600" y="4191000"/>
            <a:ext cx="990600" cy="762000"/>
          </a:xfrm>
          <a:custGeom>
            <a:avLst/>
            <a:gdLst>
              <a:gd name="T0" fmla="*/ 0 w 624"/>
              <a:gd name="T1" fmla="*/ 480 h 480"/>
              <a:gd name="T2" fmla="*/ 624 w 624"/>
              <a:gd name="T3" fmla="*/ 480 h 480"/>
              <a:gd name="T4" fmla="*/ 624 w 624"/>
              <a:gd name="T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480">
                <a:moveTo>
                  <a:pt x="0" y="480"/>
                </a:moveTo>
                <a:lnTo>
                  <a:pt x="624" y="480"/>
                </a:lnTo>
                <a:lnTo>
                  <a:pt x="624" y="0"/>
                </a:ln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05" name="Freeform 77"/>
          <p:cNvSpPr>
            <a:spLocks/>
          </p:cNvSpPr>
          <p:nvPr/>
        </p:nvSpPr>
        <p:spPr bwMode="auto">
          <a:xfrm flipH="1">
            <a:off x="3657600" y="4191000"/>
            <a:ext cx="990600" cy="762000"/>
          </a:xfrm>
          <a:custGeom>
            <a:avLst/>
            <a:gdLst>
              <a:gd name="T0" fmla="*/ 0 w 624"/>
              <a:gd name="T1" fmla="*/ 480 h 480"/>
              <a:gd name="T2" fmla="*/ 624 w 624"/>
              <a:gd name="T3" fmla="*/ 480 h 480"/>
              <a:gd name="T4" fmla="*/ 624 w 624"/>
              <a:gd name="T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480">
                <a:moveTo>
                  <a:pt x="0" y="480"/>
                </a:moveTo>
                <a:lnTo>
                  <a:pt x="624" y="480"/>
                </a:lnTo>
                <a:lnTo>
                  <a:pt x="624" y="0"/>
                </a:ln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  <p:bldP spid="22537" grpId="0" animBg="1"/>
      <p:bldP spid="22539" grpId="0" animBg="1"/>
      <p:bldP spid="22545" grpId="0" autoUpdateAnimBg="0"/>
      <p:bldP spid="22580" grpId="0" animBg="1"/>
      <p:bldP spid="22604" grpId="0" animBg="1"/>
      <p:bldP spid="2260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2384425" y="2463800"/>
            <a:ext cx="264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FF"/>
                </a:solidFill>
              </a:rPr>
              <a:t>在点 </a:t>
            </a:r>
            <a:r>
              <a:rPr lang="en-US" altLang="zh-CN" sz="2800">
                <a:solidFill>
                  <a:srgbClr val="FFFFFF"/>
                </a:solidFill>
              </a:rPr>
              <a:t>(0,0) </a:t>
            </a:r>
            <a:r>
              <a:rPr lang="zh-CN" altLang="en-US" sz="2800">
                <a:solidFill>
                  <a:srgbClr val="FFFFFF"/>
                </a:solidFill>
              </a:rPr>
              <a:t>可微 </a:t>
            </a:r>
            <a:r>
              <a:rPr lang="en-US" altLang="zh-CN" sz="28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1524000" cy="457200"/>
          </a:xfrm>
        </p:spPr>
        <p:txBody>
          <a:bodyPr/>
          <a:lstStyle/>
          <a:p>
            <a:pPr algn="l"/>
            <a:r>
              <a:rPr lang="zh-CN" altLang="en-US" sz="3200" b="1">
                <a:solidFill>
                  <a:srgbClr val="FFFF00"/>
                </a:solidFill>
                <a:ea typeface="楷体_GB2312" pitchFamily="49" charset="-122"/>
              </a:rPr>
              <a:t>备用题</a:t>
            </a:r>
            <a:endParaRPr lang="zh-CN" altLang="en-US" sz="32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76225" y="1892300"/>
            <a:ext cx="4689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FF"/>
                </a:solidFill>
              </a:rPr>
              <a:t>在点 </a:t>
            </a:r>
            <a:r>
              <a:rPr lang="en-US" altLang="zh-CN" sz="2800">
                <a:solidFill>
                  <a:srgbClr val="FFFFFF"/>
                </a:solidFill>
              </a:rPr>
              <a:t>(0,0) </a:t>
            </a:r>
            <a:r>
              <a:rPr lang="zh-CN" altLang="en-US" sz="2800">
                <a:solidFill>
                  <a:srgbClr val="FFFFFF"/>
                </a:solidFill>
              </a:rPr>
              <a:t>连续且偏导数存在</a:t>
            </a:r>
            <a:r>
              <a:rPr lang="en-US" altLang="zh-CN" sz="2800">
                <a:solidFill>
                  <a:srgbClr val="FFFFFF"/>
                </a:solidFill>
              </a:rPr>
              <a:t>,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98450" y="2452688"/>
            <a:ext cx="62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FF"/>
                </a:solidFill>
              </a:rPr>
              <a:t>续</a:t>
            </a:r>
            <a:r>
              <a:rPr lang="en-US" altLang="zh-CN" sz="2800">
                <a:solidFill>
                  <a:srgbClr val="FFFFFF"/>
                </a:solidFill>
              </a:rPr>
              <a:t>,</a:t>
            </a:r>
          </a:p>
        </p:txBody>
      </p:sp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990600" y="2590800"/>
          <a:ext cx="143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0" name="Equation" r:id="rId3" imgW="1434960" imgH="406080" progId="Equation.3">
                  <p:embed/>
                </p:oleObj>
              </mc:Choice>
              <mc:Fallback>
                <p:oleObj name="Equation" r:id="rId3" imgW="143496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90800"/>
                        <a:ext cx="1435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597150" y="227013"/>
            <a:ext cx="6242050" cy="1525587"/>
            <a:chOff x="2597150" y="227013"/>
            <a:chExt cx="6242050" cy="1525587"/>
          </a:xfrm>
        </p:grpSpPr>
        <p:graphicFrame>
          <p:nvGraphicFramePr>
            <p:cNvPr id="45070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685432"/>
                </p:ext>
              </p:extLst>
            </p:nvPr>
          </p:nvGraphicFramePr>
          <p:xfrm>
            <a:off x="2597150" y="939800"/>
            <a:ext cx="13716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21" name="Equation" r:id="rId5" imgW="1371600" imgH="406080" progId="Equation.3">
                    <p:embed/>
                  </p:oleObj>
                </mc:Choice>
                <mc:Fallback>
                  <p:oleObj name="Equation" r:id="rId5" imgW="1371600" imgH="4060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7150" y="939800"/>
                          <a:ext cx="13716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7489102"/>
                </p:ext>
              </p:extLst>
            </p:nvPr>
          </p:nvGraphicFramePr>
          <p:xfrm>
            <a:off x="4267200" y="227013"/>
            <a:ext cx="4545013" cy="1003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22" name="Equation" r:id="rId7" imgW="4546440" imgH="1002960" progId="Equation.3">
                    <p:embed/>
                  </p:oleObj>
                </mc:Choice>
                <mc:Fallback>
                  <p:oleObj name="Equation" r:id="rId7" imgW="4546440" imgH="10029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200" y="227013"/>
                          <a:ext cx="4545013" cy="1003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2699222"/>
                </p:ext>
              </p:extLst>
            </p:nvPr>
          </p:nvGraphicFramePr>
          <p:xfrm>
            <a:off x="5005388" y="1346200"/>
            <a:ext cx="3833812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23" name="Equation" r:id="rId9" imgW="3835080" imgH="406080" progId="Equation.3">
                    <p:embed/>
                  </p:oleObj>
                </mc:Choice>
                <mc:Fallback>
                  <p:oleObj name="Equation" r:id="rId9" imgW="3835080" imgH="4060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5388" y="1346200"/>
                          <a:ext cx="3833812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3" name="AutoShape 17"/>
            <p:cNvSpPr>
              <a:spLocks/>
            </p:cNvSpPr>
            <p:nvPr/>
          </p:nvSpPr>
          <p:spPr bwMode="auto">
            <a:xfrm>
              <a:off x="4044950" y="508000"/>
              <a:ext cx="152400" cy="1219200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714375" y="3206750"/>
            <a:ext cx="1190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证</a:t>
            </a:r>
            <a:r>
              <a:rPr lang="en-US" altLang="zh-CN" sz="2800" b="1">
                <a:solidFill>
                  <a:srgbClr val="FFFF00"/>
                </a:solidFill>
              </a:rPr>
              <a:t>:</a:t>
            </a:r>
            <a:r>
              <a:rPr lang="en-US" altLang="zh-CN" sz="2800">
                <a:solidFill>
                  <a:srgbClr val="FFFF00"/>
                </a:solidFill>
              </a:rPr>
              <a:t> 1)</a:t>
            </a:r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1752600" y="32004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FF"/>
                </a:solidFill>
              </a:rPr>
              <a:t>因</a:t>
            </a:r>
          </a:p>
        </p:txBody>
      </p:sp>
      <p:graphicFrame>
        <p:nvGraphicFramePr>
          <p:cNvPr id="45080" name="Object 24"/>
          <p:cNvGraphicFramePr>
            <a:graphicFrameLocks noChangeAspect="1"/>
          </p:cNvGraphicFramePr>
          <p:nvPr/>
        </p:nvGraphicFramePr>
        <p:xfrm>
          <a:off x="2514600" y="3048000"/>
          <a:ext cx="26019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4" name="Equation" r:id="rId11" imgW="2603160" imgH="1015920" progId="Equation.3">
                  <p:embed/>
                </p:oleObj>
              </mc:Choice>
              <mc:Fallback>
                <p:oleObj name="Equation" r:id="rId11" imgW="2603160" imgH="101592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48000"/>
                        <a:ext cx="26019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1" name="Object 25"/>
          <p:cNvGraphicFramePr>
            <a:graphicFrameLocks noChangeAspect="1"/>
          </p:cNvGraphicFramePr>
          <p:nvPr/>
        </p:nvGraphicFramePr>
        <p:xfrm>
          <a:off x="2514600" y="4356100"/>
          <a:ext cx="22717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5" name="Equation" r:id="rId13" imgW="2273040" imgH="977760" progId="Equation.3">
                  <p:embed/>
                </p:oleObj>
              </mc:Choice>
              <mc:Fallback>
                <p:oleObj name="Equation" r:id="rId13" imgW="2273040" imgH="9777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356100"/>
                        <a:ext cx="22717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3" name="Object 27"/>
          <p:cNvGraphicFramePr>
            <a:graphicFrameLocks noChangeAspect="1"/>
          </p:cNvGraphicFramePr>
          <p:nvPr/>
        </p:nvGraphicFramePr>
        <p:xfrm>
          <a:off x="4876800" y="4394200"/>
          <a:ext cx="129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6" name="Equation" r:id="rId15" imgW="1295280" imgH="406080" progId="Equation.3">
                  <p:embed/>
                </p:oleObj>
              </mc:Choice>
              <mc:Fallback>
                <p:oleObj name="Equation" r:id="rId15" imgW="1295280" imgH="4060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394200"/>
                        <a:ext cx="1295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762000" y="5424488"/>
            <a:ext cx="3898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FF"/>
                </a:solidFill>
              </a:rPr>
              <a:t>故函数在点 </a:t>
            </a:r>
            <a:r>
              <a:rPr lang="en-US" altLang="zh-CN" sz="2800">
                <a:solidFill>
                  <a:srgbClr val="FFFFFF"/>
                </a:solidFill>
              </a:rPr>
              <a:t>(0, 0) </a:t>
            </a:r>
            <a:r>
              <a:rPr lang="zh-CN" altLang="en-US" sz="2800">
                <a:solidFill>
                  <a:srgbClr val="FFFFFF"/>
                </a:solidFill>
              </a:rPr>
              <a:t>连续 </a:t>
            </a:r>
            <a:r>
              <a:rPr lang="en-US" altLang="zh-CN" sz="2800">
                <a:solidFill>
                  <a:srgbClr val="FFFFFF"/>
                </a:solidFill>
              </a:rPr>
              <a:t>; </a:t>
            </a:r>
          </a:p>
        </p:txBody>
      </p:sp>
      <p:sp>
        <p:nvSpPr>
          <p:cNvPr id="45090" name="Text Box 34"/>
          <p:cNvSpPr txBox="1">
            <a:spLocks noChangeArrowheads="1"/>
          </p:cNvSpPr>
          <p:nvPr/>
        </p:nvSpPr>
        <p:spPr bwMode="auto">
          <a:xfrm>
            <a:off x="4987925" y="1892300"/>
            <a:ext cx="3978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FF"/>
                </a:solidFill>
              </a:rPr>
              <a:t>但偏导数在点 </a:t>
            </a:r>
            <a:r>
              <a:rPr lang="en-US" altLang="zh-CN" sz="2800">
                <a:solidFill>
                  <a:srgbClr val="FFFFFF"/>
                </a:solidFill>
              </a:rPr>
              <a:t>(0,0) </a:t>
            </a:r>
            <a:r>
              <a:rPr lang="zh-CN" altLang="en-US" sz="2800">
                <a:solidFill>
                  <a:srgbClr val="FFFFFF"/>
                </a:solidFill>
              </a:rPr>
              <a:t>不连 </a:t>
            </a:r>
          </a:p>
        </p:txBody>
      </p:sp>
      <p:pic>
        <p:nvPicPr>
          <p:cNvPr id="45092" name="Picture 36" descr="机动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5094" name="Picture 38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95" name="Picture 39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96" name="Picture 40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97" name="Picture 41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98" name="Picture 42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806450" y="914400"/>
            <a:ext cx="208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altLang="zh-CN" sz="2800">
                <a:solidFill>
                  <a:srgbClr val="FFFF00"/>
                </a:solidFill>
              </a:rPr>
              <a:t> </a:t>
            </a:r>
            <a:r>
              <a:rPr lang="zh-CN" altLang="en-US" sz="2800">
                <a:solidFill>
                  <a:srgbClr val="FFFFFF"/>
                </a:solidFill>
              </a:rPr>
              <a:t>证明函数</a:t>
            </a:r>
          </a:p>
        </p:txBody>
      </p:sp>
      <p:graphicFrame>
        <p:nvGraphicFramePr>
          <p:cNvPr id="45100" name="Object 44"/>
          <p:cNvGraphicFramePr>
            <a:graphicFrameLocks noChangeAspect="1"/>
          </p:cNvGraphicFramePr>
          <p:nvPr/>
        </p:nvGraphicFramePr>
        <p:xfrm>
          <a:off x="5194300" y="3263900"/>
          <a:ext cx="90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7" name="Equation" r:id="rId23" imgW="901440" imgH="469800" progId="Equation.3">
                  <p:embed/>
                </p:oleObj>
              </mc:Choice>
              <mc:Fallback>
                <p:oleObj name="Equation" r:id="rId23" imgW="901440" imgH="4698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3263900"/>
                        <a:ext cx="901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1" name="Object 45"/>
          <p:cNvGraphicFramePr>
            <a:graphicFrameLocks noChangeAspect="1"/>
          </p:cNvGraphicFramePr>
          <p:nvPr/>
        </p:nvGraphicFramePr>
        <p:xfrm>
          <a:off x="6210300" y="2971800"/>
          <a:ext cx="1485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8" name="Equation" r:id="rId25" imgW="1485720" imgH="952200" progId="Equation.3">
                  <p:embed/>
                </p:oleObj>
              </mc:Choice>
              <mc:Fallback>
                <p:oleObj name="Equation" r:id="rId25" imgW="1485720" imgH="9522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2971800"/>
                        <a:ext cx="1485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02" name="Text Box 46"/>
          <p:cNvSpPr txBox="1">
            <a:spLocks noChangeArrowheads="1"/>
          </p:cNvSpPr>
          <p:nvPr/>
        </p:nvSpPr>
        <p:spPr bwMode="auto">
          <a:xfrm>
            <a:off x="762000" y="43116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所以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5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8" grpId="0" build="p" autoUpdateAnimBg="0" advAuto="0"/>
      <p:bldP spid="45061" grpId="0" build="p" autoUpdateAnimBg="0"/>
      <p:bldP spid="45064" grpId="0" build="p" autoUpdateAnimBg="0" advAuto="0"/>
      <p:bldP spid="45075" grpId="0" autoUpdateAnimBg="0"/>
      <p:bldP spid="45076" grpId="0" autoUpdateAnimBg="0"/>
      <p:bldP spid="45085" grpId="0" build="p" autoUpdateAnimBg="0"/>
      <p:bldP spid="45090" grpId="0" build="p" autoUpdateAnimBg="0"/>
      <p:bldP spid="4510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41" name="Group 61"/>
          <p:cNvGrpSpPr>
            <a:grpSpLocks/>
          </p:cNvGrpSpPr>
          <p:nvPr/>
        </p:nvGrpSpPr>
        <p:grpSpPr bwMode="auto">
          <a:xfrm>
            <a:off x="1447800" y="4495800"/>
            <a:ext cx="6242050" cy="1531938"/>
            <a:chOff x="1507" y="139"/>
            <a:chExt cx="3932" cy="965"/>
          </a:xfrm>
        </p:grpSpPr>
        <p:graphicFrame>
          <p:nvGraphicFramePr>
            <p:cNvPr id="46137" name="Object 57"/>
            <p:cNvGraphicFramePr>
              <a:graphicFrameLocks noChangeAspect="1"/>
            </p:cNvGraphicFramePr>
            <p:nvPr/>
          </p:nvGraphicFramePr>
          <p:xfrm>
            <a:off x="1507" y="592"/>
            <a:ext cx="8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83" name="Equation" r:id="rId3" imgW="1371600" imgH="406080" progId="Equation.3">
                    <p:embed/>
                  </p:oleObj>
                </mc:Choice>
                <mc:Fallback>
                  <p:oleObj name="Equation" r:id="rId3" imgW="1371600" imgH="40608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7" y="592"/>
                          <a:ext cx="86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38" name="Object 58"/>
            <p:cNvGraphicFramePr>
              <a:graphicFrameLocks noChangeAspect="1"/>
            </p:cNvGraphicFramePr>
            <p:nvPr/>
          </p:nvGraphicFramePr>
          <p:xfrm>
            <a:off x="2597" y="139"/>
            <a:ext cx="2839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84" name="Equation" r:id="rId5" imgW="4508280" imgH="1015920" progId="Equation.3">
                    <p:embed/>
                  </p:oleObj>
                </mc:Choice>
                <mc:Fallback>
                  <p:oleObj name="Equation" r:id="rId5" imgW="4508280" imgH="101592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7" y="139"/>
                          <a:ext cx="2839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39" name="Object 59"/>
            <p:cNvGraphicFramePr>
              <a:graphicFrameLocks noChangeAspect="1"/>
            </p:cNvGraphicFramePr>
            <p:nvPr/>
          </p:nvGraphicFramePr>
          <p:xfrm>
            <a:off x="3024" y="848"/>
            <a:ext cx="241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85" name="Equation" r:id="rId7" imgW="3835080" imgH="406080" progId="Equation.3">
                    <p:embed/>
                  </p:oleObj>
                </mc:Choice>
                <mc:Fallback>
                  <p:oleObj name="Equation" r:id="rId7" imgW="3835080" imgH="40608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848"/>
                          <a:ext cx="241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40" name="AutoShape 60"/>
            <p:cNvSpPr>
              <a:spLocks/>
            </p:cNvSpPr>
            <p:nvPr/>
          </p:nvSpPr>
          <p:spPr bwMode="auto">
            <a:xfrm>
              <a:off x="2419" y="320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1219200" y="4343400"/>
            <a:ext cx="6781800" cy="18288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685800" y="1765300"/>
          <a:ext cx="120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6" name="Equation" r:id="rId9" imgW="1206360" imgH="444240" progId="Equation.3">
                  <p:embed/>
                </p:oleObj>
              </mc:Choice>
              <mc:Fallback>
                <p:oleObj name="Equation" r:id="rId9" imgW="120636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65300"/>
                        <a:ext cx="1206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1143000" y="1068388"/>
          <a:ext cx="26908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7" name="Equation" r:id="rId11" imgW="2692080" imgH="444240" progId="Equation.3">
                  <p:embed/>
                </p:oleObj>
              </mc:Choice>
              <mc:Fallback>
                <p:oleObj name="Equation" r:id="rId11" imgW="269208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8388"/>
                        <a:ext cx="26908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Object 15"/>
          <p:cNvGraphicFramePr>
            <a:graphicFrameLocks noChangeAspect="1"/>
          </p:cNvGraphicFramePr>
          <p:nvPr/>
        </p:nvGraphicFramePr>
        <p:xfrm>
          <a:off x="800100" y="2743200"/>
          <a:ext cx="6134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8" name="Equation" r:id="rId13" imgW="6134040" imgH="469800" progId="Equation.3">
                  <p:embed/>
                </p:oleObj>
              </mc:Choice>
              <mc:Fallback>
                <p:oleObj name="Equation" r:id="rId13" imgW="6134040" imgH="469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2743200"/>
                        <a:ext cx="6134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2" name="Object 22"/>
          <p:cNvGraphicFramePr>
            <a:graphicFrameLocks noChangeAspect="1"/>
          </p:cNvGraphicFramePr>
          <p:nvPr/>
        </p:nvGraphicFramePr>
        <p:xfrm>
          <a:off x="1219200" y="506413"/>
          <a:ext cx="205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9" name="Equation" r:id="rId15" imgW="2057400" imgH="406080" progId="Equation.3">
                  <p:embed/>
                </p:oleObj>
              </mc:Choice>
              <mc:Fallback>
                <p:oleObj name="Equation" r:id="rId15" imgW="2057400" imgH="4060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06413"/>
                        <a:ext cx="2057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3" name="Object 23"/>
          <p:cNvGraphicFramePr>
            <a:graphicFrameLocks noChangeAspect="1"/>
          </p:cNvGraphicFramePr>
          <p:nvPr/>
        </p:nvGraphicFramePr>
        <p:xfrm>
          <a:off x="3429000" y="468313"/>
          <a:ext cx="21193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0" name="Equation" r:id="rId17" imgW="2120760" imgH="444240" progId="Equation.3">
                  <p:embed/>
                </p:oleObj>
              </mc:Choice>
              <mc:Fallback>
                <p:oleObj name="Equation" r:id="rId17" imgW="212076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68313"/>
                        <a:ext cx="21193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4" name="Object 24"/>
          <p:cNvGraphicFramePr>
            <a:graphicFrameLocks noChangeAspect="1"/>
          </p:cNvGraphicFramePr>
          <p:nvPr/>
        </p:nvGraphicFramePr>
        <p:xfrm>
          <a:off x="6477000" y="419100"/>
          <a:ext cx="176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1" name="Equation" r:id="rId19" imgW="1765080" imgH="495000" progId="Equation.3">
                  <p:embed/>
                </p:oleObj>
              </mc:Choice>
              <mc:Fallback>
                <p:oleObj name="Equation" r:id="rId19" imgW="1765080" imgH="4950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19100"/>
                        <a:ext cx="1765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5562600" y="3810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2800">
                <a:solidFill>
                  <a:srgbClr val="FFFFFF"/>
                </a:solidFill>
              </a:rPr>
              <a:t>同理</a:t>
            </a:r>
          </a:p>
        </p:txBody>
      </p:sp>
      <p:graphicFrame>
        <p:nvGraphicFramePr>
          <p:cNvPr id="46106" name="Object 26"/>
          <p:cNvGraphicFramePr>
            <a:graphicFrameLocks noChangeAspect="1"/>
          </p:cNvGraphicFramePr>
          <p:nvPr/>
        </p:nvGraphicFramePr>
        <p:xfrm>
          <a:off x="1968500" y="1905000"/>
          <a:ext cx="533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2" name="Equation" r:id="rId21" imgW="533160" imgH="317160" progId="Equation.3">
                  <p:embed/>
                </p:oleObj>
              </mc:Choice>
              <mc:Fallback>
                <p:oleObj name="Equation" r:id="rId21" imgW="533160" imgH="3171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1905000"/>
                        <a:ext cx="533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7" name="Object 27"/>
          <p:cNvGraphicFramePr>
            <a:graphicFrameLocks noChangeAspect="1"/>
          </p:cNvGraphicFramePr>
          <p:nvPr/>
        </p:nvGraphicFramePr>
        <p:xfrm>
          <a:off x="2578100" y="1574800"/>
          <a:ext cx="19748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3" name="Equation" r:id="rId23" imgW="2057400" imgH="1015920" progId="Equation.3">
                  <p:embed/>
                </p:oleObj>
              </mc:Choice>
              <mc:Fallback>
                <p:oleObj name="Equation" r:id="rId23" imgW="2057400" imgH="101592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1574800"/>
                        <a:ext cx="19748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8" name="Object 28"/>
          <p:cNvGraphicFramePr>
            <a:graphicFrameLocks noChangeAspect="1"/>
          </p:cNvGraphicFramePr>
          <p:nvPr/>
        </p:nvGraphicFramePr>
        <p:xfrm>
          <a:off x="4711700" y="1524000"/>
          <a:ext cx="205898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4" name="Equation" r:id="rId25" imgW="2145960" imgH="1104840" progId="Equation.3">
                  <p:embed/>
                </p:oleObj>
              </mc:Choice>
              <mc:Fallback>
                <p:oleObj name="Equation" r:id="rId25" imgW="2145960" imgH="11048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1524000"/>
                        <a:ext cx="2058988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9" name="Object 29"/>
          <p:cNvGraphicFramePr>
            <a:graphicFrameLocks noChangeAspect="1"/>
          </p:cNvGraphicFramePr>
          <p:nvPr/>
        </p:nvGraphicFramePr>
        <p:xfrm>
          <a:off x="6858000" y="1600200"/>
          <a:ext cx="19018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5" name="Equation" r:id="rId27" imgW="1981080" imgH="1015920" progId="Equation.3">
                  <p:embed/>
                </p:oleObj>
              </mc:Choice>
              <mc:Fallback>
                <p:oleObj name="Equation" r:id="rId27" imgW="1981080" imgH="101592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600200"/>
                        <a:ext cx="190182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5" name="Object 35"/>
          <p:cNvGraphicFramePr>
            <a:graphicFrameLocks noChangeAspect="1"/>
          </p:cNvGraphicFramePr>
          <p:nvPr/>
        </p:nvGraphicFramePr>
        <p:xfrm>
          <a:off x="1646238" y="3352800"/>
          <a:ext cx="26527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6" name="Equation" r:id="rId29" imgW="2654280" imgH="672840" progId="Equation.3">
                  <p:embed/>
                </p:oleObj>
              </mc:Choice>
              <mc:Fallback>
                <p:oleObj name="Equation" r:id="rId29" imgW="2654280" imgH="6728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3352800"/>
                        <a:ext cx="2652712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838200" y="4267200"/>
            <a:ext cx="7162800" cy="1981200"/>
          </a:xfrm>
          <a:prstGeom prst="rect">
            <a:avLst/>
          </a:prstGeom>
          <a:solidFill>
            <a:srgbClr val="000099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381000" y="51069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FF"/>
                </a:solidFill>
              </a:rPr>
              <a:t>极限不存在 </a:t>
            </a:r>
            <a:r>
              <a:rPr lang="en-US" altLang="zh-CN" sz="2800">
                <a:solidFill>
                  <a:srgbClr val="FFFFFF"/>
                </a:solidFill>
              </a:rPr>
              <a:t>,</a:t>
            </a:r>
          </a:p>
        </p:txBody>
      </p:sp>
      <p:graphicFrame>
        <p:nvGraphicFramePr>
          <p:cNvPr id="46110" name="Object 30"/>
          <p:cNvGraphicFramePr>
            <a:graphicFrameLocks noChangeAspect="1"/>
          </p:cNvGraphicFramePr>
          <p:nvPr/>
        </p:nvGraphicFramePr>
        <p:xfrm>
          <a:off x="2616200" y="5180013"/>
          <a:ext cx="1498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7" name="Equation" r:id="rId31" imgW="1498320" imgH="444240" progId="Equation.3">
                  <p:embed/>
                </p:oleObj>
              </mc:Choice>
              <mc:Fallback>
                <p:oleObj name="Equation" r:id="rId31" imgW="1498320" imgH="4442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5180013"/>
                        <a:ext cx="1498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4102100" y="5105400"/>
            <a:ext cx="283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FF"/>
                </a:solidFill>
              </a:rPr>
              <a:t>在点</a:t>
            </a:r>
            <a:r>
              <a:rPr lang="en-US" altLang="zh-CN" sz="2800">
                <a:solidFill>
                  <a:srgbClr val="FFFFFF"/>
                </a:solidFill>
              </a:rPr>
              <a:t>(0,0)</a:t>
            </a:r>
            <a:r>
              <a:rPr lang="zh-CN" altLang="en-US" sz="2800">
                <a:solidFill>
                  <a:srgbClr val="FFFFFF"/>
                </a:solidFill>
              </a:rPr>
              <a:t>不连续 </a:t>
            </a:r>
            <a:r>
              <a:rPr lang="en-US" altLang="zh-CN" sz="2800">
                <a:solidFill>
                  <a:srgbClr val="FFFFFF"/>
                </a:solidFill>
              </a:rPr>
              <a:t>;</a:t>
            </a:r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755650" y="5683250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2800">
                <a:solidFill>
                  <a:srgbClr val="FFFFFF"/>
                </a:solidFill>
              </a:rPr>
              <a:t>同理 </a:t>
            </a:r>
            <a:r>
              <a:rPr lang="en-US" altLang="zh-CN" sz="2800">
                <a:solidFill>
                  <a:srgbClr val="FFFFFF"/>
                </a:solidFill>
              </a:rPr>
              <a:t>,</a:t>
            </a:r>
          </a:p>
        </p:txBody>
      </p:sp>
      <p:graphicFrame>
        <p:nvGraphicFramePr>
          <p:cNvPr id="46113" name="Object 33"/>
          <p:cNvGraphicFramePr>
            <a:graphicFrameLocks noChangeAspect="1"/>
          </p:cNvGraphicFramePr>
          <p:nvPr/>
        </p:nvGraphicFramePr>
        <p:xfrm>
          <a:off x="1828800" y="5753100"/>
          <a:ext cx="1219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8" name="Equation" r:id="rId33" imgW="1218960" imgH="495000" progId="Equation.3">
                  <p:embed/>
                </p:oleObj>
              </mc:Choice>
              <mc:Fallback>
                <p:oleObj name="Equation" r:id="rId33" imgW="1218960" imgH="4950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753100"/>
                        <a:ext cx="1219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3003550" y="5729288"/>
            <a:ext cx="3016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FF"/>
                </a:solidFill>
              </a:rPr>
              <a:t>在点</a:t>
            </a:r>
            <a:r>
              <a:rPr lang="en-US" altLang="zh-CN" sz="2800">
                <a:solidFill>
                  <a:srgbClr val="FFFFFF"/>
                </a:solidFill>
              </a:rPr>
              <a:t>(0,0)</a:t>
            </a:r>
            <a:r>
              <a:rPr lang="zh-CN" altLang="en-US" sz="2800">
                <a:solidFill>
                  <a:srgbClr val="FFFFFF"/>
                </a:solidFill>
              </a:rPr>
              <a:t>也不连续</a:t>
            </a:r>
            <a:r>
              <a:rPr lang="en-US" altLang="zh-CN" sz="2800">
                <a:solidFill>
                  <a:srgbClr val="FFFFFF"/>
                </a:solidFill>
              </a:rPr>
              <a:t>.</a:t>
            </a:r>
          </a:p>
        </p:txBody>
      </p:sp>
      <p:graphicFrame>
        <p:nvGraphicFramePr>
          <p:cNvPr id="46116" name="Object 36"/>
          <p:cNvGraphicFramePr>
            <a:graphicFrameLocks noChangeAspect="1"/>
          </p:cNvGraphicFramePr>
          <p:nvPr/>
        </p:nvGraphicFramePr>
        <p:xfrm>
          <a:off x="1274763" y="4241800"/>
          <a:ext cx="1295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9" name="Equation" r:id="rId35" imgW="1295280" imgH="622080" progId="Equation.3">
                  <p:embed/>
                </p:oleObj>
              </mc:Choice>
              <mc:Fallback>
                <p:oleObj name="Equation" r:id="rId35" imgW="1295280" imgH="6220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4241800"/>
                        <a:ext cx="1295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7" name="Object 37"/>
          <p:cNvGraphicFramePr>
            <a:graphicFrameLocks noChangeAspect="1"/>
          </p:cNvGraphicFramePr>
          <p:nvPr/>
        </p:nvGraphicFramePr>
        <p:xfrm>
          <a:off x="2586038" y="4035425"/>
          <a:ext cx="1625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0" name="Equation" r:id="rId37" imgW="1625400" imgH="914400" progId="Equation.3">
                  <p:embed/>
                </p:oleObj>
              </mc:Choice>
              <mc:Fallback>
                <p:oleObj name="Equation" r:id="rId37" imgW="1625400" imgH="9144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4035425"/>
                        <a:ext cx="1625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8" name="Object 38"/>
          <p:cNvGraphicFramePr>
            <a:graphicFrameLocks noChangeAspect="1"/>
          </p:cNvGraphicFramePr>
          <p:nvPr/>
        </p:nvGraphicFramePr>
        <p:xfrm>
          <a:off x="4375150" y="3949700"/>
          <a:ext cx="1651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1" name="Equation" r:id="rId39" imgW="1650960" imgH="1079280" progId="Equation.3">
                  <p:embed/>
                </p:oleObj>
              </mc:Choice>
              <mc:Fallback>
                <p:oleObj name="Equation" r:id="rId39" imgW="1650960" imgH="10792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3949700"/>
                        <a:ext cx="1651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9" name="Object 39"/>
          <p:cNvGraphicFramePr>
            <a:graphicFrameLocks noChangeAspect="1"/>
          </p:cNvGraphicFramePr>
          <p:nvPr/>
        </p:nvGraphicFramePr>
        <p:xfrm>
          <a:off x="6096000" y="4038600"/>
          <a:ext cx="1803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2" name="Equation" r:id="rId41" imgW="1803240" imgH="914400" progId="Equation.3">
                  <p:embed/>
                </p:oleObj>
              </mc:Choice>
              <mc:Fallback>
                <p:oleObj name="Equation" r:id="rId41" imgW="1803240" imgH="9144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038600"/>
                        <a:ext cx="1803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620713" y="382588"/>
            <a:ext cx="481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FF00"/>
                </a:solidFill>
              </a:rPr>
              <a:t>2)</a:t>
            </a:r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609600" y="990600"/>
            <a:ext cx="481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FF00"/>
                </a:solidFill>
              </a:rPr>
              <a:t>3)</a:t>
            </a:r>
          </a:p>
        </p:txBody>
      </p:sp>
      <p:pic>
        <p:nvPicPr>
          <p:cNvPr id="46130" name="Picture 50" descr="机动">
            <a:hlinkClick r:id="rId43" action="ppaction://hlinksldjump"/>
          </p:cNvPr>
          <p:cNvPicPr>
            <a:picLocks noChangeAspect="1" noChangeArrowheads="1"/>
          </p:cNvPicPr>
          <p:nvPr/>
        </p:nvPicPr>
        <p:blipFill>
          <a:blip r:embed="rId4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131" name="Text Box 5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题目   目录   上页   下页   返回   结束 </a:t>
            </a:r>
          </a:p>
        </p:txBody>
      </p:sp>
      <p:pic>
        <p:nvPicPr>
          <p:cNvPr id="46132" name="Picture 52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33" name="Picture 53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34" name="Picture 54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35" name="Picture 55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36" name="Picture 56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6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6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5" grpId="0" autoUpdateAnimBg="0"/>
      <p:bldP spid="46088" grpId="0" animBg="1"/>
      <p:bldP spid="46094" grpId="0" autoUpdateAnimBg="0"/>
      <p:bldP spid="46111" grpId="0" build="p" autoUpdateAnimBg="0" advAuto="0"/>
      <p:bldP spid="46112" grpId="0" build="p" autoUpdateAnimBg="0"/>
      <p:bldP spid="46114" grpId="0" build="p" autoUpdateAnimBg="0" advAuto="0"/>
      <p:bldP spid="46122" grpId="0" build="p" autoUpdateAnimBg="0"/>
      <p:bldP spid="4612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37" name="Group 33"/>
          <p:cNvGrpSpPr>
            <a:grpSpLocks/>
          </p:cNvGrpSpPr>
          <p:nvPr/>
        </p:nvGrpSpPr>
        <p:grpSpPr bwMode="auto">
          <a:xfrm>
            <a:off x="1447800" y="4419600"/>
            <a:ext cx="6242050" cy="1531938"/>
            <a:chOff x="1507" y="139"/>
            <a:chExt cx="3932" cy="965"/>
          </a:xfrm>
        </p:grpSpPr>
        <p:graphicFrame>
          <p:nvGraphicFramePr>
            <p:cNvPr id="47138" name="Object 34"/>
            <p:cNvGraphicFramePr>
              <a:graphicFrameLocks noChangeAspect="1"/>
            </p:cNvGraphicFramePr>
            <p:nvPr/>
          </p:nvGraphicFramePr>
          <p:xfrm>
            <a:off x="1507" y="592"/>
            <a:ext cx="8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74" name="Equation" r:id="rId3" imgW="1371600" imgH="406080" progId="Equation.3">
                    <p:embed/>
                  </p:oleObj>
                </mc:Choice>
                <mc:Fallback>
                  <p:oleObj name="Equation" r:id="rId3" imgW="1371600" imgH="40608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7" y="592"/>
                          <a:ext cx="86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39" name="Object 35"/>
            <p:cNvGraphicFramePr>
              <a:graphicFrameLocks noChangeAspect="1"/>
            </p:cNvGraphicFramePr>
            <p:nvPr/>
          </p:nvGraphicFramePr>
          <p:xfrm>
            <a:off x="2597" y="139"/>
            <a:ext cx="2839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75" name="Equation" r:id="rId5" imgW="4508280" imgH="1015920" progId="Equation.3">
                    <p:embed/>
                  </p:oleObj>
                </mc:Choice>
                <mc:Fallback>
                  <p:oleObj name="Equation" r:id="rId5" imgW="4508280" imgH="101592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7" y="139"/>
                          <a:ext cx="2839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40" name="Object 36"/>
            <p:cNvGraphicFramePr>
              <a:graphicFrameLocks noChangeAspect="1"/>
            </p:cNvGraphicFramePr>
            <p:nvPr/>
          </p:nvGraphicFramePr>
          <p:xfrm>
            <a:off x="3024" y="848"/>
            <a:ext cx="241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76" name="Equation" r:id="rId7" imgW="3835080" imgH="406080" progId="Equation.3">
                    <p:embed/>
                  </p:oleObj>
                </mc:Choice>
                <mc:Fallback>
                  <p:oleObj name="Equation" r:id="rId7" imgW="3835080" imgH="40608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848"/>
                          <a:ext cx="241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1" name="AutoShape 37"/>
            <p:cNvSpPr>
              <a:spLocks/>
            </p:cNvSpPr>
            <p:nvPr/>
          </p:nvSpPr>
          <p:spPr bwMode="auto">
            <a:xfrm>
              <a:off x="2419" y="320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1219200" y="4343400"/>
            <a:ext cx="6781800" cy="16764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1625600" y="1143000"/>
          <a:ext cx="30718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7" name="Equation" r:id="rId9" imgW="3073320" imgH="558720" progId="Equation.3">
                  <p:embed/>
                </p:oleObj>
              </mc:Choice>
              <mc:Fallback>
                <p:oleObj name="Equation" r:id="rId9" imgW="3073320" imgH="558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1143000"/>
                        <a:ext cx="30718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661988" y="471488"/>
            <a:ext cx="2081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FF00"/>
                </a:solidFill>
              </a:rPr>
              <a:t>4)  </a:t>
            </a:r>
            <a:r>
              <a:rPr lang="zh-CN" altLang="en-US" sz="2800">
                <a:solidFill>
                  <a:srgbClr val="FFFFFF"/>
                </a:solidFill>
              </a:rPr>
              <a:t>下面证明</a:t>
            </a:r>
          </a:p>
        </p:txBody>
      </p:sp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2743200" y="503238"/>
          <a:ext cx="266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8" name="Equation" r:id="rId11" imgW="2666880" imgH="457200" progId="Equation.3">
                  <p:embed/>
                </p:oleObj>
              </mc:Choice>
              <mc:Fallback>
                <p:oleObj name="Equation" r:id="rId11" imgW="266688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3238"/>
                        <a:ext cx="266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5318125" y="471488"/>
            <a:ext cx="1082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2800">
                <a:solidFill>
                  <a:srgbClr val="FFFFFF"/>
                </a:solidFill>
              </a:rPr>
              <a:t>可微 </a:t>
            </a:r>
            <a:r>
              <a:rPr lang="en-US" altLang="zh-CN" sz="2800">
                <a:solidFill>
                  <a:srgbClr val="FFFFFF"/>
                </a:solidFill>
              </a:rPr>
              <a:t>:</a:t>
            </a:r>
          </a:p>
        </p:txBody>
      </p:sp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2020888" y="1897063"/>
          <a:ext cx="45323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9" name="Equation" r:id="rId13" imgW="4533840" imgH="990360" progId="Equation.3">
                  <p:embed/>
                </p:oleObj>
              </mc:Choice>
              <mc:Fallback>
                <p:oleObj name="Equation" r:id="rId13" imgW="4533840" imgH="9903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1897063"/>
                        <a:ext cx="453231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914400" y="4191000"/>
            <a:ext cx="7162800" cy="1905000"/>
          </a:xfrm>
          <a:prstGeom prst="rect">
            <a:avLst/>
          </a:prstGeom>
          <a:solidFill>
            <a:srgbClr val="000099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1754188" y="3022600"/>
          <a:ext cx="24368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0" name="Equation" r:id="rId15" imgW="2438280" imgH="939600" progId="Equation.3">
                  <p:embed/>
                </p:oleObj>
              </mc:Choice>
              <mc:Fallback>
                <p:oleObj name="Equation" r:id="rId15" imgW="2438280" imgH="939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3022600"/>
                        <a:ext cx="24368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9" name="Object 15"/>
          <p:cNvGraphicFramePr>
            <a:graphicFrameLocks noChangeAspect="1"/>
          </p:cNvGraphicFramePr>
          <p:nvPr/>
        </p:nvGraphicFramePr>
        <p:xfrm>
          <a:off x="4343400" y="3195638"/>
          <a:ext cx="939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1" name="Equation" r:id="rId17" imgW="939600" imgH="469800" progId="Equation.3">
                  <p:embed/>
                </p:oleObj>
              </mc:Choice>
              <mc:Fallback>
                <p:oleObj name="Equation" r:id="rId17" imgW="939600" imgH="469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95638"/>
                        <a:ext cx="939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Object 17"/>
          <p:cNvGraphicFramePr>
            <a:graphicFrameLocks noChangeAspect="1"/>
          </p:cNvGraphicFramePr>
          <p:nvPr/>
        </p:nvGraphicFramePr>
        <p:xfrm>
          <a:off x="5410200" y="3124200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2" name="Equation" r:id="rId19" imgW="1371600" imgH="457200" progId="Equation.3">
                  <p:embed/>
                </p:oleObj>
              </mc:Choice>
              <mc:Fallback>
                <p:oleObj name="Equation" r:id="rId19" imgW="13716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124200"/>
                        <a:ext cx="137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6934200" y="32766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3" name="Equation" r:id="rId21" imgW="215640" imgH="317160" progId="Equation.3">
                  <p:embed/>
                </p:oleObj>
              </mc:Choice>
              <mc:Fallback>
                <p:oleObj name="Equation" r:id="rId21" imgW="215640" imgH="3171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27660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3" name="Object 19"/>
          <p:cNvGraphicFramePr>
            <a:graphicFrameLocks noChangeAspect="1"/>
          </p:cNvGraphicFramePr>
          <p:nvPr/>
        </p:nvGraphicFramePr>
        <p:xfrm>
          <a:off x="889000" y="4114800"/>
          <a:ext cx="391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4" name="Equation" r:id="rId23" imgW="3911400" imgH="457200" progId="Equation.3">
                  <p:embed/>
                </p:oleObj>
              </mc:Choice>
              <mc:Fallback>
                <p:oleObj name="Equation" r:id="rId23" imgW="39114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4114800"/>
                        <a:ext cx="391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681038" y="4800600"/>
            <a:ext cx="7866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FFFF00"/>
                </a:solidFill>
              </a:rPr>
              <a:t>说明</a:t>
            </a:r>
            <a:r>
              <a:rPr lang="en-US" altLang="zh-CN" sz="2800" b="1">
                <a:solidFill>
                  <a:srgbClr val="FFFF00"/>
                </a:solidFill>
              </a:rPr>
              <a:t>:</a:t>
            </a:r>
            <a:r>
              <a:rPr lang="en-US" altLang="zh-CN" sz="2800">
                <a:solidFill>
                  <a:srgbClr val="FFFFFF"/>
                </a:solidFill>
              </a:rPr>
              <a:t>  </a:t>
            </a:r>
            <a:r>
              <a:rPr lang="zh-CN" altLang="en-US" sz="2800">
                <a:solidFill>
                  <a:srgbClr val="FFFFFF"/>
                </a:solidFill>
              </a:rPr>
              <a:t>此题表明</a:t>
            </a:r>
            <a:r>
              <a:rPr lang="en-US" altLang="zh-CN" sz="2800">
                <a:solidFill>
                  <a:srgbClr val="FFFFFF"/>
                </a:solidFill>
              </a:rPr>
              <a:t>, </a:t>
            </a:r>
            <a:r>
              <a:rPr lang="zh-CN" altLang="en-US" sz="2800">
                <a:solidFill>
                  <a:srgbClr val="FFFFFF"/>
                </a:solidFill>
              </a:rPr>
              <a:t>偏导数连续只是可微的充分条件</a:t>
            </a:r>
            <a:r>
              <a:rPr lang="en-US" altLang="zh-CN" sz="28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1143000" y="11763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2800">
                <a:solidFill>
                  <a:srgbClr val="FFFFFF"/>
                </a:solidFill>
              </a:rPr>
              <a:t>令</a:t>
            </a:r>
          </a:p>
        </p:txBody>
      </p: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4641850" y="1143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2800">
                <a:solidFill>
                  <a:srgbClr val="FFFFFF"/>
                </a:solidFill>
              </a:rPr>
              <a:t>则</a:t>
            </a:r>
          </a:p>
        </p:txBody>
      </p:sp>
      <p:pic>
        <p:nvPicPr>
          <p:cNvPr id="47130" name="Picture 26" descr="机动">
            <a:hlinkClick r:id="rId25" action="ppaction://hlinksldjump"/>
          </p:cNvPr>
          <p:cNvPicPr>
            <a:picLocks noChangeAspect="1" noChangeArrowheads="1"/>
          </p:cNvPicPr>
          <p:nvPr/>
        </p:nvPicPr>
        <p:blipFill>
          <a:blip r:embed="rId2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题目   目录   上页   下页   返回   结束 </a:t>
            </a:r>
          </a:p>
        </p:txBody>
      </p:sp>
      <p:pic>
        <p:nvPicPr>
          <p:cNvPr id="47132" name="Picture 28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33" name="Picture 29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34" name="Picture 30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35" name="Picture 31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36" name="Picture 32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3" grpId="0" build="p" autoUpdateAnimBg="0"/>
      <p:bldP spid="47115" grpId="0" build="p" autoUpdateAnimBg="0"/>
      <p:bldP spid="47117" grpId="0" animBg="1"/>
      <p:bldP spid="47124" grpId="0" build="p" autoUpdateAnimBg="0"/>
      <p:bldP spid="47125" grpId="0" build="p" autoUpdateAnimBg="0"/>
      <p:bldP spid="4712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4038600" cy="609600"/>
          </a:xfrm>
        </p:spPr>
        <p:txBody>
          <a:bodyPr/>
          <a:lstStyle/>
          <a:p>
            <a:pPr algn="l"/>
            <a:r>
              <a:rPr lang="zh-CN" altLang="en-US" sz="3200">
                <a:ea typeface="楷体_GB2312" pitchFamily="49" charset="-122"/>
              </a:rPr>
              <a:t>一</a:t>
            </a:r>
            <a:r>
              <a:rPr lang="zh-CN" altLang="en-US" sz="3200" b="1">
                <a:ea typeface="楷体_GB2312" pitchFamily="49" charset="-122"/>
              </a:rPr>
              <a:t>、全微分的定义 </a:t>
            </a:r>
            <a:r>
              <a:rPr lang="zh-CN" altLang="en-US" sz="3200">
                <a:ea typeface="楷体_GB2312" pitchFamily="49" charset="-122"/>
              </a:rPr>
              <a:t> </a:t>
            </a:r>
            <a:endParaRPr lang="zh-CN" altLang="en-US" sz="320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09600" y="1035050"/>
            <a:ext cx="8382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定义</a:t>
            </a:r>
            <a:r>
              <a:rPr lang="en-US" altLang="zh-CN" sz="2800" b="1">
                <a:solidFill>
                  <a:schemeClr val="tx2"/>
                </a:solidFill>
              </a:rPr>
              <a:t>:</a:t>
            </a:r>
            <a:r>
              <a:rPr lang="en-US" altLang="zh-CN" sz="2800"/>
              <a:t> </a:t>
            </a:r>
            <a:r>
              <a:rPr lang="zh-CN" altLang="en-US" sz="2800"/>
              <a:t>如果函数 </a:t>
            </a:r>
            <a:r>
              <a:rPr lang="en-US" altLang="zh-CN" sz="2800" i="1"/>
              <a:t>z = f </a:t>
            </a:r>
            <a:r>
              <a:rPr lang="en-US" altLang="zh-CN" sz="2800"/>
              <a:t> ( </a:t>
            </a:r>
            <a:r>
              <a:rPr lang="en-US" altLang="zh-CN" sz="2800" i="1"/>
              <a:t>x</a:t>
            </a:r>
            <a:r>
              <a:rPr lang="en-US" altLang="zh-CN" sz="2800"/>
              <a:t>,</a:t>
            </a:r>
            <a:r>
              <a:rPr lang="en-US" altLang="zh-CN" sz="2800" i="1"/>
              <a:t> y </a:t>
            </a:r>
            <a:r>
              <a:rPr lang="en-US" altLang="zh-CN" sz="2800"/>
              <a:t>)</a:t>
            </a:r>
            <a:r>
              <a:rPr lang="zh-CN" altLang="en-US" sz="2800"/>
              <a:t>在定义域 </a:t>
            </a:r>
            <a:r>
              <a:rPr lang="en-US" altLang="zh-CN" sz="2800" i="1"/>
              <a:t>D</a:t>
            </a:r>
            <a:r>
              <a:rPr lang="en-US" altLang="zh-CN" sz="2800"/>
              <a:t> </a:t>
            </a:r>
            <a:r>
              <a:rPr lang="zh-CN" altLang="en-US" sz="2800"/>
              <a:t>的内点</a:t>
            </a:r>
            <a:r>
              <a:rPr lang="en-US" altLang="zh-CN" sz="2800"/>
              <a:t>( </a:t>
            </a:r>
            <a:r>
              <a:rPr lang="en-US" altLang="zh-CN" sz="2800" i="1"/>
              <a:t>x </a:t>
            </a:r>
            <a:r>
              <a:rPr lang="en-US" altLang="zh-CN" sz="2800"/>
              <a:t>, </a:t>
            </a:r>
            <a:r>
              <a:rPr lang="en-US" altLang="zh-CN" sz="2800" i="1"/>
              <a:t>y </a:t>
            </a:r>
            <a:r>
              <a:rPr lang="en-US" altLang="zh-CN" sz="2800"/>
              <a:t>)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981200" y="1727200"/>
          <a:ext cx="4875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" name="Equation" r:id="rId3" imgW="4876560" imgH="406080" progId="Equation.3">
                  <p:embed/>
                </p:oleObj>
              </mc:Choice>
              <mc:Fallback>
                <p:oleObj name="Equation" r:id="rId3" imgW="487656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727200"/>
                        <a:ext cx="4875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781800" y="16144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/>
              <a:t>可表示成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171575" y="2414588"/>
          <a:ext cx="3859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" name="公式" r:id="rId5" imgW="3860640" imgH="406080" progId="Equation.3">
                  <p:embed/>
                </p:oleObj>
              </mc:Choice>
              <mc:Fallback>
                <p:oleObj name="公式" r:id="rId5" imgW="386064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2414588"/>
                        <a:ext cx="3859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04800" y="3048000"/>
            <a:ext cx="7723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其中 </a:t>
            </a:r>
            <a:r>
              <a:rPr lang="en-US" altLang="zh-CN" sz="2800" i="1" dirty="0"/>
              <a:t>A </a:t>
            </a:r>
            <a:r>
              <a:rPr lang="en-US" altLang="zh-CN" sz="2800" dirty="0"/>
              <a:t>,</a:t>
            </a:r>
            <a:r>
              <a:rPr lang="en-US" altLang="zh-CN" sz="2800" i="1" dirty="0"/>
              <a:t> B </a:t>
            </a:r>
            <a:r>
              <a:rPr lang="zh-CN" altLang="en-US" sz="2800" dirty="0"/>
              <a:t>不依赖于</a:t>
            </a:r>
            <a:r>
              <a:rPr lang="zh-CN" altLang="en-US" sz="2800" dirty="0">
                <a:sym typeface="Symbol" pitchFamily="18" charset="2"/>
              </a:rPr>
              <a:t></a:t>
            </a:r>
            <a:r>
              <a:rPr lang="zh-CN" altLang="en-US" sz="2800" dirty="0"/>
              <a:t> </a:t>
            </a:r>
            <a:r>
              <a:rPr lang="en-US" altLang="zh-CN" sz="2800" i="1" dirty="0"/>
              <a:t>x </a:t>
            </a:r>
            <a:r>
              <a:rPr lang="en-US" altLang="zh-CN" sz="2800" dirty="0"/>
              <a:t>,</a:t>
            </a:r>
            <a:r>
              <a:rPr lang="en-US" altLang="zh-CN" sz="2800" i="1" dirty="0"/>
              <a:t> </a:t>
            </a:r>
            <a:r>
              <a:rPr lang="en-US" altLang="zh-CN" sz="2800" dirty="0">
                <a:sym typeface="Symbol" pitchFamily="18" charset="2"/>
              </a:rPr>
              <a:t></a:t>
            </a:r>
            <a:r>
              <a:rPr lang="en-US" altLang="zh-CN" sz="2800" i="1" dirty="0"/>
              <a:t> y </a:t>
            </a:r>
            <a:r>
              <a:rPr lang="en-US" altLang="zh-CN" sz="2800" dirty="0"/>
              <a:t>, </a:t>
            </a:r>
            <a:r>
              <a:rPr lang="zh-CN" altLang="en-US" sz="2800" dirty="0"/>
              <a:t>仅与 </a:t>
            </a:r>
            <a:r>
              <a:rPr lang="en-US" altLang="zh-CN" sz="2800" i="1" dirty="0"/>
              <a:t>x </a:t>
            </a:r>
            <a:r>
              <a:rPr lang="en-US" altLang="zh-CN" sz="2800" dirty="0"/>
              <a:t>,</a:t>
            </a:r>
            <a:r>
              <a:rPr lang="en-US" altLang="zh-CN" sz="2800" i="1" dirty="0"/>
              <a:t> y </a:t>
            </a:r>
            <a:r>
              <a:rPr lang="zh-CN" altLang="en-US" sz="2800" dirty="0"/>
              <a:t>有关，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6096000" y="36718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/>
              <a:t>称为函数</a:t>
            </a:r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7696200" y="3787775"/>
          <a:ext cx="109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" name="Equation" r:id="rId7" imgW="1091880" imgH="406080" progId="Equation.3">
                  <p:embed/>
                </p:oleObj>
              </mc:Choice>
              <mc:Fallback>
                <p:oleObj name="Equation" r:id="rId7" imgW="109188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787775"/>
                        <a:ext cx="109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304800" y="4281488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/>
              <a:t>在点 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,</a:t>
            </a:r>
            <a:r>
              <a:rPr lang="en-US" altLang="zh-CN" sz="2800" i="1"/>
              <a:t> y</a:t>
            </a:r>
            <a:r>
              <a:rPr lang="en-US" altLang="zh-CN" sz="2800"/>
              <a:t>) </a:t>
            </a:r>
            <a:r>
              <a:rPr lang="zh-CN" altLang="en-US" sz="2800"/>
              <a:t>的</a:t>
            </a:r>
            <a:r>
              <a:rPr lang="zh-CN" altLang="en-US" sz="2800" b="1">
                <a:solidFill>
                  <a:srgbClr val="FFFF00"/>
                </a:solidFill>
              </a:rPr>
              <a:t>全微分</a:t>
            </a:r>
            <a:r>
              <a:rPr lang="en-US" altLang="zh-CN" sz="2800"/>
              <a:t>, </a:t>
            </a:r>
            <a:r>
              <a:rPr lang="zh-CN" altLang="en-US" sz="2800"/>
              <a:t>记作</a:t>
            </a:r>
          </a:p>
        </p:txBody>
      </p:sp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2241550" y="4927600"/>
          <a:ext cx="3186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" name="Equation" r:id="rId9" imgW="3187440" imgH="406080" progId="Equation.3">
                  <p:embed/>
                </p:oleObj>
              </mc:Choice>
              <mc:Fallback>
                <p:oleObj name="Equation" r:id="rId9" imgW="318744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4927600"/>
                        <a:ext cx="31861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304800" y="548640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/>
              <a:t>若函数在域 </a:t>
            </a:r>
            <a:r>
              <a:rPr lang="en-US" altLang="zh-CN" sz="2800" i="1"/>
              <a:t>D</a:t>
            </a:r>
            <a:r>
              <a:rPr lang="en-US" altLang="zh-CN" sz="2800"/>
              <a:t> </a:t>
            </a:r>
            <a:r>
              <a:rPr lang="zh-CN" altLang="en-US" sz="2800"/>
              <a:t>内各点都可微</a:t>
            </a:r>
            <a:r>
              <a:rPr lang="en-US" altLang="zh-CN" sz="2800"/>
              <a:t>,</a:t>
            </a:r>
          </a:p>
        </p:txBody>
      </p:sp>
      <p:graphicFrame>
        <p:nvGraphicFramePr>
          <p:cNvPr id="8213" name="Object 21"/>
          <p:cNvGraphicFramePr>
            <a:graphicFrameLocks noChangeAspect="1"/>
          </p:cNvGraphicFramePr>
          <p:nvPr/>
        </p:nvGraphicFramePr>
        <p:xfrm>
          <a:off x="5397500" y="2286000"/>
          <a:ext cx="30591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" name="Equation" r:id="rId11" imgW="3060360" imgH="558720" progId="Equation.3">
                  <p:embed/>
                </p:oleObj>
              </mc:Choice>
              <mc:Fallback>
                <p:oleObj name="Equation" r:id="rId11" imgW="3060360" imgH="5587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2286000"/>
                        <a:ext cx="30591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7239000" y="30480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/>
              <a:t>则称函数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304800" y="3671888"/>
            <a:ext cx="4843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i="1"/>
              <a:t> f </a:t>
            </a:r>
            <a:r>
              <a:rPr lang="en-US" altLang="zh-CN" sz="2800"/>
              <a:t>( </a:t>
            </a:r>
            <a:r>
              <a:rPr lang="en-US" altLang="zh-CN" sz="2800" i="1"/>
              <a:t>x</a:t>
            </a:r>
            <a:r>
              <a:rPr lang="en-US" altLang="zh-CN" sz="2800"/>
              <a:t>,</a:t>
            </a:r>
            <a:r>
              <a:rPr lang="en-US" altLang="zh-CN" sz="2800" i="1"/>
              <a:t> y </a:t>
            </a:r>
            <a:r>
              <a:rPr lang="en-US" altLang="zh-CN" sz="2800"/>
              <a:t>) </a:t>
            </a:r>
            <a:r>
              <a:rPr lang="zh-CN" altLang="en-US" sz="2800"/>
              <a:t>在点</a:t>
            </a:r>
            <a:r>
              <a:rPr lang="en-US" altLang="zh-CN" sz="2800"/>
              <a:t>( </a:t>
            </a:r>
            <a:r>
              <a:rPr lang="en-US" altLang="zh-CN" sz="2800" i="1"/>
              <a:t>x</a:t>
            </a:r>
            <a:r>
              <a:rPr lang="en-US" altLang="zh-CN" sz="2800"/>
              <a:t>,</a:t>
            </a:r>
            <a:r>
              <a:rPr lang="en-US" altLang="zh-CN" sz="2800" i="1"/>
              <a:t> y</a:t>
            </a:r>
            <a:r>
              <a:rPr lang="en-US" altLang="zh-CN" sz="2800"/>
              <a:t>) </a:t>
            </a:r>
            <a:r>
              <a:rPr lang="zh-CN" altLang="en-US" sz="2800" b="1">
                <a:solidFill>
                  <a:schemeClr val="tx2"/>
                </a:solidFill>
              </a:rPr>
              <a:t>可微</a:t>
            </a:r>
            <a:r>
              <a:rPr lang="zh-CN" altLang="en-US" sz="2800"/>
              <a:t>，</a:t>
            </a:r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1981200" y="2362200"/>
            <a:ext cx="1828800" cy="5080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219" name="Picture 27" descr="机动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8221" name="Picture 29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22" name="Picture 30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23" name="Picture 31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24" name="Picture 32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25" name="Picture 33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304800" y="1657350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/>
              <a:t>处全增量</a:t>
            </a:r>
          </a:p>
        </p:txBody>
      </p:sp>
      <p:sp>
        <p:nvSpPr>
          <p:cNvPr id="8227" name="Text Box 35"/>
          <p:cNvSpPr txBox="1">
            <a:spLocks noChangeArrowheads="1"/>
          </p:cNvSpPr>
          <p:nvPr/>
        </p:nvSpPr>
        <p:spPr bwMode="auto">
          <a:xfrm>
            <a:off x="4876800" y="54864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/>
              <a:t>则称此函数</a:t>
            </a:r>
            <a:r>
              <a:rPr lang="zh-CN" altLang="en-US" sz="2800" b="1">
                <a:solidFill>
                  <a:srgbClr val="FFFF00"/>
                </a:solidFill>
              </a:rPr>
              <a:t>在</a:t>
            </a:r>
            <a:r>
              <a:rPr lang="en-US" altLang="zh-CN" sz="2800" i="1">
                <a:solidFill>
                  <a:srgbClr val="FFFF00"/>
                </a:solidFill>
              </a:rPr>
              <a:t>D</a:t>
            </a:r>
            <a:r>
              <a:rPr lang="en-US" altLang="zh-CN" sz="2800" b="1">
                <a:solidFill>
                  <a:srgbClr val="FFFF00"/>
                </a:solidFill>
              </a:rPr>
              <a:t> </a:t>
            </a:r>
            <a:r>
              <a:rPr lang="zh-CN" altLang="en-US" sz="2800" b="1">
                <a:solidFill>
                  <a:srgbClr val="FFFF00"/>
                </a:solidFill>
              </a:rPr>
              <a:t>内可微</a:t>
            </a:r>
            <a:r>
              <a:rPr lang="en-US" altLang="zh-CN" sz="2800" b="1">
                <a:solidFill>
                  <a:srgbClr val="FFFF00"/>
                </a:solidFill>
              </a:rPr>
              <a:t>.</a:t>
            </a:r>
            <a:endParaRPr lang="en-US" altLang="zh-CN" sz="2800"/>
          </a:p>
        </p:txBody>
      </p:sp>
      <p:graphicFrame>
        <p:nvGraphicFramePr>
          <p:cNvPr id="8228" name="Object 36"/>
          <p:cNvGraphicFramePr>
            <a:graphicFrameLocks noChangeAspect="1"/>
          </p:cNvGraphicFramePr>
          <p:nvPr/>
        </p:nvGraphicFramePr>
        <p:xfrm>
          <a:off x="4284663" y="3716338"/>
          <a:ext cx="18002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name="公式" r:id="rId19" imgW="723600" imgH="203040" progId="Equation.3">
                  <p:embed/>
                </p:oleObj>
              </mc:Choice>
              <mc:Fallback>
                <p:oleObj name="公式" r:id="rId19" imgW="723600" imgH="2030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716338"/>
                        <a:ext cx="180022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  <p:bldP spid="8197" grpId="0" autoUpdateAnimBg="0"/>
      <p:bldP spid="8200" grpId="0" autoUpdateAnimBg="0"/>
      <p:bldP spid="8202" grpId="0" autoUpdateAnimBg="0"/>
      <p:bldP spid="8205" grpId="0" autoUpdateAnimBg="0"/>
      <p:bldP spid="8208" grpId="0" build="p" autoUpdateAnimBg="0"/>
      <p:bldP spid="8215" grpId="0" autoUpdateAnimBg="0"/>
      <p:bldP spid="8216" grpId="0" autoUpdateAnimBg="0"/>
      <p:bldP spid="8217" grpId="0" animBg="1"/>
      <p:bldP spid="8226" grpId="0" build="p" autoUpdateAnimBg="0" advAuto="0"/>
      <p:bldP spid="822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1828800" y="278606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1828800" y="450056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1828800" y="535781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677952" y="2901791"/>
            <a:ext cx="877824" cy="41148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605944" y="4616291"/>
            <a:ext cx="877824" cy="41148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605944" y="5473541"/>
            <a:ext cx="877824" cy="41148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051291"/>
            <a:ext cx="5304665" cy="1568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01792"/>
            <a:ext cx="1465233" cy="394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815" y="3725252"/>
            <a:ext cx="2806289" cy="527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03" y="4527141"/>
            <a:ext cx="2314923" cy="55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412" y="5434004"/>
            <a:ext cx="2378652" cy="484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圆角矩形 16"/>
          <p:cNvSpPr/>
          <p:nvPr>
            <p:custDataLst>
              <p:tags r:id="rId8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sp>
        <p:nvSpPr>
          <p:cNvPr id="25" name="椭圆 24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619672" y="3737600"/>
            <a:ext cx="877824" cy="41148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6" name="组合 15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490220"/>
            <a:chOff x="0" y="0"/>
            <a:chExt cx="5715000" cy="653627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15875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953691" y="145627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18" name="图片 17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TextBox 18"/>
          <p:cNvSpPr txBox="1"/>
          <p:nvPr>
            <p:custDataLst>
              <p:tags r:id="rId12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3058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0" y="476250"/>
            <a:ext cx="89408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两个偏导数连续</a:t>
            </a: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可微</a:t>
            </a: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函数连续但两个偏导数都不存在</a:t>
            </a: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函数连续且两个偏导数都存在，但不可微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863194" y="2901791"/>
            <a:ext cx="877824" cy="41148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863194" y="3759041"/>
            <a:ext cx="877824" cy="41148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863194" y="4616291"/>
            <a:ext cx="877824" cy="41148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315" y="899740"/>
            <a:ext cx="640528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圆角矩形 16"/>
          <p:cNvSpPr/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sp>
        <p:nvSpPr>
          <p:cNvPr id="21" name="椭圆 20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827584" y="5465792"/>
            <a:ext cx="877824" cy="41148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6" name="组合 15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490220"/>
            <a:chOff x="0" y="0"/>
            <a:chExt cx="5715000" cy="653627"/>
          </a:xfrm>
        </p:grpSpPr>
        <p:sp>
          <p:nvSpPr>
            <p:cNvPr id="12" name="TitleBackground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7"/>
              </p:custDataLst>
            </p:nvPr>
          </p:nvSpPr>
          <p:spPr>
            <a:xfrm>
              <a:off x="15875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8"/>
              </p:custDataLst>
            </p:nvPr>
          </p:nvSpPr>
          <p:spPr>
            <a:xfrm>
              <a:off x="953691" y="145627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18" name="图片 17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TextBox 18"/>
          <p:cNvSpPr txBox="1"/>
          <p:nvPr>
            <p:custDataLst>
              <p:tags r:id="rId14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74045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143000" y="57150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/>
              <a:t>(2) </a:t>
            </a:r>
            <a:r>
              <a:rPr lang="zh-CN" altLang="en-US" sz="2800"/>
              <a:t>偏导数连续</a:t>
            </a: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3581400" y="5942013"/>
            <a:ext cx="1371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54" name="Object 38"/>
          <p:cNvGraphicFramePr>
            <a:graphicFrameLocks noChangeAspect="1"/>
          </p:cNvGraphicFramePr>
          <p:nvPr/>
        </p:nvGraphicFramePr>
        <p:xfrm>
          <a:off x="1573213" y="3492500"/>
          <a:ext cx="54371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" name="Equation" r:id="rId3" imgW="2006280" imgH="203040" progId="Equation.3">
                  <p:embed/>
                </p:oleObj>
              </mc:Choice>
              <mc:Fallback>
                <p:oleObj name="Equation" r:id="rId3" imgW="2006280" imgH="2030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3492500"/>
                        <a:ext cx="543718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2706688" y="1068388"/>
          <a:ext cx="43037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" name="Equation" r:id="rId5" imgW="4305240" imgH="672840" progId="Equation.3">
                  <p:embed/>
                </p:oleObj>
              </mc:Choice>
              <mc:Fallback>
                <p:oleObj name="Equation" r:id="rId5" imgW="4305240" imgH="672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8" y="1068388"/>
                        <a:ext cx="4303712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609600" y="4510088"/>
            <a:ext cx="678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/>
              <a:t>下面两个定理给出了可微与偏导数的关系</a:t>
            </a:r>
            <a:r>
              <a:rPr lang="en-US" altLang="zh-CN" sz="2800"/>
              <a:t>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143000" y="51054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/>
              <a:t>(1) </a:t>
            </a:r>
            <a:r>
              <a:rPr lang="zh-CN" altLang="en-US" sz="2800"/>
              <a:t>函数可微</a:t>
            </a: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3276600" y="5334000"/>
            <a:ext cx="1371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34" name="Group 18"/>
          <p:cNvGrpSpPr>
            <a:grpSpLocks/>
          </p:cNvGrpSpPr>
          <p:nvPr/>
        </p:nvGrpSpPr>
        <p:grpSpPr bwMode="auto">
          <a:xfrm>
            <a:off x="3581400" y="6019800"/>
            <a:ext cx="1371600" cy="228600"/>
            <a:chOff x="2400" y="3456"/>
            <a:chExt cx="864" cy="144"/>
          </a:xfrm>
        </p:grpSpPr>
        <p:sp>
          <p:nvSpPr>
            <p:cNvPr id="9229" name="Line 13"/>
            <p:cNvSpPr>
              <a:spLocks noChangeShapeType="1"/>
            </p:cNvSpPr>
            <p:nvPr/>
          </p:nvSpPr>
          <p:spPr bwMode="auto">
            <a:xfrm flipH="1">
              <a:off x="2400" y="3504"/>
              <a:ext cx="86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>
              <a:off x="2688" y="3456"/>
              <a:ext cx="288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33" name="Group 17"/>
          <p:cNvGrpSpPr>
            <a:grpSpLocks/>
          </p:cNvGrpSpPr>
          <p:nvPr/>
        </p:nvGrpSpPr>
        <p:grpSpPr bwMode="auto">
          <a:xfrm>
            <a:off x="3276600" y="5410200"/>
            <a:ext cx="1371600" cy="228600"/>
            <a:chOff x="2304" y="2928"/>
            <a:chExt cx="864" cy="144"/>
          </a:xfrm>
        </p:grpSpPr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 flipH="1">
              <a:off x="2304" y="2976"/>
              <a:ext cx="86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>
              <a:off x="2592" y="2928"/>
              <a:ext cx="288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990600" y="3124200"/>
            <a:ext cx="78486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990600" y="3214688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/>
              <a:t>函数 </a:t>
            </a:r>
            <a:r>
              <a:rPr lang="en-US" altLang="zh-CN" sz="2800" i="1"/>
              <a:t>z = f </a:t>
            </a:r>
            <a:r>
              <a:rPr lang="en-US" altLang="zh-CN" sz="2800"/>
              <a:t>(</a:t>
            </a:r>
            <a:r>
              <a:rPr lang="en-US" altLang="zh-CN" sz="2800" i="1"/>
              <a:t>x, y</a:t>
            </a:r>
            <a:r>
              <a:rPr lang="en-US" altLang="zh-CN" sz="2800"/>
              <a:t>) </a:t>
            </a:r>
            <a:r>
              <a:rPr lang="zh-CN" altLang="en-US" sz="2800"/>
              <a:t>在点 </a:t>
            </a:r>
            <a:r>
              <a:rPr lang="en-US" altLang="zh-CN" sz="2800"/>
              <a:t>(</a:t>
            </a:r>
            <a:r>
              <a:rPr lang="en-US" altLang="zh-CN" sz="2800" i="1"/>
              <a:t>x,  y</a:t>
            </a:r>
            <a:r>
              <a:rPr lang="en-US" altLang="zh-CN" sz="2800"/>
              <a:t>) </a:t>
            </a:r>
            <a:r>
              <a:rPr lang="zh-CN" altLang="en-US" sz="2800"/>
              <a:t>可微</a:t>
            </a:r>
          </a:p>
        </p:txBody>
      </p:sp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1409700" y="2093913"/>
          <a:ext cx="33639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" name="Equation" r:id="rId7" imgW="3365280" imgH="939600" progId="Equation.3">
                  <p:embed/>
                </p:oleObj>
              </mc:Choice>
              <mc:Fallback>
                <p:oleObj name="Equation" r:id="rId7" imgW="3365280" imgH="939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2093913"/>
                        <a:ext cx="33639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3" name="Rectangle 27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2514600" cy="533400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由微分定义 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304800" y="20574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/>
              <a:t>得</a:t>
            </a:r>
          </a:p>
        </p:txBody>
      </p:sp>
      <p:graphicFrame>
        <p:nvGraphicFramePr>
          <p:cNvPr id="9245" name="Object 29"/>
          <p:cNvGraphicFramePr>
            <a:graphicFrameLocks noChangeAspect="1"/>
          </p:cNvGraphicFramePr>
          <p:nvPr/>
        </p:nvGraphicFramePr>
        <p:xfrm>
          <a:off x="1430338" y="1041400"/>
          <a:ext cx="1257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" name="Equation" r:id="rId9" imgW="1257120" imgH="939600" progId="Equation.3">
                  <p:embed/>
                </p:oleObj>
              </mc:Choice>
              <mc:Fallback>
                <p:oleObj name="Equation" r:id="rId9" imgW="1257120" imgH="939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1041400"/>
                        <a:ext cx="1257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6" name="Object 30"/>
          <p:cNvGraphicFramePr>
            <a:graphicFrameLocks noChangeAspect="1"/>
          </p:cNvGraphicFramePr>
          <p:nvPr/>
        </p:nvGraphicFramePr>
        <p:xfrm>
          <a:off x="7048500" y="1122363"/>
          <a:ext cx="571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" name="Equation" r:id="rId11" imgW="571320" imgH="393480" progId="Equation.3">
                  <p:embed/>
                </p:oleObj>
              </mc:Choice>
              <mc:Fallback>
                <p:oleObj name="Equation" r:id="rId11" imgW="571320" imgH="3934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1122363"/>
                        <a:ext cx="571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" name="Object 31"/>
          <p:cNvGraphicFramePr>
            <a:graphicFrameLocks noChangeAspect="1"/>
          </p:cNvGraphicFramePr>
          <p:nvPr/>
        </p:nvGraphicFramePr>
        <p:xfrm>
          <a:off x="4876800" y="2133600"/>
          <a:ext cx="137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Equation" r:id="rId13" imgW="1371600" imgH="406080" progId="Equation.3">
                  <p:embed/>
                </p:oleObj>
              </mc:Choice>
              <mc:Fallback>
                <p:oleObj name="Equation" r:id="rId13" imgW="1371600" imgH="4060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33600"/>
                        <a:ext cx="1371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6019800" y="36718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/>
              <a:t>函数在该点连续</a:t>
            </a:r>
          </a:p>
        </p:txBody>
      </p:sp>
      <p:sp>
        <p:nvSpPr>
          <p:cNvPr id="9250" name="AutoShape 34"/>
          <p:cNvSpPr>
            <a:spLocks noChangeArrowheads="1"/>
          </p:cNvSpPr>
          <p:nvPr/>
        </p:nvSpPr>
        <p:spPr bwMode="auto">
          <a:xfrm>
            <a:off x="4953000" y="3886200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255" name="Picture 39" descr="机动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9257" name="Picture 41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58" name="Picture 42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59" name="Picture 43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60" name="Picture 44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61" name="Picture 45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62" name="Text Box 46"/>
          <p:cNvSpPr txBox="1">
            <a:spLocks noChangeArrowheads="1"/>
          </p:cNvSpPr>
          <p:nvPr/>
        </p:nvSpPr>
        <p:spPr bwMode="auto">
          <a:xfrm>
            <a:off x="4784725" y="5172075"/>
            <a:ext cx="205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偏导数存在 </a:t>
            </a:r>
          </a:p>
        </p:txBody>
      </p:sp>
      <p:sp>
        <p:nvSpPr>
          <p:cNvPr id="9263" name="Text Box 47"/>
          <p:cNvSpPr txBox="1">
            <a:spLocks noChangeArrowheads="1"/>
          </p:cNvSpPr>
          <p:nvPr/>
        </p:nvSpPr>
        <p:spPr bwMode="auto">
          <a:xfrm>
            <a:off x="5105400" y="5729288"/>
            <a:ext cx="1695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/>
              <a:t>函数可微 </a:t>
            </a:r>
          </a:p>
        </p:txBody>
      </p:sp>
      <p:sp>
        <p:nvSpPr>
          <p:cNvPr id="9264" name="Text Box 48"/>
          <p:cNvSpPr txBox="1">
            <a:spLocks noChangeArrowheads="1"/>
          </p:cNvSpPr>
          <p:nvPr/>
        </p:nvSpPr>
        <p:spPr bwMode="auto">
          <a:xfrm>
            <a:off x="298450" y="32146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即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build="p" autoUpdateAnimBg="0"/>
      <p:bldP spid="9227" grpId="0" animBg="1"/>
      <p:bldP spid="9222" grpId="0" build="p" autoUpdateAnimBg="0"/>
      <p:bldP spid="9223" grpId="0" build="p" autoUpdateAnimBg="0"/>
      <p:bldP spid="9225" grpId="0" animBg="1"/>
      <p:bldP spid="9240" grpId="0" animBg="1"/>
      <p:bldP spid="9219" grpId="0" autoUpdateAnimBg="0"/>
      <p:bldP spid="9244" grpId="0" autoUpdateAnimBg="0"/>
      <p:bldP spid="9249" grpId="0" autoUpdateAnimBg="0"/>
      <p:bldP spid="9250" grpId="0" animBg="1"/>
      <p:bldP spid="9262" grpId="0" build="p" autoUpdateAnimBg="0" advAuto="0"/>
      <p:bldP spid="9263" grpId="0" build="p" autoUpdateAnimBg="0" advAuto="0"/>
      <p:bldP spid="926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3124200" cy="609600"/>
          </a:xfrm>
        </p:spPr>
        <p:txBody>
          <a:bodyPr/>
          <a:lstStyle/>
          <a:p>
            <a:pPr algn="l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必要条件</a:t>
            </a:r>
            <a:r>
              <a:rPr lang="en-US" altLang="zh-CN" sz="24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124200" y="3429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</a:rPr>
              <a:t>若函数 </a:t>
            </a:r>
            <a:r>
              <a:rPr lang="en-US" altLang="zh-CN" sz="2800" i="1"/>
              <a:t>z = f</a:t>
            </a:r>
            <a:r>
              <a:rPr lang="en-US" altLang="zh-CN" sz="2800"/>
              <a:t> (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) </a:t>
            </a:r>
            <a:r>
              <a:rPr lang="zh-CN" altLang="en-US" sz="2800"/>
              <a:t>在点</a:t>
            </a:r>
            <a:r>
              <a:rPr lang="en-US" altLang="zh-CN" sz="2800"/>
              <a:t>(</a:t>
            </a:r>
            <a:r>
              <a:rPr lang="en-US" altLang="zh-CN" sz="2800" i="1"/>
              <a:t>x, y</a:t>
            </a:r>
            <a:r>
              <a:rPr lang="en-US" altLang="zh-CN" sz="2800"/>
              <a:t>) </a:t>
            </a:r>
            <a:r>
              <a:rPr lang="zh-CN" altLang="en-US" sz="2800" b="1">
                <a:solidFill>
                  <a:srgbClr val="FFFF00"/>
                </a:solidFill>
              </a:rPr>
              <a:t>可微 </a:t>
            </a:r>
            <a:r>
              <a:rPr lang="en-US" altLang="zh-CN" sz="2800" b="1">
                <a:solidFill>
                  <a:srgbClr val="FFFF00"/>
                </a:solidFill>
              </a:rPr>
              <a:t>,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04800" y="1039813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</a:rPr>
              <a:t>则该函数在该点偏导数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4114800" y="901700"/>
          <a:ext cx="1092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6" name="Equation" r:id="rId3" imgW="1091880" imgH="927000" progId="Equation.3">
                  <p:embed/>
                </p:oleObj>
              </mc:Choice>
              <mc:Fallback>
                <p:oleObj name="Equation" r:id="rId3" imgW="1091880" imgH="927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901700"/>
                        <a:ext cx="1092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496690"/>
              </p:ext>
            </p:extLst>
          </p:nvPr>
        </p:nvGraphicFramePr>
        <p:xfrm>
          <a:off x="2435225" y="1772816"/>
          <a:ext cx="29178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7" name="Equation" r:id="rId5" imgW="2920680" imgH="927000" progId="Equation.3">
                  <p:embed/>
                </p:oleObj>
              </mc:Choice>
              <mc:Fallback>
                <p:oleObj name="Equation" r:id="rId5" imgW="2920680" imgH="927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1772816"/>
                        <a:ext cx="29178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5181600" y="10398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</a:rPr>
              <a:t>必存在</a:t>
            </a:r>
            <a:r>
              <a:rPr lang="en-US" altLang="zh-CN" sz="2800">
                <a:latin typeface="楷体_GB2312" pitchFamily="49" charset="-122"/>
              </a:rPr>
              <a:t>,</a:t>
            </a:r>
            <a:r>
              <a:rPr lang="zh-CN" altLang="en-US" sz="2800">
                <a:latin typeface="楷体_GB2312" pitchFamily="49" charset="-122"/>
              </a:rPr>
              <a:t>且有</a:t>
            </a:r>
          </a:p>
        </p:txBody>
      </p:sp>
      <p:pic>
        <p:nvPicPr>
          <p:cNvPr id="10284" name="Picture 44" descr="机动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5" name="Text Box 4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0286" name="Picture 46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7" name="Picture 47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8" name="Picture 48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9" name="Picture 49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0" name="Picture 50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685800" y="2785120"/>
            <a:ext cx="266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b="1" smtClean="0">
                <a:ea typeface="楷体_GB2312" pitchFamily="49" charset="-122"/>
              </a:rPr>
              <a:t>定理</a:t>
            </a:r>
            <a:r>
              <a:rPr lang="en-US" altLang="zh-CN" sz="2800" b="1" smtClean="0">
                <a:ea typeface="楷体_GB2312" pitchFamily="49" charset="-122"/>
              </a:rPr>
              <a:t>2 </a:t>
            </a:r>
            <a:r>
              <a:rPr lang="en-US" altLang="zh-CN" sz="2400" smtClean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chemeClr val="accent2"/>
                </a:solidFill>
                <a:ea typeface="楷体_GB2312" pitchFamily="49" charset="-122"/>
              </a:rPr>
              <a:t>充分条件</a:t>
            </a:r>
            <a:r>
              <a:rPr lang="en-US" altLang="zh-CN" sz="2400" smtClean="0">
                <a:solidFill>
                  <a:schemeClr val="accent2"/>
                </a:solidFill>
                <a:ea typeface="楷体_GB2312" pitchFamily="49" charset="-122"/>
              </a:rPr>
              <a:t>)</a:t>
            </a:r>
            <a:endParaRPr lang="en-US" altLang="zh-CN" sz="240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014380"/>
              </p:ext>
            </p:extLst>
          </p:nvPr>
        </p:nvGraphicFramePr>
        <p:xfrm>
          <a:off x="7497763" y="2708920"/>
          <a:ext cx="1092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8" name="Equation" r:id="rId13" imgW="1091880" imgH="927000" progId="Equation.3">
                  <p:embed/>
                </p:oleObj>
              </mc:Choice>
              <mc:Fallback>
                <p:oleObj name="Equation" r:id="rId13" imgW="109188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763" y="2708920"/>
                        <a:ext cx="1092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24"/>
          <p:cNvSpPr txBox="1">
            <a:spLocks noChangeArrowheads="1"/>
          </p:cNvSpPr>
          <p:nvPr/>
        </p:nvSpPr>
        <p:spPr bwMode="auto">
          <a:xfrm>
            <a:off x="3230563" y="278512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</a:rPr>
              <a:t>若函数</a:t>
            </a:r>
          </a:p>
        </p:txBody>
      </p:sp>
      <p:graphicFrame>
        <p:nvGraphicFramePr>
          <p:cNvPr id="3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609861"/>
              </p:ext>
            </p:extLst>
          </p:nvPr>
        </p:nvGraphicFramePr>
        <p:xfrm>
          <a:off x="4451350" y="2915295"/>
          <a:ext cx="15224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9" name="Equation" r:id="rId15" imgW="1638000" imgH="406080" progId="Equation.3">
                  <p:embed/>
                </p:oleObj>
              </mc:Choice>
              <mc:Fallback>
                <p:oleObj name="Equation" r:id="rId15" imgW="16380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0" y="2915295"/>
                        <a:ext cx="152241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5897563" y="279940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</a:rPr>
              <a:t>的偏导数</a:t>
            </a:r>
          </a:p>
        </p:txBody>
      </p:sp>
      <p:graphicFrame>
        <p:nvGraphicFramePr>
          <p:cNvPr id="3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737298"/>
              </p:ext>
            </p:extLst>
          </p:nvPr>
        </p:nvGraphicFramePr>
        <p:xfrm>
          <a:off x="395288" y="3470920"/>
          <a:ext cx="25765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0" name="Equation" r:id="rId17" imgW="2577960" imgH="457200" progId="Equation.3">
                  <p:embed/>
                </p:oleObj>
              </mc:Choice>
              <mc:Fallback>
                <p:oleObj name="Equation" r:id="rId17" imgW="257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470920"/>
                        <a:ext cx="25765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2895600" y="340900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</a:rPr>
              <a:t>则函数在该点</a:t>
            </a:r>
            <a:r>
              <a:rPr lang="zh-CN" altLang="en-US" sz="2800">
                <a:solidFill>
                  <a:schemeClr val="tx2"/>
                </a:solidFill>
                <a:latin typeface="楷体_GB2312" pitchFamily="49" charset="-122"/>
              </a:rPr>
              <a:t>可微分</a:t>
            </a:r>
            <a:r>
              <a:rPr lang="en-US" altLang="zh-CN" sz="2800"/>
              <a:t>.</a:t>
            </a:r>
            <a:endParaRPr lang="en-US" altLang="zh-CN" sz="2800">
              <a:latin typeface="楷体_GB2312" pitchFamily="49" charset="-122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743744" y="4221088"/>
            <a:ext cx="152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b="1" smtClean="0">
                <a:ea typeface="楷体_GB2312" pitchFamily="49" charset="-122"/>
              </a:rPr>
              <a:t>推广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endParaRPr lang="en-US" altLang="zh-CN" sz="2800">
              <a:ea typeface="楷体_GB2312" pitchFamily="49" charset="-122"/>
            </a:endParaRP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1691680" y="4293096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 smtClean="0"/>
              <a:t>三</a:t>
            </a:r>
            <a:r>
              <a:rPr lang="zh-CN" altLang="en-US" sz="2800" dirty="0"/>
              <a:t>元函数</a:t>
            </a:r>
          </a:p>
        </p:txBody>
      </p:sp>
      <p:graphicFrame>
        <p:nvGraphicFramePr>
          <p:cNvPr id="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012967"/>
              </p:ext>
            </p:extLst>
          </p:nvPr>
        </p:nvGraphicFramePr>
        <p:xfrm>
          <a:off x="3265859" y="4365104"/>
          <a:ext cx="1954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1" name="Equation" r:id="rId19" imgW="1955520" imgH="406080" progId="Equation.3">
                  <p:embed/>
                </p:oleObj>
              </mc:Choice>
              <mc:Fallback>
                <p:oleObj name="Equation" r:id="rId19" imgW="19555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859" y="4365104"/>
                        <a:ext cx="1954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081769"/>
              </p:ext>
            </p:extLst>
          </p:nvPr>
        </p:nvGraphicFramePr>
        <p:xfrm>
          <a:off x="1713210" y="5107285"/>
          <a:ext cx="76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" name="Equation" r:id="rId21" imgW="761760" imgH="406080" progId="Equation.3">
                  <p:embed/>
                </p:oleObj>
              </mc:Choice>
              <mc:Fallback>
                <p:oleObj name="Equation" r:id="rId21" imgW="7617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210" y="5107285"/>
                        <a:ext cx="76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088986"/>
              </p:ext>
            </p:extLst>
          </p:nvPr>
        </p:nvGraphicFramePr>
        <p:xfrm>
          <a:off x="3542010" y="4889797"/>
          <a:ext cx="1231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3" name="Equation" r:id="rId23" imgW="1231560" imgH="927000" progId="Equation.3">
                  <p:embed/>
                </p:oleObj>
              </mc:Choice>
              <mc:Fallback>
                <p:oleObj name="Equation" r:id="rId23" imgW="123156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2010" y="4889797"/>
                        <a:ext cx="1231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166109"/>
              </p:ext>
            </p:extLst>
          </p:nvPr>
        </p:nvGraphicFramePr>
        <p:xfrm>
          <a:off x="4843760" y="4869160"/>
          <a:ext cx="1168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4" name="Equation" r:id="rId25" imgW="1168200" imgH="927000" progId="Equation.3">
                  <p:embed/>
                </p:oleObj>
              </mc:Choice>
              <mc:Fallback>
                <p:oleObj name="Equation" r:id="rId25" imgW="116820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760" y="4869160"/>
                        <a:ext cx="1168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699223"/>
              </p:ext>
            </p:extLst>
          </p:nvPr>
        </p:nvGraphicFramePr>
        <p:xfrm>
          <a:off x="2608560" y="4870747"/>
          <a:ext cx="914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5" name="Equation" r:id="rId27" imgW="914400" imgH="927000" progId="Equation.3">
                  <p:embed/>
                </p:oleObj>
              </mc:Choice>
              <mc:Fallback>
                <p:oleObj name="Equation" r:id="rId27" imgW="91440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560" y="4870747"/>
                        <a:ext cx="914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23"/>
          <p:cNvSpPr txBox="1">
            <a:spLocks noChangeArrowheads="1"/>
          </p:cNvSpPr>
          <p:nvPr/>
        </p:nvSpPr>
        <p:spPr bwMode="auto">
          <a:xfrm>
            <a:off x="5246712" y="4293096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/>
              <a:t>的全微分为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  <p:bldP spid="10276" grpId="0" autoUpdateAnimBg="0"/>
      <p:bldP spid="32" grpId="0"/>
      <p:bldP spid="34" grpId="0"/>
      <p:bldP spid="36" grpId="0"/>
      <p:bldP spid="38" grpId="0" build="p" autoUpdateAnimBg="0"/>
      <p:bldP spid="39" grpId="0"/>
      <p:bldP spid="41" grpId="0" build="p" autoUpdateAnimBg="0"/>
      <p:bldP spid="47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539551" y="692696"/>
            <a:ext cx="64232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</a:rPr>
              <a:t>特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例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1:  </a:t>
            </a:r>
            <a:r>
              <a:rPr lang="zh-CN" altLang="en-US" sz="2800" dirty="0" smtClean="0"/>
              <a:t>偏导数存在函数 不一定可微  </a:t>
            </a:r>
            <a:r>
              <a:rPr lang="en-US" altLang="zh-CN" sz="2800" dirty="0" smtClean="0"/>
              <a:t>!</a:t>
            </a: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928108"/>
              </p:ext>
            </p:extLst>
          </p:nvPr>
        </p:nvGraphicFramePr>
        <p:xfrm>
          <a:off x="1834480" y="1915890"/>
          <a:ext cx="137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6" name="Equation" r:id="rId3" imgW="1371600" imgH="406080" progId="Equation.3">
                  <p:embed/>
                </p:oleObj>
              </mc:Choice>
              <mc:Fallback>
                <p:oleObj name="Equation" r:id="rId3" imgW="137160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480" y="1915890"/>
                        <a:ext cx="1371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609600" y="32004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/>
              <a:t>易知</a:t>
            </a:r>
          </a:p>
        </p:txBody>
      </p:sp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1471613" y="3238500"/>
          <a:ext cx="34020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7" name="Equation" r:id="rId5" imgW="3403440" imgH="495000" progId="Equation.3">
                  <p:embed/>
                </p:oleObj>
              </mc:Choice>
              <mc:Fallback>
                <p:oleObj name="Equation" r:id="rId5" imgW="3403440" imgH="495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3238500"/>
                        <a:ext cx="340201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4800600" y="3200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/>
              <a:t>但</a:t>
            </a:r>
          </a:p>
        </p:txBody>
      </p:sp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1036638" y="3870325"/>
          <a:ext cx="47609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8" name="Equation" r:id="rId7" imgW="4762440" imgH="495000" progId="Equation.3">
                  <p:embed/>
                </p:oleObj>
              </mc:Choice>
              <mc:Fallback>
                <p:oleObj name="Equation" r:id="rId7" imgW="4762440" imgH="495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3870325"/>
                        <a:ext cx="476091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2438400" y="57912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/>
              <a:t>因此</a:t>
            </a:r>
            <a:r>
              <a:rPr lang="en-US" altLang="zh-CN" sz="2800"/>
              <a:t>,</a:t>
            </a:r>
            <a:r>
              <a:rPr lang="zh-CN" altLang="en-US" sz="2800"/>
              <a:t>函数在点 </a:t>
            </a:r>
            <a:r>
              <a:rPr lang="en-US" altLang="zh-CN" sz="2800"/>
              <a:t>(0,0) </a:t>
            </a:r>
            <a:r>
              <a:rPr lang="zh-CN" altLang="en-US" sz="2800"/>
              <a:t>不可微 </a:t>
            </a:r>
            <a:r>
              <a:rPr lang="en-US" altLang="zh-CN" sz="2800"/>
              <a:t>.</a:t>
            </a:r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1219200" y="5842000"/>
          <a:ext cx="106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9" name="Equation" r:id="rId9" imgW="1066680" imgH="406080" progId="Equation.3">
                  <p:embed/>
                </p:oleObj>
              </mc:Choice>
              <mc:Fallback>
                <p:oleObj name="Equation" r:id="rId9" imgW="106668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842000"/>
                        <a:ext cx="106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1719263" y="4699000"/>
          <a:ext cx="23399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0" name="Equation" r:id="rId11" imgW="2412720" imgH="1015920" progId="Equation.3">
                  <p:embed/>
                </p:oleObj>
              </mc:Choice>
              <mc:Fallback>
                <p:oleObj name="Equation" r:id="rId11" imgW="2412720" imgH="10159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4699000"/>
                        <a:ext cx="233997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4572000" y="4724400"/>
          <a:ext cx="23637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1" name="Equation" r:id="rId13" imgW="2438280" imgH="965160" progId="Equation.3">
                  <p:embed/>
                </p:oleObj>
              </mc:Choice>
              <mc:Fallback>
                <p:oleObj name="Equation" r:id="rId13" imgW="2438280" imgH="965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24400"/>
                        <a:ext cx="236378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1524000" y="45720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5867400" y="3652838"/>
          <a:ext cx="2627313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2" name="Equation" r:id="rId15" imgW="2705040" imgH="1028520" progId="Equation.3">
                  <p:embed/>
                </p:oleObj>
              </mc:Choice>
              <mc:Fallback>
                <p:oleObj name="Equation" r:id="rId15" imgW="2705040" imgH="10285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652838"/>
                        <a:ext cx="2627313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19"/>
          <p:cNvGraphicFramePr>
            <a:graphicFrameLocks noChangeAspect="1"/>
          </p:cNvGraphicFramePr>
          <p:nvPr/>
        </p:nvGraphicFramePr>
        <p:xfrm>
          <a:off x="3886200" y="4800600"/>
          <a:ext cx="584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3" name="Equation" r:id="rId17" imgW="583920" imgH="799920" progId="Equation.3">
                  <p:embed/>
                </p:oleObj>
              </mc:Choice>
              <mc:Fallback>
                <p:oleObj name="Equation" r:id="rId17" imgW="583920" imgH="7999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00600"/>
                        <a:ext cx="584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87" name="Group 23"/>
          <p:cNvGrpSpPr>
            <a:grpSpLocks/>
          </p:cNvGrpSpPr>
          <p:nvPr/>
        </p:nvGrpSpPr>
        <p:grpSpPr bwMode="auto">
          <a:xfrm>
            <a:off x="7010400" y="4953000"/>
            <a:ext cx="1219200" cy="441325"/>
            <a:chOff x="4752" y="3178"/>
            <a:chExt cx="768" cy="278"/>
          </a:xfrm>
        </p:grpSpPr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>
              <a:off x="4752" y="3312"/>
              <a:ext cx="52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>
              <a:off x="4848" y="3216"/>
              <a:ext cx="288" cy="1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86" name="Object 22"/>
            <p:cNvGraphicFramePr>
              <a:graphicFrameLocks noChangeAspect="1"/>
            </p:cNvGraphicFramePr>
            <p:nvPr/>
          </p:nvGraphicFramePr>
          <p:xfrm>
            <a:off x="5321" y="3178"/>
            <a:ext cx="199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34" name="公式" r:id="rId19" imgW="126720" imgH="177480" progId="Equation.3">
                    <p:embed/>
                  </p:oleObj>
                </mc:Choice>
                <mc:Fallback>
                  <p:oleObj name="公式" r:id="rId19" imgW="126720" imgH="1774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1" y="3178"/>
                          <a:ext cx="199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90" name="AutoShape 26"/>
          <p:cNvSpPr>
            <a:spLocks/>
          </p:cNvSpPr>
          <p:nvPr/>
        </p:nvSpPr>
        <p:spPr bwMode="auto">
          <a:xfrm>
            <a:off x="3282280" y="1425352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29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585412"/>
              </p:ext>
            </p:extLst>
          </p:nvPr>
        </p:nvGraphicFramePr>
        <p:xfrm>
          <a:off x="3579143" y="1196752"/>
          <a:ext cx="35131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5" name="Equation" r:id="rId21" imgW="3619440" imgH="1015920" progId="Equation.3">
                  <p:embed/>
                </p:oleObj>
              </mc:Choice>
              <mc:Fallback>
                <p:oleObj name="Equation" r:id="rId21" imgW="3619440" imgH="101592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143" y="1196752"/>
                        <a:ext cx="351313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792035"/>
              </p:ext>
            </p:extLst>
          </p:nvPr>
        </p:nvGraphicFramePr>
        <p:xfrm>
          <a:off x="4018880" y="2231802"/>
          <a:ext cx="30718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6" name="Equation" r:id="rId23" imgW="3073320" imgH="520560" progId="Equation.3">
                  <p:embed/>
                </p:oleObj>
              </mc:Choice>
              <mc:Fallback>
                <p:oleObj name="Equation" r:id="rId23" imgW="3073320" imgH="520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8880" y="2231802"/>
                        <a:ext cx="30718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93" name="Picture 29" descr="机动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1295" name="Picture 31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96" name="Picture 32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97" name="Picture 33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98" name="Picture 34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99" name="Picture 35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utoUpdateAnimBg="0"/>
      <p:bldP spid="11272" grpId="0" autoUpdateAnimBg="0"/>
      <p:bldP spid="11274" grpId="0" autoUpdateAnimBg="0"/>
      <p:bldP spid="11276" grpId="0" autoUpdateAnimBg="0"/>
      <p:bldP spid="11281" grpId="0" animBg="1"/>
      <p:bldP spid="1129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813073" y="692696"/>
            <a:ext cx="64232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</a:rPr>
              <a:t>特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例</a:t>
            </a:r>
            <a:r>
              <a:rPr lang="en-US" altLang="zh-CN" sz="2800" b="1" dirty="0">
                <a:solidFill>
                  <a:schemeClr val="tx2"/>
                </a:solidFill>
              </a:rPr>
              <a:t>2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:  </a:t>
            </a:r>
            <a:r>
              <a:rPr lang="zh-CN" altLang="en-US" sz="2800" dirty="0" smtClean="0"/>
              <a:t>可微分但偏导数不连续  </a:t>
            </a:r>
            <a:r>
              <a:rPr lang="en-US" altLang="zh-CN" sz="2800" dirty="0" smtClean="0"/>
              <a:t>!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714326" y="1327349"/>
            <a:ext cx="6242050" cy="1525587"/>
            <a:chOff x="2597150" y="227013"/>
            <a:chExt cx="6242050" cy="1525587"/>
          </a:xfrm>
        </p:grpSpPr>
        <p:graphicFrame>
          <p:nvGraphicFramePr>
            <p:cNvPr id="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4240880"/>
                </p:ext>
              </p:extLst>
            </p:nvPr>
          </p:nvGraphicFramePr>
          <p:xfrm>
            <a:off x="2597150" y="939800"/>
            <a:ext cx="13716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1" name="Equation" r:id="rId3" imgW="1371600" imgH="406080" progId="Equation.3">
                    <p:embed/>
                  </p:oleObj>
                </mc:Choice>
                <mc:Fallback>
                  <p:oleObj name="Equation" r:id="rId3" imgW="137160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7150" y="939800"/>
                          <a:ext cx="13716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3166205"/>
                </p:ext>
              </p:extLst>
            </p:nvPr>
          </p:nvGraphicFramePr>
          <p:xfrm>
            <a:off x="4267200" y="227013"/>
            <a:ext cx="4545013" cy="1003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2" name="Equation" r:id="rId5" imgW="4546440" imgH="1002960" progId="Equation.3">
                    <p:embed/>
                  </p:oleObj>
                </mc:Choice>
                <mc:Fallback>
                  <p:oleObj name="Equation" r:id="rId5" imgW="4546440" imgH="1002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200" y="227013"/>
                          <a:ext cx="4545013" cy="1003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4857805"/>
                </p:ext>
              </p:extLst>
            </p:nvPr>
          </p:nvGraphicFramePr>
          <p:xfrm>
            <a:off x="5005388" y="1346200"/>
            <a:ext cx="3833812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3" name="Equation" r:id="rId7" imgW="3835080" imgH="406080" progId="Equation.3">
                    <p:embed/>
                  </p:oleObj>
                </mc:Choice>
                <mc:Fallback>
                  <p:oleObj name="Equation" r:id="rId7" imgW="383508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5388" y="1346200"/>
                          <a:ext cx="3833812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AutoShape 17"/>
            <p:cNvSpPr>
              <a:spLocks/>
            </p:cNvSpPr>
            <p:nvPr/>
          </p:nvSpPr>
          <p:spPr bwMode="auto">
            <a:xfrm>
              <a:off x="4044950" y="508000"/>
              <a:ext cx="152400" cy="1219200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99592" y="3212976"/>
            <a:ext cx="41044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 smtClean="0"/>
              <a:t>相关证明见备用题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293609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756084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4486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C:\POffice\Templates\空演示文稿.pot</Template>
  <TotalTime>2499</TotalTime>
  <Words>589</Words>
  <Application>Microsoft Office PowerPoint</Application>
  <PresentationFormat>全屏显示(4:3)</PresentationFormat>
  <Paragraphs>110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空演示文稿</vt:lpstr>
      <vt:lpstr>BMP 图象</vt:lpstr>
      <vt:lpstr>Equation</vt:lpstr>
      <vt:lpstr>公式</vt:lpstr>
      <vt:lpstr>第三节</vt:lpstr>
      <vt:lpstr>一、全微分的定义  </vt:lpstr>
      <vt:lpstr>PowerPoint 演示文稿</vt:lpstr>
      <vt:lpstr>PowerPoint 演示文稿</vt:lpstr>
      <vt:lpstr>由微分定义 :</vt:lpstr>
      <vt:lpstr>定理1(必要条件)</vt:lpstr>
      <vt:lpstr>PowerPoint 演示文稿</vt:lpstr>
      <vt:lpstr>PowerPoint 演示文稿</vt:lpstr>
      <vt:lpstr>PowerPoint 演示文稿</vt:lpstr>
      <vt:lpstr>例1. 计算函数</vt:lpstr>
      <vt:lpstr>内容小结</vt:lpstr>
      <vt:lpstr>备用题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第三节  全微分及其应用</dc:title>
  <dc:creator>chaoyl</dc:creator>
  <cp:lastModifiedBy>houjy</cp:lastModifiedBy>
  <cp:revision>92</cp:revision>
  <dcterms:created xsi:type="dcterms:W3CDTF">2000-02-06T11:57:21Z</dcterms:created>
  <dcterms:modified xsi:type="dcterms:W3CDTF">2020-03-10T14:02:38Z</dcterms:modified>
</cp:coreProperties>
</file>