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4" r:id="rId2"/>
    <p:sldId id="256" r:id="rId3"/>
    <p:sldId id="257" r:id="rId4"/>
    <p:sldId id="278" r:id="rId5"/>
    <p:sldId id="259" r:id="rId6"/>
    <p:sldId id="264" r:id="rId7"/>
    <p:sldId id="265" r:id="rId8"/>
    <p:sldId id="281" r:id="rId9"/>
    <p:sldId id="261" r:id="rId10"/>
    <p:sldId id="285" r:id="rId11"/>
    <p:sldId id="305" r:id="rId12"/>
    <p:sldId id="306" r:id="rId13"/>
    <p:sldId id="263" r:id="rId14"/>
    <p:sldId id="271" r:id="rId15"/>
    <p:sldId id="277" r:id="rId16"/>
    <p:sldId id="268" r:id="rId17"/>
    <p:sldId id="269" r:id="rId18"/>
    <p:sldId id="286" r:id="rId19"/>
    <p:sldId id="303" r:id="rId20"/>
  </p:sldIdLst>
  <p:sldSz cx="9144000" cy="6858000" type="screen4x3"/>
  <p:notesSz cx="6858000" cy="9144000"/>
  <p:custShowLst>
    <p:custShow name="二元线性代数方程组解的公式" id="0">
      <p:sldLst/>
    </p:custShow>
    <p:custShow name="雅可比" id="1">
      <p:sldLst>
        <p:sld r:id="rId20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FF"/>
    <a:srgbClr val="009999"/>
    <a:srgbClr val="00CC99"/>
    <a:srgbClr val="0033D6"/>
    <a:srgbClr val="0033CC"/>
    <a:srgbClr val="0066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2" autoAdjust="0"/>
    <p:restoredTop sz="90929"/>
  </p:normalViewPr>
  <p:slideViewPr>
    <p:cSldViewPr>
      <p:cViewPr varScale="1">
        <p:scale>
          <a:sx n="47" d="100"/>
          <a:sy n="47" d="100"/>
        </p:scale>
        <p:origin x="-638" y="-91"/>
      </p:cViewPr>
      <p:guideLst>
        <p:guide orient="horz" pos="528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notesViewPr>
    <p:cSldViewPr>
      <p:cViewPr varScale="1">
        <p:scale>
          <a:sx n="40" d="100"/>
          <a:sy n="40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6.emf"/><Relationship Id="rId18" Type="http://schemas.openxmlformats.org/officeDocument/2006/relationships/image" Target="../media/image13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5.emf"/><Relationship Id="rId17" Type="http://schemas.openxmlformats.org/officeDocument/2006/relationships/image" Target="../media/image130.emf"/><Relationship Id="rId2" Type="http://schemas.openxmlformats.org/officeDocument/2006/relationships/image" Target="../media/image115.emf"/><Relationship Id="rId16" Type="http://schemas.openxmlformats.org/officeDocument/2006/relationships/image" Target="../media/image129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5" Type="http://schemas.openxmlformats.org/officeDocument/2006/relationships/image" Target="../media/image128.emf"/><Relationship Id="rId10" Type="http://schemas.openxmlformats.org/officeDocument/2006/relationships/image" Target="../media/image123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image" Target="../media/image144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12" Type="http://schemas.openxmlformats.org/officeDocument/2006/relationships/image" Target="../media/image143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11" Type="http://schemas.openxmlformats.org/officeDocument/2006/relationships/image" Target="../media/image142.emf"/><Relationship Id="rId5" Type="http://schemas.openxmlformats.org/officeDocument/2006/relationships/image" Target="../media/image136.emf"/><Relationship Id="rId15" Type="http://schemas.openxmlformats.org/officeDocument/2006/relationships/image" Target="../media/image146.emf"/><Relationship Id="rId10" Type="http://schemas.openxmlformats.org/officeDocument/2006/relationships/image" Target="../media/image141.emf"/><Relationship Id="rId4" Type="http://schemas.openxmlformats.org/officeDocument/2006/relationships/image" Target="../media/image135.emf"/><Relationship Id="rId9" Type="http://schemas.openxmlformats.org/officeDocument/2006/relationships/image" Target="../media/image140.emf"/><Relationship Id="rId14" Type="http://schemas.openxmlformats.org/officeDocument/2006/relationships/image" Target="../media/image1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w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F075D80E-B9E3-4896-8FD7-7AB09BA515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281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EE272C5C-F92D-4FA2-A828-E52AC5127F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87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44600-AC79-4B7D-A17D-3EF66E25471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362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2B21F-9BB0-446D-B5E8-16E9AA9B8C1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8914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359D4-6964-42B6-9CAF-571863BFD3E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458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33C4F-8E92-4D59-BF90-73EFF97D771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3010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97114-4D22-4323-8394-78087E9DD38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点击按钮“雅可比”</a:t>
            </a:r>
            <a:r>
              <a:rPr lang="en-US" altLang="zh-CN"/>
              <a:t>, </a:t>
            </a:r>
            <a:r>
              <a:rPr lang="zh-CN" altLang="en-US"/>
              <a:t>可显示雅可比的简介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59304-0675-49DC-BC83-2B6CEF5F2A4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6626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AE099-A35A-48C2-916A-51E3E1CED30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794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A38-F770-4654-B363-DB698638301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 “公式”</a:t>
            </a:r>
            <a:r>
              <a:rPr lang="en-US" altLang="zh-CN"/>
              <a:t>,</a:t>
            </a:r>
            <a:r>
              <a:rPr lang="zh-CN" altLang="en-US"/>
              <a:t>可显示二阶线性方程组解的公式</a:t>
            </a:r>
            <a:r>
              <a:rPr lang="en-US" altLang="zh-CN"/>
              <a:t>, </a:t>
            </a:r>
            <a:r>
              <a:rPr lang="zh-CN" altLang="en-US"/>
              <a:t>演示结束自动返回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C1E74-1611-45EF-8F26-27AC04B8AE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2098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5F303-F5BB-4754-AA51-344EA7211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47000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28AF6-AC08-4CF9-8315-EE2082085D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013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B58A1-ED5D-46B0-A067-A4509A63F9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60117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FF719-2A29-4FA7-99B1-4298B4BCC4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5019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B9D85-5E78-46B2-A71B-CF7C8AE3EF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49465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34D19-FC3C-4C0E-9C6E-371E2C504B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47842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AF81E-DB6D-482E-BB92-372BEFDA3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35810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08178-90CE-49FC-A337-AFBCA21E3F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92910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569C5-7626-4109-98E7-F6873F53FB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51891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897C0-B930-4EC7-AA63-F166833E73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23330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2E895AD2-7844-4170-AD26-CFF3D4C9FB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17.jpeg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9.emf"/><Relationship Id="rId17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14.jpeg"/><Relationship Id="rId10" Type="http://schemas.openxmlformats.org/officeDocument/2006/relationships/image" Target="../media/image78.emf"/><Relationship Id="rId19" Type="http://schemas.openxmlformats.org/officeDocument/2006/relationships/image" Target="../media/image18.jpeg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7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0.emf"/><Relationship Id="rId12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15.jpeg"/><Relationship Id="rId5" Type="http://schemas.openxmlformats.org/officeDocument/2006/relationships/image" Target="../media/image89.emf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1.emf"/><Relationship Id="rId1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6.emf"/><Relationship Id="rId18" Type="http://schemas.openxmlformats.org/officeDocument/2006/relationships/oleObject" Target="../embeddings/oleObject89.bin"/><Relationship Id="rId26" Type="http://schemas.openxmlformats.org/officeDocument/2006/relationships/image" Target="../media/image18.jpe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00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98.emf"/><Relationship Id="rId25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101.e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5.emf"/><Relationship Id="rId24" Type="http://schemas.openxmlformats.org/officeDocument/2006/relationships/image" Target="../media/image16.jpeg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23" Type="http://schemas.openxmlformats.org/officeDocument/2006/relationships/image" Target="../media/image15.jpeg"/><Relationship Id="rId28" Type="http://schemas.openxmlformats.org/officeDocument/2006/relationships/oleObject" Target="../embeddings/oleObject91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99.e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87.bin"/><Relationship Id="rId22" Type="http://schemas.openxmlformats.org/officeDocument/2006/relationships/image" Target="../media/image14.jpeg"/><Relationship Id="rId27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6.emf"/><Relationship Id="rId18" Type="http://schemas.openxmlformats.org/officeDocument/2006/relationships/oleObject" Target="../embeddings/oleObject99.bin"/><Relationship Id="rId26" Type="http://schemas.openxmlformats.org/officeDocument/2006/relationships/oleObject" Target="../embeddings/oleObject100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5.jpeg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08.emf"/><Relationship Id="rId25" Type="http://schemas.openxmlformats.org/officeDocument/2006/relationships/image" Target="../media/image19.jpeg"/><Relationship Id="rId33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20" Type="http://schemas.openxmlformats.org/officeDocument/2006/relationships/image" Target="../media/image14.jpeg"/><Relationship Id="rId29" Type="http://schemas.openxmlformats.org/officeDocument/2006/relationships/image" Target="../media/image111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5.emf"/><Relationship Id="rId24" Type="http://schemas.openxmlformats.org/officeDocument/2006/relationships/image" Target="../media/image18.jpeg"/><Relationship Id="rId32" Type="http://schemas.openxmlformats.org/officeDocument/2006/relationships/oleObject" Target="../embeddings/oleObject103.bin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7.jpeg"/><Relationship Id="rId28" Type="http://schemas.openxmlformats.org/officeDocument/2006/relationships/oleObject" Target="../embeddings/oleObject101.bin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109.emf"/><Relationship Id="rId31" Type="http://schemas.openxmlformats.org/officeDocument/2006/relationships/image" Target="../media/image112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97.bin"/><Relationship Id="rId22" Type="http://schemas.openxmlformats.org/officeDocument/2006/relationships/image" Target="../media/image16.jpeg"/><Relationship Id="rId27" Type="http://schemas.openxmlformats.org/officeDocument/2006/relationships/image" Target="../media/image110.emf"/><Relationship Id="rId30" Type="http://schemas.openxmlformats.org/officeDocument/2006/relationships/oleObject" Target="../embeddings/oleObject10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18.e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9" Type="http://schemas.openxmlformats.org/officeDocument/2006/relationships/image" Target="../media/image131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22.emf"/><Relationship Id="rId34" Type="http://schemas.openxmlformats.org/officeDocument/2006/relationships/oleObject" Target="../embeddings/oleObject119.bin"/><Relationship Id="rId7" Type="http://schemas.openxmlformats.org/officeDocument/2006/relationships/image" Target="../media/image115.e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20.emf"/><Relationship Id="rId25" Type="http://schemas.openxmlformats.org/officeDocument/2006/relationships/image" Target="../media/image124.emf"/><Relationship Id="rId33" Type="http://schemas.openxmlformats.org/officeDocument/2006/relationships/image" Target="../media/image128.emf"/><Relationship Id="rId38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126.e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7.emf"/><Relationship Id="rId24" Type="http://schemas.openxmlformats.org/officeDocument/2006/relationships/oleObject" Target="../embeddings/oleObject114.bin"/><Relationship Id="rId32" Type="http://schemas.openxmlformats.org/officeDocument/2006/relationships/oleObject" Target="../embeddings/oleObject118.bin"/><Relationship Id="rId37" Type="http://schemas.openxmlformats.org/officeDocument/2006/relationships/image" Target="../media/image130.emf"/><Relationship Id="rId5" Type="http://schemas.openxmlformats.org/officeDocument/2006/relationships/image" Target="../media/image114.emf"/><Relationship Id="rId15" Type="http://schemas.openxmlformats.org/officeDocument/2006/relationships/image" Target="../media/image119.emf"/><Relationship Id="rId23" Type="http://schemas.openxmlformats.org/officeDocument/2006/relationships/image" Target="../media/image123.emf"/><Relationship Id="rId28" Type="http://schemas.openxmlformats.org/officeDocument/2006/relationships/oleObject" Target="../embeddings/oleObject116.bin"/><Relationship Id="rId36" Type="http://schemas.openxmlformats.org/officeDocument/2006/relationships/oleObject" Target="../embeddings/oleObject120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21.emf"/><Relationship Id="rId31" Type="http://schemas.openxmlformats.org/officeDocument/2006/relationships/image" Target="../media/image127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6.e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125.e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12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9.emf"/><Relationship Id="rId26" Type="http://schemas.openxmlformats.org/officeDocument/2006/relationships/image" Target="../media/image143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34" Type="http://schemas.openxmlformats.org/officeDocument/2006/relationships/image" Target="../media/image15.jpeg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image" Target="../media/image14.jpeg"/><Relationship Id="rId38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emf"/><Relationship Id="rId20" Type="http://schemas.openxmlformats.org/officeDocument/2006/relationships/image" Target="../media/image140.emf"/><Relationship Id="rId29" Type="http://schemas.openxmlformats.org/officeDocument/2006/relationships/oleObject" Target="../embeddings/oleObject13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42.emf"/><Relationship Id="rId32" Type="http://schemas.openxmlformats.org/officeDocument/2006/relationships/image" Target="../media/image146.emf"/><Relationship Id="rId37" Type="http://schemas.openxmlformats.org/officeDocument/2006/relationships/image" Target="../media/image18.jpeg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44.emf"/><Relationship Id="rId36" Type="http://schemas.openxmlformats.org/officeDocument/2006/relationships/image" Target="../media/image17.jpeg"/><Relationship Id="rId10" Type="http://schemas.openxmlformats.org/officeDocument/2006/relationships/image" Target="../media/image135.e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7.emf"/><Relationship Id="rId22" Type="http://schemas.openxmlformats.org/officeDocument/2006/relationships/image" Target="../media/image141.e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45.emf"/><Relationship Id="rId35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jpeg"/><Relationship Id="rId11" Type="http://schemas.openxmlformats.org/officeDocument/2006/relationships/slide" Target="slide13.xml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4.emf"/><Relationship Id="rId18" Type="http://schemas.openxmlformats.org/officeDocument/2006/relationships/image" Target="../media/image14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jpeg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image" Target="../media/image16.jpe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19.jpeg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5.jpe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18.bin"/><Relationship Id="rId22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emf"/><Relationship Id="rId18" Type="http://schemas.openxmlformats.org/officeDocument/2006/relationships/image" Target="../media/image18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15.jpeg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19.jpe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emf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7.jpeg"/><Relationship Id="rId26" Type="http://schemas.openxmlformats.org/officeDocument/2006/relationships/image" Target="../media/image40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44.e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emf"/><Relationship Id="rId17" Type="http://schemas.openxmlformats.org/officeDocument/2006/relationships/image" Target="../media/image16.jpeg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9.emf"/><Relationship Id="rId32" Type="http://schemas.openxmlformats.org/officeDocument/2006/relationships/image" Target="../media/image43.emf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14.jpeg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41.emf"/><Relationship Id="rId10" Type="http://schemas.openxmlformats.org/officeDocument/2006/relationships/image" Target="../media/image35.emf"/><Relationship Id="rId19" Type="http://schemas.openxmlformats.org/officeDocument/2006/relationships/image" Target="../media/image18.jpeg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7.emf"/><Relationship Id="rId22" Type="http://schemas.openxmlformats.org/officeDocument/2006/relationships/image" Target="../media/image38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.jpeg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8.emf"/><Relationship Id="rId25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20" Type="http://schemas.openxmlformats.org/officeDocument/2006/relationships/image" Target="../media/image14.jpe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5.emf"/><Relationship Id="rId24" Type="http://schemas.openxmlformats.org/officeDocument/2006/relationships/image" Target="../media/image18.jpeg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17.jpeg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9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50.bin"/><Relationship Id="rId22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0.bin"/><Relationship Id="rId26" Type="http://schemas.openxmlformats.org/officeDocument/2006/relationships/image" Target="../media/image18.jpe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8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6.emf"/><Relationship Id="rId25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emf"/><Relationship Id="rId24" Type="http://schemas.openxmlformats.org/officeDocument/2006/relationships/image" Target="../media/image16.jpeg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15.jpe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7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14.jpeg"/><Relationship Id="rId27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17.jpeg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14.jpeg"/><Relationship Id="rId10" Type="http://schemas.openxmlformats.org/officeDocument/2006/relationships/image" Target="../media/image72.emf"/><Relationship Id="rId19" Type="http://schemas.openxmlformats.org/officeDocument/2006/relationships/image" Target="../media/image18.jpeg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054" y="200967"/>
            <a:ext cx="52578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二、多元复合函数的全微分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2054" y="901055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设函数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66572"/>
              </p:ext>
            </p:extLst>
          </p:nvPr>
        </p:nvGraphicFramePr>
        <p:xfrm>
          <a:off x="1882204" y="1010592"/>
          <a:ext cx="5334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9" name="Equation" r:id="rId3" imgW="5257800" imgH="406080" progId="Equation.3">
                  <p:embed/>
                </p:oleObj>
              </mc:Choice>
              <mc:Fallback>
                <p:oleObj name="Equation" r:id="rId3" imgW="5257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204" y="1010592"/>
                        <a:ext cx="5334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635054" y="1450330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的全微分为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17735"/>
              </p:ext>
            </p:extLst>
          </p:nvPr>
        </p:nvGraphicFramePr>
        <p:xfrm>
          <a:off x="1269429" y="1969442"/>
          <a:ext cx="26733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0" name="Equation" r:id="rId5" imgW="2755800" imgH="927000" progId="Equation.3">
                  <p:embed/>
                </p:oleObj>
              </mc:Choice>
              <mc:Fallback>
                <p:oleObj name="Equation" r:id="rId5" imgW="27558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29" y="1969442"/>
                        <a:ext cx="26733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324469"/>
              </p:ext>
            </p:extLst>
          </p:nvPr>
        </p:nvGraphicFramePr>
        <p:xfrm>
          <a:off x="1672654" y="2883842"/>
          <a:ext cx="3190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1" name="Equation" r:id="rId7" imgW="3288960" imgH="927000" progId="Equation.3">
                  <p:embed/>
                </p:oleObj>
              </mc:Choice>
              <mc:Fallback>
                <p:oleObj name="Equation" r:id="rId7" imgW="32889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654" y="2883842"/>
                        <a:ext cx="3190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089574"/>
              </p:ext>
            </p:extLst>
          </p:nvPr>
        </p:nvGraphicFramePr>
        <p:xfrm>
          <a:off x="4873054" y="2856855"/>
          <a:ext cx="3300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2" name="Equation" r:id="rId9" imgW="3403440" imgH="927000" progId="Equation.3">
                  <p:embed/>
                </p:oleObj>
              </mc:Choice>
              <mc:Fallback>
                <p:oleObj name="Equation" r:id="rId9" imgW="34034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054" y="2856855"/>
                        <a:ext cx="33004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96820"/>
              </p:ext>
            </p:extLst>
          </p:nvPr>
        </p:nvGraphicFramePr>
        <p:xfrm>
          <a:off x="1863030" y="3933056"/>
          <a:ext cx="7143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3" name="Equation" r:id="rId11" imgW="736560" imgH="927000" progId="Equation.3">
                  <p:embed/>
                </p:oleObj>
              </mc:Choice>
              <mc:Fallback>
                <p:oleObj name="Equation" r:id="rId11" imgW="7365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30" y="3933056"/>
                        <a:ext cx="7143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58254" y="5070127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可见无论</a:t>
            </a:r>
            <a:r>
              <a:rPr lang="zh-CN" altLang="en-US" i="1"/>
              <a:t> </a:t>
            </a:r>
            <a:r>
              <a:rPr lang="en-US" altLang="zh-CN" i="1"/>
              <a:t>u , v </a:t>
            </a:r>
            <a:r>
              <a:rPr lang="zh-CN" altLang="en-US"/>
              <a:t>是自变量还是中间变量</a:t>
            </a:r>
            <a:r>
              <a:rPr lang="en-US" altLang="zh-CN"/>
              <a:t>,</a:t>
            </a:r>
            <a:r>
              <a:rPr lang="en-US" altLang="zh-CN" b="1">
                <a:ea typeface="仿宋_GB2312" pitchFamily="49" charset="-122"/>
              </a:rPr>
              <a:t> 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301054" y="1420167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则复合函数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699983"/>
              </p:ext>
            </p:extLst>
          </p:nvPr>
        </p:nvGraphicFramePr>
        <p:xfrm>
          <a:off x="2253679" y="1550342"/>
          <a:ext cx="3454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4" name="Equation" r:id="rId13" imgW="3454200" imgH="406080" progId="Equation.3">
                  <p:embed/>
                </p:oleObj>
              </mc:Choice>
              <mc:Fallback>
                <p:oleObj name="Equation" r:id="rId13" imgW="3454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679" y="1550342"/>
                        <a:ext cx="3454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609771"/>
              </p:ext>
            </p:extLst>
          </p:nvPr>
        </p:nvGraphicFramePr>
        <p:xfrm>
          <a:off x="3177604" y="1550342"/>
          <a:ext cx="2400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5" name="Equation" r:id="rId15" imgW="2400120" imgH="406080" progId="Equation.3">
                  <p:embed/>
                </p:oleObj>
              </mc:Choice>
              <mc:Fallback>
                <p:oleObj name="Equation" r:id="rId15" imgW="2400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604" y="1550342"/>
                        <a:ext cx="2400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750731"/>
              </p:ext>
            </p:extLst>
          </p:nvPr>
        </p:nvGraphicFramePr>
        <p:xfrm>
          <a:off x="2683768" y="4161656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6" name="Equation" r:id="rId17" imgW="406080" imgH="406080" progId="Equation.3">
                  <p:embed/>
                </p:oleObj>
              </mc:Choice>
              <mc:Fallback>
                <p:oleObj name="Equation" r:id="rId17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768" y="4161656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19322"/>
              </p:ext>
            </p:extLst>
          </p:nvPr>
        </p:nvGraphicFramePr>
        <p:xfrm>
          <a:off x="3166368" y="3948931"/>
          <a:ext cx="6778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7" name="Equation" r:id="rId19" imgW="698400" imgH="927000" progId="Equation.3">
                  <p:embed/>
                </p:oleObj>
              </mc:Choice>
              <mc:Fallback>
                <p:oleObj name="Equation" r:id="rId19" imgW="6984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368" y="3948931"/>
                        <a:ext cx="6778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22344"/>
              </p:ext>
            </p:extLst>
          </p:nvPr>
        </p:nvGraphicFramePr>
        <p:xfrm>
          <a:off x="3902968" y="4161656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8" name="Equation" r:id="rId21" imgW="380880" imgH="406080" progId="Equation.3">
                  <p:embed/>
                </p:oleObj>
              </mc:Choice>
              <mc:Fallback>
                <p:oleObj name="Equation" r:id="rId21" imgW="380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968" y="4161656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7159054" y="93756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都可微</a:t>
            </a:r>
            <a:r>
              <a:rPr lang="en-US" altLang="zh-CN">
                <a:latin typeface="楷体_GB2312" pitchFamily="49" charset="-122"/>
              </a:rPr>
              <a:t>,  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6701854" y="5070127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其全微分表达 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396304" y="5718199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形式都一样</a:t>
            </a:r>
            <a:r>
              <a:rPr lang="en-US" altLang="zh-CN" dirty="0">
                <a:ea typeface="仿宋_GB2312" pitchFamily="49" charset="-122"/>
              </a:rPr>
              <a:t>, 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2390204" y="5718199"/>
            <a:ext cx="492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这性质叫做</a:t>
            </a:r>
            <a:r>
              <a:rPr lang="zh-CN" altLang="en-US" b="1" dirty="0">
                <a:solidFill>
                  <a:schemeClr val="tx2"/>
                </a:solidFill>
              </a:rPr>
              <a:t>全微分形式不变性</a:t>
            </a:r>
            <a:r>
              <a:rPr lang="en-US" altLang="zh-CN" b="1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91544"/>
              </p:ext>
            </p:extLst>
          </p:nvPr>
        </p:nvGraphicFramePr>
        <p:xfrm>
          <a:off x="1194371" y="4151287"/>
          <a:ext cx="543669" cy="50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9" name="公式" r:id="rId23" imgW="203040" imgH="190440" progId="Equation.3">
                  <p:embed/>
                </p:oleObj>
              </mc:Choice>
              <mc:Fallback>
                <p:oleObj name="公式" r:id="rId23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371" y="4151287"/>
                        <a:ext cx="543669" cy="50184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3040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9" grpId="0" build="p" autoUpdateAnimBg="0"/>
      <p:bldP spid="18447" grpId="0" autoUpdateAnimBg="0"/>
      <p:bldP spid="18456" grpId="0" build="p" autoUpdateAnimBg="0"/>
      <p:bldP spid="18463" grpId="0" autoUpdateAnimBg="0"/>
      <p:bldP spid="18473" grpId="0" build="p" autoUpdateAnimBg="0"/>
      <p:bldP spid="18474" grpId="0" build="p" autoUpdateAnimBg="0" advAuto="0"/>
      <p:bldP spid="1847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29718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解法</a:t>
            </a:r>
            <a:r>
              <a:rPr lang="en-US" altLang="zh-CN" sz="2800" b="1">
                <a:ea typeface="楷体_GB2312" pitchFamily="49" charset="-122"/>
              </a:rPr>
              <a:t>2 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利用公式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609600" y="9937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1844675" y="990600"/>
          <a:ext cx="440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Equation" r:id="rId3" imgW="4406760" imgH="520560" progId="Equation.3">
                  <p:embed/>
                </p:oleObj>
              </mc:Choice>
              <mc:Fallback>
                <p:oleObj name="Equation" r:id="rId3" imgW="440676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990600"/>
                        <a:ext cx="4403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609600" y="1538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1766888" y="1677988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Equation" r:id="rId5" imgW="1282680" imgH="444240" progId="Equation.3">
                  <p:embed/>
                </p:oleObj>
              </mc:Choice>
              <mc:Fallback>
                <p:oleObj name="Equation" r:id="rId5" imgW="128268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677988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1244600" y="2324100"/>
          <a:ext cx="240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7" imgW="2400120" imgH="952200" progId="Equation.3">
                  <p:embed/>
                </p:oleObj>
              </mc:Choice>
              <mc:Fallback>
                <p:oleObj name="Equation" r:id="rId7" imgW="2400120" imgH="952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324100"/>
                        <a:ext cx="2400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3746500" y="2324100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9" imgW="1295280" imgH="850680" progId="Equation.3">
                  <p:embed/>
                </p:oleObj>
              </mc:Choice>
              <mc:Fallback>
                <p:oleObj name="Equation" r:id="rId9" imgW="1295280" imgH="850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324100"/>
                        <a:ext cx="129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/>
          <p:cNvGraphicFramePr>
            <a:graphicFrameLocks noChangeAspect="1"/>
          </p:cNvGraphicFramePr>
          <p:nvPr/>
        </p:nvGraphicFramePr>
        <p:xfrm>
          <a:off x="5207000" y="232410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Equation" r:id="rId11" imgW="1041120" imgH="850680" progId="Equation.3">
                  <p:embed/>
                </p:oleObj>
              </mc:Choice>
              <mc:Fallback>
                <p:oleObj name="Equation" r:id="rId11" imgW="1041120" imgH="8506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324100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4" name="Object 40"/>
          <p:cNvGraphicFramePr>
            <a:graphicFrameLocks noChangeAspect="1"/>
          </p:cNvGraphicFramePr>
          <p:nvPr/>
        </p:nvGraphicFramePr>
        <p:xfrm>
          <a:off x="3149600" y="16764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13" imgW="1650960" imgH="444240" progId="Equation.3">
                  <p:embed/>
                </p:oleObj>
              </mc:Choice>
              <mc:Fallback>
                <p:oleObj name="Equation" r:id="rId13" imgW="1650960" imgH="444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6764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67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2269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70" name="Picture 4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71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72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73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7" grpId="0" autoUpdateAnimBg="0"/>
      <p:bldP spid="522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09600" y="1412776"/>
                <a:ext cx="7418783" cy="77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练习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：已知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/>
                      <m:t>𝑥𝑦𝑧</m:t>
                    </m:r>
                    <m:r>
                      <a:rPr lang="zh-CN" altLang="en-US"/>
                      <m:t>=</m:t>
                    </m:r>
                    <m:r>
                      <a:rPr lang="zh-CN" altLang="en-US" i="1"/>
                      <m:t>𝑥</m:t>
                    </m:r>
                    <m:r>
                      <a:rPr lang="zh-CN" altLang="en-US"/>
                      <m:t>+</m:t>
                    </m:r>
                    <m:r>
                      <a:rPr lang="zh-CN" altLang="en-US" i="1"/>
                      <m:t>𝑦</m:t>
                    </m:r>
                    <m:r>
                      <a:rPr lang="zh-CN" altLang="en-US"/>
                      <m:t>+</m:t>
                    </m:r>
                    <m:r>
                      <a:rPr lang="zh-CN" altLang="en-US" i="1"/>
                      <m:t>𝑧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zh-CN" altLang="en-US">
                        <a:latin typeface="Cambria Math"/>
                      </a:rPr>
                      <m:t>和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12776"/>
                <a:ext cx="7418783" cy="773866"/>
              </a:xfrm>
              <a:prstGeom prst="rect">
                <a:avLst/>
              </a:prstGeom>
              <a:blipFill rotWithShape="1">
                <a:blip r:embed="rId2"/>
                <a:stretch>
                  <a:fillRect l="-1643" b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11560" y="2367102"/>
                <a:ext cx="8136904" cy="77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练习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：已知</a:t>
                </a:r>
                <a14:m>
                  <m:oMath xmlns:m="http://schemas.openxmlformats.org/officeDocument/2006/math">
                    <m:r>
                      <a:rPr lang="zh-CN" altLang="en-US" i="1"/>
                      <m:t>𝐹</m:t>
                    </m:r>
                    <m:r>
                      <a:rPr lang="zh-CN" altLang="en-US"/>
                      <m:t>(</m:t>
                    </m:r>
                    <m:r>
                      <a:rPr lang="zh-CN" altLang="en-US" i="1"/>
                      <m:t>𝑥</m:t>
                    </m:r>
                    <m:r>
                      <a:rPr lang="zh-CN" altLang="en-US"/>
                      <m:t>−</m:t>
                    </m:r>
                    <m:r>
                      <a:rPr lang="zh-CN" altLang="en-US" i="1"/>
                      <m:t>𝑦</m:t>
                    </m:r>
                    <m:r>
                      <a:rPr lang="zh-CN" altLang="en-US"/>
                      <m:t>,</m:t>
                    </m:r>
                    <m:r>
                      <a:rPr lang="zh-CN" altLang="en-US" i="1"/>
                      <m:t>𝑦</m:t>
                    </m:r>
                    <m:r>
                      <a:rPr lang="zh-CN" altLang="en-US"/>
                      <m:t>−</m:t>
                    </m:r>
                    <m:r>
                      <a:rPr lang="zh-CN" altLang="en-US" i="1"/>
                      <m:t>𝑧</m:t>
                    </m:r>
                    <m:r>
                      <a:rPr lang="zh-CN" altLang="en-US"/>
                      <m:t>,</m:t>
                    </m:r>
                    <m:r>
                      <a:rPr lang="zh-CN" altLang="en-US" i="1"/>
                      <m:t>𝑧</m:t>
                    </m:r>
                    <m:r>
                      <a:rPr lang="zh-CN" altLang="en-US"/>
                      <m:t>−</m:t>
                    </m:r>
                    <m:r>
                      <a:rPr lang="zh-CN" altLang="en-US" i="1"/>
                      <m:t>𝑥</m:t>
                    </m:r>
                    <m:r>
                      <a:rPr lang="zh-CN" altLang="en-US"/>
                      <m:t>)=0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zh-CN" altLang="en-US">
                        <a:latin typeface="Cambria Math"/>
                      </a:rPr>
                      <m:t>和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67102"/>
                <a:ext cx="8136904" cy="773866"/>
              </a:xfrm>
              <a:prstGeom prst="rect">
                <a:avLst/>
              </a:prstGeom>
              <a:blipFill rotWithShape="1">
                <a:blip r:embed="rId3"/>
                <a:stretch>
                  <a:fillRect l="-1498" b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11560" y="3429000"/>
                <a:ext cx="6498254" cy="1388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练习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若函数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/>
                        </m:ctrlPr>
                      </m:dPr>
                      <m:e>
                        <m:r>
                          <a:rPr lang="zh-CN" altLang="en-US" i="1"/>
                          <m:t>𝑧</m:t>
                        </m:r>
                        <m:r>
                          <a:rPr lang="zh-CN" altLang="en-US"/>
                          <m:t>=</m:t>
                        </m:r>
                        <m:r>
                          <a:rPr lang="zh-CN" altLang="en-US" i="1"/>
                          <m:t>𝑧</m:t>
                        </m:r>
                        <m:r>
                          <a:rPr lang="zh-CN" altLang="en-US"/>
                          <m:t>(</m:t>
                        </m:r>
                        <m:r>
                          <a:rPr lang="zh-CN" altLang="en-US" i="1"/>
                          <m:t>𝑥</m:t>
                        </m:r>
                        <m:r>
                          <a:rPr lang="zh-CN" altLang="en-US"/>
                          <m:t>,</m:t>
                        </m:r>
                        <m:r>
                          <a:rPr lang="zh-CN" altLang="en-US" i="1"/>
                          <m:t>𝑦</m:t>
                        </m:r>
                      </m:e>
                    </m:d>
                  </m:oMath>
                </a14:m>
                <a:r>
                  <a:rPr lang="zh-CN" altLang="zh-CN" dirty="0"/>
                  <a:t>由方程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/>
                        </m:ctrlPr>
                      </m:sSupPr>
                      <m:e>
                        <m:r>
                          <a:rPr lang="zh-CN" altLang="en-US" i="1"/>
                          <m:t>𝑒</m:t>
                        </m:r>
                      </m:e>
                      <m:sup>
                        <m:r>
                          <a:rPr lang="zh-CN" altLang="en-US" i="1"/>
                          <m:t>𝑧</m:t>
                        </m:r>
                      </m:sup>
                    </m:sSup>
                    <m:r>
                      <a:rPr lang="zh-CN" altLang="en-US"/>
                      <m:t>+</m:t>
                    </m:r>
                    <m:r>
                      <a:rPr lang="zh-CN" altLang="en-US" i="1"/>
                      <m:t>𝑥𝑦𝑧</m:t>
                    </m:r>
                    <m:r>
                      <a:rPr lang="zh-CN" altLang="en-US"/>
                      <m:t>+</m:t>
                    </m:r>
                    <m:r>
                      <a:rPr lang="zh-CN" altLang="en-US" i="1"/>
                      <m:t>𝑥</m:t>
                    </m:r>
                    <m:r>
                      <a:rPr lang="zh-CN" altLang="en-US"/>
                      <m:t>+</m:t>
                    </m:r>
                    <m:r>
                      <m:rPr>
                        <m:sty m:val="p"/>
                      </m:rPr>
                      <a:rPr lang="zh-CN" altLang="en-US"/>
                      <m:t>cos</m:t>
                    </m:r>
                    <m:r>
                      <a:rPr lang="zh-CN" altLang="en-US" i="1"/>
                      <m:t>𝑥</m:t>
                    </m:r>
                    <m:r>
                      <a:rPr lang="zh-CN" altLang="en-US"/>
                      <m:t>=2</m:t>
                    </m:r>
                  </m:oMath>
                </a14:m>
                <a:r>
                  <a:rPr lang="zh-CN" altLang="zh-CN" dirty="0"/>
                  <a:t>确定</a:t>
                </a:r>
                <a:r>
                  <a:rPr lang="zh-CN" altLang="zh-CN" dirty="0" smtClean="0"/>
                  <a:t>，</a:t>
                </a: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zh-CN" altLang="en-US" i="1"/>
                      <m:t>𝑑𝑧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(0,1)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29000"/>
                <a:ext cx="6498254" cy="1388201"/>
              </a:xfrm>
              <a:prstGeom prst="rect">
                <a:avLst/>
              </a:prstGeom>
              <a:blipFill rotWithShape="1">
                <a:blip r:embed="rId4"/>
                <a:stretch>
                  <a:fillRect l="-1876" b="-6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8443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16029"/>
              </p:ext>
            </p:extLst>
          </p:nvPr>
        </p:nvGraphicFramePr>
        <p:xfrm>
          <a:off x="1473200" y="1440160"/>
          <a:ext cx="3022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Equation" r:id="rId3" imgW="2997000" imgH="419040" progId="Equation.3">
                  <p:embed/>
                </p:oleObj>
              </mc:Choice>
              <mc:Fallback>
                <p:oleObj name="Equation" r:id="rId3" imgW="299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440160"/>
                        <a:ext cx="3022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57407"/>
              </p:ext>
            </p:extLst>
          </p:nvPr>
        </p:nvGraphicFramePr>
        <p:xfrm>
          <a:off x="381000" y="2049760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5" imgW="1968480" imgH="520560" progId="Equation.3">
                  <p:embed/>
                </p:oleObj>
              </mc:Choice>
              <mc:Fallback>
                <p:oleObj name="Equation" r:id="rId5" imgW="1968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49760"/>
                        <a:ext cx="196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Text Box 3"/>
          <p:cNvSpPr txBox="1">
            <a:spLocks noChangeArrowheads="1"/>
          </p:cNvSpPr>
          <p:nvPr>
            <p:ph type="title"/>
          </p:nvPr>
        </p:nvSpPr>
        <p:spPr>
          <a:xfrm>
            <a:off x="609600" y="708323"/>
            <a:ext cx="16002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备用题</a:t>
            </a:r>
            <a:endParaRPr lang="zh-CN" altLang="en-US" sz="32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54804"/>
              </p:ext>
            </p:extLst>
          </p:nvPr>
        </p:nvGraphicFramePr>
        <p:xfrm>
          <a:off x="5105400" y="1887835"/>
          <a:ext cx="10556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7" imgW="1054080" imgH="927000" progId="Equation.3">
                  <p:embed/>
                </p:oleObj>
              </mc:Choice>
              <mc:Fallback>
                <p:oleObj name="Equation" r:id="rId7" imgW="10540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87835"/>
                        <a:ext cx="10556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4419600" y="136396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分别由下列两式确定 </a:t>
            </a:r>
            <a:r>
              <a:rPr lang="en-US" altLang="zh-CN"/>
              <a:t>: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28600" y="136396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又函数</a:t>
            </a: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2006"/>
              </p:ext>
            </p:extLst>
          </p:nvPr>
        </p:nvGraphicFramePr>
        <p:xfrm>
          <a:off x="3048000" y="860723"/>
          <a:ext cx="21002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公式" r:id="rId9" imgW="838080" imgH="203040" progId="Equation.3">
                  <p:embed/>
                </p:oleObj>
              </mc:Choice>
              <mc:Fallback>
                <p:oleObj name="公式" r:id="rId9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860723"/>
                        <a:ext cx="21002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105400" y="79881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有连续的一阶偏导数 </a:t>
            </a:r>
            <a:r>
              <a:rPr lang="en-US" altLang="zh-CN"/>
              <a:t>,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133600" y="79881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1. 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zh-CN" altLang="en-US"/>
              <a:t>设</a:t>
            </a:r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381000" y="258316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05319"/>
              </p:ext>
            </p:extLst>
          </p:nvPr>
        </p:nvGraphicFramePr>
        <p:xfrm>
          <a:off x="2438400" y="1884660"/>
          <a:ext cx="25892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11" imgW="2590560" imgH="850680" progId="Equation.3">
                  <p:embed/>
                </p:oleObj>
              </mc:Choice>
              <mc:Fallback>
                <p:oleObj name="Equation" r:id="rId11" imgW="25905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84660"/>
                        <a:ext cx="25892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6" name="Line 42"/>
          <p:cNvSpPr>
            <a:spLocks noChangeShapeType="1"/>
          </p:cNvSpPr>
          <p:nvPr/>
        </p:nvSpPr>
        <p:spPr bwMode="auto">
          <a:xfrm>
            <a:off x="2438400" y="2735560"/>
            <a:ext cx="2514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623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3914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二、方程组所确定的隐函数组及其导数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096963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隐函数存在定理还可以推广到方程组的情形</a:t>
            </a:r>
            <a:r>
              <a:rPr lang="en-US" altLang="zh-CN"/>
              <a:t>.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35100" y="2298700"/>
          <a:ext cx="2451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4" imgW="2450880" imgH="977760" progId="Equation.3">
                  <p:embed/>
                </p:oleObj>
              </mc:Choice>
              <mc:Fallback>
                <p:oleObj name="Equation" r:id="rId4" imgW="245088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298700"/>
                        <a:ext cx="2451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038600" y="2687638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397500" y="2286000"/>
          <a:ext cx="1765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6" imgW="1765080" imgH="977760" progId="Equation.3">
                  <p:embed/>
                </p:oleObj>
              </mc:Choice>
              <mc:Fallback>
                <p:oleObj name="Equation" r:id="rId6" imgW="176508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286000"/>
                        <a:ext cx="1765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09600" y="33528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 </a:t>
            </a:r>
            <a:r>
              <a:rPr lang="en-US" altLang="zh-CN" i="1"/>
              <a:t>F</a:t>
            </a:r>
            <a:r>
              <a:rPr lang="zh-CN" altLang="en-US" i="1"/>
              <a:t>、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zh-CN" altLang="en-US"/>
              <a:t>的偏导数组成的行列式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2125663" y="4038600"/>
          <a:ext cx="35131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8" imgW="3517560" imgH="939600" progId="Equation.3">
                  <p:embed/>
                </p:oleObj>
              </mc:Choice>
              <mc:Fallback>
                <p:oleObj name="Equation" r:id="rId8" imgW="351756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038600"/>
                        <a:ext cx="35131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04800" y="5119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en-US" altLang="zh-CN" i="1"/>
              <a:t>F</a:t>
            </a:r>
            <a:r>
              <a:rPr lang="zh-CN" altLang="en-US" i="1"/>
              <a:t>、</a:t>
            </a:r>
            <a:r>
              <a:rPr lang="en-US" altLang="zh-CN" i="1"/>
              <a:t>G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雅可比</a:t>
            </a:r>
            <a:r>
              <a:rPr lang="en-US" altLang="zh-CN" b="1">
                <a:solidFill>
                  <a:schemeClr val="tx2"/>
                </a:solidFill>
              </a:rPr>
              <a:t>( Jacobi )</a:t>
            </a:r>
            <a:r>
              <a:rPr lang="zh-CN" altLang="en-US"/>
              <a:t>行列式</a:t>
            </a:r>
            <a:r>
              <a:rPr lang="en-US" altLang="zh-CN"/>
              <a:t>.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09600" y="16764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以两个方程确定两个隐函数的情况为例 </a:t>
            </a:r>
            <a:r>
              <a:rPr lang="en-US" altLang="zh-CN"/>
              <a:t>,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934200" y="167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pic>
        <p:nvPicPr>
          <p:cNvPr id="14348" name="Picture 12" descr="F:\My Documents\数学资源库\机动.jpg">
            <a:hlinkClick r:id="" action="ppaction://customshow?id=1&amp;return=true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雅可比  目录   上页   下页   返回   结束 </a:t>
            </a:r>
          </a:p>
        </p:txBody>
      </p:sp>
      <p:pic>
        <p:nvPicPr>
          <p:cNvPr id="14350" name="Picture 1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3" name="Picture 1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1" grpId="0" animBg="1"/>
      <p:bldP spid="14343" grpId="0" autoUpdateAnimBg="0"/>
      <p:bldP spid="14345" grpId="0" autoUpdateAnimBg="0"/>
      <p:bldP spid="14346" grpId="0" autoUpdateAnimBg="0"/>
      <p:bldP spid="143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3716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428750" y="2227263"/>
          <a:ext cx="3103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4" name="Equation" r:id="rId4" imgW="3136680" imgH="444240" progId="Equation.3">
                  <p:embed/>
                </p:oleObj>
              </mc:Choice>
              <mc:Fallback>
                <p:oleObj name="Equation" r:id="rId4" imgW="31366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227263"/>
                        <a:ext cx="3103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4495800" y="10048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的某一邻域内具有连续偏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52600" y="381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设函数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195513" y="1052513"/>
          <a:ext cx="2336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Equation" r:id="rId6" imgW="2361960" imgH="444240" progId="Equation.3">
                  <p:embed/>
                </p:oleObj>
              </mc:Choice>
              <mc:Fallback>
                <p:oleObj name="Equation" r:id="rId6" imgW="23619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052513"/>
                        <a:ext cx="2336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971800" y="501650"/>
          <a:ext cx="35734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Equation" r:id="rId8" imgW="3606480" imgH="406080" progId="Equation.3">
                  <p:embed/>
                </p:oleObj>
              </mc:Choice>
              <mc:Fallback>
                <p:oleObj name="Equation" r:id="rId8" imgW="360648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1650"/>
                        <a:ext cx="35734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40465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则方程组</a:t>
            </a:r>
          </a:p>
        </p:txBody>
      </p:sp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1889125" y="4162425"/>
          <a:ext cx="5019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Equation" r:id="rId10" imgW="5067000" imgH="406080" progId="Equation.3">
                  <p:embed/>
                </p:oleObj>
              </mc:Choice>
              <mc:Fallback>
                <p:oleObj name="Equation" r:id="rId10" imgW="506700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162425"/>
                        <a:ext cx="50196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914400" y="30400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③</a:t>
            </a: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6910388" y="4108450"/>
          <a:ext cx="19288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Equation" r:id="rId12" imgW="1955520" imgH="469800" progId="Equation.3">
                  <p:embed/>
                </p:oleObj>
              </mc:Choice>
              <mc:Fallback>
                <p:oleObj name="Equation" r:id="rId12" imgW="195552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4108450"/>
                        <a:ext cx="19288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2362200" y="5181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单值连续函数</a:t>
            </a:r>
          </a:p>
        </p:txBody>
      </p:sp>
      <p:graphicFrame>
        <p:nvGraphicFramePr>
          <p:cNvPr id="25644" name="Object 44"/>
          <p:cNvGraphicFramePr>
            <a:graphicFrameLocks noChangeAspect="1"/>
          </p:cNvGraphicFramePr>
          <p:nvPr/>
        </p:nvGraphicFramePr>
        <p:xfrm>
          <a:off x="5018088" y="5275263"/>
          <a:ext cx="3440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Equation" r:id="rId14" imgW="3466800" imgH="406080" progId="Equation.3">
                  <p:embed/>
                </p:oleObj>
              </mc:Choice>
              <mc:Fallback>
                <p:oleObj name="Equation" r:id="rId14" imgW="3466800" imgH="406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5275263"/>
                        <a:ext cx="34401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304800" y="57292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且有偏导数公式 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914400" y="9953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① </a:t>
            </a:r>
            <a:r>
              <a:rPr lang="zh-CN" altLang="en-US">
                <a:latin typeface="楷体_GB2312" pitchFamily="49" charset="-122"/>
              </a:rPr>
              <a:t>在点</a:t>
            </a:r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9144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②</a:t>
            </a:r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04800" y="46482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的某一邻域内可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唯一</a:t>
            </a:r>
            <a:r>
              <a:rPr lang="zh-CN" altLang="en-US">
                <a:latin typeface="楷体_GB2312" pitchFamily="49" charset="-122"/>
              </a:rPr>
              <a:t>确定一组满足条件</a:t>
            </a:r>
          </a:p>
        </p:txBody>
      </p:sp>
      <p:sp>
        <p:nvSpPr>
          <p:cNvPr id="25678" name="Text Box 78"/>
          <p:cNvSpPr txBox="1">
            <a:spLocks noChangeArrowheads="1"/>
          </p:cNvSpPr>
          <p:nvPr/>
        </p:nvSpPr>
        <p:spPr bwMode="auto">
          <a:xfrm>
            <a:off x="6553200" y="411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满足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25679" name="Object 79"/>
          <p:cNvGraphicFramePr>
            <a:graphicFrameLocks noChangeAspect="1"/>
          </p:cNvGraphicFramePr>
          <p:nvPr/>
        </p:nvGraphicFramePr>
        <p:xfrm>
          <a:off x="1447800" y="2895600"/>
          <a:ext cx="29194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Equation" r:id="rId16" imgW="2958840" imgH="977760" progId="Equation.3">
                  <p:embed/>
                </p:oleObj>
              </mc:Choice>
              <mc:Fallback>
                <p:oleObj name="Equation" r:id="rId16" imgW="2958840" imgH="97776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29194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1" name="Object 81"/>
          <p:cNvGraphicFramePr>
            <a:graphicFrameLocks noChangeAspect="1"/>
          </p:cNvGraphicFramePr>
          <p:nvPr/>
        </p:nvGraphicFramePr>
        <p:xfrm>
          <a:off x="4662488" y="2227263"/>
          <a:ext cx="31035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18" imgW="3136680" imgH="444240" progId="Equation.3">
                  <p:embed/>
                </p:oleObj>
              </mc:Choice>
              <mc:Fallback>
                <p:oleObj name="Equation" r:id="rId18" imgW="3136680" imgH="44424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227263"/>
                        <a:ext cx="31035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82" name="Text Box 82"/>
          <p:cNvSpPr txBox="1">
            <a:spLocks noChangeArrowheads="1"/>
          </p:cNvSpPr>
          <p:nvPr/>
        </p:nvSpPr>
        <p:spPr bwMode="auto">
          <a:xfrm>
            <a:off x="1354138" y="1538288"/>
            <a:ext cx="2065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导数；</a:t>
            </a:r>
          </a:p>
        </p:txBody>
      </p:sp>
      <p:graphicFrame>
        <p:nvGraphicFramePr>
          <p:cNvPr id="25684" name="Object 84"/>
          <p:cNvGraphicFramePr>
            <a:graphicFrameLocks noChangeAspect="1"/>
          </p:cNvGraphicFramePr>
          <p:nvPr/>
        </p:nvGraphicFramePr>
        <p:xfrm>
          <a:off x="6461125" y="4740275"/>
          <a:ext cx="230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2" name="Equation" r:id="rId20" imgW="2323800" imgH="444240" progId="Equation.3">
                  <p:embed/>
                </p:oleObj>
              </mc:Choice>
              <mc:Fallback>
                <p:oleObj name="Equation" r:id="rId20" imgW="2323800" imgH="44424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4740275"/>
                        <a:ext cx="23018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85" name="Picture 85" descr="机动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86" name="Text Box 8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5687" name="Picture 8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88" name="Picture 8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89" name="Picture 8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90" name="Picture 9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91" name="Picture 9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692" name="Object 92"/>
          <p:cNvGraphicFramePr>
            <a:graphicFrameLocks noChangeAspect="1"/>
          </p:cNvGraphicFramePr>
          <p:nvPr/>
        </p:nvGraphicFramePr>
        <p:xfrm>
          <a:off x="401638" y="5273675"/>
          <a:ext cx="20367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Equation" r:id="rId28" imgW="2057400" imgH="444240" progId="Equation.3">
                  <p:embed/>
                </p:oleObj>
              </mc:Choice>
              <mc:Fallback>
                <p:oleObj name="Equation" r:id="rId28" imgW="2057400" imgH="44424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5273675"/>
                        <a:ext cx="20367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5" grpId="0" autoUpdateAnimBg="0"/>
      <p:bldP spid="25604" grpId="0" autoUpdateAnimBg="0"/>
      <p:bldP spid="25609" grpId="0" autoUpdateAnimBg="0"/>
      <p:bldP spid="25640" grpId="0" autoUpdateAnimBg="0"/>
      <p:bldP spid="25633" grpId="0" autoUpdateAnimBg="0"/>
      <p:bldP spid="25645" grpId="0" autoUpdateAnimBg="0"/>
      <p:bldP spid="25666" grpId="0" autoUpdateAnimBg="0"/>
      <p:bldP spid="25675" grpId="0" autoUpdateAnimBg="0"/>
      <p:bldP spid="25676" grpId="0" autoUpdateAnimBg="0"/>
      <p:bldP spid="25678" grpId="0" autoUpdateAnimBg="0"/>
      <p:bldP spid="256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652463" y="368300"/>
          <a:ext cx="2601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4" name="Equation" r:id="rId4" imgW="2603160" imgH="927000" progId="Equation.3">
                  <p:embed/>
                </p:oleObj>
              </mc:Choice>
              <mc:Fallback>
                <p:oleObj name="Equation" r:id="rId4" imgW="2603160" imgH="927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68300"/>
                        <a:ext cx="26019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474913" y="1293813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914400" y="1881188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5" name="Equation" r:id="rId6" imgW="2514600" imgH="927000" progId="Equation.3">
                  <p:embed/>
                </p:oleObj>
              </mc:Choice>
              <mc:Fallback>
                <p:oleObj name="Equation" r:id="rId6" imgW="2514600" imgH="927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81188"/>
                        <a:ext cx="251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2590800" y="2819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98" name="Object 30"/>
          <p:cNvGraphicFramePr>
            <a:graphicFrameLocks noChangeAspect="1"/>
          </p:cNvGraphicFramePr>
          <p:nvPr/>
        </p:nvGraphicFramePr>
        <p:xfrm>
          <a:off x="2638425" y="3454400"/>
          <a:ext cx="2500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6" name="Equation" r:id="rId8" imgW="2501640" imgH="927000" progId="Equation.3">
                  <p:embed/>
                </p:oleObj>
              </mc:Choice>
              <mc:Fallback>
                <p:oleObj name="Equation" r:id="rId8" imgW="2501640" imgH="927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454400"/>
                        <a:ext cx="25003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4724400" y="4343400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801" name="Object 33"/>
          <p:cNvGraphicFramePr>
            <a:graphicFrameLocks noChangeAspect="1"/>
          </p:cNvGraphicFramePr>
          <p:nvPr/>
        </p:nvGraphicFramePr>
        <p:xfrm>
          <a:off x="2698750" y="4953000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7" name="Equation" r:id="rId10" imgW="2514600" imgH="927000" progId="Equation.3">
                  <p:embed/>
                </p:oleObj>
              </mc:Choice>
              <mc:Fallback>
                <p:oleObj name="Equation" r:id="rId10" imgW="2514600" imgH="927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953000"/>
                        <a:ext cx="251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4724400" y="59436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381000" y="4789488"/>
            <a:ext cx="2133600" cy="1382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定理证明略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  <a:r>
              <a:rPr lang="zh-CN" altLang="en-US"/>
              <a:t>仅推导偏导数公式如下：</a:t>
            </a:r>
          </a:p>
        </p:txBody>
      </p:sp>
      <p:graphicFrame>
        <p:nvGraphicFramePr>
          <p:cNvPr id="32818" name="Object 50"/>
          <p:cNvGraphicFramePr>
            <a:graphicFrameLocks noChangeAspect="1"/>
          </p:cNvGraphicFramePr>
          <p:nvPr/>
        </p:nvGraphicFramePr>
        <p:xfrm>
          <a:off x="3200400" y="280988"/>
          <a:ext cx="34020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8" name="Equation" r:id="rId12" imgW="3403440" imgH="1485720" progId="Equation.3">
                  <p:embed/>
                </p:oleObj>
              </mc:Choice>
              <mc:Fallback>
                <p:oleObj name="Equation" r:id="rId12" imgW="3403440" imgH="14857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0988"/>
                        <a:ext cx="34020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9" name="Object 51"/>
          <p:cNvGraphicFramePr>
            <a:graphicFrameLocks noChangeAspect="1"/>
          </p:cNvGraphicFramePr>
          <p:nvPr/>
        </p:nvGraphicFramePr>
        <p:xfrm>
          <a:off x="3379788" y="1822450"/>
          <a:ext cx="340201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9" name="Equation" r:id="rId14" imgW="3403440" imgH="1485720" progId="Equation.3">
                  <p:embed/>
                </p:oleObj>
              </mc:Choice>
              <mc:Fallback>
                <p:oleObj name="Equation" r:id="rId14" imgW="3403440" imgH="14857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822450"/>
                        <a:ext cx="3402012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0" name="Object 52"/>
          <p:cNvGraphicFramePr>
            <a:graphicFrameLocks noChangeAspect="1"/>
          </p:cNvGraphicFramePr>
          <p:nvPr/>
        </p:nvGraphicFramePr>
        <p:xfrm>
          <a:off x="5181600" y="3371850"/>
          <a:ext cx="33512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0" name="Equation" r:id="rId16" imgW="3352680" imgH="1485720" progId="Equation.3">
                  <p:embed/>
                </p:oleObj>
              </mc:Choice>
              <mc:Fallback>
                <p:oleObj name="Equation" r:id="rId16" imgW="3352680" imgH="148572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71850"/>
                        <a:ext cx="33512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1" name="Object 53"/>
          <p:cNvGraphicFramePr>
            <a:graphicFrameLocks noChangeAspect="1"/>
          </p:cNvGraphicFramePr>
          <p:nvPr/>
        </p:nvGraphicFramePr>
        <p:xfrm>
          <a:off x="5181600" y="4870450"/>
          <a:ext cx="34528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1" name="Equation" r:id="rId18" imgW="3454200" imgH="1485720" progId="Equation.3">
                  <p:embed/>
                </p:oleObj>
              </mc:Choice>
              <mc:Fallback>
                <p:oleObj name="Equation" r:id="rId18" imgW="3454200" imgH="148572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70450"/>
                        <a:ext cx="34528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23" name="Picture 55" descr="机动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2825" name="Picture 5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26" name="Picture 5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27" name="Picture 5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28" name="Picture 6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29" name="Picture 6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830" name="Object 62"/>
          <p:cNvGraphicFramePr>
            <a:graphicFrameLocks noChangeAspect="1"/>
          </p:cNvGraphicFramePr>
          <p:nvPr/>
        </p:nvGraphicFramePr>
        <p:xfrm>
          <a:off x="5562600" y="266700"/>
          <a:ext cx="46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2" name="Equation" r:id="rId26" imgW="469800" imgH="952200" progId="Equation.3">
                  <p:embed/>
                </p:oleObj>
              </mc:Choice>
              <mc:Fallback>
                <p:oleObj name="Equation" r:id="rId26" imgW="469800" imgH="952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6700"/>
                        <a:ext cx="46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1" name="Object 63"/>
          <p:cNvGraphicFramePr>
            <a:graphicFrameLocks noChangeAspect="1"/>
          </p:cNvGraphicFramePr>
          <p:nvPr/>
        </p:nvGraphicFramePr>
        <p:xfrm>
          <a:off x="5708650" y="1828800"/>
          <a:ext cx="48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3" name="Equation" r:id="rId28" imgW="482400" imgH="1002960" progId="Equation.3">
                  <p:embed/>
                </p:oleObj>
              </mc:Choice>
              <mc:Fallback>
                <p:oleObj name="Equation" r:id="rId28" imgW="482400" imgH="10029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1828800"/>
                        <a:ext cx="482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2" name="Object 64"/>
          <p:cNvGraphicFramePr>
            <a:graphicFrameLocks noChangeAspect="1"/>
          </p:cNvGraphicFramePr>
          <p:nvPr/>
        </p:nvGraphicFramePr>
        <p:xfrm>
          <a:off x="7924800" y="3390900"/>
          <a:ext cx="46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4" name="Equation" r:id="rId30" imgW="469800" imgH="952200" progId="Equation.3">
                  <p:embed/>
                </p:oleObj>
              </mc:Choice>
              <mc:Fallback>
                <p:oleObj name="Equation" r:id="rId30" imgW="469800" imgH="9522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390900"/>
                        <a:ext cx="46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3" name="Object 65"/>
          <p:cNvGraphicFramePr>
            <a:graphicFrameLocks noChangeAspect="1"/>
          </p:cNvGraphicFramePr>
          <p:nvPr/>
        </p:nvGraphicFramePr>
        <p:xfrm>
          <a:off x="8001000" y="4876800"/>
          <a:ext cx="48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5" name="Equation" r:id="rId32" imgW="482400" imgH="1002960" progId="Equation.3">
                  <p:embed/>
                </p:oleObj>
              </mc:Choice>
              <mc:Fallback>
                <p:oleObj name="Equation" r:id="rId32" imgW="482400" imgH="10029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876800"/>
                        <a:ext cx="482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 animBg="1"/>
      <p:bldP spid="32796" grpId="0" animBg="1"/>
      <p:bldP spid="32799" grpId="0" animBg="1"/>
      <p:bldP spid="32802" grpId="0" animBg="1"/>
      <p:bldP spid="328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53170"/>
              </p:ext>
            </p:extLst>
          </p:nvPr>
        </p:nvGraphicFramePr>
        <p:xfrm>
          <a:off x="1763688" y="1772816"/>
          <a:ext cx="41132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1" name="Equation" r:id="rId4" imgW="4114800" imgH="1002960" progId="Equation.3">
                  <p:embed/>
                </p:oleObj>
              </mc:Choice>
              <mc:Fallback>
                <p:oleObj name="Equation" r:id="rId4" imgW="411480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772816"/>
                        <a:ext cx="41132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93063"/>
              </p:ext>
            </p:extLst>
          </p:nvPr>
        </p:nvGraphicFramePr>
        <p:xfrm>
          <a:off x="2122488" y="612180"/>
          <a:ext cx="24495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2" name="Equation" r:id="rId6" imgW="2450880" imgH="1002960" progId="Equation.3">
                  <p:embed/>
                </p:oleObj>
              </mc:Choice>
              <mc:Fallback>
                <p:oleObj name="Equation" r:id="rId6" imgW="245088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612180"/>
                        <a:ext cx="24495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572000" y="79156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有隐函数组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382000" y="79156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22548" y="3356992"/>
            <a:ext cx="278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两边</a:t>
            </a:r>
            <a:r>
              <a:rPr lang="zh-CN" altLang="en-US" dirty="0" smtClean="0"/>
              <a:t>对 </a:t>
            </a:r>
            <a:r>
              <a:rPr lang="en-US" altLang="zh-CN" i="1" dirty="0"/>
              <a:t>x </a:t>
            </a:r>
            <a:r>
              <a:rPr lang="zh-CN" altLang="en-US" dirty="0"/>
              <a:t>求导得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84187"/>
              </p:ext>
            </p:extLst>
          </p:nvPr>
        </p:nvGraphicFramePr>
        <p:xfrm>
          <a:off x="6489700" y="548680"/>
          <a:ext cx="196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3" name="Equation" r:id="rId8" imgW="1968480" imgH="1002960" progId="Equation.3">
                  <p:embed/>
                </p:oleObj>
              </mc:Choice>
              <mc:Fallback>
                <p:oleObj name="Equation" r:id="rId8" imgW="196848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48680"/>
                        <a:ext cx="196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97" name="Group 69"/>
          <p:cNvGrpSpPr>
            <a:grpSpLocks/>
          </p:cNvGrpSpPr>
          <p:nvPr/>
        </p:nvGrpSpPr>
        <p:grpSpPr bwMode="auto">
          <a:xfrm>
            <a:off x="2317750" y="2148880"/>
            <a:ext cx="2411413" cy="0"/>
            <a:chOff x="384" y="864"/>
            <a:chExt cx="1632" cy="0"/>
          </a:xfrm>
        </p:grpSpPr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02" name="Group 74"/>
          <p:cNvGrpSpPr>
            <a:grpSpLocks/>
          </p:cNvGrpSpPr>
          <p:nvPr/>
        </p:nvGrpSpPr>
        <p:grpSpPr bwMode="auto">
          <a:xfrm>
            <a:off x="2339752" y="2758480"/>
            <a:ext cx="2447925" cy="0"/>
            <a:chOff x="384" y="864"/>
            <a:chExt cx="1632" cy="0"/>
          </a:xfrm>
        </p:grpSpPr>
        <p:sp>
          <p:nvSpPr>
            <p:cNvPr id="22603" name="Line 75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10" name="Rectangle 8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78880"/>
            <a:ext cx="1752600" cy="457200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设方程组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41005"/>
              </p:ext>
            </p:extLst>
          </p:nvPr>
        </p:nvGraphicFramePr>
        <p:xfrm>
          <a:off x="3048000" y="3047405"/>
          <a:ext cx="4619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" name="Equation" r:id="rId10" imgW="380880" imgH="901440" progId="Equation.3">
                  <p:embed/>
                </p:oleObj>
              </mc:Choice>
              <mc:Fallback>
                <p:oleObj name="Equation" r:id="rId10" imgW="38088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7405"/>
                        <a:ext cx="4619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519839"/>
              </p:ext>
            </p:extLst>
          </p:nvPr>
        </p:nvGraphicFramePr>
        <p:xfrm>
          <a:off x="4495800" y="275848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5" name="Equation" r:id="rId12" imgW="558720" imgH="927000" progId="Equation.3">
                  <p:embed/>
                </p:oleObj>
              </mc:Choice>
              <mc:Fallback>
                <p:oleObj name="Equation" r:id="rId12" imgW="558720" imgH="927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58480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50446"/>
              </p:ext>
            </p:extLst>
          </p:nvPr>
        </p:nvGraphicFramePr>
        <p:xfrm>
          <a:off x="5867400" y="275848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6" name="Equation" r:id="rId14" imgW="558720" imgH="927000" progId="Equation.3">
                  <p:embed/>
                </p:oleObj>
              </mc:Choice>
              <mc:Fallback>
                <p:oleObj name="Equation" r:id="rId14" imgW="558720" imgH="927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58480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12878"/>
              </p:ext>
            </p:extLst>
          </p:nvPr>
        </p:nvGraphicFramePr>
        <p:xfrm>
          <a:off x="4495800" y="366018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7" name="Equation" r:id="rId16" imgW="558720" imgH="927000" progId="Equation.3">
                  <p:embed/>
                </p:oleObj>
              </mc:Choice>
              <mc:Fallback>
                <p:oleObj name="Equation" r:id="rId16" imgW="558720" imgH="927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60180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53867"/>
              </p:ext>
            </p:extLst>
          </p:nvPr>
        </p:nvGraphicFramePr>
        <p:xfrm>
          <a:off x="5867400" y="3677643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8" name="Equation" r:id="rId18" imgW="558720" imgH="927000" progId="Equation.3">
                  <p:embed/>
                </p:oleObj>
              </mc:Choice>
              <mc:Fallback>
                <p:oleObj name="Equation" r:id="rId18" imgW="558720" imgH="927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77643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176340"/>
              </p:ext>
            </p:extLst>
          </p:nvPr>
        </p:nvGraphicFramePr>
        <p:xfrm>
          <a:off x="3346450" y="295533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9" name="Equation" r:id="rId20" imgW="393480" imgH="444240" progId="Equation.3">
                  <p:embed/>
                </p:oleObj>
              </mc:Choice>
              <mc:Fallback>
                <p:oleObj name="Equation" r:id="rId20" imgW="393480" imgH="4442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295533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90188"/>
              </p:ext>
            </p:extLst>
          </p:nvPr>
        </p:nvGraphicFramePr>
        <p:xfrm>
          <a:off x="3759200" y="2955330"/>
          <a:ext cx="67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0" name="Equation" r:id="rId22" imgW="672840" imgH="444240" progId="Equation.3">
                  <p:embed/>
                </p:oleObj>
              </mc:Choice>
              <mc:Fallback>
                <p:oleObj name="Equation" r:id="rId22" imgW="672840" imgH="4442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2955330"/>
                        <a:ext cx="67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66786"/>
              </p:ext>
            </p:extLst>
          </p:nvPr>
        </p:nvGraphicFramePr>
        <p:xfrm>
          <a:off x="5105400" y="2955330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1" name="Equation" r:id="rId24" imgW="647640" imgH="444240" progId="Equation.3">
                  <p:embed/>
                </p:oleObj>
              </mc:Choice>
              <mc:Fallback>
                <p:oleObj name="Equation" r:id="rId24" imgW="647640" imgH="4442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55330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13907"/>
              </p:ext>
            </p:extLst>
          </p:nvPr>
        </p:nvGraphicFramePr>
        <p:xfrm>
          <a:off x="6477000" y="3010893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2" name="Equation" r:id="rId26" imgW="495000" imgH="317160" progId="Equation.3">
                  <p:embed/>
                </p:oleObj>
              </mc:Choice>
              <mc:Fallback>
                <p:oleObj name="Equation" r:id="rId26" imgW="495000" imgH="3171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10893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2064"/>
              </p:ext>
            </p:extLst>
          </p:nvPr>
        </p:nvGraphicFramePr>
        <p:xfrm>
          <a:off x="3348038" y="386973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3" name="Equation" r:id="rId28" imgW="431640" imgH="444240" progId="Equation.3">
                  <p:embed/>
                </p:oleObj>
              </mc:Choice>
              <mc:Fallback>
                <p:oleObj name="Equation" r:id="rId28" imgW="431640" imgH="4442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86973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47820"/>
              </p:ext>
            </p:extLst>
          </p:nvPr>
        </p:nvGraphicFramePr>
        <p:xfrm>
          <a:off x="3779838" y="386973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4" name="Equation" r:id="rId30" imgW="711000" imgH="444240" progId="Equation.3">
                  <p:embed/>
                </p:oleObj>
              </mc:Choice>
              <mc:Fallback>
                <p:oleObj name="Equation" r:id="rId30" imgW="711000" imgH="4442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869730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80240"/>
              </p:ext>
            </p:extLst>
          </p:nvPr>
        </p:nvGraphicFramePr>
        <p:xfrm>
          <a:off x="5105400" y="3885605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5" name="Equation" r:id="rId32" imgW="685800" imgH="444240" progId="Equation.3">
                  <p:embed/>
                </p:oleObj>
              </mc:Choice>
              <mc:Fallback>
                <p:oleObj name="Equation" r:id="rId32" imgW="685800" imgH="4442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5605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7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831321"/>
              </p:ext>
            </p:extLst>
          </p:nvPr>
        </p:nvGraphicFramePr>
        <p:xfrm>
          <a:off x="6553200" y="3925293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6" name="Equation" r:id="rId34" imgW="495000" imgH="317160" progId="Equation.3">
                  <p:embed/>
                </p:oleObj>
              </mc:Choice>
              <mc:Fallback>
                <p:oleObj name="Equation" r:id="rId34" imgW="495000" imgH="31716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25293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82814"/>
              </p:ext>
            </p:extLst>
          </p:nvPr>
        </p:nvGraphicFramePr>
        <p:xfrm>
          <a:off x="5508104" y="5045224"/>
          <a:ext cx="25892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7" name="Equation" r:id="rId36" imgW="2583226" imgH="922093" progId="Equation.3">
                  <p:embed/>
                </p:oleObj>
              </mc:Choice>
              <mc:Fallback>
                <p:oleObj name="Equation" r:id="rId36" imgW="2583226" imgH="922093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045224"/>
                        <a:ext cx="25892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88921"/>
              </p:ext>
            </p:extLst>
          </p:nvPr>
        </p:nvGraphicFramePr>
        <p:xfrm>
          <a:off x="2771800" y="5063356"/>
          <a:ext cx="25463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8" name="Equation" r:id="rId38" imgW="2529886" imgH="922093" progId="Equation.3">
                  <p:embed/>
                </p:oleObj>
              </mc:Choice>
              <mc:Fallback>
                <p:oleObj name="Equation" r:id="rId38" imgW="2529886" imgH="922093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063356"/>
                        <a:ext cx="25463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524208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解方程组可得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  <p:bldP spid="22537" grpId="0" autoUpdateAnimBg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371600" cy="3810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4.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905000" y="457200"/>
          <a:ext cx="388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7" name="Equation" r:id="rId3" imgW="3886200" imgH="393480" progId="Equation.3">
                  <p:embed/>
                </p:oleObj>
              </mc:Choice>
              <mc:Fallback>
                <p:oleObj name="Equation" r:id="rId3" imgW="38862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"/>
                        <a:ext cx="388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388100" y="2159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8" name="Equation" r:id="rId5" imgW="2374560" imgH="927000" progId="Equation.3">
                  <p:embed/>
                </p:oleObj>
              </mc:Choice>
              <mc:Fallback>
                <p:oleObj name="Equation" r:id="rId5" imgW="237456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215900"/>
                        <a:ext cx="237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09600" y="10112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chemeClr val="tx2"/>
                </a:solidFill>
              </a:rPr>
              <a:t>解:</a:t>
            </a:r>
            <a:endParaRPr lang="en-US" altLang="zh-CN" b="1">
              <a:solidFill>
                <a:schemeClr val="tx2"/>
              </a:solidFill>
            </a:endParaRP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038278"/>
              </p:ext>
            </p:extLst>
          </p:nvPr>
        </p:nvGraphicFramePr>
        <p:xfrm>
          <a:off x="1331640" y="3289300"/>
          <a:ext cx="177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9" name="Equation" r:id="rId7" imgW="1777680" imgH="977760" progId="Equation.3">
                  <p:embed/>
                </p:oleObj>
              </mc:Choice>
              <mc:Fallback>
                <p:oleObj name="Equation" r:id="rId7" imgW="177768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89300"/>
                        <a:ext cx="1778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454150" y="4310063"/>
          <a:ext cx="111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0" name="Equation" r:id="rId9" imgW="1117440" imgH="927000" progId="Equation.3">
                  <p:embed/>
                </p:oleObj>
              </mc:Choice>
              <mc:Fallback>
                <p:oleObj name="Equation" r:id="rId9" imgW="1117440" imgH="927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310063"/>
                        <a:ext cx="111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6473825" y="3276600"/>
          <a:ext cx="2243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1" name="Equation" r:id="rId11" imgW="2361960" imgH="965160" progId="Equation.3">
                  <p:embed/>
                </p:oleObj>
              </mc:Choice>
              <mc:Fallback>
                <p:oleObj name="Equation" r:id="rId11" imgW="2361960" imgH="965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3276600"/>
                        <a:ext cx="22431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219200" y="99695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方程组两边对 </a:t>
            </a:r>
            <a:r>
              <a:rPr lang="en-US" altLang="zh-CN" i="1"/>
              <a:t>x </a:t>
            </a:r>
            <a:r>
              <a:rPr lang="zh-CN" altLang="zh-CN"/>
              <a:t>求导，并移项得</a:t>
            </a:r>
            <a:endParaRPr lang="zh-CN" alt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5791200" y="395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</a:t>
            </a:r>
          </a:p>
        </p:txBody>
      </p:sp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2635250" y="2355850"/>
          <a:ext cx="23479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2" name="Equation" r:id="rId13" imgW="2349360" imgH="927000" progId="Equation.3">
                  <p:embed/>
                </p:oleObj>
              </mc:Choice>
              <mc:Fallback>
                <p:oleObj name="Equation" r:id="rId13" imgW="2349360" imgH="927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355850"/>
                        <a:ext cx="23479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2571750" y="42672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3" name="Equation" r:id="rId15" imgW="1460160" imgH="977760" progId="Equation.3">
                  <p:embed/>
                </p:oleObj>
              </mc:Choice>
              <mc:Fallback>
                <p:oleObj name="Equation" r:id="rId15" imgW="1460160" imgH="9777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267200"/>
                        <a:ext cx="1460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4025900" y="4322763"/>
          <a:ext cx="189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4" name="Equation" r:id="rId17" imgW="1892160" imgH="965160" progId="Equation.3">
                  <p:embed/>
                </p:oleObj>
              </mc:Choice>
              <mc:Fallback>
                <p:oleObj name="Equation" r:id="rId17" imgW="1892160" imgH="965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322763"/>
                        <a:ext cx="189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2732088" y="5332413"/>
          <a:ext cx="1320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5" name="Equation" r:id="rId19" imgW="1320480" imgH="977760" progId="Equation.3">
                  <p:embed/>
                </p:oleObj>
              </mc:Choice>
              <mc:Fallback>
                <p:oleObj name="Equation" r:id="rId19" imgW="1320480" imgH="9777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332413"/>
                        <a:ext cx="1320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1460500" y="5370513"/>
          <a:ext cx="111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6" name="Equation" r:id="rId21" imgW="1117440" imgH="927000" progId="Equation.3">
                  <p:embed/>
                </p:oleObj>
              </mc:Choice>
              <mc:Fallback>
                <p:oleObj name="Equation" r:id="rId21" imgW="1117440" imgH="927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370513"/>
                        <a:ext cx="111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4114800" y="529590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7" name="Equation" r:id="rId23" imgW="1803240" imgH="965160" progId="Equation.3">
                  <p:embed/>
                </p:oleObj>
              </mc:Choice>
              <mc:Fallback>
                <p:oleObj name="Equation" r:id="rId23" imgW="1803240" imgH="965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95900"/>
                        <a:ext cx="1803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019800" y="1828800"/>
            <a:ext cx="2895600" cy="3429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019800" y="2057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练习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求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7467600" y="1879600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8" name="Equation" r:id="rId25" imgW="1346040" imgH="927000" progId="Equation.3">
                  <p:embed/>
                </p:oleObj>
              </mc:Choice>
              <mc:Fallback>
                <p:oleObj name="Equation" r:id="rId25" imgW="1346040" imgH="927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79600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2668588" y="1447800"/>
          <a:ext cx="23606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9" name="Equation" r:id="rId27" imgW="2361960" imgH="927000" progId="Equation.3">
                  <p:embed/>
                </p:oleObj>
              </mc:Choice>
              <mc:Fallback>
                <p:oleObj name="Equation" r:id="rId27" imgW="2361960" imgH="927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447800"/>
                        <a:ext cx="23606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55526"/>
              </p:ext>
            </p:extLst>
          </p:nvPr>
        </p:nvGraphicFramePr>
        <p:xfrm>
          <a:off x="3131840" y="3479800"/>
          <a:ext cx="200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0" name="Equation" r:id="rId29" imgW="2006280" imgH="520560" progId="Equation.3">
                  <p:embed/>
                </p:oleObj>
              </mc:Choice>
              <mc:Fallback>
                <p:oleObj name="Equation" r:id="rId29" imgW="2006280" imgH="5205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479800"/>
                        <a:ext cx="2006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9" name="AutoShape 37"/>
          <p:cNvSpPr>
            <a:spLocks/>
          </p:cNvSpPr>
          <p:nvPr/>
        </p:nvSpPr>
        <p:spPr bwMode="auto">
          <a:xfrm>
            <a:off x="2363788" y="1689100"/>
            <a:ext cx="201612" cy="1447800"/>
          </a:xfrm>
          <a:prstGeom prst="leftBrace">
            <a:avLst>
              <a:gd name="adj1" fmla="val 598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6465888" y="4191000"/>
          <a:ext cx="2255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1" name="Equation" r:id="rId31" imgW="2374560" imgH="965160" progId="Equation.3">
                  <p:embed/>
                </p:oleObj>
              </mc:Choice>
              <mc:Fallback>
                <p:oleObj name="Equation" r:id="rId31" imgW="2374560" imgH="9651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4191000"/>
                        <a:ext cx="22558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AutoShape 39"/>
          <p:cNvSpPr>
            <a:spLocks/>
          </p:cNvSpPr>
          <p:nvPr/>
        </p:nvSpPr>
        <p:spPr bwMode="auto">
          <a:xfrm>
            <a:off x="6221413" y="3429000"/>
            <a:ext cx="179387" cy="1447800"/>
          </a:xfrm>
          <a:prstGeom prst="leftBrace">
            <a:avLst>
              <a:gd name="adj1" fmla="val 67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2" name="AutoShape 40"/>
          <p:cNvSpPr>
            <a:spLocks/>
          </p:cNvSpPr>
          <p:nvPr/>
        </p:nvSpPr>
        <p:spPr bwMode="auto">
          <a:xfrm>
            <a:off x="1143000" y="4475163"/>
            <a:ext cx="201613" cy="1676400"/>
          </a:xfrm>
          <a:prstGeom prst="leftBrace">
            <a:avLst>
              <a:gd name="adj1" fmla="val 692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93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595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6" name="Picture 4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7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8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9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00" name="Text Box 48"/>
          <p:cNvSpPr txBox="1">
            <a:spLocks noChangeArrowheads="1"/>
          </p:cNvSpPr>
          <p:nvPr/>
        </p:nvSpPr>
        <p:spPr bwMode="auto">
          <a:xfrm>
            <a:off x="6019800" y="26670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答案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3601" name="Text Box 49"/>
          <p:cNvSpPr txBox="1">
            <a:spLocks noChangeArrowheads="1"/>
          </p:cNvSpPr>
          <p:nvPr/>
        </p:nvSpPr>
        <p:spPr bwMode="auto">
          <a:xfrm>
            <a:off x="787901" y="3481844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当 </a:t>
            </a:r>
            <a:endParaRPr lang="zh-CN" altLang="en-US" dirty="0"/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571877" y="499745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有</a:t>
            </a:r>
            <a:endParaRPr lang="zh-CN" altLang="en-US" dirty="0"/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5076056" y="3481844"/>
            <a:ext cx="992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时： 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71" grpId="0" autoUpdateAnimBg="0"/>
      <p:bldP spid="23583" grpId="0" animBg="1" autoUpdateAnimBg="0"/>
      <p:bldP spid="23565" grpId="0" autoUpdateAnimBg="0"/>
      <p:bldP spid="23589" grpId="0" animBg="1"/>
      <p:bldP spid="23591" grpId="0" animBg="1"/>
      <p:bldP spid="23592" grpId="0" animBg="1"/>
      <p:bldP spid="23600" grpId="0" build="p" autoUpdateAnimBg="0"/>
      <p:bldP spid="23601" grpId="0" build="p" autoUpdateAnimBg="0"/>
      <p:bldP spid="23602" grpId="0" build="p" autoUpdateAnimBg="0"/>
      <p:bldP spid="3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21336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14400" y="11430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隐函数</a:t>
            </a:r>
            <a:r>
              <a:rPr lang="en-US" altLang="zh-CN"/>
              <a:t>( </a:t>
            </a:r>
            <a:r>
              <a:rPr lang="zh-CN" altLang="en-US"/>
              <a:t>组</a:t>
            </a:r>
            <a:r>
              <a:rPr lang="en-US" altLang="zh-CN"/>
              <a:t>) </a:t>
            </a:r>
            <a:r>
              <a:rPr lang="zh-CN" altLang="en-US"/>
              <a:t>存在定理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14400" y="1782763"/>
            <a:ext cx="398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隐函数 </a:t>
            </a:r>
            <a:r>
              <a:rPr lang="en-US" altLang="zh-CN"/>
              <a:t>( </a:t>
            </a:r>
            <a:r>
              <a:rPr lang="zh-CN" altLang="en-US"/>
              <a:t>组</a:t>
            </a:r>
            <a:r>
              <a:rPr lang="en-US" altLang="zh-CN"/>
              <a:t>) </a:t>
            </a:r>
            <a:r>
              <a:rPr lang="zh-CN" altLang="en-US"/>
              <a:t>求导方法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295400" y="23764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方法</a:t>
            </a:r>
            <a:r>
              <a:rPr lang="en-US" altLang="zh-CN"/>
              <a:t>1. </a:t>
            </a:r>
            <a:r>
              <a:rPr lang="zh-CN" altLang="en-US"/>
              <a:t>利用复合函数求导法则直接计算 </a:t>
            </a:r>
            <a:r>
              <a:rPr lang="en-US" altLang="zh-CN"/>
              <a:t>;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295400" y="2986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方法</a:t>
            </a:r>
            <a:r>
              <a:rPr lang="en-US" altLang="zh-CN"/>
              <a:t>2. </a:t>
            </a:r>
            <a:r>
              <a:rPr lang="zh-CN" altLang="en-US"/>
              <a:t>利用微分形式不变性 </a:t>
            </a:r>
            <a:r>
              <a:rPr lang="en-US" altLang="zh-CN"/>
              <a:t>;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方法</a:t>
            </a:r>
            <a:r>
              <a:rPr lang="en-US" altLang="zh-CN"/>
              <a:t>3. </a:t>
            </a:r>
            <a:r>
              <a:rPr lang="zh-CN" altLang="en-US"/>
              <a:t>代公式</a:t>
            </a:r>
          </a:p>
        </p:txBody>
      </p:sp>
      <p:pic>
        <p:nvPicPr>
          <p:cNvPr id="54285" name="Picture 13" descr="F:\My Documents\数学资源库\机动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4287" name="Picture 1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8" name="Picture 1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9" name="Picture 1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0" name="Picture 1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1" name="Picture 1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3733800" cy="7620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雅可比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(1804 – 1851)</a:t>
            </a: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6781800" y="685800"/>
            <a:ext cx="1828800" cy="2590800"/>
            <a:chOff x="4272" y="432"/>
            <a:chExt cx="1152" cy="1632"/>
          </a:xfrm>
        </p:grpSpPr>
        <p:pic>
          <p:nvPicPr>
            <p:cNvPr id="87044" name="Picture 4" descr="E:\数学家照片\雅可比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528"/>
              <a:ext cx="975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045" name="Freeform 5"/>
            <p:cNvSpPr>
              <a:spLocks/>
            </p:cNvSpPr>
            <p:nvPr/>
          </p:nvSpPr>
          <p:spPr bwMode="auto">
            <a:xfrm>
              <a:off x="4272" y="43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6" name="Freeform 6"/>
            <p:cNvSpPr>
              <a:spLocks/>
            </p:cNvSpPr>
            <p:nvPr/>
          </p:nvSpPr>
          <p:spPr bwMode="auto">
            <a:xfrm>
              <a:off x="4272" y="432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7" name="Freeform 7"/>
            <p:cNvSpPr>
              <a:spLocks/>
            </p:cNvSpPr>
            <p:nvPr/>
          </p:nvSpPr>
          <p:spPr bwMode="auto">
            <a:xfrm flipH="1" flipV="1">
              <a:off x="5328" y="432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8" name="Freeform 8"/>
            <p:cNvSpPr>
              <a:spLocks/>
            </p:cNvSpPr>
            <p:nvPr/>
          </p:nvSpPr>
          <p:spPr bwMode="auto">
            <a:xfrm flipV="1">
              <a:off x="4272" y="1968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049" name="Line 9"/>
          <p:cNvSpPr>
            <a:spLocks noChangeShapeType="1"/>
          </p:cNvSpPr>
          <p:nvPr/>
        </p:nvSpPr>
        <p:spPr bwMode="auto">
          <a:xfrm flipV="1">
            <a:off x="990600" y="1143000"/>
            <a:ext cx="34290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908050" y="13716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德国数学家</a:t>
            </a:r>
            <a:r>
              <a:rPr lang="en-US" altLang="zh-CN"/>
              <a:t>. 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889250" y="133032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他在数学方面最主要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552450" y="1949450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的成就是和挪威数学家阿贝儿相互独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533400" y="2551113"/>
            <a:ext cx="462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地奠定了椭圆函数论的基础</a:t>
            </a:r>
            <a:r>
              <a:rPr lang="en-US" altLang="zh-CN"/>
              <a:t>. 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4953000" y="25146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他对行列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533400" y="3124200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式理论也作了奠基性的工作</a:t>
            </a:r>
            <a:r>
              <a:rPr lang="en-US" altLang="zh-CN"/>
              <a:t>. 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4953000" y="30622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在偏微分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517525" y="3724275"/>
            <a:ext cx="601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方程的研究中引进了“雅可比行列式”</a:t>
            </a:r>
            <a:r>
              <a:rPr lang="en-US" altLang="zh-CN"/>
              <a:t>, 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324600" y="36718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并应用在微积分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517525" y="43338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中</a:t>
            </a:r>
            <a:r>
              <a:rPr lang="en-US" altLang="zh-CN"/>
              <a:t>.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066800" y="43434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他的工作还包括代数学</a:t>
            </a:r>
            <a:r>
              <a:rPr lang="en-US" altLang="zh-CN"/>
              <a:t>, </a:t>
            </a:r>
            <a:r>
              <a:rPr lang="zh-CN" altLang="en-US"/>
              <a:t>变分法</a:t>
            </a:r>
            <a:r>
              <a:rPr lang="en-US" altLang="zh-CN"/>
              <a:t>, </a:t>
            </a:r>
            <a:r>
              <a:rPr lang="zh-CN" altLang="en-US"/>
              <a:t>复变函数和微分方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533400" y="49815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程</a:t>
            </a:r>
            <a:r>
              <a:rPr lang="en-US" altLang="zh-CN"/>
              <a:t>, 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143000" y="4967288"/>
            <a:ext cx="738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在分析力学</a:t>
            </a:r>
            <a:r>
              <a:rPr lang="en-US" altLang="zh-CN"/>
              <a:t>, </a:t>
            </a:r>
            <a:r>
              <a:rPr lang="zh-CN" altLang="en-US"/>
              <a:t>动力学及数学物理方面也有贡献 </a:t>
            </a:r>
            <a:r>
              <a:rPr lang="en-US" altLang="zh-CN"/>
              <a:t>. 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8375650" y="4935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33400" y="5576888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在柯尼斯堡大学任教</a:t>
            </a:r>
            <a:r>
              <a:rPr lang="en-US" altLang="zh-CN"/>
              <a:t>18</a:t>
            </a:r>
            <a:r>
              <a:rPr lang="zh-CN" altLang="en-US"/>
              <a:t>年</a:t>
            </a:r>
            <a:r>
              <a:rPr lang="en-US" altLang="zh-CN"/>
              <a:t>, </a:t>
            </a:r>
            <a:r>
              <a:rPr lang="zh-CN" altLang="en-US"/>
              <a:t>形成了以他为首的学派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build="p" autoUpdateAnimBg="0"/>
      <p:bldP spid="87051" grpId="0" build="p" autoUpdateAnimBg="0"/>
      <p:bldP spid="87052" grpId="0" build="p" autoUpdateAnimBg="0" advAuto="0"/>
      <p:bldP spid="87053" grpId="0" build="p" autoUpdateAnimBg="0" advAuto="0"/>
      <p:bldP spid="87054" grpId="0" build="p" autoUpdateAnimBg="0"/>
      <p:bldP spid="87055" grpId="0" build="p" autoUpdateAnimBg="0" advAuto="0"/>
      <p:bldP spid="87056" grpId="0" build="p" autoUpdateAnimBg="0"/>
      <p:bldP spid="87057" grpId="0" build="p" autoUpdateAnimBg="0" advAuto="0"/>
      <p:bldP spid="87058" grpId="0" build="p" autoUpdateAnimBg="0"/>
      <p:bldP spid="87059" grpId="0" build="p" autoUpdateAnimBg="0" advAuto="0"/>
      <p:bldP spid="87060" grpId="0" build="p" autoUpdateAnimBg="0"/>
      <p:bldP spid="87061" grpId="0" build="p" autoUpdateAnimBg="0" advAuto="0"/>
      <p:bldP spid="87062" grpId="0" build="p" autoUpdateAnimBg="0"/>
      <p:bldP spid="87063" grpId="0" build="p" autoUpdateAnimBg="0"/>
      <p:bldP spid="8706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BMP 图象" r:id="rId3" imgW="3390476" imgH="3409524" progId="Paint.Picture">
                  <p:embed/>
                </p:oleObj>
              </mc:Choice>
              <mc:Fallback>
                <p:oleObj name="BMP 图象" r:id="rId3" imgW="3390476" imgH="3409524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24384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第五节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28600" y="1371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ea typeface="宋体" pitchFamily="2" charset="-122"/>
            </a:endParaRPr>
          </a:p>
        </p:txBody>
      </p:sp>
      <p:pic>
        <p:nvPicPr>
          <p:cNvPr id="7182" name="Picture 14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84" name="Picture 1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1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7" name="Picture 1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2035175" y="2441575"/>
            <a:ext cx="5508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一、一个方程所确定的隐函数</a:t>
            </a:r>
          </a:p>
          <a:p>
            <a:r>
              <a:rPr lang="zh-CN" altLang="en-US" sz="3200" b="1"/>
              <a:t>        及其导数 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035175" y="3733800"/>
            <a:ext cx="5508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二、方程组所确定的隐函数组</a:t>
            </a:r>
          </a:p>
          <a:p>
            <a:r>
              <a:rPr lang="zh-CN" altLang="en-US" sz="3200" b="1"/>
              <a:t>         及其导数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2257425" y="1023938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隐函数的求导方法 </a:t>
            </a:r>
          </a:p>
        </p:txBody>
      </p:sp>
      <p:sp>
        <p:nvSpPr>
          <p:cNvPr id="7197" name="AutoShape 29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3810000"/>
            <a:ext cx="5715000" cy="914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3914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一、一个方程所确定的隐函数及其导数</a:t>
            </a:r>
            <a:endParaRPr lang="zh-CN" altLang="en-US" sz="28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定理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1.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设函数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724400" y="1066800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4" imgW="1434960" imgH="444240" progId="Equation.3">
                  <p:embed/>
                </p:oleObj>
              </mc:Choice>
              <mc:Fallback>
                <p:oleObj name="Equation" r:id="rId4" imgW="14349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66800"/>
                        <a:ext cx="143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895600" y="1041400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6" imgW="1104840" imgH="406080" progId="Equation.3">
                  <p:embed/>
                </p:oleObj>
              </mc:Choice>
              <mc:Fallback>
                <p:oleObj name="Equation" r:id="rId6" imgW="11048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41400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286000" y="2222500"/>
          <a:ext cx="2182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8" imgW="2184120" imgH="444240" progId="Equation.3">
                  <p:embed/>
                </p:oleObj>
              </mc:Choice>
              <mc:Fallback>
                <p:oleObj name="Equation" r:id="rId8" imgW="21841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22500"/>
                        <a:ext cx="2182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4800" y="3356992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仿宋_GB2312" pitchFamily="49" charset="-122"/>
              </a:rPr>
              <a:t>则方程</a:t>
            </a:r>
            <a:endParaRPr lang="zh-CN" altLang="en-US" dirty="0"/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524000" y="3416300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10" imgW="2755800" imgH="469800" progId="Equation.3">
                  <p:embed/>
                </p:oleObj>
              </mc:Choice>
              <mc:Fallback>
                <p:oleObj name="Equation" r:id="rId10" imgW="275580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16300"/>
                        <a:ext cx="275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04800" y="3976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单值连续函数 </a:t>
            </a:r>
            <a:r>
              <a:rPr lang="en-US" altLang="zh-CN" i="1"/>
              <a:t>y =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,</a:t>
            </a: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5486400" y="40386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12" imgW="1790640" imgH="444240" progId="Equation.3">
                  <p:embed/>
                </p:oleObj>
              </mc:Choice>
              <mc:Fallback>
                <p:oleObj name="Equation" r:id="rId12" imgW="179064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239000" y="3962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并有连续</a:t>
            </a:r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2701925" y="4787900"/>
          <a:ext cx="1497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14" imgW="1498320" imgH="1002960" progId="Equation.3">
                  <p:embed/>
                </p:oleObj>
              </mc:Choice>
              <mc:Fallback>
                <p:oleObj name="Equation" r:id="rId14" imgW="1498320" imgH="1002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4787900"/>
                        <a:ext cx="14970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4495800" y="4953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隐函数求导公式</a:t>
            </a:r>
            <a:r>
              <a:rPr lang="en-US" altLang="zh-CN"/>
              <a:t>)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1752600" y="1538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①  </a:t>
            </a:r>
            <a:r>
              <a:rPr lang="zh-CN" altLang="en-US" dirty="0">
                <a:latin typeface="楷体_GB2312" pitchFamily="49" charset="-122"/>
              </a:rPr>
              <a:t>具有连续的偏导数</a:t>
            </a:r>
            <a:r>
              <a:rPr lang="en-US" altLang="zh-CN" dirty="0">
                <a:latin typeface="楷体_GB2312" pitchFamily="49" charset="-122"/>
              </a:rPr>
              <a:t>;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267200" y="33528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仿宋_GB2312" pitchFamily="49" charset="-122"/>
              </a:rPr>
              <a:t>的</a:t>
            </a:r>
            <a:r>
              <a:rPr lang="zh-CN" altLang="en-US" b="1">
                <a:solidFill>
                  <a:schemeClr val="tx2"/>
                </a:solidFill>
              </a:rPr>
              <a:t>某邻域内</a:t>
            </a:r>
            <a:r>
              <a:rPr lang="zh-CN" altLang="en-US"/>
              <a:t>可唯一确定一个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3886200" y="928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在点</a:t>
            </a: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6019800" y="990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的某一邻域内满足</a:t>
            </a:r>
          </a:p>
        </p:txBody>
      </p:sp>
      <p:graphicFrame>
        <p:nvGraphicFramePr>
          <p:cNvPr id="8236" name="Object 44"/>
          <p:cNvGraphicFramePr>
            <a:graphicFrameLocks noChangeAspect="1"/>
          </p:cNvGraphicFramePr>
          <p:nvPr/>
        </p:nvGraphicFramePr>
        <p:xfrm>
          <a:off x="2286000" y="2857500"/>
          <a:ext cx="2208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16" imgW="2209680" imgH="495000" progId="Equation.3">
                  <p:embed/>
                </p:oleObj>
              </mc:Choice>
              <mc:Fallback>
                <p:oleObj name="Equation" r:id="rId16" imgW="2209680" imgH="495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57500"/>
                        <a:ext cx="22082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1752600" y="2133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②</a:t>
            </a: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1752600" y="2743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③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3962400" y="39766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满足条件</a:t>
            </a:r>
          </a:p>
        </p:txBody>
      </p:sp>
      <p:pic>
        <p:nvPicPr>
          <p:cNvPr id="8241" name="Picture 49" descr="F:\My Documents\数学资源库\机动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43" name="Picture 5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4" name="Picture 5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5" name="Picture 5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6" name="Picture 5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7" name="Picture 5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304800" y="4510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导数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2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3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2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53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"/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54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6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202" grpId="0" autoUpdateAnimBg="0"/>
      <p:bldP spid="8208" grpId="0" autoUpdateAnimBg="0"/>
      <p:bldP spid="8210" grpId="0" autoUpdateAnimBg="0"/>
      <p:bldP spid="8212" grpId="0" autoUpdateAnimBg="0"/>
      <p:bldP spid="8226" grpId="0" autoUpdateAnimBg="0"/>
      <p:bldP spid="8231" grpId="0" autoUpdateAnimBg="0"/>
      <p:bldP spid="8232" grpId="0" autoUpdateAnimBg="0"/>
      <p:bldP spid="8233" grpId="0" autoUpdateAnimBg="0"/>
      <p:bldP spid="8238" grpId="0" autoUpdateAnimBg="0"/>
      <p:bldP spid="8239" grpId="0" autoUpdateAnimBg="0"/>
      <p:bldP spid="8240" grpId="0" build="p" autoUpdateAnimBg="0"/>
      <p:bldP spid="824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2092325" y="122555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Equation" r:id="rId4" imgW="2145960" imgH="406080" progId="Equation.3">
                  <p:embed/>
                </p:oleObj>
              </mc:Choice>
              <mc:Fallback>
                <p:oleObj name="Equation" r:id="rId4" imgW="214596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22555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2984500" y="1828800"/>
            <a:ext cx="250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两边对 </a:t>
            </a:r>
            <a:r>
              <a:rPr lang="en-US" altLang="zh-CN" i="1"/>
              <a:t>x </a:t>
            </a:r>
            <a:r>
              <a:rPr lang="zh-CN" altLang="en-US"/>
              <a:t>求导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2908300" y="1828800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2133600" y="2730500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6" imgW="2349360" imgH="927000" progId="Equation.3">
                  <p:embed/>
                </p:oleObj>
              </mc:Choice>
              <mc:Fallback>
                <p:oleObj name="Equation" r:id="rId6" imgW="2349360" imgH="927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30500"/>
                        <a:ext cx="234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2308225" y="4559300"/>
          <a:ext cx="149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7" name="Equation" r:id="rId8" imgW="1498320" imgH="1002960" progId="Equation.3">
                  <p:embed/>
                </p:oleObj>
              </mc:Choice>
              <mc:Fallback>
                <p:oleObj name="Equation" r:id="rId8" imgW="1498320" imgH="1002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559300"/>
                        <a:ext cx="1498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2908300" y="3776663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6" name="Object 28"/>
          <p:cNvGraphicFramePr>
            <a:graphicFrameLocks noChangeAspect="1"/>
          </p:cNvGraphicFramePr>
          <p:nvPr/>
        </p:nvGraphicFramePr>
        <p:xfrm>
          <a:off x="6540500" y="3924300"/>
          <a:ext cx="100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8" name="Equation" r:id="rId10" imgW="1002960" imgH="495000" progId="Equation.3">
                  <p:embed/>
                </p:oleObj>
              </mc:Choice>
              <mc:Fallback>
                <p:oleObj name="Equation" r:id="rId10" imgW="1002960" imgH="495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924300"/>
                        <a:ext cx="1003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3048000" y="38369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3482975" y="3887788"/>
          <a:ext cx="124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9" name="Equation" r:id="rId12" imgW="1244520" imgH="507960" progId="Equation.3">
                  <p:embed/>
                </p:oleObj>
              </mc:Choice>
              <mc:Fallback>
                <p:oleObj name="Equation" r:id="rId12" imgW="1244520" imgH="507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3887788"/>
                        <a:ext cx="124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4635500" y="38211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的某邻域内</a:t>
            </a:r>
          </a:p>
        </p:txBody>
      </p:sp>
      <p:pic>
        <p:nvPicPr>
          <p:cNvPr id="37927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7929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0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1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2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3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8" grpId="0" autoUpdateAnimBg="0"/>
      <p:bldP spid="37909" grpId="0" animBg="1"/>
      <p:bldP spid="37912" grpId="0" animBg="1"/>
      <p:bldP spid="37914" grpId="0" autoUpdateAnimBg="0"/>
      <p:bldP spid="379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2736" y="381000"/>
            <a:ext cx="2743200" cy="6858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方程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895600" y="454025"/>
          <a:ext cx="3240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Equation" r:id="rId3" imgW="3149280" imgH="520560" progId="Equation.3">
                  <p:embed/>
                </p:oleObj>
              </mc:Choice>
              <mc:Fallback>
                <p:oleObj name="Equation" r:id="rId3" imgW="314928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4025"/>
                        <a:ext cx="32400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0" y="457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  <a:r>
              <a:rPr lang="en-US" altLang="zh-CN"/>
              <a:t>(0,0)</a:t>
            </a:r>
            <a:r>
              <a:rPr lang="zh-CN" altLang="en-US">
                <a:latin typeface="楷体_GB2312" pitchFamily="49" charset="-122"/>
              </a:rPr>
              <a:t>某邻域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96305" y="1004888"/>
            <a:ext cx="269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可</a:t>
            </a:r>
            <a:r>
              <a:rPr lang="zh-CN" altLang="en-US" dirty="0" smtClean="0">
                <a:latin typeface="仿宋_GB2312" pitchFamily="49" charset="-122"/>
              </a:rPr>
              <a:t>确定</a:t>
            </a:r>
            <a:r>
              <a:rPr lang="zh-CN" altLang="en-US" dirty="0" smtClean="0"/>
              <a:t>可导函数</a:t>
            </a:r>
            <a:endParaRPr lang="zh-CN" altLang="en-US" dirty="0">
              <a:ea typeface="仿宋_GB2312" pitchFamily="49" charset="-122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266973"/>
              </p:ext>
            </p:extLst>
          </p:nvPr>
        </p:nvGraphicFramePr>
        <p:xfrm>
          <a:off x="3563888" y="1066800"/>
          <a:ext cx="14938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Equation" r:id="rId5" imgW="1447560" imgH="406080" progId="Equation.3">
                  <p:embed/>
                </p:oleObj>
              </mc:Choice>
              <mc:Fallback>
                <p:oleObj name="Equation" r:id="rId5" imgW="14475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066800"/>
                        <a:ext cx="14938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9550"/>
              </p:ext>
            </p:extLst>
          </p:nvPr>
        </p:nvGraphicFramePr>
        <p:xfrm>
          <a:off x="3624194" y="1628800"/>
          <a:ext cx="1451862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公式" r:id="rId7" imgW="634680" imgH="457200" progId="Equation.3">
                  <p:embed/>
                </p:oleObj>
              </mc:Choice>
              <mc:Fallback>
                <p:oleObj name="公式" r:id="rId7" imgW="6346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194" y="1628800"/>
                        <a:ext cx="1451862" cy="104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96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令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722438" y="2738438"/>
          <a:ext cx="42973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9" imgW="4165560" imgH="520560" progId="Equation.3">
                  <p:embed/>
                </p:oleObj>
              </mc:Choice>
              <mc:Fallback>
                <p:oleObj name="Equation" r:id="rId9" imgW="416556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738438"/>
                        <a:ext cx="42973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209800" y="3373438"/>
          <a:ext cx="18272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11" imgW="1777680" imgH="520560" progId="Equation.3">
                  <p:embed/>
                </p:oleObj>
              </mc:Choice>
              <mc:Fallback>
                <p:oleObj name="Equation" r:id="rId11" imgW="177768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73438"/>
                        <a:ext cx="18272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6019800" y="2757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4038600" y="3451225"/>
          <a:ext cx="2254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Equation" r:id="rId13" imgW="2184120" imgH="495000" progId="Equation.3">
                  <p:embed/>
                </p:oleObj>
              </mc:Choice>
              <mc:Fallback>
                <p:oleObj name="Equation" r:id="rId13" imgW="2184120" imgH="495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51225"/>
                        <a:ext cx="2254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0" name="Picture 50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92" name="Picture 5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3" name="Picture 5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4" name="Picture 5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5" name="Picture 5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6" name="Picture 5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7" name="Text Box 57"/>
          <p:cNvSpPr txBox="1">
            <a:spLocks noChangeArrowheads="1"/>
          </p:cNvSpPr>
          <p:nvPr/>
        </p:nvSpPr>
        <p:spPr bwMode="auto">
          <a:xfrm>
            <a:off x="5076056" y="99060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76811"/>
              </p:ext>
            </p:extLst>
          </p:nvPr>
        </p:nvGraphicFramePr>
        <p:xfrm>
          <a:off x="715963" y="4600227"/>
          <a:ext cx="13763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Equation" r:id="rId21" imgW="1325950" imgH="922093" progId="Equation.3">
                  <p:embed/>
                </p:oleObj>
              </mc:Choice>
              <mc:Fallback>
                <p:oleObj name="Equation" r:id="rId21" imgW="1325950" imgH="92209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600227"/>
                        <a:ext cx="1376362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592814"/>
              </p:ext>
            </p:extLst>
          </p:nvPr>
        </p:nvGraphicFramePr>
        <p:xfrm>
          <a:off x="2057400" y="4555777"/>
          <a:ext cx="19621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Equation" r:id="rId23" imgW="1897360" imgH="998322" progId="Equation.3">
                  <p:embed/>
                </p:oleObj>
              </mc:Choice>
              <mc:Fallback>
                <p:oleObj name="Equation" r:id="rId23" imgW="1897360" imgH="99832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55777"/>
                        <a:ext cx="19621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6797"/>
              </p:ext>
            </p:extLst>
          </p:nvPr>
        </p:nvGraphicFramePr>
        <p:xfrm>
          <a:off x="4032250" y="4598640"/>
          <a:ext cx="22463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Equation" r:id="rId25" imgW="2179395" imgH="845864" progId="Equation.3">
                  <p:embed/>
                </p:oleObj>
              </mc:Choice>
              <mc:Fallback>
                <p:oleObj name="Equation" r:id="rId25" imgW="2179395" imgH="84586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598640"/>
                        <a:ext cx="22463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797984"/>
              </p:ext>
            </p:extLst>
          </p:nvPr>
        </p:nvGraphicFramePr>
        <p:xfrm>
          <a:off x="6307138" y="4635152"/>
          <a:ext cx="17700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Equation" r:id="rId27" imgW="1706890" imgH="891645" progId="Equation.3">
                  <p:embed/>
                </p:oleObj>
              </mc:Choice>
              <mc:Fallback>
                <p:oleObj name="Equation" r:id="rId27" imgW="1706890" imgH="89164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4635152"/>
                        <a:ext cx="17700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566045"/>
              </p:ext>
            </p:extLst>
          </p:nvPr>
        </p:nvGraphicFramePr>
        <p:xfrm>
          <a:off x="8056563" y="4787552"/>
          <a:ext cx="7064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Equation" r:id="rId29" imgW="678091" imgH="297143" progId="Equation.3">
                  <p:embed/>
                </p:oleObj>
              </mc:Choice>
              <mc:Fallback>
                <p:oleObj name="Equation" r:id="rId29" imgW="678091" imgH="29714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4787552"/>
                        <a:ext cx="7064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37308"/>
              </p:ext>
            </p:extLst>
          </p:nvPr>
        </p:nvGraphicFramePr>
        <p:xfrm>
          <a:off x="4881563" y="4409157"/>
          <a:ext cx="10636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Equation" r:id="rId31" imgW="411390" imgH="259136" progId="Equation.3">
                  <p:embed/>
                </p:oleObj>
              </mc:Choice>
              <mc:Fallback>
                <p:oleObj name="Equation" r:id="rId31" imgW="411390" imgH="25913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4409157"/>
                        <a:ext cx="10636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038065"/>
              </p:ext>
            </p:extLst>
          </p:nvPr>
        </p:nvGraphicFramePr>
        <p:xfrm>
          <a:off x="4648200" y="5101307"/>
          <a:ext cx="1449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公式" r:id="rId33" imgW="563852" imgH="160017" progId="Equation.3">
                  <p:embed/>
                </p:oleObj>
              </mc:Choice>
              <mc:Fallback>
                <p:oleObj name="公式" r:id="rId33" imgW="563852" imgH="16001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01307"/>
                        <a:ext cx="1449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build="p" autoUpdateAnimBg="0"/>
      <p:bldP spid="1027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08201"/>
              </p:ext>
            </p:extLst>
          </p:nvPr>
        </p:nvGraphicFramePr>
        <p:xfrm>
          <a:off x="762000" y="1251570"/>
          <a:ext cx="4659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3" imgW="4660560" imgH="507960" progId="Equation.3">
                  <p:embed/>
                </p:oleObj>
              </mc:Choice>
              <mc:Fallback>
                <p:oleObj name="Equation" r:id="rId3" imgW="4660560" imgH="5079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51570"/>
                        <a:ext cx="4659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44364"/>
              </p:ext>
            </p:extLst>
          </p:nvPr>
        </p:nvGraphicFramePr>
        <p:xfrm>
          <a:off x="762000" y="271842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5" imgW="1269720" imgH="419040" progId="Equation.3">
                  <p:embed/>
                </p:oleObj>
              </mc:Choice>
              <mc:Fallback>
                <p:oleObj name="Equation" r:id="rId5" imgW="1269720" imgH="419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1842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362200" y="1842120"/>
            <a:ext cx="0" cy="7620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438400" y="193260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两边对 </a:t>
            </a:r>
            <a:r>
              <a:rPr lang="en-US" altLang="zh-CN" i="1"/>
              <a:t>x </a:t>
            </a:r>
            <a:r>
              <a:rPr lang="zh-CN" altLang="en-US"/>
              <a:t>求导</a:t>
            </a:r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>
            <a:off x="2362200" y="3137520"/>
            <a:ext cx="0" cy="7620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63255"/>
              </p:ext>
            </p:extLst>
          </p:nvPr>
        </p:nvGraphicFramePr>
        <p:xfrm>
          <a:off x="723900" y="3988420"/>
          <a:ext cx="3541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7" imgW="3543120" imgH="520560" progId="Equation.3">
                  <p:embed/>
                </p:oleObj>
              </mc:Choice>
              <mc:Fallback>
                <p:oleObj name="Equation" r:id="rId7" imgW="3543120" imgH="5205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988420"/>
                        <a:ext cx="3541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22139"/>
              </p:ext>
            </p:extLst>
          </p:nvPr>
        </p:nvGraphicFramePr>
        <p:xfrm>
          <a:off x="4305300" y="4001120"/>
          <a:ext cx="33385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9" imgW="3340080" imgH="507960" progId="Equation.3">
                  <p:embed/>
                </p:oleObj>
              </mc:Choice>
              <mc:Fallback>
                <p:oleObj name="Equation" r:id="rId9" imgW="3340080" imgH="5079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001120"/>
                        <a:ext cx="33385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00078"/>
              </p:ext>
            </p:extLst>
          </p:nvPr>
        </p:nvGraphicFramePr>
        <p:xfrm>
          <a:off x="2032000" y="261047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11" imgW="634680" imgH="444240" progId="Equation.3">
                  <p:embed/>
                </p:oleObj>
              </mc:Choice>
              <mc:Fallback>
                <p:oleObj name="Equation" r:id="rId11" imgW="634680" imgH="4442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610470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11989"/>
              </p:ext>
            </p:extLst>
          </p:nvPr>
        </p:nvGraphicFramePr>
        <p:xfrm>
          <a:off x="2679700" y="2827958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13" imgW="520560" imgH="317160" progId="Equation.3">
                  <p:embed/>
                </p:oleObj>
              </mc:Choice>
              <mc:Fallback>
                <p:oleObj name="Equation" r:id="rId13" imgW="520560" imgH="3171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827958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33603"/>
              </p:ext>
            </p:extLst>
          </p:nvPr>
        </p:nvGraphicFramePr>
        <p:xfrm>
          <a:off x="3238500" y="272477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15" imgW="1333440" imgH="419040" progId="Equation.3">
                  <p:embed/>
                </p:oleObj>
              </mc:Choice>
              <mc:Fallback>
                <p:oleObj name="Equation" r:id="rId15" imgW="1333440" imgH="419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72477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7" name="Rectangle 69"/>
          <p:cNvSpPr>
            <a:spLocks noGrp="1" noChangeArrowheads="1"/>
          </p:cNvSpPr>
          <p:nvPr>
            <p:ph type="title"/>
          </p:nvPr>
        </p:nvSpPr>
        <p:spPr>
          <a:xfrm>
            <a:off x="533400" y="622920"/>
            <a:ext cx="31242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利用隐函数求导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 animBg="1"/>
      <p:bldP spid="17438" grpId="0" autoUpdateAnimBg="0"/>
      <p:bldP spid="174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1295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定理</a:t>
            </a:r>
            <a:r>
              <a:rPr lang="en-US" altLang="zh-CN" sz="2800" b="1">
                <a:ea typeface="楷体_GB2312" pitchFamily="49" charset="-122"/>
              </a:rPr>
              <a:t>2 .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05000" y="457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若函数 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438400" y="1143000"/>
          <a:ext cx="17573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4" imgW="1892160" imgH="444240" progId="Equation.3">
                  <p:embed/>
                </p:oleObj>
              </mc:Choice>
              <mc:Fallback>
                <p:oleObj name="Equation" r:id="rId4" imgW="18921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17573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086100" y="574675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6" imgW="1409400" imgH="406080" progId="Equation.3">
                  <p:embed/>
                </p:oleObj>
              </mc:Choice>
              <mc:Fallback>
                <p:oleObj name="Equation" r:id="rId6" imgW="14094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74675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2033588" y="4662488"/>
          <a:ext cx="35290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8" imgW="3530520" imgH="1002960" progId="Equation.3">
                  <p:embed/>
                </p:oleObj>
              </mc:Choice>
              <mc:Fallback>
                <p:oleObj name="Equation" r:id="rId8" imgW="3530520" imgH="1002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662488"/>
                        <a:ext cx="35290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114800" y="1081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的某邻域内具有</a:t>
            </a:r>
            <a:r>
              <a:rPr lang="zh-CN" altLang="en-US" b="1">
                <a:solidFill>
                  <a:schemeClr val="tx2"/>
                </a:solidFill>
              </a:rPr>
              <a:t>连续偏导数 </a:t>
            </a:r>
            <a:r>
              <a:rPr lang="en-US" altLang="zh-CN"/>
              <a:t>,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69888" y="2940050"/>
            <a:ext cx="1458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则方程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600200" y="3036888"/>
          <a:ext cx="1954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10" imgW="1955520" imgH="406080" progId="Equation.3">
                  <p:embed/>
                </p:oleObj>
              </mc:Choice>
              <mc:Fallback>
                <p:oleObj name="Equation" r:id="rId10" imgW="19555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36888"/>
                        <a:ext cx="1954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505200" y="2924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</a:p>
        </p:txBody>
      </p:sp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4343400" y="2998788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12" imgW="1193760" imgH="444240" progId="Equation.3">
                  <p:embed/>
                </p:oleObj>
              </mc:Choice>
              <mc:Fallback>
                <p:oleObj name="Equation" r:id="rId12" imgW="119376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98788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04800" y="4129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并有连续偏导数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400800" y="3581400"/>
          <a:ext cx="2297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14" imgW="2298600" imgH="444240" progId="Equation.3">
                  <p:embed/>
                </p:oleObj>
              </mc:Choice>
              <mc:Fallback>
                <p:oleObj name="Equation" r:id="rId14" imgW="229860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81400"/>
                        <a:ext cx="2297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381000" y="3519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定一个单值连续函数 </a:t>
            </a:r>
            <a:r>
              <a:rPr lang="en-US" altLang="zh-CN" i="1"/>
              <a:t>z = f </a:t>
            </a:r>
            <a:r>
              <a:rPr lang="en-US" altLang="zh-CN"/>
              <a:t>(</a:t>
            </a:r>
            <a:r>
              <a:rPr lang="en-US" altLang="zh-CN" i="1"/>
              <a:t>x , y</a:t>
            </a:r>
            <a:r>
              <a:rPr lang="en-US" altLang="zh-CN"/>
              <a:t>) , 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5486400" y="35337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676400" y="1703388"/>
          <a:ext cx="2357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16" imgW="2539800" imgH="444240" progId="Equation.3">
                  <p:embed/>
                </p:oleObj>
              </mc:Choice>
              <mc:Fallback>
                <p:oleObj name="Equation" r:id="rId16" imgW="25398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03388"/>
                        <a:ext cx="23574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>
            <a:graphicFrameLocks noChangeAspect="1"/>
          </p:cNvGraphicFramePr>
          <p:nvPr/>
        </p:nvGraphicFramePr>
        <p:xfrm>
          <a:off x="1676400" y="2316163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Equation" r:id="rId18" imgW="2654280" imgH="444240" progId="Equation.3">
                  <p:embed/>
                </p:oleObj>
              </mc:Choice>
              <mc:Fallback>
                <p:oleObj name="Equation" r:id="rId18" imgW="2654280" imgH="4442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16163"/>
                        <a:ext cx="246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1143000" y="1066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① </a:t>
            </a:r>
            <a:r>
              <a:rPr lang="zh-CN" altLang="en-US"/>
              <a:t>在点</a:t>
            </a:r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4419600" y="471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  <a:r>
              <a:rPr lang="en-US" altLang="zh-CN"/>
              <a:t>: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1143000" y="1644650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②</a:t>
            </a:r>
            <a:endParaRPr lang="en-US" altLang="zh-CN"/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1143000" y="2254250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③</a:t>
            </a:r>
            <a:endParaRPr lang="en-US" altLang="zh-CN"/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5486400" y="29400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某一邻域内可唯一确</a:t>
            </a:r>
          </a:p>
        </p:txBody>
      </p:sp>
      <p:pic>
        <p:nvPicPr>
          <p:cNvPr id="18492" name="Picture 60" descr="F:\My Documents\数学资源库\机动.jpg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94" name="Picture 6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5" name="Picture 6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6" name="Picture 6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7" name="Picture 6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8" name="Picture 6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" grpId="0" autoUpdateAnimBg="0"/>
      <p:bldP spid="18441" grpId="0" autoUpdateAnimBg="0"/>
      <p:bldP spid="18444" grpId="0" autoUpdateAnimBg="0"/>
      <p:bldP spid="18447" grpId="0" autoUpdateAnimBg="0"/>
      <p:bldP spid="18474" grpId="0" autoUpdateAnimBg="0"/>
      <p:bldP spid="18483" grpId="0" autoUpdateAnimBg="0"/>
      <p:bldP spid="18487" grpId="0" autoUpdateAnimBg="0"/>
      <p:bldP spid="18489" grpId="0" autoUpdateAnimBg="0"/>
      <p:bldP spid="18490" grpId="0" autoUpdateAnimBg="0"/>
      <p:bldP spid="184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159000" y="1219200"/>
          <a:ext cx="302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0" name="Equation" r:id="rId4" imgW="3022560" imgH="406080" progId="Equation.3">
                  <p:embed/>
                </p:oleObj>
              </mc:Choice>
              <mc:Fallback>
                <p:oleObj name="Equation" r:id="rId4" imgW="30225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219200"/>
                        <a:ext cx="302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048000" y="1752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两边对 </a:t>
            </a:r>
            <a:r>
              <a:rPr lang="en-US" altLang="zh-CN" i="1"/>
              <a:t>x </a:t>
            </a:r>
            <a:r>
              <a:rPr lang="zh-CN" altLang="en-US"/>
              <a:t>求偏导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28956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2173288" y="26035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1" name="Equation" r:id="rId6" imgW="393480" imgH="444240" progId="Equation.3">
                  <p:embed/>
                </p:oleObj>
              </mc:Choice>
              <mc:Fallback>
                <p:oleObj name="Equation" r:id="rId6" imgW="3934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6035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2336800" y="3992563"/>
          <a:ext cx="147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8" imgW="1473120" imgH="952200" progId="Equation.3">
                  <p:embed/>
                </p:oleObj>
              </mc:Choice>
              <mc:Fallback>
                <p:oleObj name="Equation" r:id="rId8" imgW="1473120" imgH="952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992563"/>
                        <a:ext cx="147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895600" y="3352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2286000" y="5105400"/>
          <a:ext cx="1511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10" imgW="1511280" imgH="1002960" progId="Equation.3">
                  <p:embed/>
                </p:oleObj>
              </mc:Choice>
              <mc:Fallback>
                <p:oleObj name="Equation" r:id="rId10" imgW="1511280" imgH="1002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511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304800" y="5334000"/>
            <a:ext cx="1697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同样可得</a:t>
            </a:r>
          </a:p>
        </p:txBody>
      </p:sp>
      <p:graphicFrame>
        <p:nvGraphicFramePr>
          <p:cNvPr id="42019" name="Object 35"/>
          <p:cNvGraphicFramePr>
            <a:graphicFrameLocks noChangeAspect="1"/>
          </p:cNvGraphicFramePr>
          <p:nvPr/>
        </p:nvGraphicFramePr>
        <p:xfrm>
          <a:off x="685800" y="533400"/>
          <a:ext cx="786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12" imgW="7860960" imgH="444240" progId="Equation.3">
                  <p:embed/>
                </p:oleObj>
              </mc:Choice>
              <mc:Fallback>
                <p:oleObj name="Equation" r:id="rId12" imgW="786096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86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8458200" y="457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42026" name="Object 42"/>
          <p:cNvGraphicFramePr>
            <a:graphicFrameLocks noChangeAspect="1"/>
          </p:cNvGraphicFramePr>
          <p:nvPr/>
        </p:nvGraphicFramePr>
        <p:xfrm>
          <a:off x="2624138" y="2620963"/>
          <a:ext cx="66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Equation" r:id="rId14" imgW="660240" imgH="444240" progId="Equation.3">
                  <p:embed/>
                </p:oleObj>
              </mc:Choice>
              <mc:Fallback>
                <p:oleObj name="Equation" r:id="rId14" imgW="660240" imgH="4442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620963"/>
                        <a:ext cx="66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7" name="Object 43"/>
          <p:cNvGraphicFramePr>
            <a:graphicFrameLocks noChangeAspect="1"/>
          </p:cNvGraphicFramePr>
          <p:nvPr/>
        </p:nvGraphicFramePr>
        <p:xfrm>
          <a:off x="3462338" y="2408238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6" name="Equation" r:id="rId16" imgW="431640" imgH="927000" progId="Equation.3">
                  <p:embed/>
                </p:oleObj>
              </mc:Choice>
              <mc:Fallback>
                <p:oleObj name="Equation" r:id="rId16" imgW="431640" imgH="927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408238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8" name="Object 44"/>
          <p:cNvGraphicFramePr>
            <a:graphicFrameLocks noChangeAspect="1"/>
          </p:cNvGraphicFramePr>
          <p:nvPr/>
        </p:nvGraphicFramePr>
        <p:xfrm>
          <a:off x="4108450" y="26892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7" name="Equation" r:id="rId18" imgW="495000" imgH="317160" progId="Equation.3">
                  <p:embed/>
                </p:oleObj>
              </mc:Choice>
              <mc:Fallback>
                <p:oleObj name="Equation" r:id="rId18" imgW="495000" imgH="3171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68922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3048000" y="3429000"/>
          <a:ext cx="490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Equation" r:id="rId20" imgW="4902120" imgH="469800" progId="Equation.3">
                  <p:embed/>
                </p:oleObj>
              </mc:Choice>
              <mc:Fallback>
                <p:oleObj name="Equation" r:id="rId20" imgW="490212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490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32" name="Picture 48" descr="F:\My Documents\数学资源库\机动.jpg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2034" name="Picture 5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35" name="Picture 5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36" name="Picture 5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37" name="Picture 5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38" name="Picture 5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" grpId="0" autoUpdateAnimBg="0"/>
      <p:bldP spid="41998" grpId="0" animBg="1"/>
      <p:bldP spid="42001" grpId="0" animBg="1"/>
      <p:bldP spid="42012" grpId="0" autoUpdateAnimBg="0"/>
      <p:bldP spid="420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01650"/>
            <a:ext cx="1524000" cy="56515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828800" y="503238"/>
          <a:ext cx="3236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3" imgW="3238200" imgH="520560" progId="Equation.3">
                  <p:embed/>
                </p:oleObj>
              </mc:Choice>
              <mc:Fallback>
                <p:oleObj name="Equation" r:id="rId3" imgW="32382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3238"/>
                        <a:ext cx="3236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09600" y="10810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1   </a:t>
            </a:r>
            <a:r>
              <a:rPr lang="zh-CN" altLang="en-US"/>
              <a:t>利用隐函数求导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401763" y="1622425"/>
          <a:ext cx="30337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5" imgW="3035160" imgH="927000" progId="Equation.3">
                  <p:embed/>
                </p:oleObj>
              </mc:Choice>
              <mc:Fallback>
                <p:oleObj name="Equation" r:id="rId5" imgW="303516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622425"/>
                        <a:ext cx="30337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78381"/>
              </p:ext>
            </p:extLst>
          </p:nvPr>
        </p:nvGraphicFramePr>
        <p:xfrm>
          <a:off x="3069184" y="2780928"/>
          <a:ext cx="3159000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公式" r:id="rId7" imgW="1485720" imgH="609480" progId="Equation.3">
                  <p:embed/>
                </p:oleObj>
              </mc:Choice>
              <mc:Fallback>
                <p:oleObj name="公式" r:id="rId7" imgW="148572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184" y="2780928"/>
                        <a:ext cx="3159000" cy="1296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76000"/>
              </p:ext>
            </p:extLst>
          </p:nvPr>
        </p:nvGraphicFramePr>
        <p:xfrm>
          <a:off x="5514975" y="1593850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9" imgW="1447560" imgH="927000" progId="Equation.3">
                  <p:embed/>
                </p:oleObj>
              </mc:Choice>
              <mc:Fallback>
                <p:oleObj name="Equation" r:id="rId9" imgW="144756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1593850"/>
                        <a:ext cx="144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4648200" y="2057400"/>
            <a:ext cx="64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908270"/>
              </p:ext>
            </p:extLst>
          </p:nvPr>
        </p:nvGraphicFramePr>
        <p:xfrm>
          <a:off x="3731939" y="4365104"/>
          <a:ext cx="2208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11" imgW="2209680" imgH="1054080" progId="Equation.3">
                  <p:embed/>
                </p:oleObj>
              </mc:Choice>
              <mc:Fallback>
                <p:oleObj name="Equation" r:id="rId11" imgW="2209680" imgH="1054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939" y="4365104"/>
                        <a:ext cx="22082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638800" y="1676400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12340" name="Object 52"/>
          <p:cNvGraphicFramePr>
            <a:graphicFrameLocks noChangeAspect="1"/>
          </p:cNvGraphicFramePr>
          <p:nvPr/>
        </p:nvGraphicFramePr>
        <p:xfrm>
          <a:off x="5105400" y="304800"/>
          <a:ext cx="1136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13" imgW="1143000" imgH="1054080" progId="Equation.3">
                  <p:embed/>
                </p:oleObj>
              </mc:Choice>
              <mc:Fallback>
                <p:oleObj name="Equation" r:id="rId13" imgW="1143000" imgH="10540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11366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41" name="Picture 53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343" name="Picture 5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4" name="Picture 5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5" name="Picture 5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6" name="Picture 5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7" name="Picture 5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827584" y="3269928"/>
            <a:ext cx="194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再对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求导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  <p:bldP spid="12311" grpId="0" animBg="1"/>
      <p:bldP spid="12339" grpId="0" autoUpdateAnimBg="0"/>
      <p:bldP spid="12348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3455</TotalTime>
  <Words>808</Words>
  <Application>Microsoft Office PowerPoint</Application>
  <PresentationFormat>全屏显示(4:3)</PresentationFormat>
  <Paragraphs>150</Paragraphs>
  <Slides>19</Slides>
  <Notes>8</Notes>
  <HiddenSlides>3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2</vt:i4>
      </vt:variant>
    </vt:vector>
  </HeadingPairs>
  <TitlesOfParts>
    <vt:vector size="33" baseType="lpstr">
      <vt:lpstr>Times New Roman</vt:lpstr>
      <vt:lpstr>宋体</vt:lpstr>
      <vt:lpstr>楷体_GB2312</vt:lpstr>
      <vt:lpstr>华文行楷</vt:lpstr>
      <vt:lpstr>Arial</vt:lpstr>
      <vt:lpstr>仿宋_GB2312</vt:lpstr>
      <vt:lpstr>空演示文稿</vt:lpstr>
      <vt:lpstr>BMP 图象</vt:lpstr>
      <vt:lpstr>Microsoft 公式 3.0</vt:lpstr>
      <vt:lpstr>Microsoft Equation 3.0</vt:lpstr>
      <vt:lpstr>Equation</vt:lpstr>
      <vt:lpstr>公式</vt:lpstr>
      <vt:lpstr>二、多元复合函数的全微分</vt:lpstr>
      <vt:lpstr>第五节</vt:lpstr>
      <vt:lpstr>一、一个方程所确定的隐函数及其导数</vt:lpstr>
      <vt:lpstr>PowerPoint 演示文稿</vt:lpstr>
      <vt:lpstr>例1. 方程</vt:lpstr>
      <vt:lpstr>利用隐函数求导</vt:lpstr>
      <vt:lpstr>定理2 .</vt:lpstr>
      <vt:lpstr>PowerPoint 演示文稿</vt:lpstr>
      <vt:lpstr>例2. 设</vt:lpstr>
      <vt:lpstr>解法2    利用公式</vt:lpstr>
      <vt:lpstr>PowerPoint 演示文稿</vt:lpstr>
      <vt:lpstr>备用题</vt:lpstr>
      <vt:lpstr>二、方程组所确定的隐函数组及其导数</vt:lpstr>
      <vt:lpstr>定理3.</vt:lpstr>
      <vt:lpstr>PowerPoint 演示文稿</vt:lpstr>
      <vt:lpstr>设方程组</vt:lpstr>
      <vt:lpstr>例4. 设</vt:lpstr>
      <vt:lpstr>内容小结</vt:lpstr>
      <vt:lpstr>雅可比(1804 – 1851)</vt:lpstr>
      <vt:lpstr>二元线性代数方程组解的公式</vt:lpstr>
      <vt:lpstr>雅可比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 隐函数的求导方法 （P37）</dc:title>
  <dc:creator>chaoyl</dc:creator>
  <cp:lastModifiedBy>houjy</cp:lastModifiedBy>
  <cp:revision>129</cp:revision>
  <dcterms:created xsi:type="dcterms:W3CDTF">2000-02-08T11:33:59Z</dcterms:created>
  <dcterms:modified xsi:type="dcterms:W3CDTF">2020-03-14T13:13:15Z</dcterms:modified>
</cp:coreProperties>
</file>