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5" r:id="rId2"/>
    <p:sldId id="352" r:id="rId3"/>
    <p:sldId id="297" r:id="rId4"/>
    <p:sldId id="332" r:id="rId5"/>
    <p:sldId id="300" r:id="rId6"/>
    <p:sldId id="333" r:id="rId7"/>
    <p:sldId id="302" r:id="rId8"/>
    <p:sldId id="354" r:id="rId9"/>
    <p:sldId id="353" r:id="rId10"/>
    <p:sldId id="357" r:id="rId11"/>
    <p:sldId id="337" r:id="rId12"/>
    <p:sldId id="305" r:id="rId13"/>
    <p:sldId id="319" r:id="rId14"/>
    <p:sldId id="339" r:id="rId15"/>
    <p:sldId id="321" r:id="rId16"/>
    <p:sldId id="344" r:id="rId17"/>
    <p:sldId id="325" r:id="rId18"/>
    <p:sldId id="348" r:id="rId19"/>
    <p:sldId id="322" r:id="rId20"/>
    <p:sldId id="356" r:id="rId21"/>
    <p:sldId id="355" r:id="rId22"/>
    <p:sldId id="349" r:id="rId23"/>
    <p:sldId id="345" r:id="rId24"/>
    <p:sldId id="33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CFBC31"/>
    <a:srgbClr val="66FF99"/>
    <a:srgbClr val="008080"/>
    <a:srgbClr val="009999"/>
    <a:srgbClr val="CC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89882" autoAdjust="0"/>
  </p:normalViewPr>
  <p:slideViewPr>
    <p:cSldViewPr>
      <p:cViewPr varScale="1">
        <p:scale>
          <a:sx n="47" d="100"/>
          <a:sy n="47" d="100"/>
        </p:scale>
        <p:origin x="-734" y="-82"/>
      </p:cViewPr>
      <p:guideLst>
        <p:guide orient="horz" pos="201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png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png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1.emf"/><Relationship Id="rId7" Type="http://schemas.openxmlformats.org/officeDocument/2006/relationships/image" Target="../media/image144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NULL"/><Relationship Id="rId10" Type="http://schemas.openxmlformats.org/officeDocument/2006/relationships/image" Target="../media/image147.emf"/><Relationship Id="rId4" Type="http://schemas.openxmlformats.org/officeDocument/2006/relationships/image" Target="../media/image142.emf"/><Relationship Id="rId9" Type="http://schemas.openxmlformats.org/officeDocument/2006/relationships/image" Target="../media/image1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png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png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png"/><Relationship Id="rId7" Type="http://schemas.openxmlformats.org/officeDocument/2006/relationships/image" Target="../media/image74.emf"/><Relationship Id="rId12" Type="http://schemas.openxmlformats.org/officeDocument/2006/relationships/image" Target="../media/image82.png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09F641B2-2176-44AC-B6AB-C0BEA7CC5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45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FC7CC7C-304F-489E-A1BA-804A96BB2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917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A73558A5-5689-46DA-8AB5-41CA0AFAC4AD}" type="slidenum">
              <a:rPr lang="en-US" altLang="zh-CN" sz="1200">
                <a:ea typeface="宋体" pitchFamily="2" charset="-122"/>
              </a:rPr>
              <a:pPr/>
              <a:t>1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P403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88D4936C-6E60-472D-93B6-F209C3F5F660}" type="slidenum">
              <a:rPr lang="en-US" altLang="zh-CN" sz="1200">
                <a:ea typeface="宋体" pitchFamily="2" charset="-122"/>
              </a:rPr>
              <a:pPr/>
              <a:t>7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3B7112FA-9270-4E0A-A679-0E74DD35B5B9}" type="slidenum">
              <a:rPr lang="en-US" altLang="zh-CN" sz="1200">
                <a:ea typeface="宋体" pitchFamily="2" charset="-122"/>
              </a:rPr>
              <a:pPr/>
              <a:t>16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11A805D6-A6A4-4E9A-8018-6C86E124BB2C}" type="slidenum">
              <a:rPr lang="en-US" altLang="zh-CN" sz="1200">
                <a:ea typeface="宋体" pitchFamily="2" charset="-122"/>
              </a:rPr>
              <a:pPr/>
              <a:t>19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0D17C7CD-8B8B-461B-AFC3-F349A00EE7D0}" type="slidenum">
              <a:rPr lang="en-US" altLang="zh-CN" sz="1200">
                <a:ea typeface="宋体" pitchFamily="2" charset="-122"/>
              </a:rPr>
              <a:pPr/>
              <a:t>23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点击“椭球面”</a:t>
            </a:r>
            <a:r>
              <a:rPr lang="en-US" altLang="zh-CN" smtClean="0"/>
              <a:t>,“</a:t>
            </a:r>
            <a:r>
              <a:rPr lang="zh-CN" altLang="en-US" smtClean="0"/>
              <a:t>抛物面”</a:t>
            </a:r>
            <a:r>
              <a:rPr lang="en-US" altLang="zh-CN" smtClean="0"/>
              <a:t>, “</a:t>
            </a:r>
            <a:r>
              <a:rPr lang="zh-CN" altLang="en-US" smtClean="0"/>
              <a:t>双曲面”</a:t>
            </a:r>
            <a:r>
              <a:rPr lang="en-US" altLang="zh-CN" smtClean="0"/>
              <a:t>, “</a:t>
            </a:r>
            <a:r>
              <a:rPr lang="zh-CN" altLang="en-US" smtClean="0"/>
              <a:t>椭圆锥面” 可显示有关内容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9F90-40EA-4086-910B-FBB7976D4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8825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B3F70-550E-411F-9DB5-3A369E6A7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8639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D7B82-E6F1-4D88-811F-DBDC4D3C37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56725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EDACA-B2DB-4812-AE04-A5C06F790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4139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9E175-5D73-4FDA-95A1-C6CF04085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6762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C913-004B-4B83-8A7A-60C31ACC1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4173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51743-82AA-487B-9083-9C5B4E3B6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9227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85272-3138-4029-8C00-09B76AC96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11871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9374A-0827-41DD-8074-F7511B8FC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07660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C6B2-11E5-461B-A758-9728521FD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32674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EA79A-D29E-4881-B662-FDC93DC3B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6384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172F895F-FDE9-4700-AE5C-239302FFB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slide" Target="slide4.xml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slide" Target="slide13.xm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81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3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54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2.emf"/><Relationship Id="rId26" Type="http://schemas.openxmlformats.org/officeDocument/2006/relationships/image" Target="../media/image66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7.emf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.jpeg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2.emf"/><Relationship Id="rId17" Type="http://schemas.openxmlformats.org/officeDocument/2006/relationships/image" Target="../media/image3.jpeg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6.jpeg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5.emf"/><Relationship Id="rId32" Type="http://schemas.openxmlformats.org/officeDocument/2006/relationships/image" Target="../media/image82.png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7.emf"/><Relationship Id="rId10" Type="http://schemas.openxmlformats.org/officeDocument/2006/relationships/image" Target="../media/image71.emf"/><Relationship Id="rId19" Type="http://schemas.openxmlformats.org/officeDocument/2006/relationships/image" Target="../media/image5.jpeg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3.emf"/><Relationship Id="rId22" Type="http://schemas.openxmlformats.org/officeDocument/2006/relationships/image" Target="../media/image8.jpeg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72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.jpeg"/><Relationship Id="rId4" Type="http://schemas.openxmlformats.org/officeDocument/2006/relationships/image" Target="../media/image83.emf"/><Relationship Id="rId9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2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1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5.jpeg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5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0.emf"/><Relationship Id="rId2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8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5.jpeg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3.emf"/><Relationship Id="rId18" Type="http://schemas.openxmlformats.org/officeDocument/2006/relationships/image" Target="../media/image3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6.jpeg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2.emf"/><Relationship Id="rId5" Type="http://schemas.openxmlformats.org/officeDocument/2006/relationships/image" Target="../media/image99.png"/><Relationship Id="rId15" Type="http://schemas.openxmlformats.org/officeDocument/2006/relationships/image" Target="../media/image104.emf"/><Relationship Id="rId23" Type="http://schemas.openxmlformats.org/officeDocument/2006/relationships/image" Target="../media/image8.jpeg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1.png"/><Relationship Id="rId14" Type="http://schemas.openxmlformats.org/officeDocument/2006/relationships/oleObject" Target="../embeddings/oleObject93.bin"/><Relationship Id="rId2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slide" Target="slide16.xml"/><Relationship Id="rId10" Type="http://schemas.openxmlformats.org/officeDocument/2006/relationships/image" Target="../media/image109.emf"/><Relationship Id="rId19" Type="http://schemas.openxmlformats.org/officeDocument/2006/relationships/image" Target="../media/image6.jpeg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png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2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4.jpeg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09.bin"/><Relationship Id="rId31" Type="http://schemas.openxmlformats.org/officeDocument/2006/relationships/image" Target="../media/image7.jpeg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20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2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30.png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7.emf"/><Relationship Id="rId24" Type="http://schemas.openxmlformats.org/officeDocument/2006/relationships/image" Target="../media/image3.jpeg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31.e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26.png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7.xml"/><Relationship Id="rId26" Type="http://schemas.openxmlformats.org/officeDocument/2006/relationships/tags" Target="../tags/tag50.xml"/><Relationship Id="rId3" Type="http://schemas.openxmlformats.org/officeDocument/2006/relationships/tags" Target="../tags/tag47.xml"/><Relationship Id="rId21" Type="http://schemas.openxmlformats.org/officeDocument/2006/relationships/image" Target="../media/image210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image" Target="../media/image212.png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47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49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image" Target="../media/image211.png"/><Relationship Id="rId28" Type="http://schemas.openxmlformats.org/officeDocument/2006/relationships/image" Target="../media/image54.tmp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48.xml"/><Relationship Id="rId27" Type="http://schemas.openxmlformats.org/officeDocument/2006/relationships/image" Target="../media/image2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134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6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54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8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5.jpeg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2.emf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1.bin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NULL"/><Relationship Id="rId20" Type="http://schemas.openxmlformats.org/officeDocument/2006/relationships/image" Target="../media/image144.emf"/><Relationship Id="rId29" Type="http://schemas.openxmlformats.org/officeDocument/2006/relationships/image" Target="../media/image148.emf"/><Relationship Id="rId1" Type="http://schemas.openxmlformats.org/officeDocument/2006/relationships/vmlDrawing" Target="../drawings/vmlDrawing17.vml"/><Relationship Id="rId6" Type="http://schemas.openxmlformats.org/officeDocument/2006/relationships/slide" Target="slide14.xml"/><Relationship Id="rId11" Type="http://schemas.openxmlformats.org/officeDocument/2006/relationships/image" Target="../media/image141.emf"/><Relationship Id="rId24" Type="http://schemas.openxmlformats.org/officeDocument/2006/relationships/image" Target="../media/image146.emf"/><Relationship Id="rId32" Type="http://schemas.openxmlformats.org/officeDocument/2006/relationships/image" Target="../media/image5.jpeg"/><Relationship Id="rId5" Type="http://schemas.openxmlformats.org/officeDocument/2006/relationships/image" Target="../media/image139.emf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oleObject" Target="../embeddings/oleObject138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4.bin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128.bin"/><Relationship Id="rId9" Type="http://schemas.openxmlformats.org/officeDocument/2006/relationships/slide" Target="slide19.xml"/><Relationship Id="rId14" Type="http://schemas.openxmlformats.org/officeDocument/2006/relationships/slide" Target="slide16.xml"/><Relationship Id="rId22" Type="http://schemas.openxmlformats.org/officeDocument/2006/relationships/image" Target="../media/image145.emf"/><Relationship Id="rId27" Type="http://schemas.openxmlformats.org/officeDocument/2006/relationships/slide" Target="slide18.xml"/><Relationship Id="rId30" Type="http://schemas.openxmlformats.org/officeDocument/2006/relationships/image" Target="../media/image3.jpeg"/><Relationship Id="rId35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0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4.jpeg"/><Relationship Id="rId4" Type="http://schemas.openxmlformats.org/officeDocument/2006/relationships/image" Target="../media/image149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7.jpe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6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8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27.bin"/><Relationship Id="rId31" Type="http://schemas.openxmlformats.org/officeDocument/2006/relationships/image" Target="../media/image5.jpeg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.jpeg"/><Relationship Id="rId10" Type="http://schemas.openxmlformats.org/officeDocument/2006/relationships/image" Target="../media/image42.emf"/><Relationship Id="rId19" Type="http://schemas.openxmlformats.org/officeDocument/2006/relationships/image" Target="../media/image7.jpeg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1.emf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png"/><Relationship Id="rId24" Type="http://schemas.openxmlformats.org/officeDocument/2006/relationships/image" Target="../media/image5.jpeg"/><Relationship Id="rId5" Type="http://schemas.openxmlformats.org/officeDocument/2006/relationships/image" Target="../media/image45.png"/><Relationship Id="rId15" Type="http://schemas.openxmlformats.org/officeDocument/2006/relationships/image" Target="../media/image50.emf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3.jpeg"/><Relationship Id="rId27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26" Type="http://schemas.openxmlformats.org/officeDocument/2006/relationships/tags" Target="../tags/tag6.xml"/><Relationship Id="rId3" Type="http://schemas.openxmlformats.org/officeDocument/2006/relationships/tags" Target="../tags/tag3.xml"/><Relationship Id="rId21" Type="http://schemas.openxmlformats.org/officeDocument/2006/relationships/image" Target="../media/image7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2.png"/><Relationship Id="rId28" Type="http://schemas.openxmlformats.org/officeDocument/2006/relationships/image" Target="../media/image54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4.xml"/><Relationship Id="rId27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26" Type="http://schemas.openxmlformats.org/officeDocument/2006/relationships/tags" Target="../tags/tag22.xml"/><Relationship Id="rId3" Type="http://schemas.openxmlformats.org/officeDocument/2006/relationships/tags" Target="../tags/tag20.xml"/><Relationship Id="rId21" Type="http://schemas.openxmlformats.org/officeDocument/2006/relationships/image" Target="../media/image76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78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19.xml"/><Relationship Id="rId29" Type="http://schemas.openxmlformats.org/officeDocument/2006/relationships/image" Target="../media/image8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2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77.png"/><Relationship Id="rId28" Type="http://schemas.openxmlformats.org/officeDocument/2006/relationships/tags" Target="../tags/tag23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20.xml"/><Relationship Id="rId27" Type="http://schemas.openxmlformats.org/officeDocument/2006/relationships/image" Target="../media/image79.png"/><Relationship Id="rId30" Type="http://schemas.openxmlformats.org/officeDocument/2006/relationships/image" Target="../media/image5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6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Text Box 28"/>
          <p:cNvSpPr txBox="1">
            <a:spLocks noChangeArrowheads="1"/>
          </p:cNvSpPr>
          <p:nvPr/>
        </p:nvSpPr>
        <p:spPr bwMode="auto">
          <a:xfrm>
            <a:off x="2362200" y="480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四、二次曲面</a:t>
            </a:r>
          </a:p>
        </p:txBody>
      </p:sp>
      <p:sp>
        <p:nvSpPr>
          <p:cNvPr id="1029" name="AutoShape 3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4876800"/>
            <a:ext cx="35052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04800"/>
            <a:ext cx="22860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48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五</a:t>
            </a:r>
            <a:r>
              <a:rPr lang="zh-CN" altLang="en-US" sz="48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节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362200" y="25908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</a:rPr>
              <a:t>一、</a:t>
            </a:r>
            <a:r>
              <a:rPr lang="zh-CN" altLang="en-US" sz="3200" b="1" dirty="0" smtClean="0">
                <a:latin typeface="楷体_GB2312" pitchFamily="49" charset="-122"/>
              </a:rPr>
              <a:t>曲面研究的问题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2362200" y="33432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二、旋转曲面</a:t>
            </a:r>
            <a:r>
              <a:rPr lang="zh-CN" altLang="en-US" b="1">
                <a:ea typeface="仿宋_GB2312" pitchFamily="49" charset="-122"/>
              </a:rPr>
              <a:t> </a:t>
            </a:r>
          </a:p>
        </p:txBody>
      </p:sp>
      <p:sp>
        <p:nvSpPr>
          <p:cNvPr id="1033" name="Text Box 27"/>
          <p:cNvSpPr txBox="1">
            <a:spLocks noChangeArrowheads="1"/>
          </p:cNvSpPr>
          <p:nvPr/>
        </p:nvSpPr>
        <p:spPr bwMode="auto">
          <a:xfrm>
            <a:off x="2362200" y="4038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三、柱面</a:t>
            </a:r>
          </a:p>
        </p:txBody>
      </p:sp>
      <p:sp>
        <p:nvSpPr>
          <p:cNvPr id="1034" name="AutoShape 3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4114800"/>
            <a:ext cx="22860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32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7" name="Picture 3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3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3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AutoShape 29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3352800"/>
            <a:ext cx="35052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3" name="Text Box 44"/>
          <p:cNvSpPr txBox="1">
            <a:spLocks noChangeArrowheads="1"/>
          </p:cNvSpPr>
          <p:nvPr/>
        </p:nvSpPr>
        <p:spPr bwMode="auto">
          <a:xfrm>
            <a:off x="2486025" y="1066800"/>
            <a:ext cx="3990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曲面及其方程 </a:t>
            </a:r>
          </a:p>
        </p:txBody>
      </p:sp>
      <p:graphicFrame>
        <p:nvGraphicFramePr>
          <p:cNvPr id="1026" name="Object 45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BMP 图象" r:id="rId12" imgW="3390476" imgH="3409524" progId="Paint.Picture">
                  <p:embed/>
                </p:oleObj>
              </mc:Choice>
              <mc:Fallback>
                <p:oleObj name="BMP 图象" r:id="rId12" imgW="3390476" imgH="3409524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47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1069851"/>
                <a:ext cx="7315200" cy="3367261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说明下列旋转曲面是怎么形成的？</a:t>
                </a:r>
                <a:endParaRPr lang="en-US" altLang="zh-CN" sz="26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（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6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zh-CN" altLang="en-US" sz="36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36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zh-CN" altLang="en-US" sz="36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6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36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zh-CN" altLang="en-US" sz="3600">
                        <a:solidFill>
                          <a:schemeClr val="bg2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altLang="zh-CN" sz="36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（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2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zh-CN" altLang="en-US" sz="32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1069851"/>
                <a:ext cx="7315200" cy="3367261"/>
              </a:xfrm>
              <a:prstGeom prst="rect">
                <a:avLst/>
              </a:prstGeom>
              <a:blipFill rotWithShape="1">
                <a:blip r:embed="rId13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99254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7086600" y="4504010"/>
            <a:ext cx="1878013" cy="2130425"/>
            <a:chOff x="4481" y="2496"/>
            <a:chExt cx="1183" cy="1342"/>
          </a:xfrm>
        </p:grpSpPr>
        <p:sp>
          <p:nvSpPr>
            <p:cNvPr id="12378" name="Line 54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Line 55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56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57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6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43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58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7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3331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59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8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496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988" name="Oval 52"/>
          <p:cNvSpPr>
            <a:spLocks noChangeArrowheads="1"/>
          </p:cNvSpPr>
          <p:nvPr/>
        </p:nvSpPr>
        <p:spPr bwMode="auto">
          <a:xfrm rot="804873">
            <a:off x="7131050" y="5198765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956300" y="2561927"/>
            <a:ext cx="901700" cy="1905000"/>
            <a:chOff x="3224" y="1104"/>
            <a:chExt cx="568" cy="1200"/>
          </a:xfrm>
        </p:grpSpPr>
        <p:sp>
          <p:nvSpPr>
            <p:cNvPr id="12371" name="Line 45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72" name="Group 46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12373" name="Freeform 47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4"/>
                  <a:gd name="T31" fmla="*/ 0 h 900"/>
                  <a:gd name="T32" fmla="*/ 544 w 544"/>
                  <a:gd name="T33" fmla="*/ 900 h 9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4" name="Freeform 48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5" name="Freeform 49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1152"/>
                  <a:gd name="T20" fmla="*/ 288 w 2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6" name="Line 50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7" name="Freeform 51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313363" y="2197373"/>
            <a:ext cx="2154237" cy="2046287"/>
            <a:chOff x="4115" y="1091"/>
            <a:chExt cx="1357" cy="1289"/>
          </a:xfrm>
        </p:grpSpPr>
        <p:grpSp>
          <p:nvGrpSpPr>
            <p:cNvPr id="12365" name="Group 62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12366" name="Group 63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1236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9" name="Line 65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7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67" name="Freeform 67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1" name="Object 68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59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00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69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0"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70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1" name="公式" r:id="rId13" imgW="126720" imgH="126720" progId="Equation.3">
                      <p:embed/>
                    </p:oleObj>
                  </mc:Choice>
                  <mc:Fallback>
                    <p:oleObj name="公式" r:id="rId13" imgW="126720" imgH="12672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851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0" name="Object 71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2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0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16611"/>
              </p:ext>
            </p:extLst>
          </p:nvPr>
        </p:nvGraphicFramePr>
        <p:xfrm>
          <a:off x="7769225" y="3857327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Equation" r:id="rId17" imgW="152280" imgH="330120" progId="Equation.3">
                  <p:embed/>
                </p:oleObj>
              </mc:Choice>
              <mc:Fallback>
                <p:oleObj name="Equation" r:id="rId17" imgW="15228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3857327"/>
                        <a:ext cx="15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961727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905000" y="976015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直线 </a:t>
            </a:r>
            <a:r>
              <a:rPr lang="en-US" altLang="zh-CN" i="1" dirty="0" smtClean="0"/>
              <a:t>l </a:t>
            </a:r>
            <a:r>
              <a:rPr lang="zh-CN" altLang="en-US" dirty="0" smtClean="0"/>
              <a:t>沿</a:t>
            </a:r>
            <a:r>
              <a:rPr lang="zh-CN" altLang="en-US" dirty="0"/>
              <a:t>定曲线 </a:t>
            </a:r>
            <a:r>
              <a:rPr lang="en-US" altLang="zh-CN" i="1" dirty="0" smtClean="0"/>
              <a:t>C</a:t>
            </a:r>
            <a:r>
              <a:rPr lang="zh-CN" altLang="en-US" dirty="0"/>
              <a:t>平行移动形成的轨迹</a:t>
            </a:r>
            <a:r>
              <a:rPr lang="zh-CN" altLang="en-US" dirty="0" smtClean="0"/>
              <a:t>叫</a:t>
            </a:r>
            <a:endParaRPr lang="zh-CN" altLang="en-US" dirty="0"/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531912" y="157132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做</a:t>
            </a:r>
            <a:r>
              <a:rPr lang="zh-CN" altLang="en-US" b="1" dirty="0">
                <a:solidFill>
                  <a:schemeClr val="tx2"/>
                </a:solidFill>
              </a:rPr>
              <a:t>柱面</a:t>
            </a:r>
            <a:r>
              <a:rPr lang="en-US" altLang="zh-CN" dirty="0"/>
              <a:t>.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457200" y="2120602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 </a:t>
            </a:r>
            <a:endParaRPr lang="en-US" altLang="zh-CN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2019300" y="2120602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 b="1">
                <a:solidFill>
                  <a:schemeClr val="tx2"/>
                </a:solidFill>
              </a:rPr>
              <a:t>抛物柱面</a:t>
            </a:r>
            <a:r>
              <a:rPr lang="en-US" altLang="zh-CN"/>
              <a:t>,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1066800" y="2714327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1066800" y="3262015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2514600" y="4619327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椭圆柱面</a:t>
            </a:r>
            <a:r>
              <a:rPr lang="en-US" altLang="zh-CN"/>
              <a:t>.</a:t>
            </a:r>
          </a:p>
        </p:txBody>
      </p:sp>
      <p:graphicFrame>
        <p:nvGraphicFramePr>
          <p:cNvPr id="1679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60466"/>
              </p:ext>
            </p:extLst>
          </p:nvPr>
        </p:nvGraphicFramePr>
        <p:xfrm>
          <a:off x="914400" y="2104727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4" name="Equation" r:id="rId19" imgW="1180800" imgH="520560" progId="Equation.3">
                  <p:embed/>
                </p:oleObj>
              </mc:Choice>
              <mc:Fallback>
                <p:oleObj name="Equation" r:id="rId19" imgW="118080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4727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18066"/>
              </p:ext>
            </p:extLst>
          </p:nvPr>
        </p:nvGraphicFramePr>
        <p:xfrm>
          <a:off x="906463" y="3781127"/>
          <a:ext cx="17605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" name="Equation" r:id="rId21" imgW="1752480" imgH="965160" progId="Equation.3">
                  <p:embed/>
                </p:oleObj>
              </mc:Choice>
              <mc:Fallback>
                <p:oleObj name="Equation" r:id="rId21" imgW="1752480" imgH="965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781127"/>
                        <a:ext cx="17605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457200" y="404147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7785100" y="2341265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907338" y="2060848"/>
            <a:ext cx="900112" cy="2144712"/>
            <a:chOff x="4464" y="912"/>
            <a:chExt cx="942" cy="1689"/>
          </a:xfrm>
        </p:grpSpPr>
        <p:grpSp>
          <p:nvGrpSpPr>
            <p:cNvPr id="12360" name="Group 9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12362" name="Freeform 10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6"/>
                  <a:gd name="T19" fmla="*/ 0 h 2400"/>
                  <a:gd name="T20" fmla="*/ 1056 w 105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3" name="Freeform 11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4" name="Freeform 12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61" name="Rectangle 13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67" name="Freeform 31"/>
          <p:cNvSpPr>
            <a:spLocks/>
          </p:cNvSpPr>
          <p:nvPr/>
        </p:nvSpPr>
        <p:spPr bwMode="auto">
          <a:xfrm>
            <a:off x="7999413" y="2882602"/>
            <a:ext cx="808037" cy="639763"/>
          </a:xfrm>
          <a:custGeom>
            <a:avLst/>
            <a:gdLst>
              <a:gd name="T0" fmla="*/ 0 w 1056"/>
              <a:gd name="T1" fmla="*/ 720 h 720"/>
              <a:gd name="T2" fmla="*/ 816 w 1056"/>
              <a:gd name="T3" fmla="*/ 576 h 720"/>
              <a:gd name="T4" fmla="*/ 1056 w 1056"/>
              <a:gd name="T5" fmla="*/ 0 h 720"/>
              <a:gd name="T6" fmla="*/ 0 60000 65536"/>
              <a:gd name="T7" fmla="*/ 0 60000 65536"/>
              <a:gd name="T8" fmla="*/ 0 60000 65536"/>
              <a:gd name="T9" fmla="*/ 0 w 1056"/>
              <a:gd name="T10" fmla="*/ 0 h 720"/>
              <a:gd name="T11" fmla="*/ 1056 w 10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91729"/>
              </p:ext>
            </p:extLst>
          </p:nvPr>
        </p:nvGraphicFramePr>
        <p:xfrm>
          <a:off x="8321675" y="2714327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" name="Equation" r:id="rId23" imgW="291960" imgH="317160" progId="Equation.3">
                  <p:embed/>
                </p:oleObj>
              </mc:Choice>
              <mc:Fallback>
                <p:oleObj name="Equation" r:id="rId23" imgW="29196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2714327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11" name="Text Box 75"/>
          <p:cNvSpPr txBox="1">
            <a:spLocks noChangeArrowheads="1"/>
          </p:cNvSpPr>
          <p:nvPr/>
        </p:nvSpPr>
        <p:spPr bwMode="auto">
          <a:xfrm>
            <a:off x="2514600" y="3995440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表示母线平行于</a:t>
            </a:r>
          </a:p>
        </p:txBody>
      </p:sp>
      <p:sp>
        <p:nvSpPr>
          <p:cNvPr id="168012" name="Text Box 76"/>
          <p:cNvSpPr txBox="1">
            <a:spLocks noChangeArrowheads="1"/>
          </p:cNvSpPr>
          <p:nvPr/>
        </p:nvSpPr>
        <p:spPr bwMode="auto">
          <a:xfrm>
            <a:off x="1907704" y="1571327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叫做</a:t>
            </a:r>
            <a:r>
              <a:rPr lang="zh-CN" altLang="en-US" b="1" dirty="0">
                <a:solidFill>
                  <a:schemeClr val="tx2"/>
                </a:solidFill>
              </a:rPr>
              <a:t>准线</a:t>
            </a:r>
            <a:r>
              <a:rPr lang="en-US" altLang="zh-CN" dirty="0"/>
              <a:t>,  </a:t>
            </a:r>
            <a:r>
              <a:rPr lang="en-US" altLang="zh-CN" i="1" dirty="0">
                <a:solidFill>
                  <a:schemeClr val="tx2"/>
                </a:solidFill>
              </a:rPr>
              <a:t>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叫做</a:t>
            </a:r>
            <a:r>
              <a:rPr lang="zh-CN" altLang="en-US" b="1" dirty="0">
                <a:solidFill>
                  <a:schemeClr val="tx2"/>
                </a:solidFill>
              </a:rPr>
              <a:t>母线</a:t>
            </a:r>
            <a:r>
              <a:rPr lang="en-US" altLang="zh-CN" dirty="0"/>
              <a:t>.</a:t>
            </a:r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324600" y="3282652"/>
            <a:ext cx="457200" cy="225425"/>
            <a:chOff x="3888" y="1750"/>
            <a:chExt cx="288" cy="142"/>
          </a:xfrm>
        </p:grpSpPr>
        <p:sp>
          <p:nvSpPr>
            <p:cNvPr id="12358" name="Line 73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74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3"/>
          <p:cNvGrpSpPr>
            <a:grpSpLocks/>
          </p:cNvGrpSpPr>
          <p:nvPr/>
        </p:nvGrpSpPr>
        <p:grpSpPr bwMode="auto">
          <a:xfrm>
            <a:off x="7110413" y="4556398"/>
            <a:ext cx="1397000" cy="1706562"/>
            <a:chOff x="4496" y="2529"/>
            <a:chExt cx="880" cy="1075"/>
          </a:xfrm>
        </p:grpSpPr>
        <p:sp>
          <p:nvSpPr>
            <p:cNvPr id="12341" name="Line 4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5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43" name="Group 122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12344" name="Group 117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12351" name="Freeform 111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720 h 816"/>
                    <a:gd name="T4" fmla="*/ 864 w 864"/>
                    <a:gd name="T5" fmla="*/ 816 h 816"/>
                    <a:gd name="T6" fmla="*/ 864 w 864"/>
                    <a:gd name="T7" fmla="*/ 144 h 816"/>
                    <a:gd name="T8" fmla="*/ 0 w 864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816"/>
                    <a:gd name="T17" fmla="*/ 864 w 864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2" name="Arc 108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T0" fmla="*/ 0 w 43156"/>
                    <a:gd name="T1" fmla="*/ 161 h 21600"/>
                    <a:gd name="T2" fmla="*/ 837 w 43156"/>
                    <a:gd name="T3" fmla="*/ 172 h 21600"/>
                    <a:gd name="T4" fmla="*/ 418 w 43156"/>
                    <a:gd name="T5" fmla="*/ 172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3" name="Oval 7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4" name="Arc 109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T0" fmla="*/ 8 w 43200"/>
                    <a:gd name="T1" fmla="*/ 204 h 25678"/>
                    <a:gd name="T2" fmla="*/ 838 w 43200"/>
                    <a:gd name="T3" fmla="*/ 172 h 25678"/>
                    <a:gd name="T4" fmla="*/ 419 w 43200"/>
                    <a:gd name="T5" fmla="*/ 172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45" name="Group 115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12349" name="Arc 113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T0" fmla="*/ 0 w 43156"/>
                    <a:gd name="T1" fmla="*/ 161 h 21600"/>
                    <a:gd name="T2" fmla="*/ 837 w 43156"/>
                    <a:gd name="T3" fmla="*/ 172 h 21600"/>
                    <a:gd name="T4" fmla="*/ 418 w 43156"/>
                    <a:gd name="T5" fmla="*/ 172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0" name="Arc 114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T0" fmla="*/ 8 w 43200"/>
                    <a:gd name="T1" fmla="*/ 204 h 25678"/>
                    <a:gd name="T2" fmla="*/ 838 w 43200"/>
                    <a:gd name="T3" fmla="*/ 172 h 25678"/>
                    <a:gd name="T4" fmla="*/ 419 w 43200"/>
                    <a:gd name="T5" fmla="*/ 172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46" name="Line 119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Line 120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8" name="Line 121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79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76857"/>
              </p:ext>
            </p:extLst>
          </p:nvPr>
        </p:nvGraphicFramePr>
        <p:xfrm>
          <a:off x="7869238" y="5457527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公式" r:id="rId25" imgW="126720" imgH="139680" progId="Equation.3">
                  <p:embed/>
                </p:oleObj>
              </mc:Choice>
              <mc:Fallback>
                <p:oleObj name="公式" r:id="rId25" imgW="126720" imgH="1396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5457527"/>
                        <a:ext cx="2778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7"/>
          <p:cNvSpPr txBox="1">
            <a:spLocks noChangeArrowheads="1"/>
          </p:cNvSpPr>
          <p:nvPr/>
        </p:nvSpPr>
        <p:spPr bwMode="auto">
          <a:xfrm>
            <a:off x="762000" y="404664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三、柱面</a:t>
            </a:r>
          </a:p>
        </p:txBody>
      </p:sp>
      <p:graphicFrame>
        <p:nvGraphicFramePr>
          <p:cNvPr id="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47659"/>
              </p:ext>
            </p:extLst>
          </p:nvPr>
        </p:nvGraphicFramePr>
        <p:xfrm>
          <a:off x="1115616" y="5542632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" name="Equation" r:id="rId27" imgW="1917360" imgH="507960" progId="Equation.3">
                  <p:embed/>
                </p:oleObj>
              </mc:Choice>
              <mc:Fallback>
                <p:oleObj name="Equation" r:id="rId27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42632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46"/>
          <p:cNvSpPr txBox="1">
            <a:spLocks noChangeArrowheads="1"/>
          </p:cNvSpPr>
          <p:nvPr/>
        </p:nvSpPr>
        <p:spPr bwMode="auto">
          <a:xfrm>
            <a:off x="3096816" y="551723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表示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圆柱面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501824" y="55021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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88" grpId="0" animBg="1"/>
      <p:bldP spid="167953" grpId="0" autoUpdateAnimBg="0"/>
      <p:bldP spid="167954" grpId="0" autoUpdateAnimBg="0"/>
      <p:bldP spid="167955" grpId="0" autoUpdateAnimBg="0"/>
      <p:bldP spid="167956" grpId="0" autoUpdateAnimBg="0"/>
      <p:bldP spid="167957" grpId="0" autoUpdateAnimBg="0"/>
      <p:bldP spid="167958" grpId="0" autoUpdateAnimBg="0"/>
      <p:bldP spid="167959" grpId="0" autoUpdateAnimBg="0"/>
      <p:bldP spid="167962" grpId="0" build="p" autoUpdateAnimBg="0"/>
      <p:bldP spid="167951" grpId="0" animBg="1"/>
      <p:bldP spid="167967" grpId="0" animBg="1"/>
      <p:bldP spid="168011" grpId="0" build="p" autoUpdateAnimBg="0"/>
      <p:bldP spid="168012" grpId="0" autoUpdateAnimBg="0"/>
      <p:bldP spid="95" grpId="0" autoUpdateAnimBg="0"/>
      <p:bldP spid="9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962400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886200" y="344996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828800" y="399764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y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1828800" y="1600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轴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990600" y="458112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准线</a:t>
            </a: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en-US" altLang="zh-CN" i="1" dirty="0" err="1">
                <a:ea typeface="仿宋_GB2312" pitchFamily="49" charset="-122"/>
              </a:rPr>
              <a:t>xoz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zh-CN" altLang="en-US" dirty="0"/>
              <a:t>面上的曲线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3.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990600" y="398336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810000" y="990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90600" y="2133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</a:t>
            </a:r>
            <a:r>
              <a:rPr lang="zh-CN" altLang="en-US" b="1">
                <a:latin typeface="楷体_GB2312" pitchFamily="49" charset="-122"/>
              </a:rPr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i="1" baseline="-25000"/>
              <a:t>1.</a:t>
            </a:r>
            <a:endParaRPr lang="en-US" altLang="zh-CN" b="1" i="1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990600" y="1524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graphicFrame>
        <p:nvGraphicFramePr>
          <p:cNvPr id="123968" name="Object 64"/>
          <p:cNvGraphicFramePr>
            <a:graphicFrameLocks noChangeAspect="1"/>
          </p:cNvGraphicFramePr>
          <p:nvPr/>
        </p:nvGraphicFramePr>
        <p:xfrm>
          <a:off x="609600" y="1069975"/>
          <a:ext cx="3263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" name="Equation" r:id="rId3" imgW="3263760" imgH="457200" progId="Equation.3">
                  <p:embed/>
                </p:oleObj>
              </mc:Choice>
              <mc:Fallback>
                <p:oleObj name="Equation" r:id="rId3" imgW="3263760" imgH="457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9975"/>
                        <a:ext cx="3263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7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95229"/>
              </p:ext>
            </p:extLst>
          </p:nvPr>
        </p:nvGraphicFramePr>
        <p:xfrm>
          <a:off x="685800" y="3483298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" name="Equation" r:id="rId5" imgW="3276360" imgH="457200" progId="Equation.3">
                  <p:embed/>
                </p:oleObj>
              </mc:Choice>
              <mc:Fallback>
                <p:oleObj name="Equation" r:id="rId5" imgW="3276360" imgH="4572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83298"/>
                        <a:ext cx="3276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3"/>
          <p:cNvGrpSpPr>
            <a:grpSpLocks/>
          </p:cNvGrpSpPr>
          <p:nvPr/>
        </p:nvGrpSpPr>
        <p:grpSpPr bwMode="auto">
          <a:xfrm>
            <a:off x="5638800" y="3068960"/>
            <a:ext cx="2260600" cy="1579563"/>
            <a:chOff x="3552" y="2688"/>
            <a:chExt cx="1424" cy="995"/>
          </a:xfrm>
        </p:grpSpPr>
        <p:grpSp>
          <p:nvGrpSpPr>
            <p:cNvPr id="13361" name="Group 192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13326" name="Object 161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60" name="BMP 图象" r:id="rId7" imgW="1514686" imgH="923810" progId="Paint.Picture">
                      <p:embed/>
                    </p:oleObj>
                  </mc:Choice>
                  <mc:Fallback>
                    <p:oleObj name="BMP 图象" r:id="rId7" imgW="1514686" imgH="923810" progId="Paint.Picture">
                      <p:embed/>
                      <p:pic>
                        <p:nvPicPr>
                          <p:cNvPr id="0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2" name="Line 60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Line 152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Line 153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150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Line 171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Line 172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22" name="Object 155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1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56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2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57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3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58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4" name="Equation" r:id="rId15" imgW="266400" imgH="444240" progId="Equation.3">
                    <p:embed/>
                  </p:oleObj>
                </mc:Choice>
                <mc:Fallback>
                  <p:oleObj name="Equation" r:id="rId15" imgW="266400" imgH="44424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47" name="Picture 179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8" name="Text Box 18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49" name="Picture 18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18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1" name="Picture 18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2" name="Picture 18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18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5257800" y="533400"/>
            <a:ext cx="1762125" cy="1860550"/>
            <a:chOff x="3312" y="336"/>
            <a:chExt cx="1110" cy="1172"/>
          </a:xfrm>
        </p:grpSpPr>
        <p:graphicFrame>
          <p:nvGraphicFramePr>
            <p:cNvPr id="13317" name="Object 21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5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2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6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3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7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42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8" name="公式" r:id="rId29" imgW="126720" imgH="215640" progId="Equation.3">
                    <p:embed/>
                  </p:oleObj>
                </mc:Choice>
                <mc:Fallback>
                  <p:oleObj name="公式" r:id="rId29" imgW="126720" imgH="215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29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9" name="BMP 图象" r:id="rId31" imgW="2419048" imgH="2742857" progId="Paint.Picture">
                    <p:embed/>
                  </p:oleObj>
                </mc:Choice>
                <mc:Fallback>
                  <p:oleObj name="BMP 图象" r:id="rId31" imgW="2419048" imgH="2742857" progId="Paint.Picture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Line 48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49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131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132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18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autoUpdateAnimBg="0"/>
      <p:bldP spid="123932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1239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0"/>
          <p:cNvSpPr>
            <a:spLocks noGrp="1" noChangeArrowheads="1"/>
          </p:cNvSpPr>
          <p:nvPr>
            <p:ph type="title"/>
          </p:nvPr>
        </p:nvSpPr>
        <p:spPr>
          <a:xfrm>
            <a:off x="815975" y="4572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四、二次曲面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815975" y="1081088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三元二次方程 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815975" y="4433888"/>
            <a:ext cx="667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适当选取直角坐标系可得它们的标准方程</a:t>
            </a:r>
            <a:r>
              <a:rPr lang="en-US" altLang="zh-CN"/>
              <a:t>,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7308850" y="44418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下面仅 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434975" y="5051425"/>
            <a:ext cx="569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就几种常见标准型的特点进行介绍 </a:t>
            </a:r>
            <a:r>
              <a:rPr lang="en-US" altLang="zh-CN"/>
              <a:t>.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850900" y="5653088"/>
            <a:ext cx="615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 b="1">
                <a:solidFill>
                  <a:schemeClr val="tx2"/>
                </a:solidFill>
              </a:rPr>
              <a:t>截痕法 </a:t>
            </a:r>
            <a:endParaRPr lang="zh-CN" alt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4343400" y="3276600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1524000" y="3849688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椭球面、抛物面、双曲面、锥面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434975" y="32766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的图形通常为</a:t>
            </a:r>
            <a:r>
              <a:rPr lang="zh-CN" altLang="en-US" b="1">
                <a:solidFill>
                  <a:schemeClr val="tx2"/>
                </a:solidFill>
              </a:rPr>
              <a:t>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143396" name="Object 36"/>
          <p:cNvGraphicFramePr>
            <a:graphicFrameLocks noChangeAspect="1"/>
          </p:cNvGraphicFramePr>
          <p:nvPr/>
        </p:nvGraphicFramePr>
        <p:xfrm>
          <a:off x="1676400" y="1625600"/>
          <a:ext cx="525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3" imgW="5257800" imgH="507960" progId="Equation.3">
                  <p:embed/>
                </p:oleObj>
              </mc:Choice>
              <mc:Fallback>
                <p:oleObj name="Equation" r:id="rId3" imgW="52578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25600"/>
                        <a:ext cx="525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Object 37"/>
          <p:cNvGraphicFramePr>
            <a:graphicFrameLocks noChangeAspect="1"/>
          </p:cNvGraphicFramePr>
          <p:nvPr/>
        </p:nvGraphicFramePr>
        <p:xfrm>
          <a:off x="4343400" y="22733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5" imgW="3276360" imgH="393480" progId="Equation.3">
                  <p:embed/>
                </p:oleObj>
              </mc:Choice>
              <mc:Fallback>
                <p:oleObj name="Equation" r:id="rId5" imgW="3276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73300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2244725" y="26812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  <p:pic>
        <p:nvPicPr>
          <p:cNvPr id="14350" name="Picture 39" descr="机动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52" name="Picture 4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4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4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4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4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5" grpId="0" build="p" autoUpdateAnimBg="0"/>
      <p:bldP spid="143386" grpId="0" build="p" autoUpdateAnimBg="0"/>
      <p:bldP spid="143387" grpId="0" build="p" autoUpdateAnimBg="0"/>
      <p:bldP spid="143388" grpId="0" build="p" autoUpdateAnimBg="0" advAuto="0"/>
      <p:bldP spid="143389" grpId="0" build="p" autoUpdateAnimBg="0"/>
      <p:bldP spid="143390" grpId="0" build="p" autoUpdateAnimBg="0"/>
      <p:bldP spid="143392" grpId="0" build="p" autoUpdateAnimBg="0"/>
      <p:bldP spid="143395" grpId="0" build="p" autoUpdateAnimBg="0"/>
      <p:bldP spid="14339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5"/>
          <p:cNvGrpSpPr>
            <a:grpSpLocks/>
          </p:cNvGrpSpPr>
          <p:nvPr/>
        </p:nvGrpSpPr>
        <p:grpSpPr bwMode="auto">
          <a:xfrm>
            <a:off x="5791200" y="1219200"/>
            <a:ext cx="3108325" cy="1841500"/>
            <a:chOff x="3648" y="768"/>
            <a:chExt cx="1958" cy="1160"/>
          </a:xfrm>
        </p:grpSpPr>
        <p:grpSp>
          <p:nvGrpSpPr>
            <p:cNvPr id="15382" name="Group 1056"/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15370" name="Object 1057"/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2" name="BMP 图象" r:id="rId3" imgW="2809524" imgH="1495634" progId="Paint.Picture">
                      <p:embed/>
                    </p:oleObj>
                  </mc:Choice>
                  <mc:Fallback>
                    <p:oleObj name="BMP 图象" r:id="rId3" imgW="2809524" imgH="1495634" progId="Paint.Picture">
                      <p:embed/>
                      <p:pic>
                        <p:nvPicPr>
                          <p:cNvPr id="0" name="Object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2839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83" name="Group 1058"/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15384" name="Line 1059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5" name="Line 1060"/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Line 1061"/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5367" name="Object 1062"/>
            <p:cNvGraphicFramePr>
              <a:graphicFrameLocks noChangeAspect="1"/>
            </p:cNvGraphicFramePr>
            <p:nvPr/>
          </p:nvGraphicFramePr>
          <p:xfrm>
            <a:off x="4464" y="77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3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7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1063"/>
            <p:cNvGraphicFramePr>
              <a:graphicFrameLocks noChangeAspect="1"/>
            </p:cNvGraphicFramePr>
            <p:nvPr/>
          </p:nvGraphicFramePr>
          <p:xfrm>
            <a:off x="5424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4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064"/>
            <p:cNvGraphicFramePr>
              <a:graphicFrameLocks noChangeAspect="1"/>
            </p:cNvGraphicFramePr>
            <p:nvPr/>
          </p:nvGraphicFramePr>
          <p:xfrm>
            <a:off x="3648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133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smtClean="0">
                <a:ea typeface="楷体_GB2312" pitchFamily="49" charset="-122"/>
              </a:rPr>
              <a:t>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椭球面</a:t>
            </a:r>
            <a:endParaRPr lang="zh-CN" altLang="en-US" sz="2800" smtClean="0">
              <a:ea typeface="仿宋_GB2312" pitchFamily="49" charset="-122"/>
            </a:endParaRPr>
          </a:p>
        </p:txBody>
      </p:sp>
      <p:graphicFrame>
        <p:nvGraphicFramePr>
          <p:cNvPr id="172035" name="Object 1027"/>
          <p:cNvGraphicFramePr>
            <a:graphicFrameLocks/>
          </p:cNvGraphicFramePr>
          <p:nvPr/>
        </p:nvGraphicFramePr>
        <p:xfrm>
          <a:off x="1473200" y="1079500"/>
          <a:ext cx="500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11" imgW="5003640" imgH="965160" progId="Equation.3">
                  <p:embed/>
                </p:oleObj>
              </mc:Choice>
              <mc:Fallback>
                <p:oleObj name="Equation" r:id="rId11" imgW="5003640" imgH="96516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079500"/>
                        <a:ext cx="500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1028"/>
          <p:cNvSpPr txBox="1">
            <a:spLocks noChangeArrowheads="1"/>
          </p:cNvSpPr>
          <p:nvPr/>
        </p:nvSpPr>
        <p:spPr bwMode="auto">
          <a:xfrm>
            <a:off x="685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</a:t>
            </a:r>
            <a:r>
              <a:rPr lang="zh-CN" altLang="en-US">
                <a:latin typeface="楷体_GB2312" pitchFamily="49" charset="-122"/>
              </a:rPr>
              <a:t>范围：</a:t>
            </a:r>
          </a:p>
        </p:txBody>
      </p:sp>
      <p:graphicFrame>
        <p:nvGraphicFramePr>
          <p:cNvPr id="172037" name="Object 1029"/>
          <p:cNvGraphicFramePr>
            <a:graphicFrameLocks noChangeAspect="1"/>
          </p:cNvGraphicFramePr>
          <p:nvPr/>
        </p:nvGraphicFramePr>
        <p:xfrm>
          <a:off x="1600200" y="2819400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13" imgW="3314520" imgH="469800" progId="Equation.3">
                  <p:embed/>
                </p:oleObj>
              </mc:Choice>
              <mc:Fallback>
                <p:oleObj name="Equation" r:id="rId13" imgW="331452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1030"/>
          <p:cNvSpPr txBox="1">
            <a:spLocks noChangeArrowheads="1"/>
          </p:cNvSpPr>
          <p:nvPr/>
        </p:nvSpPr>
        <p:spPr bwMode="auto">
          <a:xfrm>
            <a:off x="685800" y="3429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  <a:r>
              <a:rPr lang="zh-CN" altLang="en-US">
                <a:latin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172039" name="Object 1031"/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5" imgW="2044440" imgH="1422360" progId="Equation.3">
                  <p:embed/>
                </p:oleObj>
              </mc:Choice>
              <mc:Fallback>
                <p:oleObj name="Equation" r:id="rId15" imgW="2044440" imgH="1422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950"/>
                        <a:ext cx="2044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1032"/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7" imgW="2019240" imgH="1422360" progId="Equation.3">
                  <p:embed/>
                </p:oleObj>
              </mc:Choice>
              <mc:Fallback>
                <p:oleObj name="Equation" r:id="rId17" imgW="2019240" imgH="1422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064000"/>
                        <a:ext cx="201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1033"/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19" imgW="1841400" imgH="1422360" progId="Equation.3">
                  <p:embed/>
                </p:oleObj>
              </mc:Choice>
              <mc:Fallback>
                <p:oleObj name="Equation" r:id="rId19" imgW="1841400" imgH="1422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064000"/>
                        <a:ext cx="184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5" name="Picture 1066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6" name="Text Box 10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77" name="Picture 106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06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7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07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07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3" imgW="2425680" imgH="965160" progId="Equation.3">
                  <p:embed/>
                </p:oleObj>
              </mc:Choice>
              <mc:Fallback>
                <p:oleObj name="Equation" r:id="rId3" imgW="2425680" imgH="96516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223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133600" y="182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与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5" imgW="2171520" imgH="469800" progId="Equation.3">
                  <p:embed/>
                </p:oleObj>
              </mc:Choice>
              <mc:Fallback>
                <p:oleObj name="Equation" r:id="rId5" imgW="2171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648200" y="1828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的交线为椭圆：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465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755576" y="456607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时为</a:t>
            </a:r>
            <a:r>
              <a:rPr lang="zh-CN" altLang="en-US">
                <a:solidFill>
                  <a:schemeClr val="tx2"/>
                </a:solidFill>
              </a:rPr>
              <a:t>旋转椭球面</a:t>
            </a:r>
            <a:r>
              <a:rPr lang="en-US" altLang="zh-CN"/>
              <a:t>;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175176" y="456607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时为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球面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6403" name="Text Box 40"/>
          <p:cNvSpPr txBox="1">
            <a:spLocks noChangeArrowheads="1"/>
          </p:cNvSpPr>
          <p:nvPr/>
        </p:nvSpPr>
        <p:spPr bwMode="auto">
          <a:xfrm>
            <a:off x="762000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>
                <a:latin typeface="楷体_GB2312" pitchFamily="49" charset="-122"/>
              </a:rPr>
              <a:t>截痕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9" imgW="4431960" imgH="1231560" progId="Equation.3">
                  <p:embed/>
                </p:oleObj>
              </mc:Choice>
              <mc:Fallback>
                <p:oleObj name="Equation" r:id="rId9" imgW="4431960" imgH="1231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420938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2"/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1" imgW="1066680" imgH="406080" progId="Equation.3">
                  <p:embed/>
                </p:oleObj>
              </mc:Choice>
              <mc:Fallback>
                <p:oleObj name="Equation" r:id="rId11" imgW="1066680" imgH="40608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43"/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为正数</a:t>
            </a:r>
            <a:r>
              <a:rPr lang="en-US" altLang="zh-CN"/>
              <a:t>)</a:t>
            </a:r>
          </a:p>
        </p:txBody>
      </p:sp>
      <p:sp>
        <p:nvSpPr>
          <p:cNvPr id="145471" name="AutoShape 63"/>
          <p:cNvSpPr>
            <a:spLocks/>
          </p:cNvSpPr>
          <p:nvPr/>
        </p:nvSpPr>
        <p:spPr bwMode="auto">
          <a:xfrm>
            <a:off x="1447800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06" name="Picture 64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7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408" name="Picture 6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6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6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6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7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  <p:bldP spid="145415" grpId="0" autoUpdateAnimBg="0"/>
      <p:bldP spid="145440" grpId="0" autoUpdateAnimBg="0"/>
      <p:bldP spid="145447" grpId="0" autoUpdateAnimBg="0"/>
      <p:bldP spid="1454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6553200" y="7620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BMP 图象" r:id="rId4" imgW="1828571" imgH="2324424" progId="Paint.Picture">
                  <p:embed/>
                </p:oleObj>
              </mc:Choice>
              <mc:Fallback>
                <p:oleObj name="BMP 图象" r:id="rId4" imgW="1828571" imgH="23244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5925"/>
            <a:ext cx="2286000" cy="650875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 </a:t>
            </a:r>
            <a:r>
              <a:rPr lang="zh-CN" altLang="en-US" sz="2800" b="1" smtClean="0">
                <a:ea typeface="楷体_GB2312" pitchFamily="49" charset="-122"/>
              </a:rPr>
              <a:t>双曲面</a:t>
            </a:r>
            <a:endParaRPr lang="zh-CN" altLang="en-US" sz="2800" smtClean="0">
              <a:ea typeface="楷体_GB2312" pitchFamily="49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33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</a:rPr>
              <a:t>(1)</a:t>
            </a:r>
            <a:r>
              <a:rPr lang="zh-CN" altLang="en-US" b="1">
                <a:latin typeface="楷体_GB2312" pitchFamily="49" charset="-122"/>
              </a:rPr>
              <a:t>单叶双曲面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825500" y="2743200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6" imgW="3593880" imgH="469800" progId="Equation.3">
                  <p:embed/>
                </p:oleObj>
              </mc:Choice>
              <mc:Fallback>
                <p:oleObj name="Equation" r:id="rId6" imgW="35938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743200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343400" y="2681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椭圆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6553200" y="7620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BMP 图象" r:id="rId8" imgW="1857143" imgH="2362530" progId="Paint.Picture">
                  <p:embed/>
                </p:oleObj>
              </mc:Choice>
              <mc:Fallback>
                <p:oleObj name="BMP 图象" r:id="rId8" imgW="1857143" imgH="236253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629400" y="685800"/>
            <a:ext cx="1841500" cy="1917700"/>
            <a:chOff x="4224" y="1680"/>
            <a:chExt cx="1160" cy="1208"/>
          </a:xfrm>
        </p:grpSpPr>
        <p:graphicFrame>
          <p:nvGraphicFramePr>
            <p:cNvPr id="17418" name="Object 18"/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5" name="Equation" r:id="rId10" imgW="215640" imgH="215640" progId="Equation.3">
                    <p:embed/>
                  </p:oleObj>
                </mc:Choice>
                <mc:Fallback>
                  <p:oleObj name="Equation" r:id="rId10" imgW="2156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9"/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6" name="Equation" r:id="rId12" imgW="228600" imgH="241200" progId="Equation.3">
                    <p:embed/>
                  </p:oleObj>
                </mc:Choice>
                <mc:Fallback>
                  <p:oleObj name="Equation" r:id="rId12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20"/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7" name="Equation" r:id="rId14" imgW="241200" imgH="317160" progId="Equation.3">
                    <p:embed/>
                  </p:oleObj>
                </mc:Choice>
                <mc:Fallback>
                  <p:oleObj name="Equation" r:id="rId14" imgW="24120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1143000" y="1600200"/>
          <a:ext cx="4876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Equation" r:id="rId16" imgW="4876560" imgH="965160" progId="Equation.3">
                  <p:embed/>
                </p:oleObj>
              </mc:Choice>
              <mc:Fallback>
                <p:oleObj name="Equation" r:id="rId16" imgW="487656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4876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1" name="Picture 25" descr="机动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2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33" name="Picture 2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2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2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3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build="p" autoUpdateAnimBg="0"/>
      <p:bldP spid="1904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1247775" y="1168400"/>
          <a:ext cx="5305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5" name="Equation" r:id="rId3" imgW="5308560" imgH="965160" progId="Equation.3">
                  <p:embed/>
                </p:oleObj>
              </mc:Choice>
              <mc:Fallback>
                <p:oleObj name="Equation" r:id="rId3" imgW="530856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68400"/>
                        <a:ext cx="5305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47355"/>
              </p:ext>
            </p:extLst>
          </p:nvPr>
        </p:nvGraphicFramePr>
        <p:xfrm>
          <a:off x="539552" y="2492896"/>
          <a:ext cx="477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6" name="Equation" r:id="rId5" imgW="4775040" imgH="482400" progId="Equation.3">
                  <p:embed/>
                </p:oleObj>
              </mc:Choice>
              <mc:Fallback>
                <p:oleObj name="Equation" r:id="rId5" imgW="4775040" imgH="482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477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70" name="Text Box 94"/>
          <p:cNvSpPr txBox="1">
            <a:spLocks noChangeArrowheads="1"/>
          </p:cNvSpPr>
          <p:nvPr/>
        </p:nvSpPr>
        <p:spPr bwMode="auto">
          <a:xfrm>
            <a:off x="5188818" y="2420888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7318375" y="3105150"/>
            <a:ext cx="760413" cy="180975"/>
            <a:chOff x="1440" y="2736"/>
            <a:chExt cx="1912" cy="454"/>
          </a:xfrm>
        </p:grpSpPr>
        <p:sp>
          <p:nvSpPr>
            <p:cNvPr id="19508" name="Arc 119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225 h 24006"/>
                <a:gd name="T2" fmla="*/ 1906 w 43138"/>
                <a:gd name="T3" fmla="*/ 271 h 24006"/>
                <a:gd name="T4" fmla="*/ 955 w 43138"/>
                <a:gd name="T5" fmla="*/ 244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Arc 120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1904 w 43018"/>
                <a:gd name="T1" fmla="*/ 49 h 23106"/>
                <a:gd name="T2" fmla="*/ 2 w 43018"/>
                <a:gd name="T3" fmla="*/ 0 h 23106"/>
                <a:gd name="T4" fmla="*/ 956 w 43018"/>
                <a:gd name="T5" fmla="*/ 17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6781800" y="698500"/>
            <a:ext cx="1905000" cy="3568700"/>
            <a:chOff x="4272" y="440"/>
            <a:chExt cx="1200" cy="2248"/>
          </a:xfrm>
        </p:grpSpPr>
        <p:grpSp>
          <p:nvGrpSpPr>
            <p:cNvPr id="19493" name="Group 143"/>
            <p:cNvGrpSpPr>
              <a:grpSpLocks/>
            </p:cNvGrpSpPr>
            <p:nvPr/>
          </p:nvGrpSpPr>
          <p:grpSpPr bwMode="auto">
            <a:xfrm>
              <a:off x="4272" y="440"/>
              <a:ext cx="1200" cy="2248"/>
              <a:chOff x="4272" y="440"/>
              <a:chExt cx="1200" cy="2248"/>
            </a:xfrm>
          </p:grpSpPr>
          <p:sp>
            <p:nvSpPr>
              <p:cNvPr id="19501" name="Line 19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2" name="Line 20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3" name="Line 42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4" name="Line 43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5" name="Line 44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6" name="Line 45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Line 21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5" name="Object 71"/>
              <p:cNvGraphicFramePr>
                <a:graphicFrameLocks noChangeAspect="1"/>
              </p:cNvGraphicFramePr>
              <p:nvPr/>
            </p:nvGraphicFramePr>
            <p:xfrm>
              <a:off x="4896" y="44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47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44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6" name="Object 72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48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7" name="Object 73"/>
              <p:cNvGraphicFramePr>
                <a:graphicFrameLocks noChangeAspect="1"/>
              </p:cNvGraphicFramePr>
              <p:nvPr/>
            </p:nvGraphicFramePr>
            <p:xfrm>
              <a:off x="5320" y="172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49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172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8" name="Object 74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50" name="Equation" r:id="rId13" imgW="215640" imgH="241200" progId="Equation.3">
                      <p:embed/>
                    </p:oleObj>
                  </mc:Choice>
                  <mc:Fallback>
                    <p:oleObj name="Equation" r:id="rId13" imgW="215640" imgH="2412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94" name="Group 145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19495" name="Oval 137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6" name="Group 106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19499" name="Arc 107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T0" fmla="*/ 0 w 43138"/>
                    <a:gd name="T1" fmla="*/ 161 h 24006"/>
                    <a:gd name="T2" fmla="*/ 898 w 43138"/>
                    <a:gd name="T3" fmla="*/ 194 h 24006"/>
                    <a:gd name="T4" fmla="*/ 450 w 43138"/>
                    <a:gd name="T5" fmla="*/ 175 h 24006"/>
                    <a:gd name="T6" fmla="*/ 0 60000 65536"/>
                    <a:gd name="T7" fmla="*/ 0 60000 65536"/>
                    <a:gd name="T8" fmla="*/ 0 60000 65536"/>
                    <a:gd name="T9" fmla="*/ 0 w 43138"/>
                    <a:gd name="T10" fmla="*/ 0 h 24006"/>
                    <a:gd name="T11" fmla="*/ 43138 w 43138"/>
                    <a:gd name="T12" fmla="*/ 24006 h 240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0" name="Arc 108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T0" fmla="*/ 895 w 43200"/>
                    <a:gd name="T1" fmla="*/ 0 h 25177"/>
                    <a:gd name="T2" fmla="*/ 1 w 43200"/>
                    <a:gd name="T3" fmla="*/ 17 h 25177"/>
                    <a:gd name="T4" fmla="*/ 451 w 43200"/>
                    <a:gd name="T5" fmla="*/ 29 h 2517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177"/>
                    <a:gd name="T11" fmla="*/ 43200 w 43200"/>
                    <a:gd name="T12" fmla="*/ 25177 h 251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7" name="Freeform 115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132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40"/>
          <p:cNvGrpSpPr>
            <a:grpSpLocks/>
          </p:cNvGrpSpPr>
          <p:nvPr/>
        </p:nvGrpSpPr>
        <p:grpSpPr bwMode="auto">
          <a:xfrm>
            <a:off x="7315200" y="1905000"/>
            <a:ext cx="760413" cy="180975"/>
            <a:chOff x="1440" y="2736"/>
            <a:chExt cx="1912" cy="454"/>
          </a:xfrm>
        </p:grpSpPr>
        <p:sp>
          <p:nvSpPr>
            <p:cNvPr id="19489" name="Arc 14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225 h 24006"/>
                <a:gd name="T2" fmla="*/ 1906 w 43138"/>
                <a:gd name="T3" fmla="*/ 271 h 24006"/>
                <a:gd name="T4" fmla="*/ 955 w 43138"/>
                <a:gd name="T5" fmla="*/ 244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Arc 14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1904 w 43018"/>
                <a:gd name="T1" fmla="*/ 49 h 23106"/>
                <a:gd name="T2" fmla="*/ 2 w 43018"/>
                <a:gd name="T3" fmla="*/ 0 h 23106"/>
                <a:gd name="T4" fmla="*/ 956 w 43018"/>
                <a:gd name="T5" fmla="*/ 17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9481" name="Picture 156" descr="机动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2" name="Text Box 157"/>
          <p:cNvSpPr txBox="1">
            <a:spLocks noChangeArrowheads="1"/>
          </p:cNvSpPr>
          <p:nvPr/>
        </p:nvSpPr>
        <p:spPr bwMode="auto">
          <a:xfrm>
            <a:off x="6178550" y="6600825"/>
            <a:ext cx="2660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 sz="1000">
                <a:latin typeface="楷体_GB2312" pitchFamily="49" charset="-122"/>
              </a:rPr>
              <a:t>P18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9483" name="Picture 15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Picture 15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16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16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16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533400"/>
            <a:ext cx="2709862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1295400" y="1092200"/>
          <a:ext cx="4303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Equation" r:id="rId3" imgW="4305240" imgH="965160" progId="Equation.3">
                  <p:embed/>
                </p:oleObj>
              </mc:Choice>
              <mc:Fallback>
                <p:oleObj name="Equation" r:id="rId3" imgW="43052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92200"/>
                        <a:ext cx="4303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701675" y="22098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Equation" r:id="rId5" imgW="3784320" imgH="457200" progId="Equation.3">
                  <p:embed/>
                </p:oleObj>
              </mc:Choice>
              <mc:Fallback>
                <p:oleObj name="Equation" r:id="rId5" imgW="3784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098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4378325" y="2147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75463" y="2524125"/>
            <a:ext cx="617537" cy="147638"/>
            <a:chOff x="1440" y="2736"/>
            <a:chExt cx="1912" cy="454"/>
          </a:xfrm>
        </p:grpSpPr>
        <p:sp>
          <p:nvSpPr>
            <p:cNvPr id="20530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225 h 24006"/>
                <a:gd name="T2" fmla="*/ 1906 w 43138"/>
                <a:gd name="T3" fmla="*/ 271 h 24006"/>
                <a:gd name="T4" fmla="*/ 955 w 43138"/>
                <a:gd name="T5" fmla="*/ 244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1904 w 43018"/>
                <a:gd name="T1" fmla="*/ 49 h 23106"/>
                <a:gd name="T2" fmla="*/ 2 w 43018"/>
                <a:gd name="T3" fmla="*/ 0 h 23106"/>
                <a:gd name="T4" fmla="*/ 956 w 43018"/>
                <a:gd name="T5" fmla="*/ 17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20528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225 h 24006"/>
                <a:gd name="T2" fmla="*/ 1906 w 43138"/>
                <a:gd name="T3" fmla="*/ 271 h 24006"/>
                <a:gd name="T4" fmla="*/ 955 w 43138"/>
                <a:gd name="T5" fmla="*/ 244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9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1904 w 43018"/>
                <a:gd name="T1" fmla="*/ 49 h 23106"/>
                <a:gd name="T2" fmla="*/ 2 w 43018"/>
                <a:gd name="T3" fmla="*/ 0 h 23106"/>
                <a:gd name="T4" fmla="*/ 956 w 43018"/>
                <a:gd name="T5" fmla="*/ 17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288"/>
            <a:chExt cx="1079" cy="2024"/>
          </a:xfrm>
        </p:grpSpPr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23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4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16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17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19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20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24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25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6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26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7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2" name="Oval 28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3" name="Group 29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20526" name="Arc 30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161 h 24006"/>
                  <a:gd name="T2" fmla="*/ 898 w 43138"/>
                  <a:gd name="T3" fmla="*/ 194 h 24006"/>
                  <a:gd name="T4" fmla="*/ 450 w 43138"/>
                  <a:gd name="T5" fmla="*/ 175 h 24006"/>
                  <a:gd name="T6" fmla="*/ 0 60000 65536"/>
                  <a:gd name="T7" fmla="*/ 0 60000 65536"/>
                  <a:gd name="T8" fmla="*/ 0 60000 65536"/>
                  <a:gd name="T9" fmla="*/ 0 w 43138"/>
                  <a:gd name="T10" fmla="*/ 0 h 24006"/>
                  <a:gd name="T11" fmla="*/ 43138 w 43138"/>
                  <a:gd name="T12" fmla="*/ 24006 h 24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Arc 31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895 w 43200"/>
                  <a:gd name="T1" fmla="*/ 0 h 25177"/>
                  <a:gd name="T2" fmla="*/ 1 w 43200"/>
                  <a:gd name="T3" fmla="*/ 17 h 25177"/>
                  <a:gd name="T4" fmla="*/ 451 w 43200"/>
                  <a:gd name="T5" fmla="*/ 29 h 2517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177"/>
                  <a:gd name="T11" fmla="*/ 43200 w 43200"/>
                  <a:gd name="T12" fmla="*/ 25177 h 25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24" name="Line 42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8701" name="Object 45"/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8" name="Equation" r:id="rId15" imgW="2412720" imgH="1054080" progId="Equation.3">
                  <p:embed/>
                </p:oleObj>
              </mc:Choice>
              <mc:Fallback>
                <p:oleObj name="Equation" r:id="rId15" imgW="2412720" imgH="10540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667000"/>
                        <a:ext cx="241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02" name="Object 46"/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9" name="Equation" r:id="rId17" imgW="965160" imgH="355320" progId="Equation.3">
                  <p:embed/>
                </p:oleObj>
              </mc:Choice>
              <mc:Fallback>
                <p:oleObj name="Equation" r:id="rId17" imgW="965160" imgH="355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016250"/>
                        <a:ext cx="963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05" name="Text Box 49"/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4032" y="240"/>
            <a:chExt cx="1095" cy="2191"/>
          </a:xfrm>
        </p:grpSpPr>
        <p:grpSp>
          <p:nvGrpSpPr>
            <p:cNvPr id="20512" name="Group 67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20487" name="Object 56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40" name="BMP 图象" r:id="rId19" imgW="1219370" imgH="2381582" progId="Paint.Picture">
                      <p:embed/>
                    </p:oleObj>
                  </mc:Choice>
                  <mc:Fallback>
                    <p:oleObj name="BMP 图象" r:id="rId19" imgW="1219370" imgH="2381582" progId="Paint.Picture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3" name="Line 57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Line 58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Line 59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6" name="Line 60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88" name="Object 61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41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63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42" name="Equation" r:id="rId23" imgW="241091" imgH="317225" progId="Equation.3">
                      <p:embed/>
                    </p:oleObj>
                  </mc:Choice>
                  <mc:Fallback>
                    <p:oleObj name="Equation" r:id="rId23" imgW="241091" imgH="31722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86" name="Object 62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3" name="Equation" r:id="rId25" imgW="215619" imgH="215619" progId="Equation.3">
                    <p:embed/>
                  </p:oleObj>
                </mc:Choice>
                <mc:Fallback>
                  <p:oleObj name="Equation" r:id="rId25" imgW="215619" imgH="21561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05" name="Picture 70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6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7" name="Picture 7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8" name="Picture 7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9" name="Picture 7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0" name="Picture 7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7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  <p:bldP spid="19870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4. </a:t>
            </a:r>
            <a:r>
              <a:rPr lang="zh-CN" altLang="en-US" sz="2800" b="1" smtClean="0">
                <a:ea typeface="楷体_GB2312" pitchFamily="49" charset="-122"/>
              </a:rPr>
              <a:t>抛物面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638300" y="1651000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1" name="Equation" r:id="rId4" imgW="1790640" imgH="1015920" progId="Equation.3">
                  <p:embed/>
                </p:oleObj>
              </mc:Choice>
              <mc:Fallback>
                <p:oleObj name="Equation" r:id="rId4" imgW="179064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51000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>
                <a:latin typeface="楷体_GB2312" pitchFamily="49" charset="-122"/>
              </a:rPr>
              <a:t>椭圆抛物面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5814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</a:t>
            </a:r>
            <a:r>
              <a:rPr lang="en-US" altLang="zh-CN" i="1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3443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>
                <a:latin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676400" y="4089400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2" name="Equation" r:id="rId6" imgW="2082600" imgH="1015920" progId="Equation.3">
                  <p:embed/>
                </p:oleObj>
              </mc:Choice>
              <mc:Fallback>
                <p:oleObj name="Equation" r:id="rId6" imgW="20826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89400"/>
                        <a:ext cx="208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276975" y="895350"/>
            <a:ext cx="2562225" cy="2457450"/>
            <a:chOff x="3840" y="384"/>
            <a:chExt cx="1614" cy="1548"/>
          </a:xfrm>
        </p:grpSpPr>
        <p:graphicFrame>
          <p:nvGraphicFramePr>
            <p:cNvPr id="21512" name="Object 20"/>
            <p:cNvGraphicFramePr>
              <a:graphicFrameLocks noChangeAspect="1"/>
            </p:cNvGraphicFramePr>
            <p:nvPr/>
          </p:nvGraphicFramePr>
          <p:xfrm>
            <a:off x="3840" y="384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3" name="BMP 图象" r:id="rId8" imgW="2561905" imgH="2457143" progId="Paint.Picture">
                    <p:embed/>
                  </p:oleObj>
                </mc:Choice>
                <mc:Fallback>
                  <p:oleObj name="BMP 图象" r:id="rId8" imgW="2561905" imgH="2457143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10"/>
            <p:cNvGraphicFramePr>
              <a:graphicFrameLocks noChangeAspect="1"/>
            </p:cNvGraphicFramePr>
            <p:nvPr/>
          </p:nvGraphicFramePr>
          <p:xfrm>
            <a:off x="4464" y="3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4" name="Equation" r:id="rId10" imgW="215640" imgH="215640" progId="Equation.3">
                    <p:embed/>
                  </p:oleObj>
                </mc:Choice>
                <mc:Fallback>
                  <p:oleObj name="Equation" r:id="rId10" imgW="215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1"/>
            <p:cNvGraphicFramePr>
              <a:graphicFrameLocks noChangeAspect="1"/>
            </p:cNvGraphicFramePr>
            <p:nvPr/>
          </p:nvGraphicFramePr>
          <p:xfrm>
            <a:off x="5232" y="1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5" name="Equation" r:id="rId12" imgW="241200" imgH="317160" progId="Equation.3">
                    <p:embed/>
                  </p:oleObj>
                </mc:Choice>
                <mc:Fallback>
                  <p:oleObj name="Equation" r:id="rId12" imgW="2412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2"/>
            <p:cNvGraphicFramePr>
              <a:graphicFrameLocks noChangeAspect="1"/>
            </p:cNvGraphicFramePr>
            <p:nvPr/>
          </p:nvGraphicFramePr>
          <p:xfrm>
            <a:off x="4464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6" name="Equation" r:id="rId14" imgW="228600" imgH="241200" progId="Equation.3">
                    <p:embed/>
                  </p:oleObj>
                </mc:Choice>
                <mc:Fallback>
                  <p:oleObj name="Equation" r:id="rId14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685800" y="27574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 </a:t>
            </a:r>
            <a:r>
              <a:rPr lang="en-US" altLang="zh-CN" i="1"/>
              <a:t>p = q </a:t>
            </a:r>
            <a:r>
              <a:rPr lang="zh-CN" altLang="en-US">
                <a:latin typeface="楷体_GB2312" pitchFamily="49" charset="-122"/>
              </a:rPr>
              <a:t>时为绕</a:t>
            </a:r>
            <a:r>
              <a:rPr lang="zh-CN" altLang="en-US" i="1"/>
              <a:t> </a:t>
            </a:r>
            <a:r>
              <a:rPr lang="en-US" altLang="zh-CN" i="1"/>
              <a:t>z </a:t>
            </a:r>
            <a:r>
              <a:rPr lang="zh-CN" altLang="en-US">
                <a:latin typeface="楷体_GB2312" pitchFamily="49" charset="-122"/>
              </a:rPr>
              <a:t>轴的旋转抛物面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3810000" y="4267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838825" y="3762375"/>
            <a:ext cx="2924175" cy="2333625"/>
            <a:chOff x="3648" y="2400"/>
            <a:chExt cx="1842" cy="1470"/>
          </a:xfrm>
        </p:grpSpPr>
        <p:graphicFrame>
          <p:nvGraphicFramePr>
            <p:cNvPr id="21508" name="Object 19"/>
            <p:cNvGraphicFramePr>
              <a:graphicFrameLocks noChangeAspect="1"/>
            </p:cNvGraphicFramePr>
            <p:nvPr/>
          </p:nvGraphicFramePr>
          <p:xfrm>
            <a:off x="3648" y="240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7" name="BMP 图象" r:id="rId16" imgW="2924583" imgH="2333333" progId="Paint.Picture">
                    <p:embed/>
                  </p:oleObj>
                </mc:Choice>
                <mc:Fallback>
                  <p:oleObj name="BMP 图象" r:id="rId16" imgW="2924583" imgH="2333333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21"/>
            <p:cNvGraphicFramePr>
              <a:graphicFrameLocks noChangeAspect="1"/>
            </p:cNvGraphicFramePr>
            <p:nvPr/>
          </p:nvGraphicFramePr>
          <p:xfrm>
            <a:off x="4416" y="24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8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22"/>
            <p:cNvGraphicFramePr>
              <a:graphicFrameLocks noChangeAspect="1"/>
            </p:cNvGraphicFramePr>
            <p:nvPr/>
          </p:nvGraphicFramePr>
          <p:xfrm>
            <a:off x="5320" y="35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9" name="Equation" r:id="rId20" imgW="241200" imgH="317160" progId="Equation.3">
                    <p:embed/>
                  </p:oleObj>
                </mc:Choice>
                <mc:Fallback>
                  <p:oleObj name="Equation" r:id="rId20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23"/>
            <p:cNvGraphicFramePr>
              <a:graphicFrameLocks noChangeAspect="1"/>
            </p:cNvGraphicFramePr>
            <p:nvPr/>
          </p:nvGraphicFramePr>
          <p:xfrm>
            <a:off x="417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0" name="Equation" r:id="rId22" imgW="228600" imgH="241200" progId="Equation.3">
                    <p:embed/>
                  </p:oleObj>
                </mc:Choice>
                <mc:Fallback>
                  <p:oleObj name="Equation" r:id="rId22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24" name="Picture 27" descr="机动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5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26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37" grpId="0" autoUpdateAnimBg="0"/>
      <p:bldP spid="146438" grpId="0" autoUpdateAnimBg="0"/>
      <p:bldP spid="146446" grpId="0" autoUpdateAnimBg="0"/>
      <p:bldP spid="1464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914400" y="1708770"/>
            <a:ext cx="2692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两个基本问题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57250" y="2389807"/>
            <a:ext cx="584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 </a:t>
            </a:r>
            <a:r>
              <a:rPr lang="zh-CN" altLang="en-US"/>
              <a:t>已知一曲面作为点的几何轨迹时</a:t>
            </a:r>
            <a:r>
              <a:rPr lang="en-US" altLang="zh-CN"/>
              <a:t>,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1447800" y="2945432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求曲面方程</a:t>
            </a:r>
            <a:r>
              <a:rPr lang="en-US" altLang="zh-CN"/>
              <a:t>.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38200" y="3470895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zh-CN" altLang="en-US"/>
              <a:t>已知方程时 </a:t>
            </a:r>
            <a:r>
              <a:rPr lang="en-US" altLang="zh-CN"/>
              <a:t>,  </a:t>
            </a:r>
            <a:r>
              <a:rPr lang="zh-CN" altLang="en-US"/>
              <a:t>研究它所表示的几何形状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447800" y="3990007"/>
            <a:ext cx="291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 </a:t>
            </a:r>
            <a:r>
              <a:rPr lang="zh-CN" altLang="en-US"/>
              <a:t>必要时需作图 </a:t>
            </a:r>
            <a:r>
              <a:rPr lang="en-US" altLang="zh-CN"/>
              <a:t>).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6712"/>
            <a:ext cx="4114800" cy="644525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一、曲面研究的问题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utoUpdateAnimBg="0"/>
      <p:bldP spid="205846" grpId="0" autoUpdateAnimBg="0"/>
      <p:bldP spid="205848" grpId="0" autoUpdateAnimBg="0"/>
      <p:bldP spid="205849" grpId="0" autoUpdateAnimBg="0"/>
      <p:bldP spid="2058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1067049"/>
            <a:ext cx="7315200" cy="99379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表示双叶旋转双曲面的方程是（）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348880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828800" y="2348880"/>
                <a:ext cx="6400800" cy="6429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290118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=4</m:t>
                      </m:r>
                      <m:r>
                        <a:rPr lang="zh-CN" alt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828800" y="3290118"/>
                <a:ext cx="6400800" cy="64293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3688" y="4154214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763688" y="4154214"/>
                <a:ext cx="6400800" cy="642938"/>
              </a:xfrm>
              <a:prstGeom prst="rect">
                <a:avLst/>
              </a:prstGeom>
              <a:blipFill rotWithShape="1">
                <a:blip r:embed="rId25"/>
                <a:stretch>
                  <a:fillRect t="-8491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7"/>
                <a:stretch>
                  <a:fillRect t="-8571" b="-1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2088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34669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28280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223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404664"/>
                <a:ext cx="7315200" cy="5580063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根据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k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的不同取值，说明方程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9−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+(4−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+(1−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所表示的曲面。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A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柱面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; B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椭球面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; C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双叶双曲面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; D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单叶双曲面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; E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不表示任何曲面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(1)k=10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时，方程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表示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1]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(2)k=0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时，方程表示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2]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(3)k=2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方程表示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3] 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endParaRPr lang="en-US" altLang="zh-CN" sz="2600" dirty="0" smtClean="0">
                  <a:solidFill>
                    <a:srgbClr val="0070C0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(4)k=4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时，方程表示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4]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(5)k=8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时，方程表示 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0070C0"/>
                    </a:solidFill>
                    <a:latin typeface="Microsoft Yahei"/>
                    <a:ea typeface="Microsoft Yahei"/>
                    <a:sym typeface="Microsoft Yahei"/>
                  </a:rPr>
                  <a:t>5]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404664"/>
                <a:ext cx="7315200" cy="5580063"/>
              </a:xfrm>
              <a:prstGeom prst="rect">
                <a:avLst/>
              </a:prstGeom>
              <a:blipFill rotWithShape="1">
                <a:blip r:embed="rId13"/>
                <a:stretch>
                  <a:fillRect l="-1417" r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18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1331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</a:t>
            </a:r>
            <a:r>
              <a:rPr lang="en-US" altLang="zh-CN"/>
              <a:t> </a:t>
            </a:r>
            <a:r>
              <a:rPr lang="zh-CN" altLang="en-US"/>
              <a:t>空间曲面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2590800" y="16113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581400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5105400" y="1433513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3" imgW="2145960" imgH="406080" progId="Equation.3">
                  <p:embed/>
                </p:oleObj>
              </mc:Choice>
              <mc:Fallback>
                <p:oleObj name="Equation" r:id="rId3" imgW="2145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33513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990600" y="1889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球面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209800" y="1839913"/>
          <a:ext cx="5484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0" name="Equation" r:id="rId5" imgW="5486400" imgH="533160" progId="Equation.3">
                  <p:embed/>
                </p:oleObj>
              </mc:Choice>
              <mc:Fallback>
                <p:oleObj name="Equation" r:id="rId5" imgW="54864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39913"/>
                        <a:ext cx="5484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990600" y="2478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旋转曲面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524000" y="3079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曲线</a:t>
            </a: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2895600" y="290830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1" name="Equation" r:id="rId7" imgW="1803240" imgH="901440" progId="Equation.3">
                  <p:embed/>
                </p:oleObj>
              </mc:Choice>
              <mc:Fallback>
                <p:oleObj name="Equation" r:id="rId7" imgW="18032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830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648200" y="30749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轴的旋转曲面</a:t>
            </a:r>
            <a:r>
              <a:rPr lang="en-US" altLang="zh-CN"/>
              <a:t>: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2935288" y="3886200"/>
          <a:ext cx="3160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9" imgW="3162240" imgH="558720" progId="Equation.3">
                  <p:embed/>
                </p:oleObj>
              </mc:Choice>
              <mc:Fallback>
                <p:oleObj name="Equation" r:id="rId9" imgW="316224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886200"/>
                        <a:ext cx="3160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990600" y="4357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柱面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1676400" y="4891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</a:t>
            </a:r>
            <a:r>
              <a:rPr lang="zh-CN" altLang="en-US"/>
              <a:t>曲面</a:t>
            </a:r>
          </a:p>
        </p:txBody>
      </p:sp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2895600" y="50038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3" name="Equation" r:id="rId11" imgW="1752480" imgH="406080" progId="Equation.3">
                  <p:embed/>
                </p:oleObj>
              </mc:Choice>
              <mc:Fallback>
                <p:oleObj name="Equation" r:id="rId11" imgW="1752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38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4572000" y="4891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轴的柱面</a:t>
            </a:r>
            <a:r>
              <a:rPr lang="en-US" altLang="zh-CN"/>
              <a:t>.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1676400" y="5476875"/>
            <a:ext cx="614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又如</a:t>
            </a:r>
            <a:r>
              <a:rPr lang="en-US" altLang="zh-CN"/>
              <a:t>,</a:t>
            </a:r>
            <a:r>
              <a:rPr lang="zh-CN" altLang="en-US"/>
              <a:t>椭圆柱面</a:t>
            </a:r>
            <a:r>
              <a:rPr lang="en-US" altLang="zh-CN"/>
              <a:t>, </a:t>
            </a:r>
            <a:r>
              <a:rPr lang="zh-CN" altLang="en-US"/>
              <a:t>双曲柱面</a:t>
            </a:r>
            <a:r>
              <a:rPr lang="en-US" altLang="zh-CN"/>
              <a:t>, </a:t>
            </a:r>
            <a:r>
              <a:rPr lang="zh-CN" altLang="en-US"/>
              <a:t>抛物柱面等 </a:t>
            </a:r>
            <a:r>
              <a:rPr lang="en-US" altLang="zh-CN"/>
              <a:t>.</a:t>
            </a:r>
          </a:p>
        </p:txBody>
      </p:sp>
      <p:pic>
        <p:nvPicPr>
          <p:cNvPr id="22547" name="Picture 27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49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3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/>
      <p:bldP spid="199685" grpId="0" autoUpdateAnimBg="0"/>
      <p:bldP spid="199687" grpId="0" autoUpdateAnimBg="0"/>
      <p:bldP spid="199689" grpId="0" autoUpdateAnimBg="0"/>
      <p:bldP spid="199690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70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二次曲面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2619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3609975" y="533400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三元二次方程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276350" y="2601913"/>
          <a:ext cx="1695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Equation" r:id="rId4" imgW="1676160" imgH="444240" progId="Equation.3">
                  <p:embed/>
                </p:oleObj>
              </mc:Choice>
              <mc:Fallback>
                <p:oleObj name="Equation" r:id="rId4" imgW="16761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601913"/>
                        <a:ext cx="1695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89013" y="133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椭球面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2667000" y="11430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Equation" r:id="rId7" imgW="2425680" imgH="965160" progId="Equation.3">
                  <p:embed/>
                </p:oleObj>
              </mc:Choice>
              <mc:Fallback>
                <p:oleObj name="Equation" r:id="rId7" imgW="24256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抛物面</a:t>
            </a:r>
            <a:r>
              <a:rPr lang="en-US" altLang="zh-CN"/>
              <a:t>: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50520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椭圆抛物面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6019800" y="2133600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双曲抛物面</a:t>
            </a: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3651250" y="2654300"/>
          <a:ext cx="181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" name="Equation" r:id="rId10" imgW="1815840" imgH="1041120" progId="Equation.3">
                  <p:embed/>
                </p:oleObj>
              </mc:Choice>
              <mc:Fallback>
                <p:oleObj name="Equation" r:id="rId10" imgW="1815840" imgH="1041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654300"/>
                        <a:ext cx="1816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6159500" y="2667000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" name="Equation" r:id="rId12" imgW="2070000" imgH="1015920" progId="Equation.3">
                  <p:embed/>
                </p:oleObj>
              </mc:Choice>
              <mc:Fallback>
                <p:oleObj name="Equation" r:id="rId12" imgW="2070000" imgH="101592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667000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1" name="Text Box 19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双曲面</a:t>
            </a:r>
            <a:r>
              <a:rPr lang="en-US" altLang="zh-CN"/>
              <a:t>:</a:t>
            </a:r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2590800" y="3733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单叶双曲面</a:t>
            </a:r>
          </a:p>
        </p:txBody>
      </p:sp>
      <p:graphicFrame>
        <p:nvGraphicFramePr>
          <p:cNvPr id="192534" name="Object 22"/>
          <p:cNvGraphicFramePr>
            <a:graphicFrameLocks noChangeAspect="1"/>
          </p:cNvGraphicFramePr>
          <p:nvPr/>
        </p:nvGraphicFramePr>
        <p:xfrm>
          <a:off x="2743200" y="42529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" name="Equation" r:id="rId15" imgW="1206360" imgH="965160" progId="Equation.3">
                  <p:embed/>
                </p:oleObj>
              </mc:Choice>
              <mc:Fallback>
                <p:oleObj name="Equation" r:id="rId15" imgW="120636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529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3962400" y="42529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" name="Equation" r:id="rId17" imgW="698400" imgH="965160" progId="Equation.3">
                  <p:embed/>
                </p:oleObj>
              </mc:Choice>
              <mc:Fallback>
                <p:oleObj name="Equation" r:id="rId17" imgW="69840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529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4724400" y="46339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" name="Equation" r:id="rId19" imgW="431640" imgH="304560" progId="Equation.3">
                  <p:embed/>
                </p:oleObj>
              </mc:Choice>
              <mc:Fallback>
                <p:oleObj name="Equation" r:id="rId19" imgW="43164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339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5638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双叶双曲面</a:t>
            </a:r>
          </a:p>
        </p:txBody>
      </p:sp>
      <p:graphicFrame>
        <p:nvGraphicFramePr>
          <p:cNvPr id="192538" name="Object 26"/>
          <p:cNvGraphicFramePr>
            <a:graphicFrameLocks noChangeAspect="1"/>
          </p:cNvGraphicFramePr>
          <p:nvPr/>
        </p:nvGraphicFramePr>
        <p:xfrm>
          <a:off x="5715000" y="42783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" name="Equation" r:id="rId21" imgW="1206360" imgH="965160" progId="Equation.3">
                  <p:embed/>
                </p:oleObj>
              </mc:Choice>
              <mc:Fallback>
                <p:oleObj name="Equation" r:id="rId21" imgW="1206360" imgH="96516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783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6934200" y="42783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" name="Equation" r:id="rId23" imgW="698400" imgH="965160" progId="Equation.3">
                  <p:embed/>
                </p:oleObj>
              </mc:Choice>
              <mc:Fallback>
                <p:oleObj name="Equation" r:id="rId23" imgW="69840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783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0" name="Object 28"/>
          <p:cNvGraphicFramePr>
            <a:graphicFrameLocks noChangeAspect="1"/>
          </p:cNvGraphicFramePr>
          <p:nvPr/>
        </p:nvGraphicFramePr>
        <p:xfrm>
          <a:off x="7696200" y="46339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Equation" r:id="rId25" imgW="685800" imgH="304560" progId="Equation.3">
                  <p:embed/>
                </p:oleObj>
              </mc:Choice>
              <mc:Fallback>
                <p:oleObj name="Equation" r:id="rId25" imgW="68580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33913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3" name="Text Box 31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5576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椭圆锥面</a:t>
            </a:r>
            <a:r>
              <a:rPr lang="en-US" altLang="zh-CN"/>
              <a:t>: </a:t>
            </a:r>
          </a:p>
        </p:txBody>
      </p:sp>
      <p:graphicFrame>
        <p:nvGraphicFramePr>
          <p:cNvPr id="192544" name="Object 32"/>
          <p:cNvGraphicFramePr>
            <a:graphicFrameLocks noChangeAspect="1"/>
          </p:cNvGraphicFramePr>
          <p:nvPr/>
        </p:nvGraphicFramePr>
        <p:xfrm>
          <a:off x="3048000" y="5334000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Equation" r:id="rId28" imgW="1955520" imgH="1028520" progId="Equation.3">
                  <p:embed/>
                </p:oleObj>
              </mc:Choice>
              <mc:Fallback>
                <p:oleObj name="Equation" r:id="rId28" imgW="1955520" imgH="1028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76" name="Picture 33" descr="机动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7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78" name="Picture 3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9" name="Picture 3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0" name="Picture 3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3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Picture 3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animBg="1"/>
      <p:bldP spid="192520" grpId="0" autoUpdateAnimBg="0"/>
      <p:bldP spid="192523" grpId="0" autoUpdateAnimBg="0"/>
      <p:bldP spid="192525" grpId="0" autoUpdateAnimBg="0"/>
      <p:bldP spid="192527" grpId="0" autoUpdateAnimBg="0"/>
      <p:bldP spid="192528" grpId="0" autoUpdateAnimBg="0"/>
      <p:bldP spid="192531" grpId="0" autoUpdateAnimBg="0"/>
      <p:bldP spid="192533" grpId="0" autoUpdateAnimBg="0"/>
      <p:bldP spid="192537" grpId="0" autoUpdateAnimBg="0"/>
      <p:bldP spid="19254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257800" y="2068513"/>
            <a:ext cx="3352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555875" y="2063750"/>
            <a:ext cx="26812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8" name="Object 8"/>
          <p:cNvGraphicFramePr>
            <a:graphicFrameLocks noChangeAspect="1"/>
          </p:cNvGraphicFramePr>
          <p:nvPr/>
        </p:nvGraphicFramePr>
        <p:xfrm>
          <a:off x="1135063" y="2905125"/>
          <a:ext cx="6937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3" imgW="761760" imgH="317160" progId="Equation.3">
                  <p:embed/>
                </p:oleObj>
              </mc:Choice>
              <mc:Fallback>
                <p:oleObj name="Equation" r:id="rId3" imgW="7617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905125"/>
                        <a:ext cx="6937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9"/>
          <p:cNvGraphicFramePr>
            <a:graphicFrameLocks noChangeAspect="1"/>
          </p:cNvGraphicFramePr>
          <p:nvPr/>
        </p:nvGraphicFramePr>
        <p:xfrm>
          <a:off x="762000" y="3962400"/>
          <a:ext cx="1543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5" imgW="1688760" imgH="507960" progId="Equation.3">
                  <p:embed/>
                </p:oleObj>
              </mc:Choice>
              <mc:Fallback>
                <p:oleObj name="Equation" r:id="rId5" imgW="16887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1543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990600" y="5291138"/>
          <a:ext cx="10969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91138"/>
                        <a:ext cx="10969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743200" y="5195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斜率为</a:t>
            </a:r>
            <a:r>
              <a:rPr lang="en-US" altLang="zh-CN"/>
              <a:t>1</a:t>
            </a:r>
            <a:r>
              <a:rPr lang="zh-CN" altLang="en-US"/>
              <a:t>的直线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25146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平面解析几何中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56388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空间解析几何中</a:t>
            </a:r>
          </a:p>
        </p:txBody>
      </p:sp>
      <p:grpSp>
        <p:nvGrpSpPr>
          <p:cNvPr id="24586" name="Group 46"/>
          <p:cNvGrpSpPr>
            <a:grpSpLocks/>
          </p:cNvGrpSpPr>
          <p:nvPr/>
        </p:nvGrpSpPr>
        <p:grpSpPr bwMode="auto">
          <a:xfrm>
            <a:off x="609600" y="1981200"/>
            <a:ext cx="8132763" cy="3962400"/>
            <a:chOff x="384" y="1248"/>
            <a:chExt cx="5123" cy="2496"/>
          </a:xfrm>
        </p:grpSpPr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384" y="1248"/>
              <a:ext cx="5123" cy="24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>
              <a:off x="3404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1536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>
              <a:off x="384" y="1688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>
              <a:off x="384" y="2191"/>
              <a:ext cx="512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25"/>
            <p:cNvSpPr>
              <a:spLocks noChangeShapeType="1"/>
            </p:cNvSpPr>
            <p:nvPr/>
          </p:nvSpPr>
          <p:spPr bwMode="auto">
            <a:xfrm>
              <a:off x="384" y="3133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7" name="Text Box 26"/>
          <p:cNvSpPr txBox="1">
            <a:spLocks noChangeArrowheads="1"/>
          </p:cNvSpPr>
          <p:nvPr/>
        </p:nvSpPr>
        <p:spPr bwMode="auto">
          <a:xfrm>
            <a:off x="914400" y="2071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   程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2438400" y="2819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轴的直线 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5410200" y="2757488"/>
            <a:ext cx="341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平行于 </a:t>
            </a:r>
            <a:r>
              <a:rPr lang="en-US" altLang="zh-CN" i="1"/>
              <a:t>yoz </a:t>
            </a:r>
            <a:r>
              <a:rPr lang="zh-CN" altLang="en-US"/>
              <a:t>面的平面 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2727325" y="3648075"/>
            <a:ext cx="193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圆心在</a:t>
            </a:r>
            <a:r>
              <a:rPr lang="en-US" altLang="zh-CN"/>
              <a:t>(0,0)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2667000" y="42576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半径为 </a:t>
            </a:r>
            <a:r>
              <a:rPr lang="en-US" altLang="zh-CN"/>
              <a:t>3 </a:t>
            </a:r>
            <a:r>
              <a:rPr lang="zh-CN" altLang="en-US"/>
              <a:t>的圆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3008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以 </a:t>
            </a:r>
            <a:r>
              <a:rPr lang="en-US" altLang="zh-CN"/>
              <a:t>z </a:t>
            </a:r>
            <a:r>
              <a:rPr lang="zh-CN" altLang="en-US"/>
              <a:t>轴为中心轴的</a:t>
            </a:r>
          </a:p>
          <a:p>
            <a:r>
              <a:rPr lang="zh-CN" altLang="en-US"/>
              <a:t>圆柱面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5526088" y="5172075"/>
            <a:ext cx="300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平行于 </a:t>
            </a:r>
            <a:r>
              <a:rPr lang="en-US" altLang="zh-CN"/>
              <a:t>z </a:t>
            </a:r>
            <a:r>
              <a:rPr lang="zh-CN" altLang="en-US"/>
              <a:t>轴的平面</a:t>
            </a:r>
          </a:p>
        </p:txBody>
      </p:sp>
      <p:sp>
        <p:nvSpPr>
          <p:cNvPr id="24594" name="Rectangle 36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4384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24595" name="Rectangle 37"/>
          <p:cNvSpPr>
            <a:spLocks noChangeArrowheads="1"/>
          </p:cNvSpPr>
          <p:nvPr/>
        </p:nvSpPr>
        <p:spPr bwMode="auto">
          <a:xfrm>
            <a:off x="685800" y="12954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/>
              <a:t>指出下列方程的图形</a:t>
            </a:r>
            <a:r>
              <a:rPr lang="en-US" altLang="zh-CN"/>
              <a:t>:</a:t>
            </a:r>
          </a:p>
        </p:txBody>
      </p:sp>
      <p:pic>
        <p:nvPicPr>
          <p:cNvPr id="24596" name="Picture 38" descr="机动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7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598" name="Picture 4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4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4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4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4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6" grpId="0" build="p" autoUpdateAnimBg="0"/>
      <p:bldP spid="168988" grpId="0" build="p" autoUpdateAnimBg="0"/>
      <p:bldP spid="168989" grpId="0" build="p" autoUpdateAnimBg="0"/>
      <p:bldP spid="168990" grpId="0" build="p" autoUpdateAnimBg="0"/>
      <p:bldP spid="168991" grpId="0" build="p" autoUpdateAnimBg="0"/>
      <p:bldP spid="168992" grpId="0" build="p" autoUpdateAnimBg="0"/>
      <p:bldP spid="16899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91400" y="4000500"/>
            <a:ext cx="1295400" cy="1414463"/>
            <a:chOff x="4656" y="2544"/>
            <a:chExt cx="960" cy="1048"/>
          </a:xfrm>
        </p:grpSpPr>
        <p:grpSp>
          <p:nvGrpSpPr>
            <p:cNvPr id="4138" name="Group 3"/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114692" name="Oval 4"/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42" name="Arc 5"/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T0" fmla="*/ 0 w 41885"/>
                  <a:gd name="T1" fmla="*/ 51 h 21600"/>
                  <a:gd name="T2" fmla="*/ 968 w 41885"/>
                  <a:gd name="T3" fmla="*/ 38 h 21600"/>
                  <a:gd name="T4" fmla="*/ 496 w 41885"/>
                  <a:gd name="T5" fmla="*/ 57 h 21600"/>
                  <a:gd name="T6" fmla="*/ 0 60000 65536"/>
                  <a:gd name="T7" fmla="*/ 0 60000 65536"/>
                  <a:gd name="T8" fmla="*/ 0 60000 65536"/>
                  <a:gd name="T9" fmla="*/ 0 w 41885"/>
                  <a:gd name="T10" fmla="*/ 0 h 21600"/>
                  <a:gd name="T11" fmla="*/ 41885 w 418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39" name="Arc 6"/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T0" fmla="*/ 0 w 43200"/>
                <a:gd name="T1" fmla="*/ 52 h 30589"/>
                <a:gd name="T2" fmla="*/ 909 w 43200"/>
                <a:gd name="T3" fmla="*/ 71 h 30589"/>
                <a:gd name="T4" fmla="*/ 476 w 43200"/>
                <a:gd name="T5" fmla="*/ 5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Arc 7"/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T0" fmla="*/ 0 w 43200"/>
                <a:gd name="T1" fmla="*/ 52 h 30589"/>
                <a:gd name="T2" fmla="*/ 909 w 43200"/>
                <a:gd name="T3" fmla="*/ 71 h 30589"/>
                <a:gd name="T4" fmla="*/ 476 w 43200"/>
                <a:gd name="T5" fmla="*/ 5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377825" y="2849563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故所求方程为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4113" name="Rectangle 11"/>
          <p:cNvSpPr>
            <a:spLocks noGrp="1" noChangeArrowheads="1"/>
          </p:cNvSpPr>
          <p:nvPr>
            <p:ph type="title"/>
          </p:nvPr>
        </p:nvSpPr>
        <p:spPr>
          <a:xfrm>
            <a:off x="730250" y="381000"/>
            <a:ext cx="3657600" cy="685800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仿宋_GB2312" pitchFamily="49" charset="-122"/>
              </a:rPr>
              <a:t>1.</a:t>
            </a:r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求动点到定点</a:t>
            </a:r>
            <a:endParaRPr lang="zh-CN" altLang="en-US" sz="2800" smtClean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3990975" y="1677988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3" imgW="1600200" imgH="406080" progId="Equation.3">
                  <p:embed/>
                </p:oleObj>
              </mc:Choice>
              <mc:Fallback>
                <p:oleObj name="Equation" r:id="rId3" imgW="16002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1677988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9"/>
          <p:cNvGraphicFramePr>
            <a:graphicFrameLocks noChangeAspect="1"/>
          </p:cNvGraphicFramePr>
          <p:nvPr/>
        </p:nvGraphicFramePr>
        <p:xfrm>
          <a:off x="37719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381000" y="10366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  <a:r>
              <a:rPr lang="en-US" altLang="zh-CN">
                <a:ea typeface="仿宋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762000" y="4038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</a:rPr>
              <a:t>在原点时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球面方程为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762000" y="1601788"/>
            <a:ext cx="338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/>
              <a:t>设轨迹上动点为</a:t>
            </a:r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6781800" y="16764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7" imgW="1600200" imgH="469800" progId="Equation.3">
                  <p:embed/>
                </p:oleObj>
              </mc:Choice>
              <mc:Fallback>
                <p:oleObj name="Equation" r:id="rId7" imgW="16002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381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562600" y="157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依题意</a:t>
            </a:r>
          </a:p>
        </p:txBody>
      </p:sp>
      <p:sp>
        <p:nvSpPr>
          <p:cNvPr id="4119" name="Text Box 26"/>
          <p:cNvSpPr txBox="1">
            <a:spLocks noChangeArrowheads="1"/>
          </p:cNvSpPr>
          <p:nvPr/>
        </p:nvSpPr>
        <p:spPr bwMode="auto">
          <a:xfrm>
            <a:off x="5943600" y="471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距离为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R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的轨迹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781800" y="3886200"/>
            <a:ext cx="1828800" cy="2362200"/>
            <a:chOff x="4176" y="2448"/>
            <a:chExt cx="1152" cy="1488"/>
          </a:xfrm>
        </p:grpSpPr>
        <p:grpSp>
          <p:nvGrpSpPr>
            <p:cNvPr id="4129" name="Group 28"/>
            <p:cNvGrpSpPr>
              <a:grpSpLocks/>
            </p:cNvGrpSpPr>
            <p:nvPr/>
          </p:nvGrpSpPr>
          <p:grpSpPr bwMode="auto">
            <a:xfrm>
              <a:off x="4176" y="2448"/>
              <a:ext cx="1152" cy="1488"/>
              <a:chOff x="4224" y="192"/>
              <a:chExt cx="1152" cy="1488"/>
            </a:xfrm>
          </p:grpSpPr>
          <p:sp>
            <p:nvSpPr>
              <p:cNvPr id="4135" name="Line 29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Line 30"/>
              <p:cNvSpPr>
                <a:spLocks noChangeShapeType="1"/>
              </p:cNvSpPr>
              <p:nvPr/>
            </p:nvSpPr>
            <p:spPr bwMode="auto">
              <a:xfrm flipH="1">
                <a:off x="4224" y="124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31"/>
              <p:cNvSpPr>
                <a:spLocks noChangeShapeType="1"/>
              </p:cNvSpPr>
              <p:nvPr/>
            </p:nvSpPr>
            <p:spPr bwMode="auto">
              <a:xfrm flipV="1">
                <a:off x="4560" y="1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7" name="Object 32"/>
              <p:cNvGraphicFramePr>
                <a:graphicFrameLocks noChangeAspect="1"/>
              </p:cNvGraphicFramePr>
              <p:nvPr/>
            </p:nvGraphicFramePr>
            <p:xfrm>
              <a:off x="4320" y="148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1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48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33"/>
              <p:cNvGraphicFramePr>
                <a:graphicFrameLocks noChangeAspect="1"/>
              </p:cNvGraphicFramePr>
              <p:nvPr/>
            </p:nvGraphicFramePr>
            <p:xfrm>
              <a:off x="5184" y="129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2"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9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34"/>
              <p:cNvGraphicFramePr>
                <a:graphicFrameLocks noChangeAspect="1"/>
              </p:cNvGraphicFramePr>
              <p:nvPr/>
            </p:nvGraphicFramePr>
            <p:xfrm>
              <a:off x="4368" y="192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3" name="公式" r:id="rId13" imgW="126720" imgH="126720" progId="Equation.3">
                      <p:embed/>
                    </p:oleObj>
                  </mc:Choice>
                  <mc:Fallback>
                    <p:oleObj name="公式" r:id="rId13" imgW="126720" imgH="12672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92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35"/>
              <p:cNvGraphicFramePr>
                <a:graphicFrameLocks noChangeAspect="1"/>
              </p:cNvGraphicFramePr>
              <p:nvPr/>
            </p:nvGraphicFramePr>
            <p:xfrm>
              <a:off x="4512" y="124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4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4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30" name="Group 50"/>
            <p:cNvGrpSpPr>
              <a:grpSpLocks/>
            </p:cNvGrpSpPr>
            <p:nvPr/>
          </p:nvGrpSpPr>
          <p:grpSpPr bwMode="auto">
            <a:xfrm>
              <a:off x="4800" y="2695"/>
              <a:ext cx="439" cy="761"/>
              <a:chOff x="4800" y="2695"/>
              <a:chExt cx="439" cy="761"/>
            </a:xfrm>
          </p:grpSpPr>
          <p:grpSp>
            <p:nvGrpSpPr>
              <p:cNvPr id="4131" name="Group 49"/>
              <p:cNvGrpSpPr>
                <a:grpSpLocks/>
              </p:cNvGrpSpPr>
              <p:nvPr/>
            </p:nvGrpSpPr>
            <p:grpSpPr bwMode="auto">
              <a:xfrm>
                <a:off x="4800" y="2695"/>
                <a:ext cx="439" cy="761"/>
                <a:chOff x="4800" y="2695"/>
                <a:chExt cx="439" cy="761"/>
              </a:xfrm>
            </p:grpSpPr>
            <p:graphicFrame>
              <p:nvGraphicFramePr>
                <p:cNvPr id="4105" name="Object 36"/>
                <p:cNvGraphicFramePr>
                  <a:graphicFrameLocks noChangeAspect="1"/>
                </p:cNvGraphicFramePr>
                <p:nvPr/>
              </p:nvGraphicFramePr>
              <p:xfrm>
                <a:off x="4944" y="3219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75" name="公式" r:id="rId17" imgW="203040" imgH="164880" progId="Equation.3">
                        <p:embed/>
                      </p:oleObj>
                    </mc:Choice>
                    <mc:Fallback>
                      <p:oleObj name="公式" r:id="rId17" imgW="203040" imgH="164880" progId="Equation.3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219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6" name="Object 37"/>
                <p:cNvGraphicFramePr>
                  <a:graphicFrameLocks noChangeAspect="1"/>
                </p:cNvGraphicFramePr>
                <p:nvPr/>
              </p:nvGraphicFramePr>
              <p:xfrm>
                <a:off x="4800" y="2695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76" name="公式" r:id="rId19" imgW="241200" imgH="228600" progId="Equation.3">
                        <p:embed/>
                      </p:oleObj>
                    </mc:Choice>
                    <mc:Fallback>
                      <p:oleObj name="公式" r:id="rId19" imgW="241200" imgH="228600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695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34" name="Oval 48"/>
                <p:cNvSpPr>
                  <a:spLocks noChangeArrowheads="1"/>
                </p:cNvSpPr>
                <p:nvPr/>
              </p:nvSpPr>
              <p:spPr bwMode="auto">
                <a:xfrm>
                  <a:off x="5054" y="318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32" name="Line 38"/>
              <p:cNvSpPr>
                <a:spLocks noChangeShapeType="1"/>
              </p:cNvSpPr>
              <p:nvPr/>
            </p:nvSpPr>
            <p:spPr bwMode="auto">
              <a:xfrm>
                <a:off x="4951" y="3018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Oval 39"/>
              <p:cNvSpPr>
                <a:spLocks noChangeArrowheads="1"/>
              </p:cNvSpPr>
              <p:nvPr/>
            </p:nvSpPr>
            <p:spPr bwMode="auto">
              <a:xfrm>
                <a:off x="4932" y="29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1003300" y="5270500"/>
          <a:ext cx="295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21" imgW="2958840" imgH="558720" progId="Equation.3">
                  <p:embed/>
                </p:oleObj>
              </mc:Choice>
              <mc:Fallback>
                <p:oleObj name="Equation" r:id="rId21" imgW="2958840" imgH="558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270500"/>
                        <a:ext cx="295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962400" y="5334000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表示上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r>
              <a:rPr lang="zh-CN" altLang="en-US"/>
              <a:t>球面 </a:t>
            </a:r>
            <a:r>
              <a:rPr lang="en-US" altLang="zh-CN"/>
              <a:t>.</a:t>
            </a:r>
          </a:p>
        </p:txBody>
      </p:sp>
      <p:graphicFrame>
        <p:nvGraphicFramePr>
          <p:cNvPr id="114731" name="Object 43"/>
          <p:cNvGraphicFramePr>
            <a:graphicFrameLocks noChangeAspect="1"/>
          </p:cNvGraphicFramePr>
          <p:nvPr/>
        </p:nvGraphicFramePr>
        <p:xfrm>
          <a:off x="1752600" y="2209800"/>
          <a:ext cx="556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23" imgW="5562360" imgH="558720" progId="Equation.3">
                  <p:embed/>
                </p:oleObj>
              </mc:Choice>
              <mc:Fallback>
                <p:oleObj name="Equation" r:id="rId23" imgW="5562360" imgH="5587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56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2" name="Object 44"/>
          <p:cNvGraphicFramePr>
            <a:graphicFrameLocks noChangeAspect="1"/>
          </p:cNvGraphicFramePr>
          <p:nvPr/>
        </p:nvGraphicFramePr>
        <p:xfrm>
          <a:off x="1828800" y="3352800"/>
          <a:ext cx="544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25" imgW="5448240" imgH="520560" progId="Equation.3">
                  <p:embed/>
                </p:oleObj>
              </mc:Choice>
              <mc:Fallback>
                <p:oleObj name="Equation" r:id="rId25" imgW="5448240" imgH="5205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44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3" name="Object 45"/>
          <p:cNvGraphicFramePr>
            <a:graphicFrameLocks noChangeAspect="1"/>
          </p:cNvGraphicFramePr>
          <p:nvPr/>
        </p:nvGraphicFramePr>
        <p:xfrm>
          <a:off x="2133600" y="4660900"/>
          <a:ext cx="261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27" imgW="2616120" imgH="507960" progId="Equation.3">
                  <p:embed/>
                </p:oleObj>
              </mc:Choice>
              <mc:Fallback>
                <p:oleObj name="Equation" r:id="rId27" imgW="2616120" imgH="5079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60900"/>
                        <a:ext cx="261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2" name="Picture 52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3" name="Text Box 5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24" name="Picture 5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5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5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5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5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8" grpId="0" autoUpdateAnimBg="0"/>
      <p:bldP spid="114710" grpId="0" build="p" autoUpdateAnimBg="0"/>
      <p:bldP spid="114712" grpId="0" autoUpdateAnimBg="0"/>
      <p:bldP spid="114706" grpId="0" autoUpdateAnimBg="0"/>
      <p:bldP spid="114713" grpId="0" autoUpdateAnimBg="0"/>
      <p:bldP spid="1147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Line 2"/>
          <p:cNvSpPr>
            <a:spLocks noChangeShapeType="1"/>
          </p:cNvSpPr>
          <p:nvPr/>
        </p:nvSpPr>
        <p:spPr bwMode="auto">
          <a:xfrm flipH="1" flipV="1">
            <a:off x="7391400" y="2738438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762000" y="11477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 </a:t>
            </a:r>
            <a:r>
              <a:rPr lang="zh-CN" altLang="en-US">
                <a:latin typeface="楷体_GB2312" pitchFamily="49" charset="-122"/>
              </a:rPr>
              <a:t>一条平面曲线</a:t>
            </a:r>
          </a:p>
        </p:txBody>
      </p:sp>
      <p:sp>
        <p:nvSpPr>
          <p:cNvPr id="6152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581400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二、旋转曲面</a:t>
            </a:r>
            <a:r>
              <a:rPr lang="zh-CN" altLang="en-US" sz="4800" b="1" smtClean="0">
                <a:solidFill>
                  <a:schemeClr val="accent1"/>
                </a:solidFill>
                <a:ea typeface="仿宋_GB2312" pitchFamily="49" charset="-122"/>
              </a:rPr>
              <a:t>   </a:t>
            </a:r>
            <a:endParaRPr lang="zh-CN" altLang="en-US" b="1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1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绕其平面上一条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定直线</a:t>
            </a:r>
            <a:r>
              <a:rPr lang="zh-CN" altLang="en-US">
                <a:latin typeface="楷体_GB2312" pitchFamily="49" charset="-122"/>
              </a:rPr>
              <a:t>旋转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810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一周</a:t>
            </a:r>
            <a:endParaRPr lang="zh-CN" altLang="en-US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1143000" y="1766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所形成的曲面叫做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旋转曲面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5638800" y="1766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该定直线称为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旋转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381000" y="2362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轴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  <a:endParaRPr lang="en-US" altLang="zh-CN" b="1">
              <a:latin typeface="楷体_GB2312" pitchFamily="49" charset="-122"/>
            </a:endParaRP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746125" y="2986088"/>
            <a:ext cx="110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例如 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59769" name="Object 25"/>
          <p:cNvGraphicFramePr>
            <a:graphicFrameLocks noChangeAspect="1"/>
          </p:cNvGraphicFramePr>
          <p:nvPr/>
        </p:nvGraphicFramePr>
        <p:xfrm>
          <a:off x="3400425" y="2743200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743200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Object 26"/>
          <p:cNvGraphicFramePr>
            <a:graphicFrameLocks noChangeAspect="1"/>
          </p:cNvGraphicFramePr>
          <p:nvPr/>
        </p:nvGraphicFramePr>
        <p:xfrm>
          <a:off x="1971675" y="2667000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667000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3505200" y="3886200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2" name="Object 28"/>
          <p:cNvGraphicFramePr>
            <a:graphicFrameLocks noChangeAspect="1"/>
          </p:cNvGraphicFramePr>
          <p:nvPr/>
        </p:nvGraphicFramePr>
        <p:xfrm>
          <a:off x="1895475" y="4038600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038600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Freeform 29"/>
          <p:cNvSpPr>
            <a:spLocks/>
          </p:cNvSpPr>
          <p:nvPr/>
        </p:nvSpPr>
        <p:spPr bwMode="auto">
          <a:xfrm>
            <a:off x="7797800" y="327660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Freeform 30"/>
          <p:cNvSpPr>
            <a:spLocks/>
          </p:cNvSpPr>
          <p:nvPr/>
        </p:nvSpPr>
        <p:spPr bwMode="auto">
          <a:xfrm flipH="1">
            <a:off x="6477000" y="327660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478588" y="3127375"/>
            <a:ext cx="1828800" cy="1979613"/>
            <a:chOff x="4081" y="1970"/>
            <a:chExt cx="1152" cy="1247"/>
          </a:xfrm>
        </p:grpSpPr>
        <p:sp>
          <p:nvSpPr>
            <p:cNvPr id="6175" name="Arc 32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141 h 21600"/>
                <a:gd name="T2" fmla="*/ 1152 w 43193"/>
                <a:gd name="T3" fmla="*/ 145 h 21600"/>
                <a:gd name="T4" fmla="*/ 576 w 43193"/>
                <a:gd name="T5" fmla="*/ 145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Arc 3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94 h 21600"/>
                <a:gd name="T2" fmla="*/ 761 w 43193"/>
                <a:gd name="T3" fmla="*/ 96 h 21600"/>
                <a:gd name="T4" fmla="*/ 380 w 43193"/>
                <a:gd name="T5" fmla="*/ 96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Arc 36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71 h 21600"/>
                <a:gd name="T2" fmla="*/ 577 w 43193"/>
                <a:gd name="T3" fmla="*/ 73 h 21600"/>
                <a:gd name="T4" fmla="*/ 288 w 43193"/>
                <a:gd name="T5" fmla="*/ 73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62" name="Picture 47" descr="机动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64" name="Picture 4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5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5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5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477000" y="3271838"/>
            <a:ext cx="1828800" cy="2062162"/>
            <a:chOff x="4080" y="2061"/>
            <a:chExt cx="1152" cy="1299"/>
          </a:xfrm>
        </p:grpSpPr>
        <p:grpSp>
          <p:nvGrpSpPr>
            <p:cNvPr id="6170" name="Group 44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6172" name="Arc 3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141 h 21600"/>
                  <a:gd name="T2" fmla="*/ 1152 w 43193"/>
                  <a:gd name="T3" fmla="*/ 145 h 21600"/>
                  <a:gd name="T4" fmla="*/ 576 w 43193"/>
                  <a:gd name="T5" fmla="*/ 145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Arc 37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71 h 21600"/>
                  <a:gd name="T2" fmla="*/ 577 w 43193"/>
                  <a:gd name="T3" fmla="*/ 73 h 21600"/>
                  <a:gd name="T4" fmla="*/ 288 w 43193"/>
                  <a:gd name="T5" fmla="*/ 73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Arc 40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94 h 21600"/>
                  <a:gd name="T2" fmla="*/ 761 w 43193"/>
                  <a:gd name="T3" fmla="*/ 96 h 21600"/>
                  <a:gd name="T4" fmla="*/ 380 w 43193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71" name="Line 55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nimBg="1"/>
      <p:bldP spid="159752" grpId="0" autoUpdateAnimBg="0"/>
      <p:bldP spid="159754" grpId="0" autoUpdateAnimBg="0"/>
      <p:bldP spid="159755" grpId="0" autoUpdateAnimBg="0"/>
      <p:bldP spid="159756" grpId="0" autoUpdateAnimBg="0"/>
      <p:bldP spid="159757" grpId="0" autoUpdateAnimBg="0"/>
      <p:bldP spid="159758" grpId="0" autoUpdateAnimBg="0"/>
      <p:bldP spid="159768" grpId="0" build="p" autoUpdateAnimBg="0"/>
      <p:bldP spid="159773" grpId="0" animBg="1"/>
      <p:bldP spid="1597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6021388" y="2128838"/>
            <a:ext cx="1828800" cy="1979612"/>
            <a:chOff x="3793" y="1341"/>
            <a:chExt cx="1152" cy="1247"/>
          </a:xfrm>
        </p:grpSpPr>
        <p:sp>
          <p:nvSpPr>
            <p:cNvPr id="7222" name="Arc 107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141 h 21600"/>
                <a:gd name="T2" fmla="*/ 1152 w 43193"/>
                <a:gd name="T3" fmla="*/ 145 h 21600"/>
                <a:gd name="T4" fmla="*/ 576 w 43193"/>
                <a:gd name="T5" fmla="*/ 145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Arc 108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94 h 21600"/>
                <a:gd name="T2" fmla="*/ 761 w 43193"/>
                <a:gd name="T3" fmla="*/ 96 h 21600"/>
                <a:gd name="T4" fmla="*/ 380 w 43193"/>
                <a:gd name="T5" fmla="*/ 96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Arc 109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71 h 21600"/>
                <a:gd name="T2" fmla="*/ 577 w 43193"/>
                <a:gd name="T3" fmla="*/ 73 h 21600"/>
                <a:gd name="T4" fmla="*/ 288 w 43193"/>
                <a:gd name="T5" fmla="*/ 73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4" name="Rectangle 4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i="1" smtClean="0">
                <a:solidFill>
                  <a:schemeClr val="tx1"/>
                </a:solidFill>
                <a:ea typeface="仿宋_GB2312" pitchFamily="49" charset="-122"/>
              </a:rPr>
              <a:t>yoz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i="1" smtClean="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绕</a:t>
            </a:r>
            <a:r>
              <a:rPr lang="zh-CN" altLang="en-US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仿宋_GB2312" pitchFamily="49" charset="-122"/>
              </a:rPr>
              <a:t>z</a:t>
            </a:r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轴旋转所成曲面</a:t>
            </a:r>
            <a:r>
              <a:rPr lang="zh-CN" altLang="zh-CN" sz="2800" smtClean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方程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381000" y="4662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故旋转曲面方程为</a:t>
            </a:r>
          </a:p>
        </p:txBody>
      </p:sp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457200" y="3505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Equation" r:id="rId3" imgW="1676160" imgH="406080" progId="Equation.3">
                  <p:embed/>
                </p:oleObj>
              </mc:Choice>
              <mc:Fallback>
                <p:oleObj name="Equation" r:id="rId3" imgW="1676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81000" y="29035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1943100" y="2298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87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1676400" y="176530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Equation" r:id="rId7" imgW="2552400" imgH="444240" progId="Equation.3">
                  <p:embed/>
                </p:oleObj>
              </mc:Choice>
              <mc:Fallback>
                <p:oleObj name="Equation" r:id="rId7" imgW="25524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530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762000" y="1676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若点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762000" y="10715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给定 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面上曲线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en-US" altLang="zh-CN">
                <a:ea typeface="仿宋_GB2312" pitchFamily="49" charset="-122"/>
              </a:rPr>
              <a:t>: 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6924675" y="2946400"/>
            <a:ext cx="1990725" cy="393700"/>
            <a:chOff x="4266" y="1480"/>
            <a:chExt cx="1254" cy="248"/>
          </a:xfrm>
        </p:grpSpPr>
        <p:sp>
          <p:nvSpPr>
            <p:cNvPr id="7221" name="Line 28"/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29"/>
            <p:cNvGraphicFramePr>
              <a:graphicFrameLocks noChangeAspect="1"/>
            </p:cNvGraphicFramePr>
            <p:nvPr/>
          </p:nvGraphicFramePr>
          <p:xfrm>
            <a:off x="4596" y="1480"/>
            <a:ext cx="9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3" name="公式" r:id="rId9" imgW="799920" imgH="215640" progId="Equation.3">
                    <p:embed/>
                  </p:oleObj>
                </mc:Choice>
                <mc:Fallback>
                  <p:oleObj name="公式" r:id="rId9" imgW="79992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480"/>
                          <a:ext cx="9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5715000" y="3151188"/>
            <a:ext cx="1244600" cy="492125"/>
            <a:chOff x="3600" y="1985"/>
            <a:chExt cx="784" cy="310"/>
          </a:xfrm>
        </p:grpSpPr>
        <p:sp>
          <p:nvSpPr>
            <p:cNvPr id="7220" name="Line 31"/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32"/>
            <p:cNvGraphicFramePr>
              <a:graphicFrameLocks noChangeAspect="1"/>
            </p:cNvGraphicFramePr>
            <p:nvPr/>
          </p:nvGraphicFramePr>
          <p:xfrm>
            <a:off x="3600" y="2056"/>
            <a:ext cx="78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4" name="公式" r:id="rId11" imgW="660240" imgH="203040" progId="Equation.3">
                    <p:embed/>
                  </p:oleObj>
                </mc:Choice>
                <mc:Fallback>
                  <p:oleObj name="公式" r:id="rId11" imgW="66024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56"/>
                          <a:ext cx="78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01" name="Object 41"/>
          <p:cNvGraphicFramePr>
            <a:graphicFrameLocks noChangeAspect="1"/>
          </p:cNvGraphicFramePr>
          <p:nvPr/>
        </p:nvGraphicFramePr>
        <p:xfrm>
          <a:off x="1270000" y="4038600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Equation" r:id="rId13" imgW="3543120" imgH="558720" progId="Equation.3">
                  <p:embed/>
                </p:oleObj>
              </mc:Choice>
              <mc:Fallback>
                <p:oleObj name="Equation" r:id="rId13" imgW="3543120" imgH="558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38600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2133600" y="3429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1651000" y="538480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15" imgW="3149280" imgH="558720" progId="Equation.3">
                  <p:embed/>
                </p:oleObj>
              </mc:Choice>
              <mc:Fallback>
                <p:oleObj name="Equation" r:id="rId15" imgW="3149280" imgH="5587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480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191000" y="167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124200" y="29035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该点转到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117807" name="Line 47"/>
          <p:cNvSpPr>
            <a:spLocks noChangeShapeType="1"/>
          </p:cNvSpPr>
          <p:nvPr/>
        </p:nvSpPr>
        <p:spPr bwMode="auto">
          <a:xfrm flipV="1">
            <a:off x="2057400" y="2667000"/>
            <a:ext cx="9144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 flipV="1">
            <a:off x="2438400" y="2743200"/>
            <a:ext cx="213360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810" name="Object 50"/>
          <p:cNvGraphicFramePr>
            <a:graphicFrameLocks noChangeAspect="1"/>
          </p:cNvGraphicFramePr>
          <p:nvPr/>
        </p:nvGraphicFramePr>
        <p:xfrm>
          <a:off x="4318000" y="11430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Equation" r:id="rId17" imgW="1625400" imgH="406080" progId="Equation.3">
                  <p:embed/>
                </p:oleObj>
              </mc:Choice>
              <mc:Fallback>
                <p:oleObj name="Equation" r:id="rId17" imgW="162540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1430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5" name="Freeform 105"/>
          <p:cNvSpPr>
            <a:spLocks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6629400" y="1582738"/>
            <a:ext cx="1689100" cy="3370262"/>
            <a:chOff x="4176" y="997"/>
            <a:chExt cx="1064" cy="2123"/>
          </a:xfrm>
        </p:grpSpPr>
        <p:sp>
          <p:nvSpPr>
            <p:cNvPr id="7214" name="Freeform 104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20"/>
                <a:gd name="T10" fmla="*/ 0 h 1152"/>
                <a:gd name="T11" fmla="*/ 320 w 32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15" name="Group 139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7176" name="Object 13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8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90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7" name="Object 10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9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01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11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0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6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9" name="Object 12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1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16" name="Group 132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721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9" name="Line 18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80" name="Object 116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2" name="Equation" r:id="rId27" imgW="291960" imgH="317160" progId="Equation.3">
                      <p:embed/>
                    </p:oleObj>
                  </mc:Choice>
                  <mc:Fallback>
                    <p:oleObj name="Equation" r:id="rId27" imgW="291960" imgH="31716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7198" name="Picture 121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 Box 1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200" name="Picture 1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12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12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12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12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6016625" y="2273300"/>
            <a:ext cx="1828800" cy="2070100"/>
            <a:chOff x="3792" y="1432"/>
            <a:chExt cx="1152" cy="1304"/>
          </a:xfrm>
        </p:grpSpPr>
        <p:grpSp>
          <p:nvGrpSpPr>
            <p:cNvPr id="7206" name="Group 128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7209" name="Group 110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7211" name="Arc 111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T0" fmla="*/ 0 w 43193"/>
                    <a:gd name="T1" fmla="*/ 141 h 21600"/>
                    <a:gd name="T2" fmla="*/ 1152 w 43193"/>
                    <a:gd name="T3" fmla="*/ 145 h 21600"/>
                    <a:gd name="T4" fmla="*/ 576 w 43193"/>
                    <a:gd name="T5" fmla="*/ 145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2" name="Arc 112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T0" fmla="*/ 0 w 43193"/>
                    <a:gd name="T1" fmla="*/ 71 h 21600"/>
                    <a:gd name="T2" fmla="*/ 577 w 43193"/>
                    <a:gd name="T3" fmla="*/ 73 h 21600"/>
                    <a:gd name="T4" fmla="*/ 288 w 43193"/>
                    <a:gd name="T5" fmla="*/ 73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3" name="Arc 113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T0" fmla="*/ 0 w 43193"/>
                    <a:gd name="T1" fmla="*/ 94 h 21600"/>
                    <a:gd name="T2" fmla="*/ 761 w 43193"/>
                    <a:gd name="T3" fmla="*/ 96 h 21600"/>
                    <a:gd name="T4" fmla="*/ 380 w 43193"/>
                    <a:gd name="T5" fmla="*/ 96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10" name="Line 118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07" name="Line 129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130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  <p:bldP spid="117782" grpId="0" autoUpdateAnimBg="0"/>
      <p:bldP spid="117785" grpId="0" autoUpdateAnimBg="0"/>
      <p:bldP spid="117786" grpId="0" build="p" autoUpdateAnimBg="0"/>
      <p:bldP spid="117802" grpId="0" autoUpdateAnimBg="0"/>
      <p:bldP spid="117805" grpId="0" autoUpdateAnimBg="0"/>
      <p:bldP spid="117806" grpId="0" autoUpdateAnimBg="0"/>
      <p:bldP spid="117807" grpId="0" animBg="1"/>
      <p:bldP spid="117808" grpId="0" animBg="1"/>
      <p:bldP spid="1178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4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思考：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当曲线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C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绕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y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轴旋转时，方程如何？</a:t>
            </a:r>
          </a:p>
        </p:txBody>
      </p:sp>
      <p:graphicFrame>
        <p:nvGraphicFramePr>
          <p:cNvPr id="160850" name="Object 82"/>
          <p:cNvGraphicFramePr>
            <a:graphicFrameLocks noChangeAspect="1"/>
          </p:cNvGraphicFramePr>
          <p:nvPr/>
        </p:nvGraphicFramePr>
        <p:xfrm>
          <a:off x="4191000" y="1274763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3" imgW="2095200" imgH="406080" progId="Equation.3">
                  <p:embed/>
                </p:oleObj>
              </mc:Choice>
              <mc:Fallback>
                <p:oleObj name="Equation" r:id="rId3" imgW="2095200" imgH="4060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74763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971800" y="1279525"/>
            <a:ext cx="1905000" cy="2509838"/>
            <a:chOff x="3600" y="2451"/>
            <a:chExt cx="1200" cy="1581"/>
          </a:xfrm>
        </p:grpSpPr>
        <p:grpSp>
          <p:nvGrpSpPr>
            <p:cNvPr id="8214" name="Group 84"/>
            <p:cNvGrpSpPr>
              <a:grpSpLocks/>
            </p:cNvGrpSpPr>
            <p:nvPr/>
          </p:nvGrpSpPr>
          <p:grpSpPr bwMode="auto">
            <a:xfrm>
              <a:off x="3600" y="2451"/>
              <a:ext cx="1200" cy="1581"/>
              <a:chOff x="3600" y="2451"/>
              <a:chExt cx="1200" cy="1581"/>
            </a:xfrm>
          </p:grpSpPr>
          <p:sp>
            <p:nvSpPr>
              <p:cNvPr id="8217" name="Line 85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8" name="Line 86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9" name="Line 87"/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196" name="Object 88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1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7" name="Object 89"/>
              <p:cNvGraphicFramePr>
                <a:graphicFrameLocks noChangeAspect="1"/>
              </p:cNvGraphicFramePr>
              <p:nvPr/>
            </p:nvGraphicFramePr>
            <p:xfrm>
              <a:off x="4560" y="3267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2" name="公式" r:id="rId7" imgW="139680" imgH="164880" progId="Equation.3">
                      <p:embed/>
                    </p:oleObj>
                  </mc:Choice>
                  <mc:Fallback>
                    <p:oleObj name="公式" r:id="rId7" imgW="139680" imgH="16488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267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" name="Object 90"/>
              <p:cNvGraphicFramePr>
                <a:graphicFrameLocks noChangeAspect="1"/>
              </p:cNvGraphicFramePr>
              <p:nvPr/>
            </p:nvGraphicFramePr>
            <p:xfrm>
              <a:off x="3648" y="379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3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79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9" name="Object 91"/>
              <p:cNvGraphicFramePr>
                <a:graphicFrameLocks noChangeAspect="1"/>
              </p:cNvGraphicFramePr>
              <p:nvPr/>
            </p:nvGraphicFramePr>
            <p:xfrm>
              <a:off x="3674" y="2451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公式" r:id="rId11" imgW="126720" imgH="126720" progId="Equation.3">
                      <p:embed/>
                    </p:oleObj>
                  </mc:Choice>
                  <mc:Fallback>
                    <p:oleObj name="公式" r:id="rId11" imgW="126720" imgH="126720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4" y="2451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5" name="Line 92"/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93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862" name="Freeform 94"/>
          <p:cNvSpPr>
            <a:spLocks/>
          </p:cNvSpPr>
          <p:nvPr/>
        </p:nvSpPr>
        <p:spPr bwMode="auto">
          <a:xfrm>
            <a:off x="3649663" y="1731963"/>
            <a:ext cx="457200" cy="1676400"/>
          </a:xfrm>
          <a:custGeom>
            <a:avLst/>
            <a:gdLst>
              <a:gd name="T0" fmla="*/ 288 w 288"/>
              <a:gd name="T1" fmla="*/ 0 h 1056"/>
              <a:gd name="T2" fmla="*/ 0 w 288"/>
              <a:gd name="T3" fmla="*/ 528 h 1056"/>
              <a:gd name="T4" fmla="*/ 288 w 288"/>
              <a:gd name="T5" fmla="*/ 1056 h 1056"/>
              <a:gd name="T6" fmla="*/ 0 60000 65536"/>
              <a:gd name="T7" fmla="*/ 0 60000 65536"/>
              <a:gd name="T8" fmla="*/ 0 60000 65536"/>
              <a:gd name="T9" fmla="*/ 0 w 288"/>
              <a:gd name="T10" fmla="*/ 0 h 1056"/>
              <a:gd name="T11" fmla="*/ 288 w 2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865" name="Object 97"/>
          <p:cNvGraphicFramePr>
            <a:graphicFrameLocks noChangeAspect="1"/>
          </p:cNvGraphicFramePr>
          <p:nvPr/>
        </p:nvGraphicFramePr>
        <p:xfrm>
          <a:off x="2209800" y="3941763"/>
          <a:ext cx="3684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公式" r:id="rId13" imgW="1384200" imgH="266400" progId="Equation.3">
                  <p:embed/>
                </p:oleObj>
              </mc:Choice>
              <mc:Fallback>
                <p:oleObj name="公式" r:id="rId13" imgW="1384200" imgH="2664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41763"/>
                        <a:ext cx="3684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657600" y="1731963"/>
            <a:ext cx="685800" cy="1676400"/>
            <a:chOff x="4032" y="2736"/>
            <a:chExt cx="432" cy="1056"/>
          </a:xfrm>
        </p:grpSpPr>
        <p:sp>
          <p:nvSpPr>
            <p:cNvPr id="8211" name="Freeform 99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  <a:gd name="T9" fmla="*/ 0 w 288"/>
                <a:gd name="T10" fmla="*/ 0 h 1056"/>
                <a:gd name="T11" fmla="*/ 288 w 28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100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101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04" name="Picture 103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Text Box 10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06" name="Picture 10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0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0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0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10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48225" y="2971800"/>
            <a:ext cx="2524125" cy="1838325"/>
            <a:chOff x="2970" y="1872"/>
            <a:chExt cx="1590" cy="1158"/>
          </a:xfrm>
        </p:grpSpPr>
        <p:graphicFrame>
          <p:nvGraphicFramePr>
            <p:cNvPr id="10248" name="Object 16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3" name="BMP 图象" r:id="rId4" imgW="2523810" imgH="1838095" progId="Paint.Picture">
                    <p:embed/>
                  </p:oleObj>
                </mc:Choice>
                <mc:Fallback>
                  <p:oleObj name="BMP 图象" r:id="rId4" imgW="2523810" imgH="183809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21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4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22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5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7067550" y="2105025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BMP 图象" r:id="rId10" imgW="1771429" imgH="1704762" progId="Paint.Picture">
                  <p:embed/>
                </p:oleObj>
              </mc:Choice>
              <mc:Fallback>
                <p:oleObj name="BMP 图象" r:id="rId10" imgW="1771429" imgH="170476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105025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3"/>
          <p:cNvSpPr>
            <a:spLocks noGrp="1" noChangeArrowheads="1"/>
          </p:cNvSpPr>
          <p:nvPr>
            <p:ph type="title"/>
          </p:nvPr>
        </p:nvSpPr>
        <p:spPr>
          <a:xfrm>
            <a:off x="742950" y="685800"/>
            <a:ext cx="5105400" cy="533400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仿宋_GB2312" pitchFamily="49" charset="-122"/>
              </a:rPr>
              <a:t>4.</a:t>
            </a:r>
            <a:r>
              <a:rPr lang="en-US" altLang="zh-CN" sz="2800" smtClean="0"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求坐标面 </a:t>
            </a:r>
            <a:r>
              <a:rPr lang="en-US" altLang="zh-CN" sz="2800" i="1" smtClean="0">
                <a:solidFill>
                  <a:schemeClr val="tx1"/>
                </a:solidFill>
                <a:ea typeface="仿宋_GB2312" pitchFamily="49" charset="-122"/>
              </a:rPr>
              <a:t>xoz</a:t>
            </a:r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上的双曲线</a:t>
            </a:r>
            <a:endParaRPr lang="zh-CN" altLang="en-US" sz="2800" smtClean="0">
              <a:ea typeface="仿宋_GB2312" pitchFamily="49" charset="-122"/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467350" y="457200"/>
          <a:ext cx="166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12" imgW="1663560" imgH="977760" progId="Equation.3">
                  <p:embed/>
                </p:oleObj>
              </mc:Choice>
              <mc:Fallback>
                <p:oleObj name="Equation" r:id="rId12" imgW="16635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57200"/>
                        <a:ext cx="166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7143750" y="68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分别绕</a:t>
            </a:r>
            <a:r>
              <a:rPr lang="zh-CN" altLang="en-US" i="1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</a:t>
            </a:r>
            <a:endParaRPr lang="en-US" altLang="zh-CN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79413" y="1462088"/>
            <a:ext cx="828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轴和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  <a:r>
              <a:rPr lang="en-US" altLang="zh-CN" i="1">
                <a:ea typeface="仿宋_GB2312" pitchFamily="49" charset="-122"/>
              </a:rPr>
              <a:t> </a:t>
            </a:r>
            <a:r>
              <a:rPr lang="zh-CN" altLang="en-US"/>
              <a:t>轴旋转一周所生成的旋转曲面方程</a:t>
            </a:r>
            <a:r>
              <a:rPr lang="en-US" altLang="zh-CN">
                <a:ea typeface="仿宋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742950" y="2057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627188" y="26670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14" imgW="2412720" imgH="977760" progId="Equation.3">
                  <p:embed/>
                </p:oleObj>
              </mc:Choice>
              <mc:Fallback>
                <p:oleObj name="Equation" r:id="rId14" imgW="241272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6670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361950" y="3810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chemeClr val="accent1"/>
                </a:solidFill>
                <a:ea typeface="仿宋_GB2312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504950" y="4419600"/>
          <a:ext cx="240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16" imgW="2400120" imgH="977760" progId="Equation.3">
                  <p:embed/>
                </p:oleObj>
              </mc:Choice>
              <mc:Fallback>
                <p:oleObj name="Equation" r:id="rId16" imgW="240012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419600"/>
                        <a:ext cx="240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61950" y="5500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这两种曲面都叫做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旋转双曲面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105150" y="2057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2097088" y="3810000"/>
            <a:ext cx="291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itchFamily="49" charset="-122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762750" y="4419600"/>
            <a:ext cx="1828800" cy="1643063"/>
            <a:chOff x="4176" y="2784"/>
            <a:chExt cx="1152" cy="1035"/>
          </a:xfrm>
        </p:grpSpPr>
        <p:graphicFrame>
          <p:nvGraphicFramePr>
            <p:cNvPr id="10246" name="Object 18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" name="BMP 图象" r:id="rId18" imgW="2161905" imgH="1943371" progId="Paint.Picture">
                    <p:embed/>
                  </p:oleObj>
                </mc:Choice>
                <mc:Fallback>
                  <p:oleObj name="BMP 图象" r:id="rId18" imgW="2161905" imgH="1943371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9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1" name="Equation" r:id="rId20" imgW="215640" imgH="215640" progId="Equation.3">
                    <p:embed/>
                  </p:oleObj>
                </mc:Choice>
                <mc:Fallback>
                  <p:oleObj name="Equation" r:id="rId20" imgW="21564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61" name="Picture 25" descr="机动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63" name="Picture 2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Picture 2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6" name="Picture 3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utoUpdateAnimBg="0"/>
      <p:bldP spid="119815" grpId="0" autoUpdateAnimBg="0"/>
      <p:bldP spid="119817" grpId="0" autoUpdateAnimBg="0"/>
      <p:bldP spid="119819" grpId="0" autoUpdateAnimBg="0"/>
      <p:bldP spid="119820" grpId="0" autoUpdateAnimBg="0"/>
      <p:bldP spid="1198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683568" y="635000"/>
            <a:ext cx="799288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A(2,-2,1)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为球心，且通过原点的球面方程为（）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zh-CN" altLang="en-US" sz="32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078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sz="2400" dirty="0" smtClean="0">
                    <a:solidFill>
                      <a:schemeClr val="bg2"/>
                    </a:solidFill>
                  </a:rPr>
                  <a:t>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 smtClean="0">
                    <a:solidFill>
                      <a:schemeClr val="bg2"/>
                    </a:solidFill>
                  </a:rPr>
                  <a:t>表示</a:t>
                </a:r>
                <a:r>
                  <a:rPr lang="zh-CN" altLang="zh-CN" sz="2400" dirty="0">
                    <a:solidFill>
                      <a:schemeClr val="bg2"/>
                    </a:solidFill>
                  </a:rPr>
                  <a:t>的曲面，是由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______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1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70364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xoz面上的曲线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bg2"/>
                    </a:solidFill>
                  </a:rPr>
                  <a:t>绕y轴旋转得到的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828800" y="2786063"/>
                <a:ext cx="6703640" cy="642938"/>
              </a:xfrm>
              <a:prstGeom prst="rect">
                <a:avLst/>
              </a:prstGeom>
              <a:blipFill rotWithShape="1">
                <a:blip r:embed="rId23"/>
                <a:stretch>
                  <a:fillRect l="-1364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70364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yoz面上的曲线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bg2"/>
                    </a:solidFill>
                  </a:rPr>
                  <a:t> 绕x轴旋转得到的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828800" y="3643313"/>
                <a:ext cx="6703640" cy="642938"/>
              </a:xfrm>
              <a:prstGeom prst="rect">
                <a:avLst/>
              </a:prstGeom>
              <a:blipFill rotWithShape="1">
                <a:blip r:embed="rId25"/>
                <a:stretch>
                  <a:fillRect l="-13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xoz平面上的直线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solidFill>
                      <a:schemeClr val="bg2"/>
                    </a:solidFill>
                  </a:rPr>
                  <a:t>绕z轴旋转得到的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7"/>
                <a:stretch>
                  <a:fillRect l="-1429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yoz面上的直线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solidFill>
                      <a:schemeClr val="bg2"/>
                    </a:solidFill>
                  </a:rPr>
                  <a:t>绕y轴旋转得到的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9"/>
                <a:stretch>
                  <a:fillRect l="-142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775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VOICEALLOW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E&quot;],&quot;CaseSensitive&quot;:false,&quot;FuzzyMatch&quot;:false},{&quot;Num&quot;:2,&quot;Score&quot;:1.0,&quot;Answers&quot;:[&quot;B&quot;],&quot;CaseSensitive&quot;:false,&quot;FuzzyMatch&quot;:false},{&quot;Num&quot;:3,&quot;Score&quot;:1.0,&quot;Answers&quot;:[&quot;D&quot;],&quot;CaseSensitive&quot;:false,&quot;FuzzyMatch&quot;:false},{&quot;Num&quot;:4,&quot;Score&quot;:1.0,&quot;Answers&quot;:[&quot;A&quot;],&quot;CaseSensitive&quot;:false,&quot;FuzzyMatch&quot;:false},{&quot;Num&quot;:5,&quot;Score&quot;:1.0,&quot;Answers&quot;:[&quot;C&quot;],&quot;CaseSensitive&quot;:false,&quot;FuzzyMatch&quot;:false}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4516</TotalTime>
  <Words>1354</Words>
  <Application>Microsoft Office PowerPoint</Application>
  <PresentationFormat>全屏显示(4:3)</PresentationFormat>
  <Paragraphs>214</Paragraphs>
  <Slides>24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空演示文稿</vt:lpstr>
      <vt:lpstr>BMP 图象</vt:lpstr>
      <vt:lpstr>Equation</vt:lpstr>
      <vt:lpstr>公式</vt:lpstr>
      <vt:lpstr>第五节</vt:lpstr>
      <vt:lpstr>一、曲面研究的问题</vt:lpstr>
      <vt:lpstr>例1. 求动点到定点</vt:lpstr>
      <vt:lpstr>二、旋转曲面   </vt:lpstr>
      <vt:lpstr>建立yoz面上曲线C 绕 z 轴旋转所成曲面的方程:</vt:lpstr>
      <vt:lpstr>思考：当曲线 C 绕 y 轴旋转时，方程如何？</vt:lpstr>
      <vt:lpstr>例4. 求坐标面 xoz 上的双曲线</vt:lpstr>
      <vt:lpstr>PowerPoint 演示文稿</vt:lpstr>
      <vt:lpstr>PowerPoint 演示文稿</vt:lpstr>
      <vt:lpstr>PowerPoint 演示文稿</vt:lpstr>
      <vt:lpstr>定义3.</vt:lpstr>
      <vt:lpstr>一般地,在三维空间</vt:lpstr>
      <vt:lpstr>四、二次曲面</vt:lpstr>
      <vt:lpstr>1. 椭球面</vt:lpstr>
      <vt:lpstr>PowerPoint 演示文稿</vt:lpstr>
      <vt:lpstr>2.  双曲面</vt:lpstr>
      <vt:lpstr>(2) 双叶双曲面</vt:lpstr>
      <vt:lpstr>3.  椭圆锥面</vt:lpstr>
      <vt:lpstr>4. 抛物面</vt:lpstr>
      <vt:lpstr>PowerPoint 演示文稿</vt:lpstr>
      <vt:lpstr>PowerPoint 演示文稿</vt:lpstr>
      <vt:lpstr>内容小结</vt:lpstr>
      <vt:lpstr>2. 二次曲面</vt:lpstr>
      <vt:lpstr>思考与练习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houjy</cp:lastModifiedBy>
  <cp:revision>196</cp:revision>
  <dcterms:created xsi:type="dcterms:W3CDTF">2000-12-02T01:28:42Z</dcterms:created>
  <dcterms:modified xsi:type="dcterms:W3CDTF">2020-02-28T02:00:44Z</dcterms:modified>
</cp:coreProperties>
</file>