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329" r:id="rId3"/>
    <p:sldId id="309" r:id="rId4"/>
    <p:sldId id="296" r:id="rId5"/>
    <p:sldId id="297" r:id="rId6"/>
    <p:sldId id="320" r:id="rId7"/>
    <p:sldId id="323" r:id="rId8"/>
    <p:sldId id="298" r:id="rId9"/>
    <p:sldId id="310" r:id="rId10"/>
    <p:sldId id="326" r:id="rId11"/>
    <p:sldId id="327" r:id="rId12"/>
    <p:sldId id="328" r:id="rId13"/>
    <p:sldId id="331" r:id="rId14"/>
    <p:sldId id="300" r:id="rId15"/>
    <p:sldId id="32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33CC"/>
    <a:srgbClr val="CFBC31"/>
    <a:srgbClr val="66FF99"/>
    <a:srgbClr val="00FF00"/>
    <a:srgbClr val="6666FF"/>
    <a:srgbClr val="008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009" autoAdjust="0"/>
  </p:normalViewPr>
  <p:slideViewPr>
    <p:cSldViewPr>
      <p:cViewPr varScale="1">
        <p:scale>
          <a:sx n="48" d="100"/>
          <a:sy n="48" d="100"/>
        </p:scale>
        <p:origin x="-792" y="-72"/>
      </p:cViewPr>
      <p:guideLst>
        <p:guide orient="horz" pos="91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image" Target="../media/image32.png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CBEB11E7-B82A-4CC2-AE0B-E783A03C7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6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390A735-CA24-446A-917F-D06A765B82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92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F228F-B36A-4C56-BAF7-5386B583B19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5987B-00E0-4B02-BE3C-3A6521B37A9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A8B7C-3409-497B-97CB-8E01BE4DC87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0C8D0-3A7F-49FD-B09D-5F451452D3F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C81E6-8EF8-4E41-A2BA-4C33A6B6D78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67ABA-9AB9-4345-8F4F-5E308CE7C49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P414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28AC1-73CB-4671-990A-8085EB8F7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46448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9B1DB-42CD-42B6-B5D1-606CC292A1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7335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95711-2B73-4D6C-8D6B-D0D131163E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68048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C9C5E-DB4F-4151-BAF6-AB66527CD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6116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B64FF-B462-4E8B-966B-3685969A3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21489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7EE74-BDD5-4BD4-A54E-991B9F5BAB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7903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490B4-EB5D-4922-A4A6-EEDDF0E17E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01561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4D34C-B49B-42AD-B5F2-895345C27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1448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C237B-604B-4ABE-9D05-BAC70B4267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7377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745A8-785A-4A3D-829F-D06016A68F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07569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BFA36-0156-4014-B9B2-A6F2950570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34526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86B5547D-BB1C-4946-929F-D75643AEB3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slide" Target="slide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5.xml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76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7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7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1" Type="http://schemas.openxmlformats.org/officeDocument/2006/relationships/image" Target="../media/image76.tmp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78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77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1" Type="http://schemas.openxmlformats.org/officeDocument/2006/relationships/image" Target="../media/image76.tmp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80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79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1" Type="http://schemas.openxmlformats.org/officeDocument/2006/relationships/image" Target="../media/image76.tmp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82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81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7.jpeg"/><Relationship Id="rId10" Type="http://schemas.openxmlformats.org/officeDocument/2006/relationships/image" Target="../media/image86.emf"/><Relationship Id="rId19" Type="http://schemas.openxmlformats.org/officeDocument/2006/relationships/image" Target="../media/image3.jpeg"/><Relationship Id="rId4" Type="http://schemas.openxmlformats.org/officeDocument/2006/relationships/image" Target="../media/image83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88.emf"/><Relationship Id="rId2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emf"/><Relationship Id="rId34" Type="http://schemas.openxmlformats.org/officeDocument/2006/relationships/image" Target="../media/image7.jpeg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5.jpeg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9.emf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3.emf"/><Relationship Id="rId30" Type="http://schemas.openxmlformats.org/officeDocument/2006/relationships/image" Target="../media/image3.jpeg"/><Relationship Id="rId35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png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8.emf"/><Relationship Id="rId19" Type="http://schemas.openxmlformats.org/officeDocument/2006/relationships/image" Target="../media/image5.jpeg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0.emf"/><Relationship Id="rId2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4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emf"/><Relationship Id="rId34" Type="http://schemas.openxmlformats.org/officeDocument/2006/relationships/oleObject" Target="../embeddings/oleObject37.bin"/><Relationship Id="rId42" Type="http://schemas.openxmlformats.org/officeDocument/2006/relationships/image" Target="../media/image7.jpeg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44.emf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48.emf"/><Relationship Id="rId40" Type="http://schemas.openxmlformats.org/officeDocument/2006/relationships/image" Target="../media/image5.jpeg"/><Relationship Id="rId5" Type="http://schemas.openxmlformats.org/officeDocument/2006/relationships/image" Target="../media/image32.png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8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47.emf"/><Relationship Id="rId4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3.emf"/><Relationship Id="rId18" Type="http://schemas.openxmlformats.org/officeDocument/2006/relationships/image" Target="../media/image7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0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8.jpe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emf"/><Relationship Id="rId1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8.emf"/><Relationship Id="rId18" Type="http://schemas.openxmlformats.org/officeDocument/2006/relationships/image" Target="../media/image6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8.emf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5.emf"/><Relationship Id="rId24" Type="http://schemas.openxmlformats.org/officeDocument/2006/relationships/image" Target="../media/image3.jpeg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9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59" name="Object 43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1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1981200" y="2468563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</a:rPr>
              <a:t>一、空间曲线的一般方程</a:t>
            </a:r>
            <a:endParaRPr lang="zh-CN" altLang="en-US" sz="3200" b="1">
              <a:ea typeface="仿宋_GB2312" pitchFamily="49" charset="-122"/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981200" y="326866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itchFamily="49" charset="-122"/>
              </a:rPr>
              <a:t>二、空间曲线的参数方程 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1981200" y="4114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楷体_GB2312" pitchFamily="49" charset="-122"/>
              </a:rPr>
              <a:t>三、空间曲线在坐标面上的投影</a:t>
            </a:r>
          </a:p>
        </p:txBody>
      </p:sp>
      <p:sp>
        <p:nvSpPr>
          <p:cNvPr id="111644" name="AutoShape 2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352800"/>
            <a:ext cx="48768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5" name="AutoShape 2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4191000"/>
            <a:ext cx="59436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181100" y="381000"/>
            <a:ext cx="21717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4800" u="sng" dirty="0" smtClean="0">
                <a:latin typeface="华文行楷" pitchFamily="2" charset="-122"/>
                <a:ea typeface="华文行楷" pitchFamily="2" charset="-122"/>
              </a:rPr>
              <a:t>六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节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1646" name="Picture 30" descr="机动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1648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49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0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1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2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1828800" y="110013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空间曲线及其方程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83568" y="635000"/>
                <a:ext cx="8064896" cy="3442072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1.</a:t>
                </a:r>
                <a:r>
                  <a:rPr lang="zh-CN" altLang="en-US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求</a:t>
                </a:r>
                <a:r>
                  <a:rPr lang="zh-CN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>
                            <a:solidFill>
                              <a:schemeClr val="bg2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=5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𝑧</m:t>
                              </m:r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sz="2400" dirty="0" err="1" smtClean="0">
                    <a:solidFill>
                      <a:schemeClr val="bg2"/>
                    </a:solidFill>
                    <a:latin typeface="+mn-ea"/>
                    <a:ea typeface="+mn-ea"/>
                  </a:rPr>
                  <a:t>xOy</a:t>
                </a:r>
                <a:r>
                  <a:rPr lang="zh-CN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面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上的投影曲线</a:t>
                </a:r>
                <a:r>
                  <a:rPr lang="zh-CN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方程</a:t>
                </a:r>
                <a:r>
                  <a:rPr lang="zh-CN" altLang="en-US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。</a:t>
                </a:r>
                <a:endParaRPr lang="en-US" altLang="zh-CN" sz="2400" dirty="0" smtClean="0">
                  <a:solidFill>
                    <a:schemeClr val="bg2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  <a:sym typeface="Microsoft Yahei"/>
                  </a:rPr>
                  <a:t>2.</a:t>
                </a:r>
                <a:r>
                  <a:rPr lang="zh-CN" altLang="en-US" sz="2400" dirty="0" smtClean="0">
                    <a:solidFill>
                      <a:schemeClr val="bg2"/>
                    </a:solidFill>
                    <a:latin typeface="+mn-ea"/>
                    <a:ea typeface="+mn-ea"/>
                    <a:sym typeface="Microsoft Yahei"/>
                  </a:rPr>
                  <a:t>求二次曲面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𝑦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+mn-ea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−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+mn-ea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𝑐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bg2"/>
                    </a:solidFill>
                    <a:latin typeface="+mn-ea"/>
                    <a:ea typeface="+mn-ea"/>
                    <a:sym typeface="Microsoft Yahei"/>
                  </a:rPr>
                  <a:t>与三个坐标平面的交线。</a:t>
                </a:r>
                <a:endParaRPr lang="en-US" altLang="zh-CN" sz="2400" dirty="0" smtClean="0">
                  <a:solidFill>
                    <a:schemeClr val="bg2"/>
                  </a:solidFill>
                  <a:latin typeface="+mn-ea"/>
                  <a:ea typeface="+mn-ea"/>
                  <a:sym typeface="Microsoft Yahei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83568" y="635000"/>
                <a:ext cx="8064896" cy="3442072"/>
              </a:xfrm>
              <a:prstGeom prst="rect">
                <a:avLst/>
              </a:prstGeom>
              <a:blipFill rotWithShape="1">
                <a:blip r:embed="rId19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584793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000" smtClean="0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>
                                <a:solidFill>
                                  <a:schemeClr val="bg2"/>
                                </a:solidFill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2. 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令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z=0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，即得在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x0y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面上的交线。其它同理。</a:t>
                </a:r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584793"/>
              </a:xfrm>
              <a:prstGeom prst="rect">
                <a:avLst/>
              </a:prstGeom>
              <a:blipFill rotWithShape="1">
                <a:blip r:embed="rId20"/>
                <a:stretch>
                  <a:fillRect l="-1828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4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34259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1141859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+mn-ea"/>
                    <a:ea typeface="+mn-ea"/>
                    <a:sym typeface="Microsoft Yahei"/>
                  </a:rPr>
                  <a:t>求曲线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mtClean="0">
                            <a:solidFill>
                              <a:schemeClr val="bg2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chemeClr val="bg2"/>
                                      </a:solidFill>
                                      <a:latin typeface="+mn-ea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+2</m:t>
                              </m:r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𝑦</m:t>
                              </m:r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𝑧</m:t>
                              </m:r>
                              <m:r>
                                <a:rPr lang="zh-CN" altLang="en-US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  <a:latin typeface="+mn-ea"/>
                    <a:ea typeface="+mn-ea"/>
                    <a:sym typeface="Microsoft Yahei"/>
                  </a:rPr>
                  <a:t>在三个坐标平面上的投影曲线方程。</a:t>
                </a:r>
                <a:endParaRPr lang="zh-CN" altLang="en-US" sz="2600" dirty="0">
                  <a:solidFill>
                    <a:srgbClr val="000000"/>
                  </a:solidFill>
                  <a:latin typeface="+mn-ea"/>
                  <a:ea typeface="+mn-ea"/>
                  <a:sym typeface="Microsoft Yahe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1141859"/>
                <a:ext cx="7315200" cy="2143125"/>
              </a:xfrm>
              <a:prstGeom prst="rect">
                <a:avLst/>
              </a:prstGeom>
              <a:blipFill rotWithShape="1">
                <a:blip r:embed="rId19"/>
                <a:stretch>
                  <a:fillRect l="-1417" r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3789307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在</a:t>
                </a:r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xoy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面上的投影为</a:t>
                </a:r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+2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在</a:t>
                </a:r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xoz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面上的投影为</a:t>
                </a:r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在</a:t>
                </a:r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yoz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面上的投影为</a:t>
                </a:r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>
                                  <a:solidFill>
                                    <a:schemeClr val="bg2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3789307"/>
              </a:xfrm>
              <a:prstGeom prst="rect">
                <a:avLst/>
              </a:prstGeom>
              <a:blipFill rotWithShape="1">
                <a:blip r:embed="rId20"/>
                <a:stretch>
                  <a:fillRect l="-1828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48302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997843"/>
                <a:ext cx="7546032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chemeClr val="bg2"/>
                    </a:solidFill>
                  </a:rPr>
                  <a:t>求球面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</a:rPr>
                      <m:t>=4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𝑎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>
                    <a:solidFill>
                      <a:schemeClr val="bg2"/>
                    </a:solidFill>
                  </a:rPr>
                  <a:t>与柱面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</a:rPr>
                      <m:t>−2</m:t>
                    </m:r>
                    <m:r>
                      <a:rPr lang="zh-CN" altLang="en-US" i="1">
                        <a:solidFill>
                          <a:schemeClr val="bg2"/>
                        </a:solidFill>
                      </a:rPr>
                      <m:t>𝑎𝑥</m:t>
                    </m:r>
                    <m:r>
                      <a:rPr lang="zh-CN" altLang="en-US">
                        <a:solidFill>
                          <a:schemeClr val="bg2"/>
                        </a:solidFill>
                      </a:rPr>
                      <m:t>=0</m:t>
                    </m:r>
                  </m:oMath>
                </a14:m>
                <a:r>
                  <a:rPr lang="zh-CN" altLang="zh-CN" dirty="0">
                    <a:solidFill>
                      <a:schemeClr val="bg2"/>
                    </a:solidFill>
                  </a:rPr>
                  <a:t>的交线在各坐标面上的投影。</a:t>
                </a:r>
                <a:endParaRPr lang="zh-CN" altLang="en-US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997843"/>
                <a:ext cx="7546032" cy="2143125"/>
              </a:xfrm>
              <a:prstGeom prst="rect">
                <a:avLst/>
              </a:prstGeom>
              <a:blipFill rotWithShape="1">
                <a:blip r:embed="rId19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2745303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Yoz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+4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)=0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Xoz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=4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2745303"/>
              </a:xfrm>
              <a:prstGeom prst="rect">
                <a:avLst/>
              </a:prstGeom>
              <a:blipFill rotWithShape="1">
                <a:blip r:embed="rId20"/>
                <a:stretch>
                  <a:fillRect l="-1828" t="-1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353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20688"/>
                <a:ext cx="7315200" cy="252028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eaLnBrk="1" hangingPunct="1">
                  <a:lnSpc>
                    <a:spcPct val="200000"/>
                  </a:lnSpc>
                  <a:spcBef>
                    <a:spcPct val="50000"/>
                  </a:spcBef>
                </a:pPr>
                <a:r>
                  <a:rPr lang="zh-CN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求直线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L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=3−</m:t>
                              </m:r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𝑦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=−1+2</m:t>
                              </m:r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𝑧</m:t>
                              </m:r>
                              <m:r>
                                <a:rPr lang="zh-CN" altLang="en-US" sz="2400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=5+8</m:t>
                              </m:r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+mn-ea"/>
                                  <a:ea typeface="+mn-ea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个坐标面上及平面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𝑥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𝑦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+3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𝑧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+mn-ea"/>
                        <a:ea typeface="+mn-ea"/>
                      </a:rPr>
                      <m:t>+8=0</m:t>
                    </m:r>
                  </m:oMath>
                </a14:m>
                <a:r>
                  <a:rPr lang="zh-CN" altLang="zh-CN" sz="2400" dirty="0">
                    <a:solidFill>
                      <a:schemeClr val="bg2"/>
                    </a:solidFill>
                    <a:latin typeface="+mn-ea"/>
                    <a:ea typeface="+mn-ea"/>
                  </a:rPr>
                  <a:t>上的投影方程。</a:t>
                </a:r>
                <a:endParaRPr lang="zh-CN" altLang="en-US" sz="2400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620688"/>
                <a:ext cx="7315200" cy="2520280"/>
              </a:xfrm>
              <a:prstGeom prst="rect">
                <a:avLst/>
              </a:prstGeom>
              <a:blipFill rotWithShape="1">
                <a:blip r:embed="rId19"/>
                <a:stretch>
                  <a:fillRect l="-1250" b="-5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635000"/>
                <a:ext cx="3332480" cy="4765472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Xoy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:(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不考虑变量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z)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−5=0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Yoz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+9=0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Xoz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−29=0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特定平面上的投影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(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考虑过直线的平面与给定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平面垂直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):</a:t>
                </a:r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000" dirty="0" smtClean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14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+11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−26=0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+8=0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635000"/>
                <a:ext cx="3332480" cy="4765472"/>
              </a:xfrm>
              <a:prstGeom prst="rect">
                <a:avLst/>
              </a:prstGeom>
              <a:blipFill rotWithShape="1">
                <a:blip r:embed="rId20"/>
                <a:stretch>
                  <a:fillRect l="-1828" t="-639" r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636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1336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762000" y="14652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zh-CN" altLang="en-US" dirty="0"/>
              <a:t>空间曲线</a:t>
            </a:r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2819400" y="1752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733800" y="14652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三元方程组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733800" y="1981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或参数方程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762000" y="2376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求投影曲线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486400" y="19954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(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圆柱螺线</a:t>
            </a:r>
            <a:r>
              <a:rPr lang="en-US" altLang="zh-CN"/>
              <a:t>)</a:t>
            </a:r>
          </a:p>
        </p:txBody>
      </p:sp>
      <p:pic>
        <p:nvPicPr>
          <p:cNvPr id="119833" name="Picture 25" descr="机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9835" name="Picture 2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6" name="Picture 2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7" name="Picture 2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8" name="Picture 3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9" name="Picture 3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6" grpId="0" autoUpdateAnimBg="0"/>
      <p:bldP spid="119827" grpId="0" animBg="1"/>
      <p:bldP spid="119828" grpId="0" autoUpdateAnimBg="0"/>
      <p:bldP spid="119829" grpId="0" autoUpdateAnimBg="0"/>
      <p:bldP spid="119831" grpId="0" autoUpdateAnimBg="0"/>
      <p:bldP spid="1198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4419600" y="1905000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5" name="Equation" r:id="rId3" imgW="1663560" imgH="507960" progId="Equation.3">
                  <p:embed/>
                </p:oleObj>
              </mc:Choice>
              <mc:Fallback>
                <p:oleObj name="Equation" r:id="rId3" imgW="16635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166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289300" y="2514600"/>
          <a:ext cx="196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6" name="Equation" r:id="rId5" imgW="1968480" imgH="977760" progId="Equation.3">
                  <p:embed/>
                </p:oleObj>
              </mc:Choice>
              <mc:Fallback>
                <p:oleObj name="Equation" r:id="rId5" imgW="19684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514600"/>
                        <a:ext cx="196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692400" y="4140200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7" name="Equation" r:id="rId7" imgW="2717640" imgH="507960" progId="Equation.3">
                  <p:embed/>
                </p:oleObj>
              </mc:Choice>
              <mc:Fallback>
                <p:oleObj name="Equation" r:id="rId7" imgW="27176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140200"/>
                        <a:ext cx="271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2667000" y="52705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8" name="Equation" r:id="rId9" imgW="2895480" imgH="977760" progId="Equation.3">
                  <p:embed/>
                </p:oleObj>
              </mc:Choice>
              <mc:Fallback>
                <p:oleObj name="Equation" r:id="rId9" imgW="28954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705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752600" cy="627063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备用题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135188" y="5286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求曲线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4618038" y="574675"/>
            <a:ext cx="414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绕 </a:t>
            </a:r>
            <a:r>
              <a:rPr lang="en-US" altLang="zh-CN" i="1">
                <a:solidFill>
                  <a:srgbClr val="FFFFFF"/>
                </a:solidFill>
              </a:rPr>
              <a:t>z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轴旋转的曲面与平面 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133600" y="1317625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的交线在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平面的投影曲线方程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431800" y="144780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9" name="Equation" r:id="rId11" imgW="1777680" imgH="393480" progId="Equation.3">
                  <p:embed/>
                </p:oleObj>
              </mc:Choice>
              <mc:Fallback>
                <p:oleObj name="Equation" r:id="rId11" imgW="17776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447800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669925" y="1905000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pSp>
        <p:nvGrpSpPr>
          <p:cNvPr id="161808" name="Group 16"/>
          <p:cNvGrpSpPr>
            <a:grpSpLocks/>
          </p:cNvGrpSpPr>
          <p:nvPr/>
        </p:nvGrpSpPr>
        <p:grpSpPr bwMode="auto">
          <a:xfrm>
            <a:off x="1346200" y="1919288"/>
            <a:ext cx="3073400" cy="519112"/>
            <a:chOff x="864" y="1348"/>
            <a:chExt cx="1936" cy="327"/>
          </a:xfrm>
        </p:grpSpPr>
        <p:graphicFrame>
          <p:nvGraphicFramePr>
            <p:cNvPr id="161809" name="Object 17"/>
            <p:cNvGraphicFramePr>
              <a:graphicFrameLocks noChangeAspect="1"/>
            </p:cNvGraphicFramePr>
            <p:nvPr/>
          </p:nvGraphicFramePr>
          <p:xfrm>
            <a:off x="864" y="1424"/>
            <a:ext cx="22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90" name="Equation" r:id="rId13" imgW="139680" imgH="126720" progId="Equation.3">
                    <p:embed/>
                  </p:oleObj>
                </mc:Choice>
                <mc:Fallback>
                  <p:oleObj name="Equation" r:id="rId13" imgW="139680" imgH="126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24"/>
                          <a:ext cx="22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0" name="Text Box 18"/>
            <p:cNvSpPr txBox="1">
              <a:spLocks noChangeArrowheads="1"/>
            </p:cNvSpPr>
            <p:nvPr/>
          </p:nvSpPr>
          <p:spPr bwMode="auto">
            <a:xfrm>
              <a:off x="1116" y="1348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旋转曲面方程为</a:t>
              </a:r>
            </a:p>
          </p:txBody>
        </p:sp>
      </p:grp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04800" y="28003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交线为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685800" y="3581400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此曲线向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面的投影柱面方程为  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666750" y="4724400"/>
            <a:ext cx="592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此曲线在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面上的投影曲线方程为 </a:t>
            </a:r>
          </a:p>
        </p:txBody>
      </p:sp>
      <p:sp>
        <p:nvSpPr>
          <p:cNvPr id="161820" name="AutoShape 28"/>
          <p:cNvSpPr>
            <a:spLocks/>
          </p:cNvSpPr>
          <p:nvPr/>
        </p:nvSpPr>
        <p:spPr bwMode="auto">
          <a:xfrm>
            <a:off x="3429000" y="4175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690938" y="3048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1" name="Equation" r:id="rId15" imgW="939600" imgH="507960" progId="Equation.3">
                  <p:embed/>
                </p:oleObj>
              </mc:Choice>
              <mc:Fallback>
                <p:oleObj name="Equation" r:id="rId15" imgW="93960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0480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2" name="Object 30"/>
          <p:cNvGraphicFramePr>
            <a:graphicFrameLocks noChangeAspect="1"/>
          </p:cNvGraphicFramePr>
          <p:nvPr/>
        </p:nvGraphicFramePr>
        <p:xfrm>
          <a:off x="3690938" y="89217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2" name="Equation" r:id="rId17" imgW="774360" imgH="317160" progId="Equation.3">
                  <p:embed/>
                </p:oleObj>
              </mc:Choice>
              <mc:Fallback>
                <p:oleObj name="Equation" r:id="rId17" imgW="77436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892175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6019800" y="1905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它与所给平面的</a:t>
            </a:r>
          </a:p>
        </p:txBody>
      </p:sp>
      <p:pic>
        <p:nvPicPr>
          <p:cNvPr id="161826" name="Picture 34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1828" name="Picture 3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29" name="Picture 3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0" name="Picture 3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1" name="Picture 3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832" name="Picture 4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build="p" autoUpdateAnimBg="0"/>
      <p:bldP spid="161802" grpId="0" build="p" autoUpdateAnimBg="0"/>
      <p:bldP spid="161807" grpId="0" autoUpdateAnimBg="0"/>
      <p:bldP spid="161811" grpId="0" autoUpdateAnimBg="0"/>
      <p:bldP spid="161813" grpId="0" build="p" autoUpdateAnimBg="0"/>
      <p:bldP spid="161817" grpId="0" build="p" autoUpdateAnimBg="0"/>
      <p:bldP spid="1618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59" y="4365104"/>
            <a:ext cx="5004765" cy="120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83" y="1412776"/>
            <a:ext cx="501655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673532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a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、指出方程所表示的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曲面</a:t>
            </a:r>
            <a:endParaRPr lang="zh-CN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861048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latin typeface="+mn-ea"/>
                <a:ea typeface="+mn-ea"/>
              </a:rPr>
              <a:t>b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、写出方程</a:t>
            </a:r>
            <a:endParaRPr lang="zh-CN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70" y="2936785"/>
            <a:ext cx="3312368" cy="78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0555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38" name="Group 66"/>
          <p:cNvGrpSpPr>
            <a:grpSpLocks/>
          </p:cNvGrpSpPr>
          <p:nvPr/>
        </p:nvGrpSpPr>
        <p:grpSpPr bwMode="auto">
          <a:xfrm>
            <a:off x="5227638" y="1828800"/>
            <a:ext cx="1574800" cy="1320800"/>
            <a:chOff x="3293" y="1152"/>
            <a:chExt cx="992" cy="832"/>
          </a:xfrm>
        </p:grpSpPr>
        <p:sp>
          <p:nvSpPr>
            <p:cNvPr id="131075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848 h 1040"/>
                <a:gd name="T2" fmla="*/ 240 w 1240"/>
                <a:gd name="T3" fmla="*/ 128 h 1040"/>
                <a:gd name="T4" fmla="*/ 768 w 1240"/>
                <a:gd name="T5" fmla="*/ 80 h 1040"/>
                <a:gd name="T6" fmla="*/ 1200 w 1240"/>
                <a:gd name="T7" fmla="*/ 320 h 1040"/>
                <a:gd name="T8" fmla="*/ 1008 w 1240"/>
                <a:gd name="T9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5F5F5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77" name="Freeform 5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128 h 320"/>
                <a:gd name="T2" fmla="*/ 384 w 912"/>
                <a:gd name="T3" fmla="*/ 32 h 320"/>
                <a:gd name="T4" fmla="*/ 912 w 912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50673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一、空间曲线的一般方程</a:t>
            </a:r>
            <a:endParaRPr lang="zh-CN" altLang="en-US" sz="3200" b="1">
              <a:ea typeface="仿宋_GB2312" pitchFamily="49" charset="-122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空间曲线可视为两曲面的交线</a:t>
            </a:r>
            <a:r>
              <a:rPr lang="en-US" altLang="zh-CN" dirty="0"/>
              <a:t>,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410200" y="10810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其一般方程为方程组</a:t>
            </a: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1600200" y="1790700"/>
          <a:ext cx="2144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6" name="Equation" r:id="rId4" imgW="2145960" imgH="977760" progId="Equation.3">
                  <p:embed/>
                </p:oleObj>
              </mc:Choice>
              <mc:Fallback>
                <p:oleObj name="Equation" r:id="rId4" imgW="214596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90700"/>
                        <a:ext cx="2144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8000"/>
                                </a:gs>
                                <a:gs pos="10000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715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7" name="Equation" r:id="rId6" imgW="380880" imgH="444240" progId="Equation.3">
                  <p:embed/>
                </p:oleObj>
              </mc:Choice>
              <mc:Fallback>
                <p:oleObj name="Equation" r:id="rId6" imgW="380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02" name="Group 30"/>
          <p:cNvGrpSpPr>
            <a:grpSpLocks/>
          </p:cNvGrpSpPr>
          <p:nvPr/>
        </p:nvGrpSpPr>
        <p:grpSpPr bwMode="auto">
          <a:xfrm>
            <a:off x="6446838" y="1870075"/>
            <a:ext cx="1706562" cy="1228725"/>
            <a:chOff x="4061" y="1178"/>
            <a:chExt cx="1075" cy="774"/>
          </a:xfrm>
        </p:grpSpPr>
        <p:sp>
          <p:nvSpPr>
            <p:cNvPr id="131085" name="Freeform 13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1344 w 1344"/>
                <a:gd name="T1" fmla="*/ 0 h 720"/>
                <a:gd name="T2" fmla="*/ 1152 w 1344"/>
                <a:gd name="T3" fmla="*/ 336 h 720"/>
                <a:gd name="T4" fmla="*/ 1104 w 1344"/>
                <a:gd name="T5" fmla="*/ 624 h 720"/>
                <a:gd name="T6" fmla="*/ 624 w 1344"/>
                <a:gd name="T7" fmla="*/ 528 h 720"/>
                <a:gd name="T8" fmla="*/ 0 w 1344"/>
                <a:gd name="T9" fmla="*/ 720 h 720"/>
                <a:gd name="T10" fmla="*/ 1344 w 1344"/>
                <a:gd name="T11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099" name="Group 27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131086" name="Freeform 14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968 h 968"/>
                  <a:gd name="T2" fmla="*/ 192 w 1392"/>
                  <a:gd name="T3" fmla="*/ 200 h 968"/>
                  <a:gd name="T4" fmla="*/ 720 w 1392"/>
                  <a:gd name="T5" fmla="*/ 8 h 968"/>
                  <a:gd name="T6" fmla="*/ 1392 w 1392"/>
                  <a:gd name="T7" fmla="*/ 2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7" name="Freeform 15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208 h 208"/>
                  <a:gd name="T2" fmla="*/ 576 w 1104"/>
                  <a:gd name="T3" fmla="*/ 16 h 208"/>
                  <a:gd name="T4" fmla="*/ 1104 w 1104"/>
                  <a:gd name="T5" fmla="*/ 11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8" name="Freeform 16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240 w 240"/>
                  <a:gd name="T1" fmla="*/ 0 h 624"/>
                  <a:gd name="T2" fmla="*/ 48 w 240"/>
                  <a:gd name="T3" fmla="*/ 288 h 624"/>
                  <a:gd name="T4" fmla="*/ 0 w 240"/>
                  <a:gd name="T5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1094" name="Group 22"/>
          <p:cNvGrpSpPr>
            <a:grpSpLocks/>
          </p:cNvGrpSpPr>
          <p:nvPr/>
        </p:nvGrpSpPr>
        <p:grpSpPr bwMode="auto">
          <a:xfrm>
            <a:off x="6446838" y="2112963"/>
            <a:ext cx="355600" cy="976312"/>
            <a:chOff x="4061" y="1571"/>
            <a:chExt cx="224" cy="615"/>
          </a:xfrm>
        </p:grpSpPr>
        <p:sp>
          <p:nvSpPr>
            <p:cNvPr id="131091" name="Freeform 19"/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768 h 768"/>
                <a:gd name="T2" fmla="*/ 96 w 192"/>
                <a:gd name="T3" fmla="*/ 240 h 768"/>
                <a:gd name="T4" fmla="*/ 192 w 19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092" name="Object 20"/>
            <p:cNvGraphicFramePr>
              <a:graphicFrameLocks noChangeAspect="1"/>
            </p:cNvGraphicFramePr>
            <p:nvPr/>
          </p:nvGraphicFramePr>
          <p:xfrm>
            <a:off x="4125" y="1763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08" name="Equation" r:id="rId8" imgW="253800" imgH="304560" progId="Equation.3">
                    <p:embed/>
                  </p:oleObj>
                </mc:Choice>
                <mc:Fallback>
                  <p:oleObj name="Equation" r:id="rId8" imgW="25380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763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7000875" y="2300288"/>
          <a:ext cx="1762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9" name="Equation" r:id="rId10" imgW="1955520" imgH="406080" progId="Equation.3">
                  <p:embed/>
                </p:oleObj>
              </mc:Choice>
              <mc:Fallback>
                <p:oleObj name="Equation" r:id="rId10" imgW="1955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300288"/>
                        <a:ext cx="1762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4637088" y="2362200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0" name="Equation" r:id="rId12" imgW="1955520" imgH="406080" progId="Equation.3">
                  <p:embed/>
                </p:oleObj>
              </mc:Choice>
              <mc:Fallback>
                <p:oleObj name="Equation" r:id="rId12" imgW="19555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362200"/>
                        <a:ext cx="1763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1" name="Object 29"/>
          <p:cNvGraphicFramePr>
            <a:graphicFrameLocks noChangeAspect="1"/>
          </p:cNvGraphicFramePr>
          <p:nvPr/>
        </p:nvGraphicFramePr>
        <p:xfrm>
          <a:off x="7035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1" name="Equation" r:id="rId14" imgW="330120" imgH="444240" progId="Equation.3">
                  <p:embed/>
                </p:oleObj>
              </mc:Choice>
              <mc:Fallback>
                <p:oleObj name="Equation" r:id="rId14" imgW="3301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609600" y="289560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例如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方程组</a:t>
            </a:r>
          </a:p>
        </p:txBody>
      </p:sp>
      <p:graphicFrame>
        <p:nvGraphicFramePr>
          <p:cNvPr id="131104" name="Object 32"/>
          <p:cNvGraphicFramePr>
            <a:graphicFrameLocks noChangeAspect="1"/>
          </p:cNvGraphicFramePr>
          <p:nvPr/>
        </p:nvGraphicFramePr>
        <p:xfrm>
          <a:off x="1682750" y="3549650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2" name="Equation" r:id="rId16" imgW="1815840" imgH="1054080" progId="Equation.3">
                  <p:embed/>
                </p:oleObj>
              </mc:Choice>
              <mc:Fallback>
                <p:oleObj name="Equation" r:id="rId16" imgW="1815840" imgH="1054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549650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304800" y="46482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/>
              <a:t>表示圆柱面与平面的交线</a:t>
            </a:r>
            <a:r>
              <a:rPr kumimoji="0" lang="zh-CN" altLang="en-US">
                <a:ea typeface="仿宋_GB2312" pitchFamily="49" charset="-122"/>
              </a:rPr>
              <a:t> </a:t>
            </a:r>
            <a:r>
              <a:rPr kumimoji="0" lang="en-US" altLang="zh-CN" i="1">
                <a:ea typeface="仿宋_GB2312" pitchFamily="49" charset="-122"/>
              </a:rPr>
              <a:t>C</a:t>
            </a:r>
            <a:r>
              <a:rPr kumimoji="0" lang="en-US" altLang="zh-CN">
                <a:ea typeface="仿宋_GB2312" pitchFamily="49" charset="-122"/>
              </a:rPr>
              <a:t>. </a:t>
            </a:r>
            <a:endParaRPr kumimoji="0"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grpSp>
        <p:nvGrpSpPr>
          <p:cNvPr id="131107" name="Group 35"/>
          <p:cNvGrpSpPr>
            <a:grpSpLocks/>
          </p:cNvGrpSpPr>
          <p:nvPr/>
        </p:nvGrpSpPr>
        <p:grpSpPr bwMode="auto">
          <a:xfrm>
            <a:off x="6430963" y="3505200"/>
            <a:ext cx="1581150" cy="2987675"/>
            <a:chOff x="4130" y="71"/>
            <a:chExt cx="1246" cy="2350"/>
          </a:xfrm>
        </p:grpSpPr>
        <p:grpSp>
          <p:nvGrpSpPr>
            <p:cNvPr id="131108" name="Group 36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131109" name="Group 37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131110" name="Oval 38"/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1" name="Freeform 39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1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1114" name="Oval 42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115" name="Group 43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131116" name="Line 44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7" name="Line 4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8" name="Line 46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9" name="Line 47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20" name="Line 48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21" name="Line 49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1122" name="Object 50"/>
            <p:cNvGraphicFramePr>
              <a:graphicFrameLocks noChangeAspect="1"/>
            </p:cNvGraphicFramePr>
            <p:nvPr/>
          </p:nvGraphicFramePr>
          <p:xfrm>
            <a:off x="4322" y="2233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3" name="Equation" r:id="rId18" imgW="126720" imgH="139680" progId="Equation.3">
                    <p:embed/>
                  </p:oleObj>
                </mc:Choice>
                <mc:Fallback>
                  <p:oleObj name="Equation" r:id="rId18" imgW="12672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233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3" name="Object 51"/>
            <p:cNvGraphicFramePr>
              <a:graphicFrameLocks noChangeAspect="1"/>
            </p:cNvGraphicFramePr>
            <p:nvPr/>
          </p:nvGraphicFramePr>
          <p:xfrm>
            <a:off x="4608" y="71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4" name="Equation" r:id="rId20" imgW="126720" imgH="126720" progId="Equation.3">
                    <p:embed/>
                  </p:oleObj>
                </mc:Choice>
                <mc:Fallback>
                  <p:oleObj name="Equation" r:id="rId20" imgW="126720" imgH="1267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1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4" name="Object 52"/>
            <p:cNvGraphicFramePr>
              <a:graphicFrameLocks noChangeAspect="1"/>
            </p:cNvGraphicFramePr>
            <p:nvPr/>
          </p:nvGraphicFramePr>
          <p:xfrm>
            <a:off x="5186" y="2041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5" name="Equation" r:id="rId22" imgW="139680" imgH="164880" progId="Equation.3">
                    <p:embed/>
                  </p:oleObj>
                </mc:Choice>
                <mc:Fallback>
                  <p:oleObj name="Equation" r:id="rId22" imgW="139680" imgH="1648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041"/>
                          <a:ext cx="1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25" name="Arc 53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2820"/>
                <a:gd name="T1" fmla="*/ 19642 h 21600"/>
                <a:gd name="T2" fmla="*/ 42820 w 42820"/>
                <a:gd name="T3" fmla="*/ 18067 h 21600"/>
                <a:gd name="T4" fmla="*/ 21511 w 428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126" name="Object 54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6" name="Equation" r:id="rId24" imgW="101520" imgH="164880" progId="Equation.3">
                    <p:embed/>
                  </p:oleObj>
                </mc:Choice>
                <mc:Fallback>
                  <p:oleObj name="Equation" r:id="rId24" imgW="101520" imgH="1648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1988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27" name="Object 55"/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7" name="Equation" r:id="rId26" imgW="126720" imgH="139680" progId="Equation.3">
                    <p:embed/>
                  </p:oleObj>
                </mc:Choice>
                <mc:Fallback>
                  <p:oleObj name="Equation" r:id="rId26" imgW="12672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28" name="Group 56"/>
          <p:cNvGrpSpPr>
            <a:grpSpLocks/>
          </p:cNvGrpSpPr>
          <p:nvPr/>
        </p:nvGrpSpPr>
        <p:grpSpPr bwMode="auto">
          <a:xfrm>
            <a:off x="5638800" y="3836988"/>
            <a:ext cx="2619375" cy="1347787"/>
            <a:chOff x="3504" y="332"/>
            <a:chExt cx="2064" cy="1060"/>
          </a:xfrm>
        </p:grpSpPr>
        <p:grpSp>
          <p:nvGrpSpPr>
            <p:cNvPr id="131129" name="Group 57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131130" name="Oval 58"/>
              <p:cNvSpPr>
                <a:spLocks noChangeArrowheads="1"/>
              </p:cNvSpPr>
              <p:nvPr/>
            </p:nvSpPr>
            <p:spPr bwMode="auto">
              <a:xfrm rot="-3078636">
                <a:off x="4032" y="479"/>
                <a:ext cx="1060" cy="765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31" name="Text Box 59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en-US" altLang="zh-CN" b="1">
                    <a:solidFill>
                      <a:schemeClr val="tx2"/>
                    </a:solidFill>
                    <a:ea typeface="仿宋_GB2312" pitchFamily="49" charset="-122"/>
                  </a:rPr>
                  <a:t>C</a:t>
                </a:r>
              </a:p>
            </p:txBody>
          </p:sp>
          <p:grpSp>
            <p:nvGrpSpPr>
              <p:cNvPr id="131132" name="Group 60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131133" name="Object 61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418" name="Equation" r:id="rId28" imgW="126720" imgH="164880" progId="Equation.3">
                        <p:embed/>
                      </p:oleObj>
                    </mc:Choice>
                    <mc:Fallback>
                      <p:oleObj name="Equation" r:id="rId28" imgW="126720" imgH="164880" progId="Equation.3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1134" name="Oval 62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1135" name="Freeform 63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136" name="Line 64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31139" name="Picture 67" descr="F:\My Documents\数学资源库\机动.jp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140" name="Text Box 6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1141" name="Picture 6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2" name="Picture 7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3" name="Picture 7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4" name="Picture 7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45" name="Picture 7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build="p" autoUpdateAnimBg="0"/>
      <p:bldP spid="131080" grpId="0" build="p" autoUpdateAnimBg="0"/>
      <p:bldP spid="131103" grpId="0" build="p" autoUpdateAnimBg="0"/>
      <p:bldP spid="13110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49" name="Group 85"/>
          <p:cNvGrpSpPr>
            <a:grpSpLocks/>
          </p:cNvGrpSpPr>
          <p:nvPr/>
        </p:nvGrpSpPr>
        <p:grpSpPr bwMode="auto">
          <a:xfrm>
            <a:off x="6307138" y="1828800"/>
            <a:ext cx="1008062" cy="1274763"/>
            <a:chOff x="3960" y="2240"/>
            <a:chExt cx="648" cy="803"/>
          </a:xfrm>
        </p:grpSpPr>
        <p:sp>
          <p:nvSpPr>
            <p:cNvPr id="113743" name="Rectangle 79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4" name="Arc 80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G0" fmla="+- 21600 0 0"/>
                <a:gd name="G1" fmla="+- 1173 0 0"/>
                <a:gd name="G2" fmla="+- 21600 0 0"/>
                <a:gd name="T0" fmla="*/ 43168 w 43200"/>
                <a:gd name="T1" fmla="*/ 0 h 22773"/>
                <a:gd name="T2" fmla="*/ 0 w 43200"/>
                <a:gd name="T3" fmla="*/ 1109 h 22773"/>
                <a:gd name="T4" fmla="*/ 21600 w 43200"/>
                <a:gd name="T5" fmla="*/ 1173 h 2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5" name="Arc 81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G0" fmla="+- 21600 0 0"/>
                <a:gd name="G1" fmla="+- 2394 0 0"/>
                <a:gd name="G2" fmla="+- 21600 0 0"/>
                <a:gd name="T0" fmla="*/ 43019 w 43019"/>
                <a:gd name="T1" fmla="*/ 5184 h 23994"/>
                <a:gd name="T2" fmla="*/ 133 w 43019"/>
                <a:gd name="T3" fmla="*/ 0 h 23994"/>
                <a:gd name="T4" fmla="*/ 21600 w 43019"/>
                <a:gd name="T5" fmla="*/ 2394 h 2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76" name="Oval 12"/>
          <p:cNvSpPr>
            <a:spLocks noChangeArrowheads="1"/>
          </p:cNvSpPr>
          <p:nvPr/>
        </p:nvSpPr>
        <p:spPr bwMode="auto">
          <a:xfrm rot="130180">
            <a:off x="6296025" y="2614613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381000"/>
            <a:ext cx="2708275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方程组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53340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表示上半球面与圆柱面的交线</a:t>
            </a:r>
            <a:r>
              <a:rPr lang="en-US" altLang="zh-CN" i="1"/>
              <a:t>C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  <a:latin typeface="楷体_GB2312" pitchFamily="49" charset="-122"/>
            </a:endParaRPr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143000" y="1066800"/>
          <a:ext cx="2870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4" name="Equation" r:id="rId3" imgW="2869920" imgH="1091880" progId="Equation.3">
                  <p:embed/>
                </p:oleObj>
              </mc:Choice>
              <mc:Fallback>
                <p:oleObj name="Equation" r:id="rId3" imgW="2869920" imgH="1091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2870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53" name="Group 89"/>
          <p:cNvGrpSpPr>
            <a:grpSpLocks/>
          </p:cNvGrpSpPr>
          <p:nvPr/>
        </p:nvGrpSpPr>
        <p:grpSpPr bwMode="auto">
          <a:xfrm>
            <a:off x="5538788" y="685800"/>
            <a:ext cx="3262312" cy="2908300"/>
            <a:chOff x="3489" y="432"/>
            <a:chExt cx="2055" cy="1832"/>
          </a:xfrm>
        </p:grpSpPr>
        <p:grpSp>
          <p:nvGrpSpPr>
            <p:cNvPr id="113742" name="Group 78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113737" name="Group 73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113735" name="Arc 71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6" name="Arc 72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679" name="Arc 15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84 h 22091"/>
                  <a:gd name="T2" fmla="*/ 43193 w 43199"/>
                  <a:gd name="T3" fmla="*/ 22091 h 22091"/>
                  <a:gd name="T4" fmla="*/ 21599 w 43199"/>
                  <a:gd name="T5" fmla="*/ 21600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1" name="Line 17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6" name="Line 22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8" name="Line 24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9" name="Line 25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682" name="Object 18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5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83" name="Object 19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6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84" name="Object 20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7" name="Equation" r:id="rId9" imgW="215640" imgH="215640" progId="Equation.3">
                      <p:embed/>
                    </p:oleObj>
                  </mc:Choice>
                  <mc:Fallback>
                    <p:oleObj name="Equation" r:id="rId9" imgW="21564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31" name="Object 67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8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87" name="Line 23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3752" name="Object 88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9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852" name="Object 188"/>
          <p:cNvGraphicFramePr>
            <a:graphicFrameLocks noChangeAspect="1"/>
          </p:cNvGraphicFramePr>
          <p:nvPr/>
        </p:nvGraphicFramePr>
        <p:xfrm>
          <a:off x="2828925" y="36576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BMP 图象" r:id="rId15" imgW="2734057" imgH="2095793" progId="Paint.Picture">
                  <p:embed/>
                </p:oleObj>
              </mc:Choice>
              <mc:Fallback>
                <p:oleObj name="BMP 图象" r:id="rId15" imgW="2734057" imgH="2095793" progId="Paint.Picture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576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879" name="Group 215"/>
          <p:cNvGrpSpPr>
            <a:grpSpLocks/>
          </p:cNvGrpSpPr>
          <p:nvPr/>
        </p:nvGrpSpPr>
        <p:grpSpPr bwMode="auto">
          <a:xfrm>
            <a:off x="6289675" y="1335088"/>
            <a:ext cx="1057275" cy="1789112"/>
            <a:chOff x="3962" y="841"/>
            <a:chExt cx="666" cy="1127"/>
          </a:xfrm>
        </p:grpSpPr>
        <p:sp>
          <p:nvSpPr>
            <p:cNvPr id="113865" name="Line 201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66" name="Line 202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874" name="Group 210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113867" name="Arc 203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5 w 42231"/>
                  <a:gd name="T1" fmla="*/ 22989 h 22989"/>
                  <a:gd name="T2" fmla="*/ 42231 w 42231"/>
                  <a:gd name="T3" fmla="*/ 15203 h 22989"/>
                  <a:gd name="T4" fmla="*/ 21600 w 42231"/>
                  <a:gd name="T5" fmla="*/ 21600 h 22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69" name="Freeform 205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84 w 384"/>
                  <a:gd name="T1" fmla="*/ 0 h 768"/>
                  <a:gd name="T2" fmla="*/ 288 w 384"/>
                  <a:gd name="T3" fmla="*/ 432 h 768"/>
                  <a:gd name="T4" fmla="*/ 0 w 384"/>
                  <a:gd name="T5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71" name="Freeform 207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288 w 288"/>
                  <a:gd name="T1" fmla="*/ 576 h 576"/>
                  <a:gd name="T2" fmla="*/ 48 w 288"/>
                  <a:gd name="T3" fmla="*/ 240 h 576"/>
                  <a:gd name="T4" fmla="*/ 0 w 288"/>
                  <a:gd name="T5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13887" name="Picture 223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888" name="Text Box 2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889" name="Picture 22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0" name="Picture 22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1" name="Picture 2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2" name="Picture 2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93" name="Picture 2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  <p:bldP spid="11367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43" name="Group 55"/>
          <p:cNvGrpSpPr>
            <a:grpSpLocks/>
          </p:cNvGrpSpPr>
          <p:nvPr/>
        </p:nvGrpSpPr>
        <p:grpSpPr bwMode="auto">
          <a:xfrm>
            <a:off x="6705600" y="1600200"/>
            <a:ext cx="1828800" cy="2819400"/>
            <a:chOff x="4224" y="912"/>
            <a:chExt cx="1152" cy="1776"/>
          </a:xfrm>
        </p:grpSpPr>
        <p:graphicFrame>
          <p:nvGraphicFramePr>
            <p:cNvPr id="114734" name="Object 46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39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4" name="Object 16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0" name="Equation" r:id="rId6" imgW="215640" imgH="215640" progId="Equation.3">
                    <p:embed/>
                  </p:oleObj>
                </mc:Choice>
                <mc:Fallback>
                  <p:oleObj name="Equation" r:id="rId6" imgW="2156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5" name="Object 17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1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6" name="Object 18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2" name="Equation" r:id="rId10" imgW="228600" imgH="241200" progId="Equation.3">
                    <p:embed/>
                  </p:oleObj>
                </mc:Choice>
                <mc:Fallback>
                  <p:oleObj name="Equation" r:id="rId10" imgW="22860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42" name="Object 54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43" name="Equation" r:id="rId12" imgW="215640" imgH="241200" progId="Equation.3">
                    <p:embed/>
                  </p:oleObj>
                </mc:Choice>
                <mc:Fallback>
                  <p:oleObj name="Equation" r:id="rId12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400800" cy="685800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二、空间曲线的参数方程</a:t>
            </a:r>
            <a:endParaRPr lang="zh-CN" altLang="en-US" sz="32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将曲线</a:t>
            </a:r>
            <a:r>
              <a:rPr lang="en-US" altLang="zh-CN" sz="2800" b="1" i="1">
                <a:ea typeface="仿宋_GB2312" pitchFamily="49" charset="-122"/>
              </a:rPr>
              <a:t>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上的动点坐标</a:t>
            </a:r>
            <a:r>
              <a:rPr lang="en-US" altLang="zh-CN" sz="2800" i="1">
                <a:ea typeface="仿宋_GB2312" pitchFamily="49" charset="-122"/>
              </a:rPr>
              <a:t>x, y, 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表示成参数</a:t>
            </a:r>
            <a:r>
              <a:rPr lang="en-US" altLang="zh-CN" sz="2800" i="1">
                <a:ea typeface="仿宋_GB2312" pitchFamily="49" charset="-122"/>
              </a:rPr>
              <a:t>t</a:t>
            </a:r>
            <a:r>
              <a:rPr lang="en-US" altLang="zh-CN" sz="2800" i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的函数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438400" y="1828800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称它为空间曲线的   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参数方程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206500" y="167957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4" name="Equation" r:id="rId14" imgW="1155600" imgH="406080" progId="Equation.3">
                  <p:embed/>
                </p:oleObj>
              </mc:Choice>
              <mc:Fallback>
                <p:oleObj name="Equation" r:id="rId14" imgW="11556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67957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90550" y="3103563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例如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圆柱螺旋线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3124200" y="4025900"/>
          <a:ext cx="251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5" name="Equation" r:id="rId16" imgW="2514600" imgH="850680" progId="Equation.3">
                  <p:embed/>
                </p:oleObj>
              </mc:Choice>
              <mc:Fallback>
                <p:oleObj name="Equation" r:id="rId16" imgW="25146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25900"/>
                        <a:ext cx="2513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6172200" y="4343400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6" name="Equation" r:id="rId18" imgW="1574640" imgH="1206360" progId="Equation.3">
                  <p:embed/>
                </p:oleObj>
              </mc:Choice>
              <mc:Fallback>
                <p:oleObj name="Equation" r:id="rId18" imgW="1574640" imgH="1206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43400"/>
                        <a:ext cx="1574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762000" y="57150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7" name="Equation" r:id="rId20" imgW="1879560" imgH="444240" progId="Equation.3">
                  <p:embed/>
                </p:oleObj>
              </mc:Choice>
              <mc:Fallback>
                <p:oleObj name="Equation" r:id="rId20" imgW="18795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4191000" y="57658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8" name="Equation" r:id="rId22" imgW="1231560" imgH="406080" progId="Equation.3">
                  <p:embed/>
                </p:oleObj>
              </mc:Choice>
              <mc:Fallback>
                <p:oleObj name="Equation" r:id="rId22" imgW="12315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658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0" name="Object 32"/>
          <p:cNvGraphicFramePr>
            <a:graphicFrameLocks noChangeAspect="1"/>
          </p:cNvGraphicFramePr>
          <p:nvPr/>
        </p:nvGraphicFramePr>
        <p:xfrm>
          <a:off x="1117600" y="3886200"/>
          <a:ext cx="1776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9" name="Equation" r:id="rId24" imgW="1777680" imgH="355320" progId="Equation.3">
                  <p:embed/>
                </p:oleObj>
              </mc:Choice>
              <mc:Fallback>
                <p:oleObj name="Equation" r:id="rId24" imgW="1777680" imgH="35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886200"/>
                        <a:ext cx="1776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1101725" y="42672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0" name="Equation" r:id="rId26" imgW="1752480" imgH="406080" progId="Equation.3">
                  <p:embed/>
                </p:oleObj>
              </mc:Choice>
              <mc:Fallback>
                <p:oleObj name="Equation" r:id="rId26" imgW="175248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2672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1143000" y="4800600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1" name="Equation" r:id="rId28" imgW="1054080" imgH="355320" progId="Equation.3">
                  <p:embed/>
                </p:oleObj>
              </mc:Choice>
              <mc:Fallback>
                <p:oleObj name="Equation" r:id="rId28" imgW="1054080" imgH="355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3276600" y="31035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的参数方程为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7315200" y="3362325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2590800" y="565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上升高度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5334000" y="5653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,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螺距</a:t>
            </a:r>
            <a:r>
              <a:rPr lang="zh-CN" altLang="en-US" b="1">
                <a:solidFill>
                  <a:schemeClr val="accent1"/>
                </a:solidFill>
              </a:rPr>
              <a:t> </a:t>
            </a:r>
            <a:r>
              <a:rPr lang="en-US" altLang="zh-CN">
                <a:ea typeface="仿宋_GB2312" pitchFamily="49" charset="-122"/>
              </a:rPr>
              <a:t>.</a:t>
            </a:r>
          </a:p>
        </p:txBody>
      </p:sp>
      <p:sp>
        <p:nvSpPr>
          <p:cNvPr id="114727" name="AutoShape 39"/>
          <p:cNvSpPr>
            <a:spLocks/>
          </p:cNvSpPr>
          <p:nvPr/>
        </p:nvSpPr>
        <p:spPr bwMode="auto">
          <a:xfrm>
            <a:off x="914400" y="3886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8" name="AutoShape 40"/>
          <p:cNvSpPr>
            <a:spLocks/>
          </p:cNvSpPr>
          <p:nvPr/>
        </p:nvSpPr>
        <p:spPr bwMode="auto">
          <a:xfrm>
            <a:off x="990600" y="1773238"/>
            <a:ext cx="152400" cy="1198562"/>
          </a:xfrm>
          <a:prstGeom prst="leftBrace">
            <a:avLst>
              <a:gd name="adj1" fmla="val 65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1133475" y="21082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2" name="Equation" r:id="rId30" imgW="1206360" imgH="406080" progId="Equation.3">
                  <p:embed/>
                </p:oleObj>
              </mc:Choice>
              <mc:Fallback>
                <p:oleObj name="Equation" r:id="rId30" imgW="120636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082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0" name="Object 42"/>
          <p:cNvGraphicFramePr>
            <a:graphicFrameLocks noChangeAspect="1"/>
          </p:cNvGraphicFramePr>
          <p:nvPr/>
        </p:nvGraphicFramePr>
        <p:xfrm>
          <a:off x="1219200" y="256222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3" name="Equation" r:id="rId32" imgW="1130040" imgH="406080" progId="Equation.3">
                  <p:embed/>
                </p:oleObj>
              </mc:Choice>
              <mc:Fallback>
                <p:oleObj name="Equation" r:id="rId32" imgW="113004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62225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2" name="Freeform 44"/>
          <p:cNvSpPr>
            <a:spLocks/>
          </p:cNvSpPr>
          <p:nvPr/>
        </p:nvSpPr>
        <p:spPr bwMode="auto">
          <a:xfrm>
            <a:off x="2971800" y="4724400"/>
            <a:ext cx="2819400" cy="228600"/>
          </a:xfrm>
          <a:custGeom>
            <a:avLst/>
            <a:gdLst>
              <a:gd name="T0" fmla="*/ 0 w 1776"/>
              <a:gd name="T1" fmla="*/ 0 h 144"/>
              <a:gd name="T2" fmla="*/ 1152 w 1776"/>
              <a:gd name="T3" fmla="*/ 0 h 144"/>
              <a:gd name="T4" fmla="*/ 576 w 1776"/>
              <a:gd name="T5" fmla="*/ 144 h 144"/>
              <a:gd name="T6" fmla="*/ 1776 w 177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745" name="Group 57"/>
          <p:cNvGrpSpPr>
            <a:grpSpLocks/>
          </p:cNvGrpSpPr>
          <p:nvPr/>
        </p:nvGrpSpPr>
        <p:grpSpPr bwMode="auto">
          <a:xfrm>
            <a:off x="7467600" y="3840163"/>
            <a:ext cx="247650" cy="436562"/>
            <a:chOff x="4704" y="2419"/>
            <a:chExt cx="156" cy="275"/>
          </a:xfrm>
        </p:grpSpPr>
        <p:graphicFrame>
          <p:nvGraphicFramePr>
            <p:cNvPr id="114717" name="Object 29"/>
            <p:cNvGraphicFramePr>
              <a:graphicFrameLocks noChangeAspect="1"/>
            </p:cNvGraphicFramePr>
            <p:nvPr/>
          </p:nvGraphicFramePr>
          <p:xfrm>
            <a:off x="4704" y="24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54" name="Equation" r:id="rId34" imgW="241200" imgH="317160" progId="Equation.3">
                    <p:embed/>
                  </p:oleObj>
                </mc:Choice>
                <mc:Fallback>
                  <p:oleObj name="Equation" r:id="rId34" imgW="24120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9" name="Freeform 5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240 w 432"/>
                <a:gd name="T3" fmla="*/ 96 h 96"/>
                <a:gd name="T4" fmla="*/ 432 w 43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744" name="Group 56"/>
          <p:cNvGrpSpPr>
            <a:grpSpLocks/>
          </p:cNvGrpSpPr>
          <p:nvPr/>
        </p:nvGrpSpPr>
        <p:grpSpPr bwMode="auto">
          <a:xfrm>
            <a:off x="7599363" y="3054350"/>
            <a:ext cx="1163637" cy="914400"/>
            <a:chOff x="4787" y="1924"/>
            <a:chExt cx="733" cy="576"/>
          </a:xfrm>
        </p:grpSpPr>
        <p:grpSp>
          <p:nvGrpSpPr>
            <p:cNvPr id="114738" name="Group 50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114736" name="Line 48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7" name="Line 49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741" name="Group 53"/>
            <p:cNvGrpSpPr>
              <a:grpSpLocks/>
            </p:cNvGrpSpPr>
            <p:nvPr/>
          </p:nvGrpSpPr>
          <p:grpSpPr bwMode="auto">
            <a:xfrm>
              <a:off x="4992" y="1924"/>
              <a:ext cx="528" cy="482"/>
              <a:chOff x="4992" y="1828"/>
              <a:chExt cx="528" cy="482"/>
            </a:xfrm>
          </p:grpSpPr>
          <p:sp>
            <p:nvSpPr>
              <p:cNvPr id="114712" name="Line 24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13" name="Line 25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4740" name="Object 52"/>
              <p:cNvGraphicFramePr>
                <a:graphicFrameLocks noChangeAspect="1"/>
              </p:cNvGraphicFramePr>
              <p:nvPr/>
            </p:nvGraphicFramePr>
            <p:xfrm>
              <a:off x="5264" y="1828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155" name="Equation" r:id="rId36" imgW="406080" imgH="304560" progId="Equation.3">
                      <p:embed/>
                    </p:oleObj>
                  </mc:Choice>
                  <mc:Fallback>
                    <p:oleObj name="Equation" r:id="rId36" imgW="406080" imgH="30456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4" y="1828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4746" name="AutoShape 58"/>
          <p:cNvSpPr>
            <a:spLocks/>
          </p:cNvSpPr>
          <p:nvPr/>
        </p:nvSpPr>
        <p:spPr bwMode="auto">
          <a:xfrm>
            <a:off x="5943600" y="4343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4747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4749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0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1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2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3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  <p:bldP spid="114692" grpId="0" autoUpdateAnimBg="0"/>
      <p:bldP spid="114694" grpId="0" autoUpdateAnimBg="0"/>
      <p:bldP spid="114723" grpId="0" autoUpdateAnimBg="0"/>
      <p:bldP spid="114724" grpId="0" animBg="1"/>
      <p:bldP spid="114725" grpId="0" autoUpdateAnimBg="0"/>
      <p:bldP spid="114726" grpId="0" autoUpdateAnimBg="0"/>
      <p:bldP spid="114727" grpId="0" animBg="1"/>
      <p:bldP spid="114728" grpId="0" animBg="1"/>
      <p:bldP spid="114732" grpId="0" animBg="1"/>
      <p:bldP spid="1147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7150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将曲线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化为参数方程表示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50572" name="Object 44"/>
          <p:cNvGraphicFramePr>
            <a:graphicFrameLocks noChangeAspect="1"/>
          </p:cNvGraphicFramePr>
          <p:nvPr/>
        </p:nvGraphicFramePr>
        <p:xfrm>
          <a:off x="1447800" y="1057275"/>
          <a:ext cx="227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6" name="Equation" r:id="rId4" imgW="2273040" imgH="1054080" progId="Equation.3">
                  <p:embed/>
                </p:oleObj>
              </mc:Choice>
              <mc:Fallback>
                <p:oleObj name="Equation" r:id="rId4" imgW="2273040" imgH="1054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57275"/>
                        <a:ext cx="2273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746125" y="22002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sp>
        <p:nvSpPr>
          <p:cNvPr id="150576" name="Text Box 48"/>
          <p:cNvSpPr txBox="1">
            <a:spLocks noChangeArrowheads="1"/>
          </p:cNvSpPr>
          <p:nvPr/>
        </p:nvSpPr>
        <p:spPr bwMode="auto">
          <a:xfrm>
            <a:off x="1898650" y="2224088"/>
            <a:ext cx="400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根据第一方程引入参数 </a:t>
            </a:r>
            <a:r>
              <a:rPr lang="en-US" altLang="zh-CN"/>
              <a:t>, </a:t>
            </a:r>
          </a:p>
        </p:txBody>
      </p:sp>
      <p:graphicFrame>
        <p:nvGraphicFramePr>
          <p:cNvPr id="150577" name="Object 49"/>
          <p:cNvGraphicFramePr>
            <a:graphicFrameLocks noChangeAspect="1"/>
          </p:cNvGraphicFramePr>
          <p:nvPr/>
        </p:nvGraphicFramePr>
        <p:xfrm>
          <a:off x="2616200" y="2819400"/>
          <a:ext cx="1244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7" name="Equation" r:id="rId6" imgW="1244520" imgH="279360" progId="Equation.3">
                  <p:embed/>
                </p:oleObj>
              </mc:Choice>
              <mc:Fallback>
                <p:oleObj name="Equation" r:id="rId6" imgW="124452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19400"/>
                        <a:ext cx="1244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8" name="Object 50"/>
          <p:cNvGraphicFramePr>
            <a:graphicFrameLocks noChangeAspect="1"/>
          </p:cNvGraphicFramePr>
          <p:nvPr/>
        </p:nvGraphicFramePr>
        <p:xfrm>
          <a:off x="2616200" y="3200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8" name="Equation" r:id="rId8" imgW="1218960" imgH="406080" progId="Equation.3">
                  <p:embed/>
                </p:oleObj>
              </mc:Choice>
              <mc:Fallback>
                <p:oleObj name="Equation" r:id="rId8" imgW="121896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200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9" name="Object 51"/>
          <p:cNvGraphicFramePr>
            <a:graphicFrameLocks noChangeAspect="1"/>
          </p:cNvGraphicFramePr>
          <p:nvPr/>
        </p:nvGraphicFramePr>
        <p:xfrm>
          <a:off x="2616200" y="3594100"/>
          <a:ext cx="241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9" name="Equation" r:id="rId10" imgW="2412720" imgH="520560" progId="Equation.3">
                  <p:embed/>
                </p:oleObj>
              </mc:Choice>
              <mc:Fallback>
                <p:oleObj name="Equation" r:id="rId10" imgW="2412720" imgH="5205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594100"/>
                        <a:ext cx="241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80" name="AutoShape 52"/>
          <p:cNvSpPr>
            <a:spLocks/>
          </p:cNvSpPr>
          <p:nvPr/>
        </p:nvSpPr>
        <p:spPr bwMode="auto">
          <a:xfrm>
            <a:off x="2362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84" name="Text Box 56"/>
          <p:cNvSpPr txBox="1">
            <a:spLocks noChangeArrowheads="1"/>
          </p:cNvSpPr>
          <p:nvPr/>
        </p:nvSpPr>
        <p:spPr bwMode="auto">
          <a:xfrm>
            <a:off x="5791200" y="2209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得所求为</a:t>
            </a:r>
          </a:p>
        </p:txBody>
      </p:sp>
      <p:graphicFrame>
        <p:nvGraphicFramePr>
          <p:cNvPr id="150588" name="Object 60"/>
          <p:cNvGraphicFramePr>
            <a:graphicFrameLocks noChangeAspect="1"/>
          </p:cNvGraphicFramePr>
          <p:nvPr/>
        </p:nvGraphicFramePr>
        <p:xfrm>
          <a:off x="4940300" y="31369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0" name="Equation" r:id="rId12" imgW="1726920" imgH="406080" progId="Equation.3">
                  <p:embed/>
                </p:oleObj>
              </mc:Choice>
              <mc:Fallback>
                <p:oleObj name="Equation" r:id="rId12" imgW="1726920" imgH="406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1369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91" name="Picture 63" descr="F:\My Documents\数学资源库\机动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0593" name="Picture 6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4" name="Picture 6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5" name="Picture 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6" name="Picture 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97" name="Picture 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4" grpId="0" build="p" autoUpdateAnimBg="0"/>
      <p:bldP spid="150576" grpId="0" build="p" autoUpdateAnimBg="0"/>
      <p:bldP spid="150580" grpId="0" animBg="1"/>
      <p:bldP spid="15058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899592" y="1052736"/>
            <a:ext cx="2880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注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球面方程</a:t>
            </a:r>
            <a:r>
              <a:rPr lang="zh-CN" altLang="en-US" dirty="0"/>
              <a:t>为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2861" y="1772816"/>
            <a:ext cx="2581275" cy="1574800"/>
            <a:chOff x="1252861" y="1772816"/>
            <a:chExt cx="2581275" cy="1574800"/>
          </a:xfrm>
        </p:grpSpPr>
        <p:sp>
          <p:nvSpPr>
            <p:cNvPr id="157704" name="AutoShape 8"/>
            <p:cNvSpPr>
              <a:spLocks/>
            </p:cNvSpPr>
            <p:nvPr/>
          </p:nvSpPr>
          <p:spPr bwMode="auto">
            <a:xfrm>
              <a:off x="1252861" y="1861716"/>
              <a:ext cx="179387" cy="1371600"/>
            </a:xfrm>
            <a:prstGeom prst="leftBrace">
              <a:avLst>
                <a:gd name="adj1" fmla="val 637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7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825885"/>
                </p:ext>
              </p:extLst>
            </p:nvPr>
          </p:nvGraphicFramePr>
          <p:xfrm>
            <a:off x="1471936" y="1772816"/>
            <a:ext cx="2362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77" name="Equation" r:id="rId4" imgW="2361960" imgH="406080" progId="Equation.3">
                    <p:embed/>
                  </p:oleObj>
                </mc:Choice>
                <mc:Fallback>
                  <p:oleObj name="Equation" r:id="rId4" imgW="2361960" imgH="4060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936" y="1772816"/>
                          <a:ext cx="2362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611983"/>
                </p:ext>
              </p:extLst>
            </p:nvPr>
          </p:nvGraphicFramePr>
          <p:xfrm>
            <a:off x="1471936" y="2382416"/>
            <a:ext cx="2336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78" name="Equation" r:id="rId6" imgW="2336760" imgH="406080" progId="Equation.3">
                    <p:embed/>
                  </p:oleObj>
                </mc:Choice>
                <mc:Fallback>
                  <p:oleObj name="Equation" r:id="rId6" imgW="2336760" imgH="4060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936" y="2382416"/>
                          <a:ext cx="2336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337097"/>
                </p:ext>
              </p:extLst>
            </p:nvPr>
          </p:nvGraphicFramePr>
          <p:xfrm>
            <a:off x="1471936" y="3030116"/>
            <a:ext cx="158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79" name="Equation" r:id="rId8" imgW="1587240" imgH="317160" progId="Equation.3">
                    <p:embed/>
                  </p:oleObj>
                </mc:Choice>
                <mc:Fallback>
                  <p:oleObj name="Equation" r:id="rId8" imgW="158724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936" y="3030116"/>
                          <a:ext cx="15875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7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60898"/>
              </p:ext>
            </p:extLst>
          </p:nvPr>
        </p:nvGraphicFramePr>
        <p:xfrm>
          <a:off x="1502172" y="350100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0" name="Equation" r:id="rId10" imgW="1917360" imgH="977760" progId="Equation.3">
                  <p:embed/>
                </p:oleObj>
              </mc:Choice>
              <mc:Fallback>
                <p:oleObj name="Equation" r:id="rId10" imgW="191736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172" y="3501008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924720" y="4797152"/>
            <a:ext cx="37192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说明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 </a:t>
            </a:r>
            <a:r>
              <a:rPr lang="zh-CN" altLang="en-US" dirty="0"/>
              <a:t>一般曲面的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方程</a:t>
            </a:r>
            <a:r>
              <a:rPr lang="zh-CN" altLang="en-US" dirty="0"/>
              <a:t>含两个参数 </a:t>
            </a:r>
            <a:r>
              <a:rPr lang="en-US" altLang="zh-CN" dirty="0"/>
              <a:t>, </a:t>
            </a:r>
            <a:r>
              <a:rPr lang="zh-CN" altLang="en-US" dirty="0"/>
              <a:t>形如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16016" y="4861520"/>
            <a:ext cx="1716088" cy="1447800"/>
            <a:chOff x="4800128" y="4645496"/>
            <a:chExt cx="1716088" cy="1447800"/>
          </a:xfrm>
        </p:grpSpPr>
        <p:sp>
          <p:nvSpPr>
            <p:cNvPr id="157714" name="AutoShape 18"/>
            <p:cNvSpPr>
              <a:spLocks/>
            </p:cNvSpPr>
            <p:nvPr/>
          </p:nvSpPr>
          <p:spPr bwMode="auto">
            <a:xfrm>
              <a:off x="4800128" y="4721696"/>
              <a:ext cx="177800" cy="1219200"/>
            </a:xfrm>
            <a:prstGeom prst="leftBrace">
              <a:avLst>
                <a:gd name="adj1" fmla="val 57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7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938789"/>
                </p:ext>
              </p:extLst>
            </p:nvPr>
          </p:nvGraphicFramePr>
          <p:xfrm>
            <a:off x="5017616" y="4645496"/>
            <a:ext cx="1447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1" name="Equation" r:id="rId12" imgW="1447560" imgH="406080" progId="Equation.3">
                    <p:embed/>
                  </p:oleObj>
                </mc:Choice>
                <mc:Fallback>
                  <p:oleObj name="Equation" r:id="rId12" imgW="144756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616" y="4645496"/>
                          <a:ext cx="1447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779860"/>
                </p:ext>
              </p:extLst>
            </p:nvPr>
          </p:nvGraphicFramePr>
          <p:xfrm>
            <a:off x="5017616" y="5153496"/>
            <a:ext cx="1498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2" name="Equation" r:id="rId14" imgW="1498320" imgH="406080" progId="Equation.3">
                    <p:embed/>
                  </p:oleObj>
                </mc:Choice>
                <mc:Fallback>
                  <p:oleObj name="Equation" r:id="rId14" imgW="149832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616" y="5153496"/>
                          <a:ext cx="1498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129472"/>
                </p:ext>
              </p:extLst>
            </p:nvPr>
          </p:nvGraphicFramePr>
          <p:xfrm>
            <a:off x="5017616" y="5686896"/>
            <a:ext cx="1422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3" name="Equation" r:id="rId16" imgW="1422360" imgH="406080" progId="Equation.3">
                    <p:embed/>
                  </p:oleObj>
                </mc:Choice>
                <mc:Fallback>
                  <p:oleObj name="Equation" r:id="rId16" imgW="142236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616" y="5686896"/>
                          <a:ext cx="1422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7743" name="Picture 4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032448" cy="39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build="p" autoUpdateAnimBg="0"/>
      <p:bldP spid="15771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086600" cy="627062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三、空间曲线在坐标面上的投影</a:t>
            </a:r>
            <a:endParaRPr lang="zh-CN" altLang="en-US" sz="32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4800600" cy="52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设空间曲线 </a:t>
            </a:r>
            <a:r>
              <a:rPr lang="en-US" altLang="zh-CN" sz="2800" i="1">
                <a:ea typeface="楷体_GB2312" pitchFamily="49" charset="-122"/>
              </a:rPr>
              <a:t>C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的一般方程为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22300" y="1905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消去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得投影柱面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28600" y="25003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</a:t>
            </a:r>
            <a:r>
              <a:rPr lang="en-US" altLang="zh-CN" i="1"/>
              <a:t>C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/>
              <a:t>xoy </a:t>
            </a:r>
            <a:r>
              <a:rPr lang="zh-CN" altLang="en-US">
                <a:latin typeface="楷体_GB2312" pitchFamily="49" charset="-122"/>
              </a:rPr>
              <a:t>面上的投影曲线 </a:t>
            </a:r>
            <a:r>
              <a:rPr lang="en-US" altLang="zh-CN" i="1"/>
              <a:t>C</a:t>
            </a:r>
            <a:r>
              <a:rPr lang="en-US" altLang="zh-CN"/>
              <a:t>´</a:t>
            </a:r>
            <a:r>
              <a:rPr lang="zh-CN" altLang="en-US">
                <a:latin typeface="楷体_GB2312" pitchFamily="49" charset="-122"/>
              </a:rPr>
              <a:t>为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9600" y="402431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消去 </a:t>
            </a:r>
            <a:r>
              <a:rPr lang="en-US" altLang="zh-CN" i="1"/>
              <a:t>x </a:t>
            </a:r>
            <a:r>
              <a:rPr lang="zh-CN" altLang="en-US">
                <a:latin typeface="楷体_GB2312" pitchFamily="49" charset="-122"/>
              </a:rPr>
              <a:t>得</a:t>
            </a:r>
            <a:r>
              <a:rPr lang="en-US" altLang="zh-CN" i="1"/>
              <a:t>C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/>
              <a:t>yoz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面上的投影曲线方程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09600" y="55006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消去</a:t>
            </a:r>
            <a:r>
              <a:rPr lang="en-US" altLang="zh-CN" i="1"/>
              <a:t>y </a:t>
            </a:r>
            <a:r>
              <a:rPr lang="zh-CN" altLang="en-US">
                <a:latin typeface="楷体_GB2312" pitchFamily="49" charset="-122"/>
              </a:rPr>
              <a:t>得</a:t>
            </a:r>
            <a:r>
              <a:rPr lang="en-US" altLang="zh-CN" i="1"/>
              <a:t>C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/>
              <a:t>zox </a:t>
            </a:r>
            <a:r>
              <a:rPr lang="zh-CN" altLang="en-US">
                <a:latin typeface="楷体_GB2312" pitchFamily="49" charset="-122"/>
              </a:rPr>
              <a:t>面上的投影曲线方程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170488" y="1155700"/>
          <a:ext cx="2144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2" name="Equation" r:id="rId4" imgW="2145960" imgH="901440" progId="Equation.3">
                  <p:embed/>
                </p:oleObj>
              </mc:Choice>
              <mc:Fallback>
                <p:oleObj name="Equation" r:id="rId4" imgW="214596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155700"/>
                        <a:ext cx="2144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505200" y="2017713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3" name="Equation" r:id="rId6" imgW="1828800" imgH="406080" progId="Equation.3">
                  <p:embed/>
                </p:oleObj>
              </mc:Choice>
              <mc:Fallback>
                <p:oleObj name="Equation" r:id="rId6" imgW="18288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17713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1600200" y="3122613"/>
          <a:ext cx="189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4" name="Equation" r:id="rId8" imgW="1892160" imgH="901440" progId="Equation.3">
                  <p:embed/>
                </p:oleObj>
              </mc:Choice>
              <mc:Fallback>
                <p:oleObj name="Equation" r:id="rId8" imgW="1892160" imgH="901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2613"/>
                        <a:ext cx="1892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1562100" y="4572000"/>
          <a:ext cx="179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5" name="Equation" r:id="rId10" imgW="1790640" imgH="901440" progId="Equation.3">
                  <p:embed/>
                </p:oleObj>
              </mc:Choice>
              <mc:Fallback>
                <p:oleObj name="Equation" r:id="rId10" imgW="17906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572000"/>
                        <a:ext cx="1790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6553200" y="5319713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6" name="Equation" r:id="rId12" imgW="1752480" imgH="901440" progId="Equation.3">
                  <p:embed/>
                </p:oleObj>
              </mc:Choice>
              <mc:Fallback>
                <p:oleObj name="Equation" r:id="rId12" imgW="175248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19713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6477000" y="2133600"/>
            <a:ext cx="2098675" cy="2741613"/>
            <a:chOff x="3964" y="960"/>
            <a:chExt cx="1652" cy="2160"/>
          </a:xfrm>
        </p:grpSpPr>
        <p:grpSp>
          <p:nvGrpSpPr>
            <p:cNvPr id="116750" name="Group 14"/>
            <p:cNvGrpSpPr>
              <a:grpSpLocks/>
            </p:cNvGrpSpPr>
            <p:nvPr/>
          </p:nvGrpSpPr>
          <p:grpSpPr bwMode="auto">
            <a:xfrm>
              <a:off x="3964" y="960"/>
              <a:ext cx="1652" cy="2160"/>
              <a:chOff x="3964" y="960"/>
              <a:chExt cx="1652" cy="2160"/>
            </a:xfrm>
          </p:grpSpPr>
          <p:sp>
            <p:nvSpPr>
              <p:cNvPr id="116751" name="Freeform 15"/>
              <p:cNvSpPr>
                <a:spLocks/>
              </p:cNvSpPr>
              <p:nvPr/>
            </p:nvSpPr>
            <p:spPr bwMode="auto">
              <a:xfrm>
                <a:off x="4224" y="96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752" name="Group 16"/>
              <p:cNvGrpSpPr>
                <a:grpSpLocks/>
              </p:cNvGrpSpPr>
              <p:nvPr/>
            </p:nvGrpSpPr>
            <p:grpSpPr bwMode="auto">
              <a:xfrm>
                <a:off x="3964" y="1008"/>
                <a:ext cx="1652" cy="2112"/>
                <a:chOff x="3964" y="1008"/>
                <a:chExt cx="1652" cy="2112"/>
              </a:xfrm>
            </p:grpSpPr>
            <p:graphicFrame>
              <p:nvGraphicFramePr>
                <p:cNvPr id="116753" name="Object 17"/>
                <p:cNvGraphicFramePr>
                  <a:graphicFrameLocks noChangeAspect="1"/>
                </p:cNvGraphicFramePr>
                <p:nvPr/>
              </p:nvGraphicFramePr>
              <p:xfrm>
                <a:off x="4752" y="1008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977" name="公式" r:id="rId14" imgW="126720" imgH="126720" progId="Equation.3">
                        <p:embed/>
                      </p:oleObj>
                    </mc:Choice>
                    <mc:Fallback>
                      <p:oleObj name="公式" r:id="rId14" imgW="126720" imgH="126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008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6754" name="Group 18"/>
                <p:cNvGrpSpPr>
                  <a:grpSpLocks/>
                </p:cNvGrpSpPr>
                <p:nvPr/>
              </p:nvGrpSpPr>
              <p:grpSpPr bwMode="auto">
                <a:xfrm>
                  <a:off x="3964" y="1008"/>
                  <a:ext cx="1652" cy="2112"/>
                  <a:chOff x="3964" y="1008"/>
                  <a:chExt cx="1652" cy="2112"/>
                </a:xfrm>
              </p:grpSpPr>
              <p:sp>
                <p:nvSpPr>
                  <p:cNvPr id="116755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8" y="2256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5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008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6758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5424" y="2256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978" name="公式" r:id="rId16" imgW="139680" imgH="164880" progId="Equation.3">
                          <p:embed/>
                        </p:oleObj>
                      </mc:Choice>
                      <mc:Fallback>
                        <p:oleObj name="公式" r:id="rId16" imgW="139680" imgH="164880" progId="Equation.3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2256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675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3964" y="2880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979" name="公式" r:id="rId18" imgW="126720" imgH="139680" progId="Equation.3">
                          <p:embed/>
                        </p:oleObj>
                      </mc:Choice>
                      <mc:Fallback>
                        <p:oleObj name="公式" r:id="rId18" imgW="126720" imgH="139680" progId="Equation.3">
                          <p:embed/>
                          <p:pic>
                            <p:nvPicPr>
                              <p:cNvPr id="0" name="Object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4" y="2880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116760" name="Object 24"/>
            <p:cNvGraphicFramePr>
              <a:graphicFrameLocks noChangeAspect="1"/>
            </p:cNvGraphicFramePr>
            <p:nvPr/>
          </p:nvGraphicFramePr>
          <p:xfrm>
            <a:off x="4992" y="139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80" name="公式" r:id="rId20" imgW="152280" imgH="177480" progId="Equation.3">
                    <p:embed/>
                  </p:oleObj>
                </mc:Choice>
                <mc:Fallback>
                  <p:oleObj name="公式" r:id="rId20" imgW="15228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9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61" name="Group 25"/>
          <p:cNvGrpSpPr>
            <a:grpSpLocks/>
          </p:cNvGrpSpPr>
          <p:nvPr/>
        </p:nvGrpSpPr>
        <p:grpSpPr bwMode="auto">
          <a:xfrm>
            <a:off x="6807200" y="2133600"/>
            <a:ext cx="1463675" cy="2814638"/>
            <a:chOff x="4224" y="960"/>
            <a:chExt cx="1152" cy="2218"/>
          </a:xfrm>
        </p:grpSpPr>
        <p:grpSp>
          <p:nvGrpSpPr>
            <p:cNvPr id="116762" name="Group 26"/>
            <p:cNvGrpSpPr>
              <a:grpSpLocks/>
            </p:cNvGrpSpPr>
            <p:nvPr/>
          </p:nvGrpSpPr>
          <p:grpSpPr bwMode="auto">
            <a:xfrm>
              <a:off x="4224" y="960"/>
              <a:ext cx="1152" cy="2218"/>
              <a:chOff x="4224" y="960"/>
              <a:chExt cx="1152" cy="2218"/>
            </a:xfrm>
          </p:grpSpPr>
          <p:sp>
            <p:nvSpPr>
              <p:cNvPr id="116763" name="Line 27"/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764" name="Group 28"/>
              <p:cNvGrpSpPr>
                <a:grpSpLocks/>
              </p:cNvGrpSpPr>
              <p:nvPr/>
            </p:nvGrpSpPr>
            <p:grpSpPr bwMode="auto">
              <a:xfrm>
                <a:off x="4224" y="960"/>
                <a:ext cx="1152" cy="2218"/>
                <a:chOff x="4224" y="960"/>
                <a:chExt cx="1152" cy="2218"/>
              </a:xfrm>
            </p:grpSpPr>
            <p:sp>
              <p:nvSpPr>
                <p:cNvPr id="11676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25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6766" name="Group 30"/>
                <p:cNvGrpSpPr>
                  <a:grpSpLocks/>
                </p:cNvGrpSpPr>
                <p:nvPr/>
              </p:nvGrpSpPr>
              <p:grpSpPr bwMode="auto">
                <a:xfrm>
                  <a:off x="4224" y="960"/>
                  <a:ext cx="1152" cy="2218"/>
                  <a:chOff x="4224" y="960"/>
                  <a:chExt cx="1152" cy="2218"/>
                </a:xfrm>
              </p:grpSpPr>
              <p:sp>
                <p:nvSpPr>
                  <p:cNvPr id="1167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676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224" y="960"/>
                    <a:ext cx="1152" cy="2218"/>
                    <a:chOff x="4224" y="1056"/>
                    <a:chExt cx="1152" cy="2218"/>
                  </a:xfrm>
                </p:grpSpPr>
                <p:sp>
                  <p:nvSpPr>
                    <p:cNvPr id="11676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77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7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6" y="1056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77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24" y="2800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16772" name="Object 3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2976"/>
                    <a:ext cx="32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6981" name="公式" r:id="rId22" imgW="190440" imgH="177480" progId="Equation.3">
                            <p:embed/>
                          </p:oleObj>
                        </mc:Choice>
                        <mc:Fallback>
                          <p:oleObj name="公式" r:id="rId22" imgW="190440" imgH="177480" progId="Equation.3">
                            <p:embed/>
                            <p:pic>
                              <p:nvPicPr>
                                <p:cNvPr id="0" name="Object 3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2976"/>
                                  <a:ext cx="32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 flipH="1">
              <a:off x="4224" y="225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6775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6777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78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79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80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81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  <p:bldP spid="116740" grpId="0" autoUpdateAnimBg="0"/>
      <p:bldP spid="116741" grpId="0" autoUpdateAnimBg="0"/>
      <p:bldP spid="116742" grpId="0" autoUpdateAnimBg="0"/>
      <p:bldP spid="1167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97" name="Rectangle 53"/>
          <p:cNvSpPr>
            <a:spLocks noGrp="1" noChangeArrowheads="1"/>
          </p:cNvSpPr>
          <p:nvPr>
            <p:ph type="title"/>
          </p:nvPr>
        </p:nvSpPr>
        <p:spPr>
          <a:xfrm>
            <a:off x="729830" y="820629"/>
            <a:ext cx="1295400" cy="544512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4198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747342" y="2291373"/>
            <a:ext cx="48768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i="1" dirty="0" err="1">
                <a:ea typeface="楷体_GB2312" pitchFamily="49" charset="-122"/>
              </a:rPr>
              <a:t>xoy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面上的投影曲线方程为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31654" y="1614391"/>
                <a:ext cx="701275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旋转抛物面</a:t>
                </a:r>
                <a14:m>
                  <m:oMath xmlns:m="http://schemas.openxmlformats.org/officeDocument/2006/math">
                    <m:r>
                      <a:rPr lang="zh-CN" altLang="en-US" i="1"/>
                      <m:t>𝑧</m:t>
                    </m:r>
                    <m:r>
                      <a:rPr lang="zh-CN" altLang="en-US"/>
                      <m:t>=</m:t>
                    </m:r>
                    <m:sSup>
                      <m:sSupPr>
                        <m:ctrlPr>
                          <a:rPr lang="zh-CN" altLang="en-US" i="1"/>
                        </m:ctrlPr>
                      </m:sSupPr>
                      <m:e>
                        <m:r>
                          <a:rPr lang="zh-CN" altLang="en-US" i="1"/>
                          <m:t>𝑥</m:t>
                        </m:r>
                      </m:e>
                      <m:sup>
                        <m:r>
                          <a:rPr lang="zh-CN" altLang="en-US"/>
                          <m:t>2</m:t>
                        </m:r>
                      </m:sup>
                    </m:sSup>
                    <m:r>
                      <a:rPr lang="zh-CN" altLang="en-US"/>
                      <m:t>+</m:t>
                    </m:r>
                    <m:sSup>
                      <m:sSupPr>
                        <m:ctrlPr>
                          <a:rPr lang="zh-CN" altLang="en-US" i="1"/>
                        </m:ctrlPr>
                      </m:sSupPr>
                      <m:e>
                        <m:r>
                          <a:rPr lang="zh-CN" altLang="en-US" i="1"/>
                          <m:t>𝑦</m:t>
                        </m:r>
                      </m:e>
                      <m:sup>
                        <m:r>
                          <a:rPr lang="zh-CN" altLang="en-US"/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与平面</a:t>
                </a:r>
                <a14:m>
                  <m:oMath xmlns:m="http://schemas.openxmlformats.org/officeDocument/2006/math">
                    <m:r>
                      <a:rPr lang="zh-CN" altLang="en-US" i="1"/>
                      <m:t>𝑦</m:t>
                    </m:r>
                    <m:r>
                      <a:rPr lang="zh-CN" altLang="en-US"/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z</m:t>
                    </m:r>
                    <m:r>
                      <a:rPr lang="zh-CN" altLang="en-US"/>
                      <m:t>=1</m:t>
                    </m:r>
                  </m:oMath>
                </a14:m>
                <a:r>
                  <a:rPr lang="zh-CN" altLang="en-US" dirty="0" smtClean="0"/>
                  <a:t>交线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54" y="1614391"/>
                <a:ext cx="7012754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1739" t="-13793" r="-870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095750" y="3169970"/>
                <a:ext cx="3162211" cy="1267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mtClea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/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/>
                                    </m:ctrlPr>
                                  </m:sSupPr>
                                  <m:e>
                                    <m:r>
                                      <a:rPr lang="zh-CN" altLang="en-US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/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/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/>
                                    </m:ctrlPr>
                                  </m:sSupPr>
                                  <m:e>
                                    <m:r>
                                      <a:rPr lang="zh-CN" altLang="en-US"/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/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/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/>
                                    </m:ctrlPr>
                                  </m:fPr>
                                  <m:num>
                                    <m:r>
                                      <a:rPr lang="zh-CN" altLang="en-US"/>
                                      <m:t>5</m:t>
                                    </m:r>
                                  </m:num>
                                  <m:den>
                                    <m:r>
                                      <a:rPr lang="zh-CN" altLang="en-US"/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1"/>
                                  <m:t>𝑧</m:t>
                                </m:r>
                                <m:r>
                                  <a:rPr lang="zh-CN" altLang="en-US"/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50" y="3169970"/>
                <a:ext cx="3162211" cy="1267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98" grpId="0" build="p" autoUpdateAnimBg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   𝑦 2 + 𝑧 2 =4 𝑧=0  &#10;&#10;2. 令z=0，即得在x0y面上的交线。其它同理。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在xoy面上的投影为&#10;   𝑦 2 + 𝑧 2 +2𝑦−𝑧=0 𝑥=0  &#10;在xoz面上的投影为&#10;  𝑥= 1 4  (𝑧−𝑥) 2 + 𝑧 2  𝑦=0  &#10;在yoz面上的投影为&#10;&#10;  𝑥= 𝑦 2 + (𝑥+2𝑦) 2  𝑧=0  &#10;"/>
  <p:tag name="PROBLEMSCORE" val="10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Xoy:&#10;   𝑥 2 + 𝑦 2 −2𝑎𝑥=0 𝑧=0  &#10;Yoz:&#10;   𝑧 4 +4 𝑎 2 ( 𝑦 2 − 𝑧 2 )=0 𝑥=0  &#10;Xoz:&#10;  2𝑎𝑥+ 𝑧 2 =4 𝑎 2  𝑦=0  "/>
  <p:tag name="PROBLEMSCORE" val="10.0"/>
  <p:tag name="PROBLEMVOICEALLOW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REMARK" val="Xoy:(不考虑变量z)&#10;  2𝑥+𝑦−5=0 𝑧=0  &#10;Yoz:&#10;  4𝑦−𝑧+9=0 𝑥=0  &#10;Xoz:&#10;  8𝑥+𝑧−29=0 𝑦=0  &#10;&#10;特定平面上的投影(考虑过直线的平面与给定平面垂直):&#10;&#10;  14𝑥+11𝑦−𝑧−26=0 𝑥−𝑦+3𝑧+8=0  &#10;"/>
  <p:tag name="PROBLEMVOICEALLOWED" val="False"/>
  <p:tag name="PROBLEMSCORE" val="1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4058</TotalTime>
  <Words>1133</Words>
  <Application>Microsoft Office PowerPoint</Application>
  <PresentationFormat>全屏显示(4:3)</PresentationFormat>
  <Paragraphs>131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宋体</vt:lpstr>
      <vt:lpstr>楷体_GB2312</vt:lpstr>
      <vt:lpstr>仿宋_GB2312</vt:lpstr>
      <vt:lpstr>华文行楷</vt:lpstr>
      <vt:lpstr>Arial</vt:lpstr>
      <vt:lpstr>Symbol</vt:lpstr>
      <vt:lpstr>空演示文稿</vt:lpstr>
      <vt:lpstr>BMP 图象</vt:lpstr>
      <vt:lpstr>Microsoft 公式 3.0</vt:lpstr>
      <vt:lpstr>Microsoft Equation 3.0</vt:lpstr>
      <vt:lpstr>第六节</vt:lpstr>
      <vt:lpstr>PowerPoint 演示文稿</vt:lpstr>
      <vt:lpstr>一、空间曲线的一般方程</vt:lpstr>
      <vt:lpstr>又如,方程组</vt:lpstr>
      <vt:lpstr>二、空间曲线的参数方程</vt:lpstr>
      <vt:lpstr>例1. 将曲线化为参数方程表示:</vt:lpstr>
      <vt:lpstr>PowerPoint 演示文稿</vt:lpstr>
      <vt:lpstr>三、空间曲线在坐标面上的投影</vt:lpstr>
      <vt:lpstr>例如,</vt:lpstr>
      <vt:lpstr>PowerPoint 演示文稿</vt:lpstr>
      <vt:lpstr>PowerPoint 演示文稿</vt:lpstr>
      <vt:lpstr>PowerPoint 演示文稿</vt:lpstr>
      <vt:lpstr>PowerPoint 演示文稿</vt:lpstr>
      <vt:lpstr>内容小结</vt:lpstr>
      <vt:lpstr>备用题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houjy</cp:lastModifiedBy>
  <cp:revision>168</cp:revision>
  <dcterms:created xsi:type="dcterms:W3CDTF">2000-12-02T01:28:42Z</dcterms:created>
  <dcterms:modified xsi:type="dcterms:W3CDTF">2020-03-01T15:27:42Z</dcterms:modified>
</cp:coreProperties>
</file>