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85" r:id="rId5"/>
    <p:sldId id="286" r:id="rId6"/>
    <p:sldId id="260" r:id="rId7"/>
    <p:sldId id="262" r:id="rId8"/>
    <p:sldId id="264" r:id="rId9"/>
    <p:sldId id="269" r:id="rId10"/>
    <p:sldId id="299" r:id="rId11"/>
    <p:sldId id="273" r:id="rId12"/>
    <p:sldId id="300" r:id="rId13"/>
    <p:sldId id="275" r:id="rId14"/>
  </p:sldIdLst>
  <p:sldSz cx="9144000" cy="6858000" type="screen4x3"/>
  <p:notesSz cx="6858000" cy="9144000"/>
  <p:custShowLst>
    <p:custShow name="斯托克斯公式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B2B2B2"/>
    <a:srgbClr val="006600"/>
    <a:srgbClr val="008000"/>
    <a:srgbClr val="663300"/>
    <a:srgbClr val="5F5F5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4" autoAdjust="0"/>
    <p:restoredTop sz="90588" autoAdjust="0"/>
  </p:normalViewPr>
  <p:slideViewPr>
    <p:cSldViewPr>
      <p:cViewPr varScale="1">
        <p:scale>
          <a:sx n="47" d="100"/>
          <a:sy n="47" d="100"/>
        </p:scale>
        <p:origin x="-1066" y="-91"/>
      </p:cViewPr>
      <p:guideLst>
        <p:guide orient="horz" pos="340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6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wmf"/><Relationship Id="rId4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18" Type="http://schemas.openxmlformats.org/officeDocument/2006/relationships/image" Target="../media/image4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20" Type="http://schemas.openxmlformats.org/officeDocument/2006/relationships/image" Target="../media/image42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19" Type="http://schemas.openxmlformats.org/officeDocument/2006/relationships/image" Target="../media/image41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仿宋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仿宋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仿宋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仿宋_GB2312" pitchFamily="49" charset="-122"/>
              </a:defRPr>
            </a:lvl1pPr>
          </a:lstStyle>
          <a:p>
            <a:fld id="{A2F45F8D-4017-4155-8F7E-7694311B9D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596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7077A-B083-496D-AA6C-1A8AFFD10C7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4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400" b="1">
                <a:solidFill>
                  <a:schemeClr val="accent2"/>
                </a:solidFill>
                <a:ea typeface="楷体_GB2312" pitchFamily="49" charset="-122"/>
              </a:rPr>
              <a:t>( L. P314,3 ; L.P315,4 ; L.317,6 )</a:t>
            </a:r>
            <a:endParaRPr lang="en-US" altLang="zh-CN" sz="1400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614DB-84AA-4CB3-A028-8C6069652C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80987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52F4D-1ABE-4083-AAFD-FF0946A05B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70870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34691-FFD3-4F91-A43A-D00D67D2E7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25931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9320A-463E-4CC9-83F8-6CD5435A8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22561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289C-D716-48EF-9281-4427D00237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8843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BE5C2-55D8-40C0-A5AA-7A74C0D92B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25138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3A418-EE7C-4374-8EB1-E2FF43237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81268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72316-9E0E-4443-AF87-6DE646107C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3925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13D84-FD1A-4B39-B1E5-138AD18E59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33904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18721-45B4-4714-B8A2-A2B6C64437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4536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FEB5C-C8F6-44F8-828E-03A47C5AE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195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6D4D3512-B74B-48D6-9B99-6CCA99F706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2.png"/><Relationship Id="rId5" Type="http://schemas.openxmlformats.org/officeDocument/2006/relationships/image" Target="../media/image5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9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jpeg"/><Relationship Id="rId20" Type="http://schemas.openxmlformats.org/officeDocument/2006/relationships/image" Target="../media/image81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5.jpeg"/><Relationship Id="rId10" Type="http://schemas.openxmlformats.org/officeDocument/2006/relationships/image" Target="../media/image78.emf"/><Relationship Id="rId19" Type="http://schemas.openxmlformats.org/officeDocument/2006/relationships/image" Target="../media/image80.png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6.wmf"/><Relationship Id="rId3" Type="http://schemas.openxmlformats.org/officeDocument/2006/relationships/image" Target="../media/image87.png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91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5" Type="http://schemas.openxmlformats.org/officeDocument/2006/relationships/image" Target="../media/image89.png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4.emf"/><Relationship Id="rId1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100.emf"/><Relationship Id="rId34" Type="http://schemas.openxmlformats.org/officeDocument/2006/relationships/image" Target="../media/image5.jpeg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6.emf"/><Relationship Id="rId17" Type="http://schemas.openxmlformats.org/officeDocument/2006/relationships/image" Target="../media/image98.emf"/><Relationship Id="rId25" Type="http://schemas.openxmlformats.org/officeDocument/2006/relationships/image" Target="../media/image102.emf"/><Relationship Id="rId3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10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1.bin"/><Relationship Id="rId24" Type="http://schemas.openxmlformats.org/officeDocument/2006/relationships/oleObject" Target="../embeddings/oleObject87.bin"/><Relationship Id="rId32" Type="http://schemas.openxmlformats.org/officeDocument/2006/relationships/image" Target="../media/image3.jpeg"/><Relationship Id="rId37" Type="http://schemas.openxmlformats.org/officeDocument/2006/relationships/image" Target="../media/image8.jpeg"/><Relationship Id="rId5" Type="http://schemas.openxmlformats.org/officeDocument/2006/relationships/oleObject" Target="../embeddings/oleObject78.bin"/><Relationship Id="rId15" Type="http://schemas.openxmlformats.org/officeDocument/2006/relationships/image" Target="../media/image106.png"/><Relationship Id="rId23" Type="http://schemas.openxmlformats.org/officeDocument/2006/relationships/image" Target="../media/image101.emf"/><Relationship Id="rId28" Type="http://schemas.openxmlformats.org/officeDocument/2006/relationships/oleObject" Target="../embeddings/oleObject89.bin"/><Relationship Id="rId36" Type="http://schemas.openxmlformats.org/officeDocument/2006/relationships/image" Target="../media/image7.jpeg"/><Relationship Id="rId10" Type="http://schemas.openxmlformats.org/officeDocument/2006/relationships/image" Target="../media/image95.emf"/><Relationship Id="rId19" Type="http://schemas.openxmlformats.org/officeDocument/2006/relationships/image" Target="../media/image99.emf"/><Relationship Id="rId31" Type="http://schemas.openxmlformats.org/officeDocument/2006/relationships/image" Target="../media/image10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97.emf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103.emf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9.emf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9" Type="http://schemas.openxmlformats.org/officeDocument/2006/relationships/oleObject" Target="../embeddings/oleObject34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8.emf"/><Relationship Id="rId42" Type="http://schemas.openxmlformats.org/officeDocument/2006/relationships/image" Target="../media/image42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38" Type="http://schemas.openxmlformats.org/officeDocument/2006/relationships/image" Target="../media/image40.emf"/><Relationship Id="rId46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29.bin"/><Relationship Id="rId41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37" Type="http://schemas.openxmlformats.org/officeDocument/2006/relationships/oleObject" Target="../embeddings/oleObject33.bin"/><Relationship Id="rId40" Type="http://schemas.openxmlformats.org/officeDocument/2006/relationships/image" Target="../media/image41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5.emf"/><Relationship Id="rId36" Type="http://schemas.openxmlformats.org/officeDocument/2006/relationships/image" Target="../media/image39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4" Type="http://schemas.openxmlformats.org/officeDocument/2006/relationships/image" Target="../media/image4.jpeg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6.emf"/><Relationship Id="rId35" Type="http://schemas.openxmlformats.org/officeDocument/2006/relationships/oleObject" Target="../embeddings/oleObject32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6.emf"/><Relationship Id="rId19" Type="http://schemas.openxmlformats.org/officeDocument/2006/relationships/image" Target="../media/image71.png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4.jpeg"/><Relationship Id="rId4" Type="http://schemas.openxmlformats.org/officeDocument/2006/relationships/image" Target="../media/image72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21336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习题课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81200" y="2590800"/>
            <a:ext cx="521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 曲线积分的计算法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044700" y="34210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二、曲面积分的计算法</a:t>
            </a:r>
          </a:p>
        </p:txBody>
      </p:sp>
      <p:pic>
        <p:nvPicPr>
          <p:cNvPr id="2076" name="Picture 28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78" name="Picture 3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AutoShape 3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7400" y="3505200"/>
            <a:ext cx="43434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2406650" y="1100138"/>
            <a:ext cx="44513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线面积分的计算</a:t>
            </a:r>
          </a:p>
        </p:txBody>
      </p:sp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7310438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7216775" y="587375"/>
            <a:ext cx="0" cy="6159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609600" y="476672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设有</a:t>
            </a:r>
            <a:r>
              <a:rPr lang="zh-CN" altLang="en-US" dirty="0"/>
              <a:t>光滑曲面</a:t>
            </a:r>
            <a:endParaRPr lang="zh-CN" altLang="en-US" dirty="0">
              <a:sym typeface="Symbol" pitchFamily="18" charset="2"/>
            </a:endParaRPr>
          </a:p>
        </p:txBody>
      </p:sp>
      <p:graphicFrame>
        <p:nvGraphicFramePr>
          <p:cNvPr id="491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35590"/>
              </p:ext>
            </p:extLst>
          </p:nvPr>
        </p:nvGraphicFramePr>
        <p:xfrm>
          <a:off x="3015456" y="548680"/>
          <a:ext cx="386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3" imgW="3860640" imgH="507960" progId="Equation.3">
                  <p:embed/>
                </p:oleObj>
              </mc:Choice>
              <mc:Fallback>
                <p:oleObj name="Equation" r:id="rId3" imgW="3860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456" y="548680"/>
                        <a:ext cx="386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46060"/>
              </p:ext>
            </p:extLst>
          </p:nvPr>
        </p:nvGraphicFramePr>
        <p:xfrm>
          <a:off x="1006475" y="2852936"/>
          <a:ext cx="3262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5" imgW="3263760" imgH="774360" progId="Equation.3">
                  <p:embed/>
                </p:oleObj>
              </mc:Choice>
              <mc:Fallback>
                <p:oleObj name="Equation" r:id="rId5" imgW="32637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852936"/>
                        <a:ext cx="32623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30856"/>
              </p:ext>
            </p:extLst>
          </p:nvPr>
        </p:nvGraphicFramePr>
        <p:xfrm>
          <a:off x="827584" y="1985020"/>
          <a:ext cx="2373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7" imgW="2374560" imgH="723600" progId="Equation.3">
                  <p:embed/>
                </p:oleObj>
              </mc:Choice>
              <mc:Fallback>
                <p:oleObj name="Equation" r:id="rId7" imgW="23745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85020"/>
                        <a:ext cx="2373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40717"/>
              </p:ext>
            </p:extLst>
          </p:nvPr>
        </p:nvGraphicFramePr>
        <p:xfrm>
          <a:off x="3124200" y="2996952"/>
          <a:ext cx="1000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9" imgW="1002960" imgH="406080" progId="Equation.3">
                  <p:embed/>
                </p:oleObj>
              </mc:Choice>
              <mc:Fallback>
                <p:oleObj name="Equation" r:id="rId9" imgW="1002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96952"/>
                        <a:ext cx="1000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33468"/>
              </p:ext>
            </p:extLst>
          </p:nvPr>
        </p:nvGraphicFramePr>
        <p:xfrm>
          <a:off x="4243388" y="2852936"/>
          <a:ext cx="4519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11" imgW="4520880" imgH="634680" progId="Equation.3">
                  <p:embed/>
                </p:oleObj>
              </mc:Choice>
              <mc:Fallback>
                <p:oleObj name="Equation" r:id="rId11" imgW="45208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852936"/>
                        <a:ext cx="45196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2771800" y="2491273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400300" y="2492896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609600" y="1268760"/>
            <a:ext cx="2738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第一类曲面积分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9271" name="Picture 119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72" name="Text Box 1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9273" name="Picture 12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4" name="Picture 12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5" name="Picture 12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6" name="Picture 12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77" name="Picture 12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753616" y="3789040"/>
            <a:ext cx="2738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第二类曲面积分</a:t>
            </a:r>
            <a:endParaRPr lang="zh-CN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37566" y="4495471"/>
                <a:ext cx="2988960" cy="5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/>
                        </m:ctrlPr>
                      </m:naryPr>
                      <m:sub>
                        <m:r>
                          <a:rPr lang="zh-CN" altLang="en-US" i="1"/>
                          <m:t>𝛴</m:t>
                        </m:r>
                      </m:sub>
                      <m:sup/>
                      <m:e>
                        <m:r>
                          <a:rPr lang="zh-CN" altLang="en-US" i="1"/>
                          <m:t>𝑓</m:t>
                        </m:r>
                        <m:r>
                          <a:rPr lang="zh-CN" altLang="en-US"/>
                          <m:t>(</m:t>
                        </m:r>
                        <m:r>
                          <a:rPr lang="zh-CN" altLang="en-US" i="1"/>
                          <m:t>𝑥</m:t>
                        </m:r>
                        <m:r>
                          <a:rPr lang="zh-CN" altLang="en-US"/>
                          <m:t>,</m:t>
                        </m:r>
                        <m:r>
                          <a:rPr lang="zh-CN" altLang="en-US" i="1"/>
                          <m:t>𝑦</m:t>
                        </m:r>
                        <m:r>
                          <a:rPr lang="zh-CN" altLang="en-US"/>
                          <m:t>,</m:t>
                        </m:r>
                        <m:r>
                          <a:rPr lang="zh-CN" altLang="en-US" i="1"/>
                          <m:t>𝑧</m:t>
                        </m:r>
                        <m:r>
                          <a:rPr lang="zh-CN" altLang="en-US"/>
                          <m:t>)</m:t>
                        </m:r>
                        <m:r>
                          <m:rPr>
                            <m:nor/>
                          </m:rPr>
                          <a:rPr lang="zh-CN" altLang="en-US" i="1"/>
                          <m:t> </m:t>
                        </m:r>
                        <m:r>
                          <a:rPr lang="zh-CN" altLang="en-US" i="1"/>
                          <m:t>𝑑</m:t>
                        </m:r>
                        <m:r>
                          <m:rPr>
                            <m:nor/>
                          </m:rPr>
                          <a:rPr lang="zh-CN" altLang="en-US" i="1"/>
                          <m:t> </m:t>
                        </m:r>
                        <m:r>
                          <a:rPr lang="zh-CN" altLang="en-US" i="1"/>
                          <m:t>𝑥𝑑𝑦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6" y="4495471"/>
                <a:ext cx="2988960" cy="58971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12565" y="4509120"/>
                <a:ext cx="4775859" cy="688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/>
                      <m:t>(±)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zh-CN" altLang="en-US" i="1"/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/>
                            </m:ctrlPr>
                          </m:sSubPr>
                          <m:e>
                            <m:r>
                              <a:rPr lang="zh-CN" altLang="en-US" i="1"/>
                              <m:t>𝐷</m:t>
                            </m:r>
                          </m:e>
                          <m:sub>
                            <m:r>
                              <a:rPr lang="zh-CN" altLang="en-US" i="1"/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zh-CN" altLang="en-US" i="1"/>
                          <m:t>𝑓</m:t>
                        </m:r>
                      </m:e>
                    </m:nary>
                    <m:r>
                      <a:rPr lang="zh-CN" altLang="en-US"/>
                      <m:t>(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,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,</m:t>
                    </m:r>
                    <m:r>
                      <a:rPr lang="zh-CN" altLang="en-US" i="1"/>
                      <m:t>𝑧</m:t>
                    </m:r>
                    <m:r>
                      <a:rPr lang="zh-CN" altLang="en-US"/>
                      <m:t>(</m:t>
                    </m:r>
                    <m:r>
                      <a:rPr lang="zh-CN" altLang="en-US" i="1"/>
                      <m:t>𝑥</m:t>
                    </m:r>
                    <m:r>
                      <a:rPr lang="zh-CN" altLang="en-US"/>
                      <m:t>,</m:t>
                    </m:r>
                    <m:r>
                      <a:rPr lang="zh-CN" altLang="en-US" i="1"/>
                      <m:t>𝑦</m:t>
                    </m:r>
                    <m:r>
                      <a:rPr lang="zh-CN" altLang="en-US"/>
                      <m:t>))</m:t>
                    </m:r>
                    <m:r>
                      <a:rPr lang="zh-CN" altLang="en-US" i="1"/>
                      <m:t>𝑑𝑥𝑑𝑦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65" y="4509120"/>
                <a:ext cx="4775859" cy="688971"/>
              </a:xfrm>
              <a:prstGeom prst="rect">
                <a:avLst/>
              </a:prstGeom>
              <a:blipFill rotWithShape="1">
                <a:blip r:embed="rId20"/>
                <a:stretch>
                  <a:fillRect l="-2682" t="-7965"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34"/>
          <p:cNvSpPr>
            <a:spLocks noChangeShapeType="1"/>
          </p:cNvSpPr>
          <p:nvPr/>
        </p:nvSpPr>
        <p:spPr bwMode="auto">
          <a:xfrm flipV="1">
            <a:off x="3995936" y="5085184"/>
            <a:ext cx="43204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36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utoUpdateAnimBg="0"/>
      <p:bldP spid="49185" grpId="0" animBg="1"/>
      <p:bldP spid="49186" grpId="0" animBg="1"/>
      <p:bldP spid="49189" grpId="0" autoUpdateAnimBg="0"/>
      <p:bldP spid="54" grpId="0" autoUpdateAnimBg="0"/>
      <p:bldP spid="5" grpId="0"/>
      <p:bldP spid="6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25146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基本技巧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1101725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利用</a:t>
            </a:r>
            <a:r>
              <a:rPr lang="zh-CN" altLang="en-US" dirty="0" smtClean="0"/>
              <a:t>对称性简化</a:t>
            </a:r>
            <a:r>
              <a:rPr lang="zh-CN" altLang="en-US" dirty="0"/>
              <a:t>计算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09600" y="22590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利用高斯公式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419872" y="2276872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(</a:t>
            </a:r>
            <a:r>
              <a:rPr lang="zh-CN" altLang="en-US" dirty="0" smtClean="0"/>
              <a:t>注意添加</a:t>
            </a:r>
            <a:r>
              <a:rPr lang="zh-CN" altLang="en-US" dirty="0"/>
              <a:t>辅助面的</a:t>
            </a:r>
            <a:r>
              <a:rPr lang="zh-CN" altLang="en-US" dirty="0" smtClean="0"/>
              <a:t>技巧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987624" y="2981896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zh-CN" altLang="en-US" dirty="0"/>
              <a:t>辅助面一般取平行坐标面的平面</a:t>
            </a:r>
            <a:r>
              <a:rPr lang="en-US" altLang="zh-CN" dirty="0"/>
              <a:t>)</a:t>
            </a:r>
          </a:p>
        </p:txBody>
      </p:sp>
      <p:pic>
        <p:nvPicPr>
          <p:cNvPr id="19469" name="Picture 13" descr="机动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71" name="Picture 1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3" name="Picture 1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4" name="Picture 1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5" name="Picture 1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2" grpId="0" autoUpdateAnimBg="0"/>
      <p:bldP spid="19465" grpId="0" autoUpdateAnimBg="0"/>
      <p:bldP spid="194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9"/>
              <p:cNvSpPr txBox="1">
                <a:spLocks noChangeArrowheads="1"/>
              </p:cNvSpPr>
              <p:nvPr/>
            </p:nvSpPr>
            <p:spPr bwMode="auto">
              <a:xfrm>
                <a:off x="611560" y="1178168"/>
                <a:ext cx="6940117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dirty="0" smtClean="0"/>
                  <a:t>及</a:t>
                </a:r>
                <a:r>
                  <a:rPr lang="zh-CN" altLang="en-US" dirty="0" smtClean="0"/>
                  <a:t>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所围成区域的整个边界曲面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78168"/>
                <a:ext cx="6940117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1756"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775450" y="2441302"/>
            <a:ext cx="1987550" cy="2355850"/>
            <a:chOff x="4364" y="336"/>
            <a:chExt cx="1252" cy="1484"/>
          </a:xfrm>
        </p:grpSpPr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4896" y="129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3" name="公式" r:id="rId4" imgW="126720" imgH="139680" progId="Equation.3">
                    <p:embed/>
                  </p:oleObj>
                </mc:Choice>
                <mc:Fallback>
                  <p:oleObj name="公式" r:id="rId4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29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5424" y="1344"/>
            <a:ext cx="1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4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344"/>
                          <a:ext cx="18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4752" y="163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5" name="公式" r:id="rId8" imgW="126720" imgH="139680" progId="Equation.3">
                    <p:embed/>
                  </p:oleObj>
                </mc:Choice>
                <mc:Fallback>
                  <p:oleObj name="公式" r:id="rId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32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4364" y="336"/>
              <a:ext cx="1252" cy="1392"/>
              <a:chOff x="4364" y="336"/>
              <a:chExt cx="1252" cy="1392"/>
            </a:xfrm>
          </p:grpSpPr>
          <p:graphicFrame>
            <p:nvGraphicFramePr>
              <p:cNvPr id="11" name="Object 21"/>
              <p:cNvGraphicFramePr>
                <a:graphicFrameLocks noChangeAspect="1"/>
              </p:cNvGraphicFramePr>
              <p:nvPr/>
            </p:nvGraphicFramePr>
            <p:xfrm>
              <a:off x="4944" y="336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6" name="公式" r:id="rId10" imgW="126720" imgH="126720" progId="Equation.3">
                      <p:embed/>
                    </p:oleObj>
                  </mc:Choice>
                  <mc:Fallback>
                    <p:oleObj name="公式" r:id="rId10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36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4364" y="731"/>
                <a:ext cx="1152" cy="576"/>
              </a:xfrm>
              <a:custGeom>
                <a:avLst/>
                <a:gdLst>
                  <a:gd name="T0" fmla="*/ 0 w 1152"/>
                  <a:gd name="T1" fmla="*/ 0 h 576"/>
                  <a:gd name="T2" fmla="*/ 288 w 1152"/>
                  <a:gd name="T3" fmla="*/ 432 h 576"/>
                  <a:gd name="T4" fmla="*/ 576 w 1152"/>
                  <a:gd name="T5" fmla="*/ 576 h 576"/>
                  <a:gd name="T6" fmla="*/ 864 w 1152"/>
                  <a:gd name="T7" fmla="*/ 432 h 576"/>
                  <a:gd name="T8" fmla="*/ 1152 w 1152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576">
                    <a:moveTo>
                      <a:pt x="0" y="0"/>
                    </a:moveTo>
                    <a:cubicBezTo>
                      <a:pt x="96" y="168"/>
                      <a:pt x="192" y="336"/>
                      <a:pt x="288" y="432"/>
                    </a:cubicBezTo>
                    <a:cubicBezTo>
                      <a:pt x="384" y="528"/>
                      <a:pt x="480" y="576"/>
                      <a:pt x="576" y="576"/>
                    </a:cubicBezTo>
                    <a:cubicBezTo>
                      <a:pt x="672" y="576"/>
                      <a:pt x="768" y="528"/>
                      <a:pt x="864" y="432"/>
                    </a:cubicBezTo>
                    <a:cubicBezTo>
                      <a:pt x="960" y="336"/>
                      <a:pt x="1056" y="168"/>
                      <a:pt x="1152" y="0"/>
                    </a:cubicBezTo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4368" y="624"/>
                <a:ext cx="115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4656" y="720"/>
                <a:ext cx="960" cy="1008"/>
                <a:chOff x="4512" y="1056"/>
                <a:chExt cx="960" cy="1008"/>
              </a:xfrm>
            </p:grpSpPr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512" y="1632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00" y="105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4944" y="4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2504948"/>
                  </p:ext>
                </p:extLst>
              </p:nvPr>
            </p:nvGraphicFramePr>
            <p:xfrm>
              <a:off x="4960" y="596"/>
              <a:ext cx="136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7" name="Equation" r:id="rId12" imgW="101520" imgH="164880" progId="Equation.DSMT4">
                      <p:embed/>
                    </p:oleObj>
                  </mc:Choice>
                  <mc:Fallback>
                    <p:oleObj name="Equation" r:id="rId12" imgW="1015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0" y="596"/>
                            <a:ext cx="136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6948264" y="3645024"/>
            <a:ext cx="384887" cy="28168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372200" y="3697868"/>
                <a:ext cx="653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/>
                          </m:ctrlPr>
                        </m:sSubPr>
                        <m:e>
                          <m:r>
                            <a:rPr lang="zh-CN" altLang="en-US" i="1"/>
                            <m:t>𝛴</m:t>
                          </m:r>
                        </m:e>
                        <m:sub>
                          <m:r>
                            <a:rPr lang="zh-CN" altLang="en-US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697868"/>
                <a:ext cx="653192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28"/>
          <p:cNvSpPr>
            <a:spLocks noChangeShapeType="1"/>
          </p:cNvSpPr>
          <p:nvPr/>
        </p:nvSpPr>
        <p:spPr bwMode="auto">
          <a:xfrm flipH="1" flipV="1">
            <a:off x="6781799" y="2593702"/>
            <a:ext cx="598512" cy="4032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228184" y="2329716"/>
                <a:ext cx="659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/>
                          </m:ctrlPr>
                        </m:sSubPr>
                        <m:e>
                          <m:r>
                            <a:rPr lang="zh-CN" altLang="en-US" i="1"/>
                            <m:t>𝛴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329716"/>
                <a:ext cx="659604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39552" y="548680"/>
                <a:ext cx="4556376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FF00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rgbClr val="FFFF00"/>
                    </a:solidFill>
                  </a:rPr>
                  <a:t>5</a:t>
                </a:r>
                <a:r>
                  <a:rPr lang="zh-CN" altLang="en-US" b="1" dirty="0" smtClean="0">
                    <a:solidFill>
                      <a:srgbClr val="FFFF00"/>
                    </a:solidFill>
                  </a:rPr>
                  <a:t>：</a:t>
                </a: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nary>
                      <m:naryPr>
                        <m:chr m:val="∯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/>
                          </a:rPr>
                          <m:t>𝛴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zh-CN" altLang="en-US" i="1">
                        <a:latin typeface="Cambria Math"/>
                      </a:rPr>
                      <m:t>𝑑𝑆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8680"/>
                <a:ext cx="4556376" cy="590033"/>
              </a:xfrm>
              <a:prstGeom prst="rect">
                <a:avLst/>
              </a:prstGeom>
              <a:blipFill rotWithShape="1">
                <a:blip r:embed="rId16"/>
                <a:stretch>
                  <a:fillRect l="-2811" t="-12371" r="-1740" b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4811959" y="582086"/>
                <a:ext cx="404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𝛴</m:t>
                    </m:r>
                  </m:oMath>
                </a14:m>
                <a:r>
                  <a:rPr lang="zh-CN" altLang="en-US" dirty="0" smtClean="0"/>
                  <a:t>是锥面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59" y="582086"/>
                <a:ext cx="404540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3012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611560" y="220486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注意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626737" y="2204864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不能用</a:t>
            </a:r>
            <a:r>
              <a:rPr lang="en-US" altLang="zh-CN" dirty="0" smtClean="0"/>
              <a:t>Gauss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7051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3" grpId="0" animBg="1"/>
      <p:bldP spid="25" grpId="0"/>
      <p:bldP spid="26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6559550" y="1511300"/>
            <a:ext cx="2324100" cy="2197100"/>
            <a:chOff x="4132" y="952"/>
            <a:chExt cx="1464" cy="1384"/>
          </a:xfrm>
        </p:grpSpPr>
        <p:grpSp>
          <p:nvGrpSpPr>
            <p:cNvPr id="21565" name="Group 61"/>
            <p:cNvGrpSpPr>
              <a:grpSpLocks/>
            </p:cNvGrpSpPr>
            <p:nvPr/>
          </p:nvGrpSpPr>
          <p:grpSpPr bwMode="auto">
            <a:xfrm>
              <a:off x="4132" y="964"/>
              <a:ext cx="1424" cy="1344"/>
              <a:chOff x="4132" y="964"/>
              <a:chExt cx="1424" cy="1344"/>
            </a:xfrm>
          </p:grpSpPr>
          <p:sp>
            <p:nvSpPr>
              <p:cNvPr id="21549" name="Arc 45"/>
              <p:cNvSpPr>
                <a:spLocks/>
              </p:cNvSpPr>
              <p:nvPr/>
            </p:nvSpPr>
            <p:spPr bwMode="auto">
              <a:xfrm rot="10800000">
                <a:off x="4132" y="1917"/>
                <a:ext cx="1152" cy="9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 w 43200"/>
                  <a:gd name="T1" fmla="*/ 21905 h 21905"/>
                  <a:gd name="T2" fmla="*/ 43200 w 43200"/>
                  <a:gd name="T3" fmla="*/ 21600 h 21905"/>
                  <a:gd name="T4" fmla="*/ 21600 w 43200"/>
                  <a:gd name="T5" fmla="*/ 21600 h 21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05" fill="none" extrusionOk="0">
                    <a:moveTo>
                      <a:pt x="2" y="21904"/>
                    </a:moveTo>
                    <a:cubicBezTo>
                      <a:pt x="0" y="21803"/>
                      <a:pt x="0" y="2170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05" stroke="0" extrusionOk="0">
                    <a:moveTo>
                      <a:pt x="2" y="21904"/>
                    </a:moveTo>
                    <a:cubicBezTo>
                      <a:pt x="0" y="21803"/>
                      <a:pt x="0" y="2170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5" name="Arc 11"/>
              <p:cNvSpPr>
                <a:spLocks/>
              </p:cNvSpPr>
              <p:nvPr/>
            </p:nvSpPr>
            <p:spPr bwMode="auto">
              <a:xfrm>
                <a:off x="4135" y="1302"/>
                <a:ext cx="1152" cy="62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8 w 43200"/>
                  <a:gd name="T1" fmla="*/ 23037 h 23436"/>
                  <a:gd name="T2" fmla="*/ 43122 w 43200"/>
                  <a:gd name="T3" fmla="*/ 23436 h 23436"/>
                  <a:gd name="T4" fmla="*/ 21600 w 43200"/>
                  <a:gd name="T5" fmla="*/ 21600 h 23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436" fill="none" extrusionOk="0">
                    <a:moveTo>
                      <a:pt x="47" y="23037"/>
                    </a:moveTo>
                    <a:cubicBezTo>
                      <a:pt x="15" y="22558"/>
                      <a:pt x="0" y="2207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212"/>
                      <a:pt x="43173" y="22825"/>
                      <a:pt x="43121" y="23435"/>
                    </a:cubicBezTo>
                  </a:path>
                  <a:path w="43200" h="23436" stroke="0" extrusionOk="0">
                    <a:moveTo>
                      <a:pt x="47" y="23037"/>
                    </a:moveTo>
                    <a:cubicBezTo>
                      <a:pt x="15" y="22558"/>
                      <a:pt x="0" y="2207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212"/>
                      <a:pt x="43173" y="22825"/>
                      <a:pt x="43121" y="2343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4708" y="192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>
                <a:off x="5284" y="19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 flipV="1">
                <a:off x="4704" y="964"/>
                <a:ext cx="0" cy="3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H="1">
                <a:off x="4612" y="1924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 flipH="1">
                <a:off x="4324" y="2020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Arc 44"/>
              <p:cNvSpPr>
                <a:spLocks/>
              </p:cNvSpPr>
              <p:nvPr/>
            </p:nvSpPr>
            <p:spPr bwMode="auto">
              <a:xfrm>
                <a:off x="4132" y="1828"/>
                <a:ext cx="1152" cy="9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 w 43200"/>
                  <a:gd name="T1" fmla="*/ 21905 h 21905"/>
                  <a:gd name="T2" fmla="*/ 43200 w 43200"/>
                  <a:gd name="T3" fmla="*/ 21600 h 21905"/>
                  <a:gd name="T4" fmla="*/ 21600 w 43200"/>
                  <a:gd name="T5" fmla="*/ 21600 h 21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05" fill="none" extrusionOk="0">
                    <a:moveTo>
                      <a:pt x="2" y="21904"/>
                    </a:moveTo>
                    <a:cubicBezTo>
                      <a:pt x="0" y="21803"/>
                      <a:pt x="0" y="2170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05" stroke="0" extrusionOk="0">
                    <a:moveTo>
                      <a:pt x="2" y="21904"/>
                    </a:moveTo>
                    <a:cubicBezTo>
                      <a:pt x="0" y="21803"/>
                      <a:pt x="0" y="2170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H="1" flipV="1">
                <a:off x="4704" y="1392"/>
                <a:ext cx="4" cy="5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 flipV="1">
                <a:off x="4996" y="1300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1525" name="Object 21"/>
            <p:cNvGraphicFramePr>
              <a:graphicFrameLocks noChangeAspect="1"/>
            </p:cNvGraphicFramePr>
            <p:nvPr/>
          </p:nvGraphicFramePr>
          <p:xfrm>
            <a:off x="5232" y="1344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6" name="Equation" r:id="rId3" imgW="304560" imgH="368280" progId="Equation.3">
                    <p:embed/>
                  </p:oleObj>
                </mc:Choice>
                <mc:Fallback>
                  <p:oleObj name="Equation" r:id="rId3" imgW="304560" imgH="3682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44"/>
                          <a:ext cx="1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23"/>
            <p:cNvGraphicFramePr>
              <a:graphicFrameLocks noChangeAspect="1"/>
            </p:cNvGraphicFramePr>
            <p:nvPr/>
          </p:nvGraphicFramePr>
          <p:xfrm>
            <a:off x="4520" y="95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7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95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24"/>
            <p:cNvGraphicFramePr>
              <a:graphicFrameLocks noChangeAspect="1"/>
            </p:cNvGraphicFramePr>
            <p:nvPr/>
          </p:nvGraphicFramePr>
          <p:xfrm>
            <a:off x="5444" y="1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8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" y="1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25"/>
            <p:cNvGraphicFramePr>
              <a:graphicFrameLocks noChangeAspect="1"/>
            </p:cNvGraphicFramePr>
            <p:nvPr/>
          </p:nvGraphicFramePr>
          <p:xfrm>
            <a:off x="4464" y="21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22"/>
            <p:cNvGraphicFramePr>
              <a:graphicFrameLocks noChangeAspect="1"/>
            </p:cNvGraphicFramePr>
            <p:nvPr/>
          </p:nvGraphicFramePr>
          <p:xfrm>
            <a:off x="4520" y="182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0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82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6553200" y="2914650"/>
            <a:ext cx="1828800" cy="287338"/>
          </a:xfrm>
          <a:prstGeom prst="ellipse">
            <a:avLst/>
          </a:prstGeom>
          <a:solidFill>
            <a:srgbClr val="33CC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99940"/>
              </p:ext>
            </p:extLst>
          </p:nvPr>
        </p:nvGraphicFramePr>
        <p:xfrm>
          <a:off x="2123728" y="692696"/>
          <a:ext cx="472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Equation" r:id="rId13" imgW="4724280" imgH="685800" progId="Equation.3">
                  <p:embed/>
                </p:oleObj>
              </mc:Choice>
              <mc:Fallback>
                <p:oleObj name="Equation" r:id="rId13" imgW="47242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692696"/>
                        <a:ext cx="472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76256" y="692696"/>
            <a:ext cx="147240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其中 </a:t>
            </a:r>
            <a:r>
              <a:rPr lang="zh-CN" altLang="en-US" dirty="0" smtClean="0">
                <a:sym typeface="Symbol" pitchFamily="18" charset="2"/>
              </a:rPr>
              <a:t>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1" name="Text Box 7"/>
              <p:cNvSpPr txBox="1">
                <a:spLocks noChangeArrowheads="1"/>
              </p:cNvSpPr>
              <p:nvPr/>
            </p:nvSpPr>
            <p:spPr bwMode="auto">
              <a:xfrm>
                <a:off x="404018" y="1240624"/>
                <a:ext cx="5973763" cy="969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ym typeface="Symbol" pitchFamily="18" charset="2"/>
                  </a:rPr>
                  <a:t>为上半球面</a:t>
                </a:r>
                <a14:m>
                  <m:oMath xmlns:m="http://schemas.openxmlformats.org/officeDocument/2006/math">
                    <m:r>
                      <a:rPr lang="zh-CN" altLang="en-US" i="1"/>
                      <m:t>𝑧</m:t>
                    </m:r>
                    <m:r>
                      <a:rPr lang="zh-CN" altLang="en-US"/>
                      <m:t>=</m:t>
                    </m:r>
                    <m:rad>
                      <m:radPr>
                        <m:degHide m:val="on"/>
                        <m:ctrlPr>
                          <a:rPr lang="zh-CN" altLang="en-US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i="1"/>
                            </m:ctrlPr>
                          </m:sSupPr>
                          <m:e>
                            <m:r>
                              <a:rPr lang="zh-CN" altLang="en-US" i="1"/>
                              <m:t>𝑅</m:t>
                            </m:r>
                          </m:e>
                          <m:sup>
                            <m:r>
                              <a:rPr lang="zh-CN" altLang="en-US"/>
                              <m:t>2</m:t>
                            </m:r>
                          </m:sup>
                        </m:sSup>
                        <m:r>
                          <a:rPr lang="zh-CN" altLang="en-US"/>
                          <m:t>−</m:t>
                        </m:r>
                        <m:sSup>
                          <m:sSupPr>
                            <m:ctrlPr>
                              <a:rPr lang="zh-CN" altLang="en-US" i="1"/>
                            </m:ctrlPr>
                          </m:sSupPr>
                          <m:e>
                            <m:r>
                              <a:rPr lang="zh-CN" altLang="en-US" i="1"/>
                              <m:t>𝑥</m:t>
                            </m:r>
                          </m:e>
                          <m:sup>
                            <m:r>
                              <a:rPr lang="zh-CN" altLang="en-US"/>
                              <m:t>2</m:t>
                            </m:r>
                          </m:sup>
                        </m:sSup>
                        <m:r>
                          <a:rPr lang="zh-CN" altLang="en-US"/>
                          <m:t>−</m:t>
                        </m:r>
                        <m:sSup>
                          <m:sSupPr>
                            <m:ctrlPr>
                              <a:rPr lang="zh-CN" altLang="en-US" i="1"/>
                            </m:ctrlPr>
                          </m:sSupPr>
                          <m:e>
                            <m:r>
                              <a:rPr lang="zh-CN" altLang="en-US" i="1"/>
                              <m:t>𝑦</m:t>
                            </m:r>
                          </m:e>
                          <m:sup>
                            <m:r>
                              <a:rPr lang="zh-CN" altLang="en-US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上侧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15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018" y="1240624"/>
                <a:ext cx="5973763" cy="969176"/>
              </a:xfrm>
              <a:prstGeom prst="rect">
                <a:avLst/>
              </a:prstGeom>
              <a:blipFill rotWithShape="1">
                <a:blip r:embed="rId15"/>
                <a:stretch>
                  <a:fillRect l="-2041" r="-16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28600" y="27574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且取下侧 </a:t>
            </a:r>
            <a:r>
              <a:rPr lang="en-US" altLang="zh-CN"/>
              <a:t>, 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9600" y="22098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以半球底面</a:t>
            </a:r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3425825" y="2209800"/>
          <a:ext cx="536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2" name="公式" r:id="rId16" imgW="215640" imgH="228600" progId="Equation.3">
                  <p:embed/>
                </p:oleObj>
              </mc:Choice>
              <mc:Fallback>
                <p:oleObj name="公式" r:id="rId16" imgW="21564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2209800"/>
                        <a:ext cx="536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592138" y="39671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原式 </a:t>
            </a:r>
            <a:r>
              <a:rPr lang="en-US" altLang="zh-CN"/>
              <a:t>=</a:t>
            </a:r>
          </a:p>
        </p:txBody>
      </p:sp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1828800" y="3924300"/>
          <a:ext cx="81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Equation" r:id="rId18" imgW="812520" imgH="723600" progId="Equation.3">
                  <p:embed/>
                </p:oleObj>
              </mc:Choice>
              <mc:Fallback>
                <p:oleObj name="Equation" r:id="rId18" imgW="812520" imgH="723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24300"/>
                        <a:ext cx="812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1447800" y="46482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20" imgW="1587240" imgH="850680" progId="Equation.3">
                  <p:embed/>
                </p:oleObj>
              </mc:Choice>
              <mc:Fallback>
                <p:oleObj name="Equation" r:id="rId20" imgW="1587240" imgH="850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3128963" y="48895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22" imgW="482400" imgH="317160" progId="Equation.3">
                  <p:embed/>
                </p:oleObj>
              </mc:Choice>
              <mc:Fallback>
                <p:oleObj name="Equation" r:id="rId22" imgW="482400" imgH="3171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8895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3657600" y="47371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24" imgW="1180800" imgH="520560" progId="Equation.3">
                  <p:embed/>
                </p:oleObj>
              </mc:Choice>
              <mc:Fallback>
                <p:oleObj name="Equation" r:id="rId24" imgW="1180800" imgH="520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371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762000" y="5562600"/>
            <a:ext cx="525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67" name="Group 63"/>
          <p:cNvGrpSpPr>
            <a:grpSpLocks/>
          </p:cNvGrpSpPr>
          <p:nvPr/>
        </p:nvGrpSpPr>
        <p:grpSpPr bwMode="auto">
          <a:xfrm>
            <a:off x="7654925" y="3048000"/>
            <a:ext cx="708025" cy="685800"/>
            <a:chOff x="4822" y="1920"/>
            <a:chExt cx="446" cy="432"/>
          </a:xfrm>
        </p:grpSpPr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4822" y="196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1" name="Object 27"/>
            <p:cNvGraphicFramePr>
              <a:graphicFrameLocks noChangeAspect="1"/>
            </p:cNvGraphicFramePr>
            <p:nvPr/>
          </p:nvGraphicFramePr>
          <p:xfrm>
            <a:off x="4992" y="2074"/>
            <a:ext cx="27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7" name="Equation" r:id="rId26" imgW="444240" imgH="444240" progId="Equation.3">
                    <p:embed/>
                  </p:oleObj>
                </mc:Choice>
                <mc:Fallback>
                  <p:oleObj name="Equation" r:id="rId26" imgW="444240" imgH="4442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74"/>
                          <a:ext cx="27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 flipV="1">
              <a:off x="4848" y="1920"/>
              <a:ext cx="19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53" name="Object 49"/>
          <p:cNvGraphicFramePr>
            <a:graphicFrameLocks noChangeAspect="1"/>
          </p:cNvGraphicFramePr>
          <p:nvPr/>
        </p:nvGraphicFramePr>
        <p:xfrm>
          <a:off x="2578100" y="4013200"/>
          <a:ext cx="161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28" imgW="1612800" imgH="406080" progId="Equation.3">
                  <p:embed/>
                </p:oleObj>
              </mc:Choice>
              <mc:Fallback>
                <p:oleObj name="Equation" r:id="rId28" imgW="161280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13200"/>
                        <a:ext cx="161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34"/>
          <p:cNvGraphicFramePr>
            <a:graphicFrameLocks noChangeAspect="1"/>
          </p:cNvGraphicFramePr>
          <p:nvPr/>
        </p:nvGraphicFramePr>
        <p:xfrm>
          <a:off x="4206875" y="3886200"/>
          <a:ext cx="4327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30" imgW="4330440" imgH="723600" progId="Equation.3">
                  <p:embed/>
                </p:oleObj>
              </mc:Choice>
              <mc:Fallback>
                <p:oleObj name="Equation" r:id="rId30" imgW="4330440" imgH="723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3886200"/>
                        <a:ext cx="4327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1905000" y="2757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记半球域为 </a:t>
            </a:r>
            <a:r>
              <a:rPr lang="zh-CN" altLang="en-US">
                <a:sym typeface="Symbol" pitchFamily="18" charset="2"/>
              </a:rPr>
              <a:t> </a:t>
            </a:r>
            <a:r>
              <a:rPr lang="en-US" altLang="zh-CN">
                <a:sym typeface="Symbol" pitchFamily="18" charset="2"/>
              </a:rPr>
              <a:t>,</a:t>
            </a:r>
            <a:endParaRPr lang="en-US" altLang="zh-CN"/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228600" y="3276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高斯公式有</a:t>
            </a:r>
            <a:endParaRPr lang="zh-CN" altLang="en-US"/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611560" y="692696"/>
            <a:ext cx="1577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00"/>
                </a:solidFill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</a:rPr>
              <a:t>6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3886200" y="22098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为辅助面</a:t>
            </a:r>
            <a:r>
              <a:rPr lang="en-US" altLang="zh-CN"/>
              <a:t>, </a:t>
            </a:r>
          </a:p>
        </p:txBody>
      </p:sp>
      <p:sp>
        <p:nvSpPr>
          <p:cNvPr id="21564" name="Text Box 60"/>
          <p:cNvSpPr txBox="1">
            <a:spLocks noChangeArrowheads="1"/>
          </p:cNvSpPr>
          <p:nvPr/>
        </p:nvSpPr>
        <p:spPr bwMode="auto">
          <a:xfrm>
            <a:off x="4286250" y="27432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利用</a:t>
            </a:r>
          </a:p>
        </p:txBody>
      </p:sp>
      <p:pic>
        <p:nvPicPr>
          <p:cNvPr id="21568" name="Picture 64" descr="机动"/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570" name="Picture 6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71" name="Picture 6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72" name="Picture 6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73" name="Picture 6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74" name="Picture 7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0" grpId="0" animBg="1"/>
      <p:bldP spid="21509" grpId="0" autoUpdateAnimBg="0"/>
      <p:bldP spid="21511" grpId="0" autoUpdateAnimBg="0"/>
      <p:bldP spid="21533" grpId="0" autoUpdateAnimBg="0"/>
      <p:bldP spid="21512" grpId="0" build="p" autoUpdateAnimBg="0"/>
      <p:bldP spid="21536" grpId="0" autoUpdateAnimBg="0"/>
      <p:bldP spid="21544" grpId="0" animBg="1"/>
      <p:bldP spid="21558" grpId="0" autoUpdateAnimBg="0"/>
      <p:bldP spid="21559" grpId="0" autoUpdateAnimBg="0"/>
      <p:bldP spid="21560" grpId="0" autoUpdateAnimBg="0"/>
      <p:bldP spid="21563" grpId="0" build="p" autoUpdateAnimBg="0" advAuto="0"/>
      <p:bldP spid="2156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419600" cy="66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一、曲线积分的计算法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基本方法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74725" y="16859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曲线积分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795588" y="1443038"/>
            <a:ext cx="2995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第一类 </a:t>
            </a:r>
            <a:r>
              <a:rPr lang="en-US" altLang="zh-CN"/>
              <a:t>( </a:t>
            </a:r>
            <a:r>
              <a:rPr lang="zh-CN" altLang="en-US"/>
              <a:t>对弧长 </a:t>
            </a:r>
            <a:r>
              <a:rPr lang="en-US" altLang="zh-CN"/>
              <a:t>)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795588" y="1976438"/>
            <a:ext cx="2995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第二类 </a:t>
            </a:r>
            <a:r>
              <a:rPr lang="en-US" altLang="zh-CN"/>
              <a:t>( </a:t>
            </a:r>
            <a:r>
              <a:rPr lang="zh-CN" altLang="en-US"/>
              <a:t>对坐标 </a:t>
            </a:r>
            <a:r>
              <a:rPr lang="en-US" altLang="zh-CN"/>
              <a:t>)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039813" y="3162300"/>
            <a:ext cx="3224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统一积分变量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5410200" y="1519238"/>
          <a:ext cx="4492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公式" r:id="rId3" imgW="190440" imgH="406080" progId="Equation.3">
                  <p:embed/>
                </p:oleObj>
              </mc:Choice>
              <mc:Fallback>
                <p:oleObj name="公式" r:id="rId3" imgW="19044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19238"/>
                        <a:ext cx="4492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5902325" y="1900238"/>
            <a:ext cx="1304925" cy="519112"/>
            <a:chOff x="3456" y="1632"/>
            <a:chExt cx="816" cy="324"/>
          </a:xfrm>
        </p:grpSpPr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3456" y="1680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3504" y="1632"/>
              <a:ext cx="7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转化</a:t>
              </a:r>
            </a:p>
          </p:txBody>
        </p:sp>
      </p:grp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7162800" y="1690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定积分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105275" y="2590800"/>
            <a:ext cx="217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用参数方程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4105275" y="3162300"/>
            <a:ext cx="284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用直角坐标方程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087813" y="3705225"/>
            <a:ext cx="2557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用极坐标方程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089025" y="4614863"/>
            <a:ext cx="399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确定积分上下限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468813" y="4292600"/>
            <a:ext cx="3087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第一类</a:t>
            </a:r>
            <a:r>
              <a:rPr lang="en-US" altLang="zh-CN" dirty="0"/>
              <a:t>:  </a:t>
            </a:r>
            <a:r>
              <a:rPr lang="zh-CN" altLang="en-US" dirty="0"/>
              <a:t>下小上大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468813" y="4891088"/>
            <a:ext cx="3151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第二类</a:t>
            </a:r>
            <a:r>
              <a:rPr lang="en-US" altLang="zh-CN"/>
              <a:t>:  </a:t>
            </a:r>
            <a:r>
              <a:rPr lang="zh-CN" altLang="en-US"/>
              <a:t>下始上终</a:t>
            </a:r>
          </a:p>
        </p:txBody>
      </p:sp>
      <p:sp>
        <p:nvSpPr>
          <p:cNvPr id="51222" name="AutoShape 22"/>
          <p:cNvSpPr>
            <a:spLocks/>
          </p:cNvSpPr>
          <p:nvPr/>
        </p:nvSpPr>
        <p:spPr bwMode="auto">
          <a:xfrm>
            <a:off x="3906838" y="2781300"/>
            <a:ext cx="180975" cy="1306513"/>
          </a:xfrm>
          <a:prstGeom prst="leftBrace">
            <a:avLst>
              <a:gd name="adj1" fmla="val 601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AutoShape 23"/>
          <p:cNvSpPr>
            <a:spLocks/>
          </p:cNvSpPr>
          <p:nvPr/>
        </p:nvSpPr>
        <p:spPr bwMode="auto">
          <a:xfrm>
            <a:off x="4289425" y="4368800"/>
            <a:ext cx="153988" cy="1001713"/>
          </a:xfrm>
          <a:prstGeom prst="leftBrace">
            <a:avLst>
              <a:gd name="adj1" fmla="val 542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AutoShape 24"/>
          <p:cNvSpPr>
            <a:spLocks/>
          </p:cNvSpPr>
          <p:nvPr/>
        </p:nvSpPr>
        <p:spPr bwMode="auto">
          <a:xfrm>
            <a:off x="26670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5" name="Picture 25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227" name="Picture 2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8" name="Picture 2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9" name="Picture 2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0" name="Picture 3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1" name="Picture 3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5" grpId="0" autoUpdateAnimBg="0"/>
      <p:bldP spid="51207" grpId="0" autoUpdateAnimBg="0"/>
      <p:bldP spid="51208" grpId="0" autoUpdateAnimBg="0"/>
      <p:bldP spid="51209" grpId="0" autoUpdateAnimBg="0"/>
      <p:bldP spid="51214" grpId="0" autoUpdateAnimBg="0"/>
      <p:bldP spid="51215" grpId="0" autoUpdateAnimBg="0"/>
      <p:bldP spid="51216" grpId="0" autoUpdateAnimBg="0"/>
      <p:bldP spid="51217" grpId="0" autoUpdateAnimBg="0"/>
      <p:bldP spid="51218" grpId="0" autoUpdateAnimBg="0"/>
      <p:bldP spid="51219" grpId="0" autoUpdateAnimBg="0"/>
      <p:bldP spid="51220" grpId="0" autoUpdateAnimBg="0"/>
      <p:bldP spid="51222" grpId="0" animBg="1"/>
      <p:bldP spid="51223" grpId="0" animBg="1"/>
      <p:bldP spid="512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21023"/>
            <a:ext cx="1828800" cy="528637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62184"/>
              </p:ext>
            </p:extLst>
          </p:nvPr>
        </p:nvGraphicFramePr>
        <p:xfrm>
          <a:off x="2051720" y="665460"/>
          <a:ext cx="1358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Equation" r:id="rId3" imgW="1358640" imgH="660240" progId="Equation.3">
                  <p:embed/>
                </p:oleObj>
              </mc:Choice>
              <mc:Fallback>
                <p:oleObj name="Equation" r:id="rId3" imgW="13586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65460"/>
                        <a:ext cx="1358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4"/>
          <p:cNvSpPr txBox="1">
            <a:spLocks noChangeArrowheads="1"/>
          </p:cNvSpPr>
          <p:nvPr/>
        </p:nvSpPr>
        <p:spPr bwMode="auto">
          <a:xfrm>
            <a:off x="3302000" y="71626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其中 </a:t>
            </a:r>
            <a:r>
              <a:rPr lang="en-US" altLang="zh-CN" i="1" dirty="0"/>
              <a:t>L </a:t>
            </a:r>
            <a:r>
              <a:rPr lang="zh-CN" altLang="en-US" dirty="0"/>
              <a:t>是抛物线</a:t>
            </a: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87842"/>
              </p:ext>
            </p:extLst>
          </p:nvPr>
        </p:nvGraphicFramePr>
        <p:xfrm>
          <a:off x="5969000" y="71626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tion" r:id="rId5" imgW="965160" imgH="520560" progId="Equation.3">
                  <p:embed/>
                </p:oleObj>
              </mc:Choice>
              <mc:Fallback>
                <p:oleObj name="Equation" r:id="rId5" imgW="9651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71626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6"/>
          <p:cNvSpPr txBox="1">
            <a:spLocks noChangeArrowheads="1"/>
          </p:cNvSpPr>
          <p:nvPr/>
        </p:nvSpPr>
        <p:spPr bwMode="auto">
          <a:xfrm>
            <a:off x="576064" y="141634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/>
              <a:t>与点</a:t>
            </a:r>
            <a:r>
              <a:rPr lang="zh-CN" altLang="en-US" dirty="0"/>
              <a:t> </a:t>
            </a:r>
            <a:r>
              <a:rPr lang="en-US" altLang="zh-CN" i="1" dirty="0"/>
              <a:t>B </a:t>
            </a:r>
            <a:r>
              <a:rPr lang="en-US" altLang="zh-CN" dirty="0"/>
              <a:t>(1,1) </a:t>
            </a:r>
            <a:r>
              <a:rPr lang="zh-CN" altLang="en-US" dirty="0"/>
              <a:t>之间的一段弧 </a:t>
            </a:r>
            <a:r>
              <a:rPr lang="en-US" altLang="zh-CN" dirty="0"/>
              <a:t>.   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09600" y="194974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解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endParaRPr lang="en-US" altLang="zh-CN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3657"/>
              </p:ext>
            </p:extLst>
          </p:nvPr>
        </p:nvGraphicFramePr>
        <p:xfrm>
          <a:off x="1295400" y="194181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7" imgW="3581280" imgH="533160" progId="Equation.3">
                  <p:embed/>
                </p:oleObj>
              </mc:Choice>
              <mc:Fallback>
                <p:oleObj name="Equation" r:id="rId7" imgW="3581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41810"/>
                        <a:ext cx="358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11561"/>
              </p:ext>
            </p:extLst>
          </p:nvPr>
        </p:nvGraphicFramePr>
        <p:xfrm>
          <a:off x="1066800" y="2621260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9" imgW="1511280" imgH="723600" progId="Equation.3">
                  <p:embed/>
                </p:oleObj>
              </mc:Choice>
              <mc:Fallback>
                <p:oleObj name="Equation" r:id="rId9" imgW="1511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21260"/>
                        <a:ext cx="151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84216"/>
              </p:ext>
            </p:extLst>
          </p:nvPr>
        </p:nvGraphicFramePr>
        <p:xfrm>
          <a:off x="2659063" y="2526010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Equation" r:id="rId11" imgW="876240" imgH="825480" progId="Equation.3">
                  <p:embed/>
                </p:oleObj>
              </mc:Choice>
              <mc:Fallback>
                <p:oleObj name="Equation" r:id="rId11" imgW="8762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526010"/>
                        <a:ext cx="87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81361"/>
              </p:ext>
            </p:extLst>
          </p:nvPr>
        </p:nvGraphicFramePr>
        <p:xfrm>
          <a:off x="3606800" y="2621260"/>
          <a:ext cx="218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Equation" r:id="rId13" imgW="2184120" imgH="558720" progId="Equation.3">
                  <p:embed/>
                </p:oleObj>
              </mc:Choice>
              <mc:Fallback>
                <p:oleObj name="Equation" r:id="rId13" imgW="21841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621260"/>
                        <a:ext cx="218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15"/>
          <p:cNvSpPr txBox="1">
            <a:spLocks noChangeArrowheads="1"/>
          </p:cNvSpPr>
          <p:nvPr/>
        </p:nvSpPr>
        <p:spPr bwMode="auto">
          <a:xfrm>
            <a:off x="6858000" y="71626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上点 </a:t>
            </a:r>
            <a:r>
              <a:rPr lang="en-US" altLang="zh-CN" i="1"/>
              <a:t>O </a:t>
            </a:r>
            <a:r>
              <a:rPr lang="en-US" altLang="zh-CN"/>
              <a:t>(0,0)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77000" y="1988840"/>
            <a:ext cx="2057400" cy="2120900"/>
            <a:chOff x="4080" y="1568"/>
            <a:chExt cx="1296" cy="1336"/>
          </a:xfrm>
        </p:grpSpPr>
        <p:graphicFrame>
          <p:nvGraphicFramePr>
            <p:cNvPr id="10251" name="Object 9"/>
            <p:cNvGraphicFramePr>
              <a:graphicFrameLocks noChangeAspect="1"/>
            </p:cNvGraphicFramePr>
            <p:nvPr/>
          </p:nvGraphicFramePr>
          <p:xfrm>
            <a:off x="4080" y="27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8" name="Equation" r:id="rId15" imgW="304560" imgH="317160" progId="Equation.3">
                    <p:embed/>
                  </p:oleObj>
                </mc:Choice>
                <mc:Fallback>
                  <p:oleObj name="Equation" r:id="rId15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4" name="Group 18"/>
            <p:cNvGrpSpPr>
              <a:grpSpLocks/>
            </p:cNvGrpSpPr>
            <p:nvPr/>
          </p:nvGrpSpPr>
          <p:grpSpPr bwMode="auto">
            <a:xfrm>
              <a:off x="4176" y="1568"/>
              <a:ext cx="1200" cy="1312"/>
              <a:chOff x="4176" y="1568"/>
              <a:chExt cx="1200" cy="1312"/>
            </a:xfrm>
          </p:grpSpPr>
          <p:graphicFrame>
            <p:nvGraphicFramePr>
              <p:cNvPr id="10252" name="Object 10"/>
              <p:cNvGraphicFramePr>
                <a:graphicFrameLocks noChangeAspect="1"/>
              </p:cNvGraphicFramePr>
              <p:nvPr/>
            </p:nvGraphicFramePr>
            <p:xfrm>
              <a:off x="5062" y="2688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09" name="Equation" r:id="rId17" imgW="152280" imgH="304560" progId="Equation.3">
                      <p:embed/>
                    </p:oleObj>
                  </mc:Choice>
                  <mc:Fallback>
                    <p:oleObj name="Equation" r:id="rId17" imgW="15228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2" y="2688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11"/>
              <p:cNvGraphicFramePr>
                <a:graphicFrameLocks noChangeAspect="1"/>
              </p:cNvGraphicFramePr>
              <p:nvPr/>
            </p:nvGraphicFramePr>
            <p:xfrm>
              <a:off x="4725" y="230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10" name="Equation" r:id="rId19" imgW="253800" imgH="304560" progId="Equation.3">
                      <p:embed/>
                    </p:oleObj>
                  </mc:Choice>
                  <mc:Fallback>
                    <p:oleObj name="Equation" r:id="rId19" imgW="2538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5" y="230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5" name="Line 21"/>
              <p:cNvSpPr>
                <a:spLocks noChangeShapeType="1"/>
              </p:cNvSpPr>
              <p:nvPr/>
            </p:nvSpPr>
            <p:spPr bwMode="auto">
              <a:xfrm>
                <a:off x="4176" y="2673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6" name="Line 22"/>
              <p:cNvSpPr>
                <a:spLocks noChangeShapeType="1"/>
              </p:cNvSpPr>
              <p:nvPr/>
            </p:nvSpPr>
            <p:spPr bwMode="auto">
              <a:xfrm flipV="1">
                <a:off x="4176" y="1584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4" name="Object 12"/>
              <p:cNvGraphicFramePr>
                <a:graphicFrameLocks noChangeAspect="1"/>
              </p:cNvGraphicFramePr>
              <p:nvPr/>
            </p:nvGraphicFramePr>
            <p:xfrm>
              <a:off x="5232" y="272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11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72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5" name="Object 13"/>
              <p:cNvGraphicFramePr>
                <a:graphicFrameLocks noChangeAspect="1"/>
              </p:cNvGraphicFramePr>
              <p:nvPr/>
            </p:nvGraphicFramePr>
            <p:xfrm>
              <a:off x="4224" y="15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12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5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4"/>
              <p:cNvGraphicFramePr>
                <a:graphicFrameLocks noChangeAspect="1"/>
              </p:cNvGraphicFramePr>
              <p:nvPr/>
            </p:nvGraphicFramePr>
            <p:xfrm>
              <a:off x="4376" y="1872"/>
              <a:ext cx="61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13" name="Equation" r:id="rId25" imgW="977760" imgH="533160" progId="Equation.3">
                      <p:embed/>
                    </p:oleObj>
                  </mc:Choice>
                  <mc:Fallback>
                    <p:oleObj name="Equation" r:id="rId25" imgW="97776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6" y="1872"/>
                            <a:ext cx="61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7" name="Line 26"/>
              <p:cNvSpPr>
                <a:spLocks noChangeShapeType="1"/>
              </p:cNvSpPr>
              <p:nvPr/>
            </p:nvSpPr>
            <p:spPr bwMode="auto">
              <a:xfrm>
                <a:off x="5091" y="1813"/>
                <a:ext cx="0" cy="8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7" name="Object 15"/>
              <p:cNvGraphicFramePr>
                <a:graphicFrameLocks noChangeAspect="1"/>
              </p:cNvGraphicFramePr>
              <p:nvPr/>
            </p:nvGraphicFramePr>
            <p:xfrm>
              <a:off x="4768" y="1568"/>
              <a:ext cx="58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14" name="Equation" r:id="rId27" imgW="927000" imgH="406080" progId="Equation.3">
                      <p:embed/>
                    </p:oleObj>
                  </mc:Choice>
                  <mc:Fallback>
                    <p:oleObj name="Equation" r:id="rId27" imgW="92700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8" y="1568"/>
                            <a:ext cx="58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8" name="Freeform 28"/>
              <p:cNvSpPr>
                <a:spLocks/>
              </p:cNvSpPr>
              <p:nvPr/>
            </p:nvSpPr>
            <p:spPr bwMode="auto">
              <a:xfrm>
                <a:off x="4176" y="1802"/>
                <a:ext cx="906" cy="864"/>
              </a:xfrm>
              <a:custGeom>
                <a:avLst/>
                <a:gdLst>
                  <a:gd name="T0" fmla="*/ 0 w 906"/>
                  <a:gd name="T1" fmla="*/ 864 h 864"/>
                  <a:gd name="T2" fmla="*/ 90 w 906"/>
                  <a:gd name="T3" fmla="*/ 858 h 864"/>
                  <a:gd name="T4" fmla="*/ 180 w 906"/>
                  <a:gd name="T5" fmla="*/ 828 h 864"/>
                  <a:gd name="T6" fmla="*/ 270 w 906"/>
                  <a:gd name="T7" fmla="*/ 786 h 864"/>
                  <a:gd name="T8" fmla="*/ 360 w 906"/>
                  <a:gd name="T9" fmla="*/ 726 h 864"/>
                  <a:gd name="T10" fmla="*/ 456 w 906"/>
                  <a:gd name="T11" fmla="*/ 648 h 864"/>
                  <a:gd name="T12" fmla="*/ 546 w 906"/>
                  <a:gd name="T13" fmla="*/ 552 h 864"/>
                  <a:gd name="T14" fmla="*/ 636 w 906"/>
                  <a:gd name="T15" fmla="*/ 438 h 864"/>
                  <a:gd name="T16" fmla="*/ 726 w 906"/>
                  <a:gd name="T17" fmla="*/ 312 h 864"/>
                  <a:gd name="T18" fmla="*/ 816 w 906"/>
                  <a:gd name="T19" fmla="*/ 162 h 864"/>
                  <a:gd name="T20" fmla="*/ 906 w 906"/>
                  <a:gd name="T21" fmla="*/ 0 h 8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06"/>
                  <a:gd name="T34" fmla="*/ 0 h 864"/>
                  <a:gd name="T35" fmla="*/ 906 w 906"/>
                  <a:gd name="T36" fmla="*/ 864 h 8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06" h="864">
                    <a:moveTo>
                      <a:pt x="0" y="864"/>
                    </a:moveTo>
                    <a:lnTo>
                      <a:pt x="90" y="858"/>
                    </a:lnTo>
                    <a:lnTo>
                      <a:pt x="180" y="828"/>
                    </a:lnTo>
                    <a:lnTo>
                      <a:pt x="270" y="786"/>
                    </a:lnTo>
                    <a:lnTo>
                      <a:pt x="360" y="726"/>
                    </a:lnTo>
                    <a:lnTo>
                      <a:pt x="456" y="648"/>
                    </a:lnTo>
                    <a:lnTo>
                      <a:pt x="546" y="552"/>
                    </a:lnTo>
                    <a:lnTo>
                      <a:pt x="636" y="438"/>
                    </a:lnTo>
                    <a:lnTo>
                      <a:pt x="726" y="312"/>
                    </a:lnTo>
                    <a:lnTo>
                      <a:pt x="816" y="162"/>
                    </a:lnTo>
                    <a:lnTo>
                      <a:pt x="906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4218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9552" y="94297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b="1" dirty="0" smtClean="0">
                <a:solidFill>
                  <a:srgbClr val="FFFF00"/>
                </a:solidFill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58365"/>
              </p:ext>
            </p:extLst>
          </p:nvPr>
        </p:nvGraphicFramePr>
        <p:xfrm>
          <a:off x="2116584" y="914400"/>
          <a:ext cx="231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name="Equation" r:id="rId3" imgW="2311200" imgH="749160" progId="Equation.3">
                  <p:embed/>
                </p:oleObj>
              </mc:Choice>
              <mc:Fallback>
                <p:oleObj name="Equation" r:id="rId3" imgW="2311200" imgH="749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584" y="914400"/>
                        <a:ext cx="231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297263" y="965672"/>
            <a:ext cx="2867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其中</a:t>
            </a:r>
            <a:r>
              <a:rPr lang="en-US" altLang="zh-CN" i="1" dirty="0"/>
              <a:t>L</a:t>
            </a:r>
            <a:r>
              <a:rPr lang="zh-CN" altLang="en-US" dirty="0"/>
              <a:t>为圆周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887188"/>
              </p:ext>
            </p:extLst>
          </p:nvPr>
        </p:nvGraphicFramePr>
        <p:xfrm>
          <a:off x="6441132" y="892076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6" name="Equation" r:id="rId5" imgW="2019240" imgH="520560" progId="Equation.3">
                  <p:embed/>
                </p:oleObj>
              </mc:Choice>
              <mc:Fallback>
                <p:oleObj name="Equation" r:id="rId5" imgW="20192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132" y="892076"/>
                        <a:ext cx="2019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16144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提示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利用极坐标 </a:t>
            </a:r>
            <a:r>
              <a:rPr lang="en-US" altLang="zh-CN" dirty="0"/>
              <a:t>,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746500" y="144780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7" name="Equation" r:id="rId7" imgW="4178160" imgH="850680" progId="Equation.3">
                  <p:embed/>
                </p:oleObj>
              </mc:Choice>
              <mc:Fallback>
                <p:oleObj name="Equation" r:id="rId7" imgW="417816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447800"/>
                        <a:ext cx="417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706563" y="2184400"/>
          <a:ext cx="270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8" name="Equation" r:id="rId9" imgW="2705040" imgH="558720" progId="Equation.3">
                  <p:embed/>
                </p:oleObj>
              </mc:Choice>
              <mc:Fallback>
                <p:oleObj name="Equation" r:id="rId9" imgW="270504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184400"/>
                        <a:ext cx="2705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36600" y="29305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原式 </a:t>
            </a:r>
            <a:r>
              <a:rPr lang="en-US" altLang="zh-CN"/>
              <a:t>=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955800" y="2860675"/>
          <a:ext cx="147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9" name="Equation" r:id="rId11" imgW="1473120" imgH="723600" progId="Equation.3">
                  <p:embed/>
                </p:oleObj>
              </mc:Choice>
              <mc:Fallback>
                <p:oleObj name="Equation" r:id="rId11" imgW="147312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860675"/>
                        <a:ext cx="1473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3492500" y="2743200"/>
          <a:ext cx="336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name="Equation" r:id="rId13" imgW="3365280" imgH="901440" progId="Equation.3">
                  <p:embed/>
                </p:oleObj>
              </mc:Choice>
              <mc:Fallback>
                <p:oleObj name="Equation" r:id="rId13" imgW="336528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43200"/>
                        <a:ext cx="336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09600" y="38242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若用参数方程计算</a:t>
            </a:r>
            <a:r>
              <a:rPr lang="en-US" altLang="zh-CN"/>
              <a:t>,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295400" y="4884738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1" name="Equation" r:id="rId15" imgW="393480" imgH="317160" progId="Equation.3">
                  <p:embed/>
                </p:oleObj>
              </mc:Choice>
              <mc:Fallback>
                <p:oleObj name="Equation" r:id="rId15" imgW="39348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84738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4419600" y="480695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2" name="Equation" r:id="rId17" imgW="1803240" imgH="406080" progId="Equation.3">
                  <p:embed/>
                </p:oleObj>
              </mc:Choice>
              <mc:Fallback>
                <p:oleObj name="Equation" r:id="rId17" imgW="180324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0695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60" name="Group 44"/>
          <p:cNvGrpSpPr>
            <a:grpSpLocks/>
          </p:cNvGrpSpPr>
          <p:nvPr/>
        </p:nvGrpSpPr>
        <p:grpSpPr bwMode="auto">
          <a:xfrm>
            <a:off x="6464300" y="3810000"/>
            <a:ext cx="2184400" cy="1828800"/>
            <a:chOff x="4072" y="2400"/>
            <a:chExt cx="1376" cy="1152"/>
          </a:xfrm>
        </p:grpSpPr>
        <p:grpSp>
          <p:nvGrpSpPr>
            <p:cNvPr id="34859" name="Group 43"/>
            <p:cNvGrpSpPr>
              <a:grpSpLocks/>
            </p:cNvGrpSpPr>
            <p:nvPr/>
          </p:nvGrpSpPr>
          <p:grpSpPr bwMode="auto">
            <a:xfrm>
              <a:off x="4176" y="2401"/>
              <a:ext cx="1247" cy="1151"/>
              <a:chOff x="4176" y="2401"/>
              <a:chExt cx="1247" cy="1151"/>
            </a:xfrm>
          </p:grpSpPr>
          <p:sp>
            <p:nvSpPr>
              <p:cNvPr id="34837" name="Line 21"/>
              <p:cNvSpPr>
                <a:spLocks noChangeShapeType="1"/>
              </p:cNvSpPr>
              <p:nvPr/>
            </p:nvSpPr>
            <p:spPr bwMode="auto">
              <a:xfrm flipV="1">
                <a:off x="4272" y="2401"/>
                <a:ext cx="0" cy="11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4272" y="2564"/>
                <a:ext cx="864" cy="86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66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Line 23"/>
              <p:cNvSpPr>
                <a:spLocks noChangeShapeType="1"/>
              </p:cNvSpPr>
              <p:nvPr/>
            </p:nvSpPr>
            <p:spPr bwMode="auto">
              <a:xfrm>
                <a:off x="4176" y="2996"/>
                <a:ext cx="12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4840" name="Object 24"/>
            <p:cNvGraphicFramePr>
              <a:graphicFrameLocks noChangeAspect="1"/>
            </p:cNvGraphicFramePr>
            <p:nvPr/>
          </p:nvGraphicFramePr>
          <p:xfrm>
            <a:off x="5304" y="3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3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3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5"/>
            <p:cNvGraphicFramePr>
              <a:graphicFrameLocks noChangeAspect="1"/>
            </p:cNvGraphicFramePr>
            <p:nvPr/>
          </p:nvGraphicFramePr>
          <p:xfrm>
            <a:off x="5136" y="30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4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2" name="Object 26"/>
            <p:cNvGraphicFramePr>
              <a:graphicFrameLocks noChangeAspect="1"/>
            </p:cNvGraphicFramePr>
            <p:nvPr/>
          </p:nvGraphicFramePr>
          <p:xfrm>
            <a:off x="4116" y="30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5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0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27"/>
            <p:cNvGraphicFramePr>
              <a:graphicFrameLocks noChangeAspect="1"/>
            </p:cNvGraphicFramePr>
            <p:nvPr/>
          </p:nvGraphicFramePr>
          <p:xfrm>
            <a:off x="4072" y="2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6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2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6781800" y="4114800"/>
            <a:ext cx="971550" cy="671513"/>
            <a:chOff x="4272" y="2592"/>
            <a:chExt cx="612" cy="423"/>
          </a:xfrm>
        </p:grpSpPr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 flipV="1">
              <a:off x="4272" y="2592"/>
              <a:ext cx="612" cy="3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6" name="Object 30"/>
            <p:cNvGraphicFramePr>
              <a:graphicFrameLocks noChangeAspect="1"/>
            </p:cNvGraphicFramePr>
            <p:nvPr/>
          </p:nvGraphicFramePr>
          <p:xfrm>
            <a:off x="4512" y="2636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7" name="Equation" r:id="rId27" imgW="203040" imgH="228600" progId="Equation.3">
                    <p:embed/>
                  </p:oleObj>
                </mc:Choice>
                <mc:Fallback>
                  <p:oleObj name="Equation" r:id="rId27" imgW="20304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636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Object 31"/>
            <p:cNvGraphicFramePr>
              <a:graphicFrameLocks noChangeAspect="1"/>
            </p:cNvGraphicFramePr>
            <p:nvPr/>
          </p:nvGraphicFramePr>
          <p:xfrm>
            <a:off x="4476" y="2824"/>
            <a:ext cx="14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8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824"/>
                          <a:ext cx="14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4397" y="2913"/>
              <a:ext cx="48" cy="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49" name="Object 33"/>
          <p:cNvGraphicFramePr>
            <a:graphicFrameLocks noChangeAspect="1"/>
          </p:cNvGraphicFramePr>
          <p:nvPr/>
        </p:nvGraphicFramePr>
        <p:xfrm>
          <a:off x="4483100" y="2289175"/>
          <a:ext cx="100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9" name="Equation" r:id="rId31" imgW="1002960" imgH="330120" progId="Equation.3">
                  <p:embed/>
                </p:oleObj>
              </mc:Choice>
              <mc:Fallback>
                <p:oleObj name="Equation" r:id="rId31" imgW="1002960" imgH="3301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289175"/>
                        <a:ext cx="1003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AutoShape 34"/>
          <p:cNvSpPr>
            <a:spLocks/>
          </p:cNvSpPr>
          <p:nvPr/>
        </p:nvSpPr>
        <p:spPr bwMode="auto">
          <a:xfrm>
            <a:off x="1828800" y="45783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51" name="Object 35"/>
          <p:cNvGraphicFramePr>
            <a:graphicFrameLocks noChangeAspect="1"/>
          </p:cNvGraphicFramePr>
          <p:nvPr/>
        </p:nvGraphicFramePr>
        <p:xfrm>
          <a:off x="2135188" y="4413250"/>
          <a:ext cx="2171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name="Equation" r:id="rId33" imgW="2171520" imgH="545760" progId="Equation.3">
                  <p:embed/>
                </p:oleObj>
              </mc:Choice>
              <mc:Fallback>
                <p:oleObj name="Equation" r:id="rId33" imgW="2171520" imgH="5457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413250"/>
                        <a:ext cx="2171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2" name="Object 36"/>
          <p:cNvGraphicFramePr>
            <a:graphicFrameLocks noChangeAspect="1"/>
          </p:cNvGraphicFramePr>
          <p:nvPr/>
        </p:nvGraphicFramePr>
        <p:xfrm>
          <a:off x="2070100" y="5016500"/>
          <a:ext cx="143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name="Equation" r:id="rId35" imgW="1434960" imgH="545760" progId="Equation.3">
                  <p:embed/>
                </p:oleObj>
              </mc:Choice>
              <mc:Fallback>
                <p:oleObj name="Equation" r:id="rId35" imgW="1434960" imgH="5457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016500"/>
                        <a:ext cx="143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Line 37"/>
          <p:cNvSpPr>
            <a:spLocks noChangeShapeType="1"/>
          </p:cNvSpPr>
          <p:nvPr/>
        </p:nvSpPr>
        <p:spPr bwMode="auto">
          <a:xfrm flipH="1">
            <a:off x="7448550" y="4130675"/>
            <a:ext cx="298450" cy="6334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54" name="Object 38"/>
          <p:cNvGraphicFramePr>
            <a:graphicFrameLocks noChangeAspect="1"/>
          </p:cNvGraphicFramePr>
          <p:nvPr/>
        </p:nvGraphicFramePr>
        <p:xfrm>
          <a:off x="7731125" y="4445000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" name="Equation" r:id="rId37" imgW="152280" imgH="279360" progId="Equation.3">
                  <p:embed/>
                </p:oleObj>
              </mc:Choice>
              <mc:Fallback>
                <p:oleObj name="Equation" r:id="rId37" imgW="15228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4445000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5" name="Arc 39"/>
          <p:cNvSpPr>
            <a:spLocks/>
          </p:cNvSpPr>
          <p:nvPr/>
        </p:nvSpPr>
        <p:spPr bwMode="auto">
          <a:xfrm>
            <a:off x="7467600" y="4606925"/>
            <a:ext cx="184150" cy="161925"/>
          </a:xfrm>
          <a:custGeom>
            <a:avLst/>
            <a:gdLst>
              <a:gd name="G0" fmla="+- 0 0 0"/>
              <a:gd name="G1" fmla="+- 19230 0 0"/>
              <a:gd name="G2" fmla="+- 21600 0 0"/>
              <a:gd name="T0" fmla="*/ 9837 w 21600"/>
              <a:gd name="T1" fmla="*/ 0 h 19230"/>
              <a:gd name="T2" fmla="*/ 21600 w 21600"/>
              <a:gd name="T3" fmla="*/ 19230 h 19230"/>
              <a:gd name="T4" fmla="*/ 0 w 21600"/>
              <a:gd name="T5" fmla="*/ 19230 h 19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230" fill="none" extrusionOk="0">
                <a:moveTo>
                  <a:pt x="9837" y="-1"/>
                </a:moveTo>
                <a:cubicBezTo>
                  <a:pt x="17057" y="3693"/>
                  <a:pt x="21600" y="11120"/>
                  <a:pt x="21600" y="19230"/>
                </a:cubicBezTo>
              </a:path>
              <a:path w="21600" h="19230" stroke="0" extrusionOk="0">
                <a:moveTo>
                  <a:pt x="9837" y="-1"/>
                </a:moveTo>
                <a:cubicBezTo>
                  <a:pt x="17057" y="3693"/>
                  <a:pt x="21600" y="11120"/>
                  <a:pt x="21600" y="19230"/>
                </a:cubicBezTo>
                <a:lnTo>
                  <a:pt x="0" y="1923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4572000" y="3810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4863" name="Object 47"/>
          <p:cNvGraphicFramePr>
            <a:graphicFrameLocks noChangeAspect="1"/>
          </p:cNvGraphicFramePr>
          <p:nvPr/>
        </p:nvGraphicFramePr>
        <p:xfrm>
          <a:off x="1301750" y="5678488"/>
          <a:ext cx="2603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Equation" r:id="rId39" imgW="2603160" imgH="558720" progId="Equation.3">
                  <p:embed/>
                </p:oleObj>
              </mc:Choice>
              <mc:Fallback>
                <p:oleObj name="Equation" r:id="rId39" imgW="2603160" imgH="5587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5678488"/>
                        <a:ext cx="2603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4" name="Object 48"/>
          <p:cNvGraphicFramePr>
            <a:graphicFrameLocks noChangeAspect="1"/>
          </p:cNvGraphicFramePr>
          <p:nvPr/>
        </p:nvGraphicFramePr>
        <p:xfrm>
          <a:off x="4000500" y="55499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41" imgW="952200" imgH="850680" progId="Equation.3">
                  <p:embed/>
                </p:oleObj>
              </mc:Choice>
              <mc:Fallback>
                <p:oleObj name="Equation" r:id="rId41" imgW="952200" imgH="8506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499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65" name="Picture 49" descr="机动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4867" name="Picture 5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8" name="Picture 5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9" name="Picture 5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70" name="Picture 5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71" name="Picture 5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1" grpId="0" autoUpdateAnimBg="0"/>
      <p:bldP spid="34823" grpId="0" autoUpdateAnimBg="0"/>
      <p:bldP spid="34826" grpId="0" autoUpdateAnimBg="0"/>
      <p:bldP spid="34831" grpId="0" autoUpdateAnimBg="0"/>
      <p:bldP spid="34850" grpId="0" animBg="1"/>
      <p:bldP spid="34853" grpId="0" animBg="1"/>
      <p:bldP spid="34855" grpId="0" animBg="1"/>
      <p:bldP spid="348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97232"/>
              </p:ext>
            </p:extLst>
          </p:nvPr>
        </p:nvGraphicFramePr>
        <p:xfrm>
          <a:off x="6400800" y="2681064"/>
          <a:ext cx="2108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3" imgW="2108160" imgH="406080" progId="Equation.3">
                  <p:embed/>
                </p:oleObj>
              </mc:Choice>
              <mc:Fallback>
                <p:oleObj name="Equation" r:id="rId3" imgW="21081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81064"/>
                        <a:ext cx="2108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496" y="469677"/>
            <a:ext cx="3048000" cy="735012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ea typeface="楷体_GB2312" pitchFamily="49" charset="-122"/>
              </a:rPr>
              <a:t>：计算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71918"/>
              </p:ext>
            </p:extLst>
          </p:nvPr>
        </p:nvGraphicFramePr>
        <p:xfrm>
          <a:off x="2616696" y="548680"/>
          <a:ext cx="2819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5" imgW="3124080" imgH="660240" progId="Equation.3">
                  <p:embed/>
                </p:oleObj>
              </mc:Choice>
              <mc:Fallback>
                <p:oleObj name="Equation" r:id="rId5" imgW="312408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696" y="548680"/>
                        <a:ext cx="2819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489525" y="605631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L</a:t>
            </a:r>
            <a:r>
              <a:rPr lang="zh-CN" altLang="en-US"/>
              <a:t>为摆线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04479"/>
              </p:ext>
            </p:extLst>
          </p:nvPr>
        </p:nvGraphicFramePr>
        <p:xfrm>
          <a:off x="1735336" y="1309464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7" imgW="2260440" imgH="406080" progId="Equation.DSMT4">
                  <p:embed/>
                </p:oleObj>
              </mc:Choice>
              <mc:Fallback>
                <p:oleObj name="Equation" r:id="rId7" imgW="2260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36" y="1309464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81562"/>
              </p:ext>
            </p:extLst>
          </p:nvPr>
        </p:nvGraphicFramePr>
        <p:xfrm>
          <a:off x="4128492" y="1309464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9" imgW="2171520" imgH="406080" progId="Equation.3">
                  <p:embed/>
                </p:oleObj>
              </mc:Choice>
              <mc:Fallback>
                <p:oleObj name="Equation" r:id="rId9" imgW="21715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492" y="1309464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11560" y="1842864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上对应 </a:t>
            </a:r>
            <a:r>
              <a:rPr lang="en-US" altLang="zh-CN" i="1"/>
              <a:t>t </a:t>
            </a:r>
            <a:r>
              <a:rPr lang="zh-CN" altLang="en-US"/>
              <a:t>从 </a:t>
            </a:r>
            <a:r>
              <a:rPr lang="en-US" altLang="zh-CN"/>
              <a:t>0 </a:t>
            </a:r>
            <a:r>
              <a:rPr lang="zh-CN" altLang="en-US"/>
              <a:t>到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的一段弧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22300" y="2542952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47164"/>
              </p:ext>
            </p:extLst>
          </p:nvPr>
        </p:nvGraphicFramePr>
        <p:xfrm>
          <a:off x="914400" y="4274914"/>
          <a:ext cx="375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11" imgW="3759120" imgH="799920" progId="Equation.3">
                  <p:embed/>
                </p:oleObj>
              </mc:Choice>
              <mc:Fallback>
                <p:oleObj name="Equation" r:id="rId11" imgW="3759120" imgH="799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74914"/>
                        <a:ext cx="3759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67802"/>
              </p:ext>
            </p:extLst>
          </p:nvPr>
        </p:nvGraphicFramePr>
        <p:xfrm>
          <a:off x="2336800" y="5208364"/>
          <a:ext cx="3429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13" imgW="3429000" imgH="596880" progId="Equation.3">
                  <p:embed/>
                </p:oleObj>
              </mc:Choice>
              <mc:Fallback>
                <p:oleObj name="Equation" r:id="rId13" imgW="342900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208364"/>
                        <a:ext cx="3429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97121"/>
              </p:ext>
            </p:extLst>
          </p:nvPr>
        </p:nvGraphicFramePr>
        <p:xfrm>
          <a:off x="5943600" y="5176614"/>
          <a:ext cx="134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15" imgW="1346040" imgH="520560" progId="Equation.3">
                  <p:embed/>
                </p:oleObj>
              </mc:Choice>
              <mc:Fallback>
                <p:oleObj name="Equation" r:id="rId15" imgW="13460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76614"/>
                        <a:ext cx="1346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94772"/>
              </p:ext>
            </p:extLst>
          </p:nvPr>
        </p:nvGraphicFramePr>
        <p:xfrm>
          <a:off x="4495800" y="2681064"/>
          <a:ext cx="1879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17" imgW="1879560" imgH="406080" progId="Equation.3">
                  <p:embed/>
                </p:oleObj>
              </mc:Choice>
              <mc:Fallback>
                <p:oleObj name="Equation" r:id="rId17" imgW="18795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81064"/>
                        <a:ext cx="1879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73015"/>
              </p:ext>
            </p:extLst>
          </p:nvPr>
        </p:nvGraphicFramePr>
        <p:xfrm>
          <a:off x="4876800" y="3214464"/>
          <a:ext cx="3225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19" imgW="3225600" imgH="406080" progId="Equation.3">
                  <p:embed/>
                </p:oleObj>
              </mc:Choice>
              <mc:Fallback>
                <p:oleObj name="Equation" r:id="rId19" imgW="32256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14464"/>
                        <a:ext cx="3225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43415"/>
              </p:ext>
            </p:extLst>
          </p:nvPr>
        </p:nvGraphicFramePr>
        <p:xfrm>
          <a:off x="1752600" y="2655664"/>
          <a:ext cx="270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21" imgW="2705040" imgH="406080" progId="Equation.3">
                  <p:embed/>
                </p:oleObj>
              </mc:Choice>
              <mc:Fallback>
                <p:oleObj name="Equation" r:id="rId21" imgW="270504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55664"/>
                        <a:ext cx="270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30869"/>
              </p:ext>
            </p:extLst>
          </p:nvPr>
        </p:nvGraphicFramePr>
        <p:xfrm>
          <a:off x="4559300" y="3671664"/>
          <a:ext cx="1841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23" imgW="1841400" imgH="520560" progId="Equation.3">
                  <p:embed/>
                </p:oleObj>
              </mc:Choice>
              <mc:Fallback>
                <p:oleObj name="Equation" r:id="rId23" imgW="184140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671664"/>
                        <a:ext cx="1841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build="p" autoUpdateAnimBg="0"/>
      <p:bldP spid="358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45384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利用</a:t>
            </a:r>
            <a:r>
              <a:rPr lang="zh-CN" altLang="en-US" dirty="0" smtClean="0"/>
              <a:t>对称性简化</a:t>
            </a:r>
            <a:r>
              <a:rPr lang="zh-CN" altLang="en-US" dirty="0"/>
              <a:t>计算 </a:t>
            </a:r>
            <a:r>
              <a:rPr lang="en-US" altLang="zh-CN" dirty="0"/>
              <a:t>;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9600" y="19050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利用积分与路径无关的等价条件</a:t>
            </a:r>
            <a:r>
              <a:rPr lang="en-US" altLang="zh-CN"/>
              <a:t>;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09600" y="27432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利用格林公式 </a:t>
            </a:r>
            <a:r>
              <a:rPr lang="en-US" altLang="zh-CN"/>
              <a:t>(</a:t>
            </a:r>
            <a:r>
              <a:rPr lang="zh-CN" altLang="en-US"/>
              <a:t>注意</a:t>
            </a:r>
            <a:r>
              <a:rPr lang="zh-CN" altLang="en-US" b="1">
                <a:solidFill>
                  <a:schemeClr val="tx2"/>
                </a:solidFill>
              </a:rPr>
              <a:t>加辅助线的技巧</a:t>
            </a:r>
            <a:r>
              <a:rPr lang="en-US" altLang="zh-CN"/>
              <a:t>) ; 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2286000" cy="533400"/>
          </a:xfrm>
        </p:spPr>
        <p:txBody>
          <a:bodyPr/>
          <a:lstStyle/>
          <a:p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基本技巧</a:t>
            </a:r>
          </a:p>
        </p:txBody>
      </p:sp>
      <p:pic>
        <p:nvPicPr>
          <p:cNvPr id="6156" name="Picture 12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58" name="Picture 1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autoUpdateAnimBg="0"/>
      <p:bldP spid="6151" grpId="0" build="p" autoUpdateAnimBg="0"/>
      <p:bldP spid="615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43098"/>
            <a:ext cx="2209800" cy="6858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19239"/>
              </p:ext>
            </p:extLst>
          </p:nvPr>
        </p:nvGraphicFramePr>
        <p:xfrm>
          <a:off x="2098675" y="619298"/>
          <a:ext cx="45307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" imgW="4533840" imgH="660240" progId="Equation.3">
                  <p:embed/>
                </p:oleObj>
              </mc:Choice>
              <mc:Fallback>
                <p:oleObj name="Equation" r:id="rId3" imgW="453384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619298"/>
                        <a:ext cx="45307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629400" y="670098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其中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zh-CN" altLang="en-US" dirty="0"/>
              <a:t>是沿逆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85750" y="1279698"/>
            <a:ext cx="405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时针方向以原点为中心</a:t>
            </a:r>
            <a:r>
              <a:rPr lang="en-US" altLang="zh-CN"/>
              <a:t>,</a:t>
            </a:r>
          </a:p>
        </p:txBody>
      </p: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6248400" y="2575098"/>
            <a:ext cx="2533650" cy="2078038"/>
            <a:chOff x="3936" y="1440"/>
            <a:chExt cx="1596" cy="1309"/>
          </a:xfrm>
        </p:grpSpPr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4656" y="1680"/>
            <a:ext cx="20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0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20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936" y="2496"/>
              <a:ext cx="15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9" name="Arc 7"/>
            <p:cNvSpPr>
              <a:spLocks/>
            </p:cNvSpPr>
            <p:nvPr/>
          </p:nvSpPr>
          <p:spPr bwMode="auto">
            <a:xfrm>
              <a:off x="4086" y="1924"/>
              <a:ext cx="1164" cy="617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3045"/>
                <a:gd name="T1" fmla="*/ 19645 h 21600"/>
                <a:gd name="T2" fmla="*/ 43045 w 43045"/>
                <a:gd name="T3" fmla="*/ 19917 h 21600"/>
                <a:gd name="T4" fmla="*/ 21511 w 430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45" h="21600" fill="none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</a:path>
                <a:path w="43045" h="21600" stroke="0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4656" y="14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4583" y="2535"/>
            <a:ext cx="18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1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535"/>
                          <a:ext cx="18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/>
          </p:nvGraphicFramePr>
          <p:xfrm>
            <a:off x="4693" y="1440"/>
            <a:ext cx="20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2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" y="1440"/>
                          <a:ext cx="20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5351" y="2548"/>
            <a:ext cx="18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1" y="2548"/>
                          <a:ext cx="18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5121" y="248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248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3"/>
            <p:cNvGraphicFramePr>
              <a:graphicFrameLocks noChangeAspect="1"/>
            </p:cNvGraphicFramePr>
            <p:nvPr/>
          </p:nvGraphicFramePr>
          <p:xfrm>
            <a:off x="3984" y="2496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96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4"/>
            <p:cNvGraphicFramePr>
              <a:graphicFrameLocks noChangeAspect="1"/>
            </p:cNvGraphicFramePr>
            <p:nvPr/>
          </p:nvGraphicFramePr>
          <p:xfrm>
            <a:off x="5088" y="192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92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4272" y="1968"/>
              <a:ext cx="144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37756"/>
              </p:ext>
            </p:extLst>
          </p:nvPr>
        </p:nvGraphicFramePr>
        <p:xfrm>
          <a:off x="1835696" y="1889298"/>
          <a:ext cx="3527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19" imgW="3530520" imgH="545760" progId="Equation.3">
                  <p:embed/>
                </p:oleObj>
              </mc:Choice>
              <mc:Fallback>
                <p:oleObj name="Equation" r:id="rId19" imgW="3530520" imgH="5457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89298"/>
                        <a:ext cx="3527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16"/>
          <p:cNvSpPr>
            <a:spLocks noChangeShapeType="1"/>
          </p:cNvSpPr>
          <p:nvPr/>
        </p:nvSpPr>
        <p:spPr bwMode="auto">
          <a:xfrm flipH="1">
            <a:off x="7543800" y="4261023"/>
            <a:ext cx="7413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4038600" y="1279698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为半径的上半圆周</a:t>
            </a:r>
            <a:r>
              <a:rPr lang="en-US" altLang="zh-CN"/>
              <a:t>.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09600" y="197484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分析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  <p:bldP spid="8197" grpId="0" build="p" autoUpdateAnimBg="0"/>
      <p:bldP spid="8208" grpId="0" animBg="1"/>
      <p:bldP spid="8226" grpId="0" build="p" autoUpdateAnimBg="0"/>
      <p:bldP spid="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5" name="Arc 75"/>
          <p:cNvSpPr>
            <a:spLocks/>
          </p:cNvSpPr>
          <p:nvPr/>
        </p:nvSpPr>
        <p:spPr bwMode="auto">
          <a:xfrm>
            <a:off x="6764338" y="2809602"/>
            <a:ext cx="1677987" cy="822325"/>
          </a:xfrm>
          <a:custGeom>
            <a:avLst/>
            <a:gdLst>
              <a:gd name="G0" fmla="+- 21588 0 0"/>
              <a:gd name="G1" fmla="+- 21600 0 0"/>
              <a:gd name="G2" fmla="+- 21600 0 0"/>
              <a:gd name="T0" fmla="*/ 0 w 43188"/>
              <a:gd name="T1" fmla="*/ 20872 h 21600"/>
              <a:gd name="T2" fmla="*/ 43188 w 43188"/>
              <a:gd name="T3" fmla="*/ 21600 h 21600"/>
              <a:gd name="T4" fmla="*/ 21588 w 431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8" h="21600" fill="none" extrusionOk="0">
                <a:moveTo>
                  <a:pt x="0" y="20872"/>
                </a:moveTo>
                <a:cubicBezTo>
                  <a:pt x="392" y="9232"/>
                  <a:pt x="9942" y="-1"/>
                  <a:pt x="21588" y="0"/>
                </a:cubicBezTo>
                <a:cubicBezTo>
                  <a:pt x="33517" y="0"/>
                  <a:pt x="43188" y="9670"/>
                  <a:pt x="43188" y="21600"/>
                </a:cubicBezTo>
              </a:path>
              <a:path w="43188" h="21600" stroke="0" extrusionOk="0">
                <a:moveTo>
                  <a:pt x="0" y="20872"/>
                </a:moveTo>
                <a:cubicBezTo>
                  <a:pt x="392" y="9232"/>
                  <a:pt x="9942" y="-1"/>
                  <a:pt x="21588" y="0"/>
                </a:cubicBezTo>
                <a:cubicBezTo>
                  <a:pt x="33517" y="0"/>
                  <a:pt x="43188" y="9670"/>
                  <a:pt x="43188" y="21600"/>
                </a:cubicBezTo>
                <a:lnTo>
                  <a:pt x="21588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8" name="Line 78"/>
          <p:cNvSpPr>
            <a:spLocks noChangeShapeType="1"/>
          </p:cNvSpPr>
          <p:nvPr/>
        </p:nvSpPr>
        <p:spPr bwMode="auto">
          <a:xfrm>
            <a:off x="6553200" y="3612877"/>
            <a:ext cx="2227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31" name="Group 91"/>
          <p:cNvGrpSpPr>
            <a:grpSpLocks/>
          </p:cNvGrpSpPr>
          <p:nvPr/>
        </p:nvGrpSpPr>
        <p:grpSpPr bwMode="auto">
          <a:xfrm>
            <a:off x="6607497" y="2136577"/>
            <a:ext cx="2212975" cy="1868487"/>
            <a:chOff x="4171" y="359"/>
            <a:chExt cx="1394" cy="1177"/>
          </a:xfrm>
        </p:grpSpPr>
        <p:graphicFrame>
          <p:nvGraphicFramePr>
            <p:cNvPr id="10317" name="Object 77"/>
            <p:cNvGraphicFramePr>
              <a:graphicFrameLocks noChangeAspect="1"/>
            </p:cNvGraphicFramePr>
            <p:nvPr/>
          </p:nvGraphicFramePr>
          <p:xfrm>
            <a:off x="4776" y="575"/>
            <a:ext cx="18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" name="公式" r:id="rId3" imgW="152280" imgH="177480" progId="Equation.3">
                    <p:embed/>
                  </p:oleObj>
                </mc:Choice>
                <mc:Fallback>
                  <p:oleObj name="公式" r:id="rId3" imgW="152280" imgH="1774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575"/>
                          <a:ext cx="18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9" name="Arc 79"/>
            <p:cNvSpPr>
              <a:spLocks/>
            </p:cNvSpPr>
            <p:nvPr/>
          </p:nvSpPr>
          <p:spPr bwMode="auto">
            <a:xfrm>
              <a:off x="4263" y="794"/>
              <a:ext cx="1048" cy="555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3045"/>
                <a:gd name="T1" fmla="*/ 19645 h 21600"/>
                <a:gd name="T2" fmla="*/ 43045 w 43045"/>
                <a:gd name="T3" fmla="*/ 19917 h 21600"/>
                <a:gd name="T4" fmla="*/ 21511 w 430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45" h="21600" fill="none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</a:path>
                <a:path w="43045" h="21600" stroke="0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 flipV="1">
              <a:off x="4776" y="40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21" name="Object 81"/>
            <p:cNvGraphicFramePr>
              <a:graphicFrameLocks noChangeAspect="1"/>
            </p:cNvGraphicFramePr>
            <p:nvPr/>
          </p:nvGraphicFramePr>
          <p:xfrm>
            <a:off x="4711" y="1344"/>
            <a:ext cx="16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4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1344"/>
                          <a:ext cx="16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2" name="Object 82"/>
            <p:cNvGraphicFramePr>
              <a:graphicFrameLocks noChangeAspect="1"/>
            </p:cNvGraphicFramePr>
            <p:nvPr/>
          </p:nvGraphicFramePr>
          <p:xfrm>
            <a:off x="4810" y="359"/>
            <a:ext cx="18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5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59"/>
                          <a:ext cx="18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3" name="Object 83"/>
            <p:cNvGraphicFramePr>
              <a:graphicFrameLocks noChangeAspect="1"/>
            </p:cNvGraphicFramePr>
            <p:nvPr/>
          </p:nvGraphicFramePr>
          <p:xfrm>
            <a:off x="5402" y="1355"/>
            <a:ext cx="16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" y="1355"/>
                          <a:ext cx="16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4" name="Object 84"/>
            <p:cNvGraphicFramePr>
              <a:graphicFrameLocks noChangeAspect="1"/>
            </p:cNvGraphicFramePr>
            <p:nvPr/>
          </p:nvGraphicFramePr>
          <p:xfrm>
            <a:off x="5195" y="1294"/>
            <a:ext cx="2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" y="1294"/>
                          <a:ext cx="2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5" name="Object 85"/>
            <p:cNvGraphicFramePr>
              <a:graphicFrameLocks noChangeAspect="1"/>
            </p:cNvGraphicFramePr>
            <p:nvPr/>
          </p:nvGraphicFramePr>
          <p:xfrm>
            <a:off x="4171" y="1309"/>
            <a:ext cx="2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8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309"/>
                          <a:ext cx="2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6" name="Object 86"/>
            <p:cNvGraphicFramePr>
              <a:graphicFrameLocks noChangeAspect="1"/>
            </p:cNvGraphicFramePr>
            <p:nvPr/>
          </p:nvGraphicFramePr>
          <p:xfrm>
            <a:off x="5165" y="791"/>
            <a:ext cx="18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5" y="791"/>
                          <a:ext cx="18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7" name="Line 87"/>
          <p:cNvSpPr>
            <a:spLocks noChangeShapeType="1"/>
          </p:cNvSpPr>
          <p:nvPr/>
        </p:nvSpPr>
        <p:spPr bwMode="auto">
          <a:xfrm flipH="1">
            <a:off x="6980238" y="2858814"/>
            <a:ext cx="309562" cy="2047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7102475" y="3612877"/>
            <a:ext cx="9604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2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95310"/>
              </p:ext>
            </p:extLst>
          </p:nvPr>
        </p:nvGraphicFramePr>
        <p:xfrm>
          <a:off x="7086600" y="3058839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公式" r:id="rId17" imgW="164880" imgH="164880" progId="Equation.3">
                  <p:embed/>
                </p:oleObj>
              </mc:Choice>
              <mc:Fallback>
                <p:oleObj name="公式" r:id="rId17" imgW="164880" imgH="16488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58839"/>
                        <a:ext cx="3873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539552" y="620688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练习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621631" y="626690"/>
            <a:ext cx="7088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zh-CN" altLang="en-US" dirty="0"/>
              <a:t>是</a:t>
            </a:r>
            <a:r>
              <a:rPr lang="zh-CN" altLang="en-US" dirty="0" smtClean="0"/>
              <a:t>沿顺</a:t>
            </a:r>
            <a:r>
              <a:rPr lang="zh-CN" altLang="en-US" dirty="0" smtClean="0"/>
              <a:t>时针方向以原点为中心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为半径</a:t>
            </a:r>
            <a:endParaRPr lang="zh-CN" altLang="en-US" dirty="0"/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723853" y="1236290"/>
            <a:ext cx="2787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的</a:t>
            </a:r>
            <a:r>
              <a:rPr lang="zh-CN" altLang="en-US" dirty="0"/>
              <a:t>上半圆周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027833" y="1015304"/>
                <a:ext cx="5936655" cy="973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I</m:t>
                      </m:r>
                      <m:r>
                        <a:rPr lang="zh-CN" altLang="en-US"/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i="1"/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i="1"/>
                            <m:t> </m:t>
                          </m:r>
                          <m:r>
                            <a:rPr lang="zh-CN" altLang="en-US" i="1"/>
                            <m:t>𝐿</m:t>
                          </m:r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zh-CN" altLang="en-US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/>
                                  </m:ctrlPr>
                                </m:sSupPr>
                                <m:e>
                                  <m:r>
                                    <a:rPr lang="zh-CN" altLang="en-US" i="1"/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/>
                                    <m:t>2</m:t>
                                  </m:r>
                                </m:sup>
                              </m:sSup>
                              <m:r>
                                <a:rPr lang="zh-CN" altLang="en-US"/>
                                <m:t>−3</m:t>
                              </m:r>
                              <m:r>
                                <a:rPr lang="zh-CN" altLang="en-US" i="1"/>
                                <m:t>𝑦</m:t>
                              </m:r>
                              <m:r>
                                <a:rPr lang="zh-CN" altLang="en-US"/>
                                <m:t>)</m:t>
                              </m:r>
                              <m:r>
                                <a:rPr lang="zh-CN" altLang="en-US" i="1"/>
                                <m:t>𝑑𝑥</m:t>
                              </m:r>
                              <m:r>
                                <a:rPr lang="zh-CN" altLang="en-US"/>
                                <m:t>+(</m:t>
                              </m:r>
                              <m:sSup>
                                <m:sSupPr>
                                  <m:ctrlPr>
                                    <a:rPr lang="zh-CN" altLang="en-US" i="1"/>
                                  </m:ctrlPr>
                                </m:sSupPr>
                                <m:e>
                                  <m:r>
                                    <a:rPr lang="zh-CN" altLang="en-US" i="1"/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/>
                                    <m:t>2</m:t>
                                  </m:r>
                                </m:sup>
                              </m:sSup>
                              <m:r>
                                <a:rPr lang="zh-CN" altLang="en-US"/>
                                <m:t>−</m:t>
                              </m:r>
                              <m:r>
                                <a:rPr lang="zh-CN" altLang="en-US" i="1"/>
                                <m:t>𝑥</m:t>
                              </m:r>
                              <m:r>
                                <a:rPr lang="zh-CN" altLang="en-US"/>
                                <m:t>)</m:t>
                              </m:r>
                              <m:r>
                                <a:rPr lang="zh-CN" altLang="en-US" i="1"/>
                                <m:t>𝑑𝑦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3" y="1015304"/>
                <a:ext cx="5936655" cy="97353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5" grpId="0" animBg="1"/>
      <p:bldP spid="10328" grpId="0" animBg="1"/>
      <p:bldP spid="37" grpId="0" build="p" autoUpdateAnimBg="0"/>
      <p:bldP spid="39" grpId="0" build="p" autoUpdateAnimBg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4572000" cy="7620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二、曲面积分的计算法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9286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基本方法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49325" y="1752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曲面积分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549525" y="1600200"/>
          <a:ext cx="41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公式" r:id="rId3" imgW="190440" imgH="457200" progId="Equation.3">
                  <p:embed/>
                </p:oleObj>
              </mc:Choice>
              <mc:Fallback>
                <p:oleObj name="公式" r:id="rId3" imgW="1904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1600200"/>
                        <a:ext cx="4127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778125" y="14859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第一类</a:t>
            </a:r>
            <a:r>
              <a:rPr lang="en-US" altLang="zh-CN"/>
              <a:t>( </a:t>
            </a:r>
            <a:r>
              <a:rPr lang="zh-CN" altLang="en-US"/>
              <a:t>对面积 </a:t>
            </a:r>
            <a:r>
              <a:rPr lang="en-US" altLang="zh-CN"/>
              <a:t>)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778125" y="21336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第二类</a:t>
            </a:r>
            <a:r>
              <a:rPr lang="en-US" altLang="zh-CN"/>
              <a:t>( </a:t>
            </a:r>
            <a:r>
              <a:rPr lang="zh-CN" altLang="en-US"/>
              <a:t>对坐标 </a:t>
            </a:r>
            <a:r>
              <a:rPr lang="en-US" altLang="zh-CN"/>
              <a:t>)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292725" y="1600200"/>
          <a:ext cx="446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公式" r:id="rId5" imgW="190440" imgH="406080" progId="Equation.3">
                  <p:embed/>
                </p:oleObj>
              </mc:Choice>
              <mc:Fallback>
                <p:oleObj name="公式" r:id="rId5" imgW="1904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00200"/>
                        <a:ext cx="4460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5784850" y="2019300"/>
            <a:ext cx="1295400" cy="457200"/>
            <a:chOff x="3456" y="1632"/>
            <a:chExt cx="816" cy="288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3456" y="1680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3504" y="163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转化</a:t>
              </a:r>
            </a:p>
          </p:txBody>
        </p:sp>
      </p:grp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045325" y="1785938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二重积分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914400" y="2819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统一积分变量 </a:t>
            </a:r>
            <a:r>
              <a:rPr lang="en-US" altLang="zh-CN"/>
              <a:t>— </a:t>
            </a:r>
            <a:r>
              <a:rPr lang="zh-CN" altLang="en-US"/>
              <a:t>代入曲面方程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933450" y="37528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积分元素投影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3752850" y="3524250"/>
          <a:ext cx="41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公式" r:id="rId7" imgW="190440" imgH="457200" progId="Equation.3">
                  <p:embed/>
                </p:oleObj>
              </mc:Choice>
              <mc:Fallback>
                <p:oleObj name="公式" r:id="rId7" imgW="1904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524250"/>
                        <a:ext cx="4127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962400" y="34290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第一类</a:t>
            </a:r>
            <a:r>
              <a:rPr lang="en-US" altLang="zh-CN"/>
              <a:t>: </a:t>
            </a:r>
            <a:r>
              <a:rPr lang="zh-CN" altLang="en-US"/>
              <a:t>始终非负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962400" y="40386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第二类</a:t>
            </a:r>
            <a:r>
              <a:rPr lang="en-US" altLang="zh-CN"/>
              <a:t>: </a:t>
            </a:r>
            <a:r>
              <a:rPr lang="zh-CN" altLang="en-US"/>
              <a:t>有向投影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90600" y="466725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确定二重积分域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600200" y="527685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把曲面积分域投影到相关坐标面</a:t>
            </a:r>
          </a:p>
        </p:txBody>
      </p:sp>
      <p:pic>
        <p:nvPicPr>
          <p:cNvPr id="15380" name="Picture 20" descr="机动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82" name="Picture 2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3" name="Picture 2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4" name="Picture 2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5" name="Picture 2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6" name="Picture 2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6" grpId="0" autoUpdateAnimBg="0"/>
      <p:bldP spid="15367" grpId="0" autoUpdateAnimBg="0"/>
      <p:bldP spid="15372" grpId="0" autoUpdateAnimBg="0"/>
      <p:bldP spid="15373" grpId="0" autoUpdateAnimBg="0"/>
      <p:bldP spid="15374" grpId="0" autoUpdateAnimBg="0"/>
      <p:bldP spid="15376" grpId="0" autoUpdateAnimBg="0"/>
      <p:bldP spid="15377" grpId="0" autoUpdateAnimBg="0"/>
      <p:bldP spid="15378" grpId="0" autoUpdateAnimBg="0"/>
      <p:bldP spid="1537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588</Words>
  <Application>Microsoft Office PowerPoint</Application>
  <PresentationFormat>全屏显示(4:3)</PresentationFormat>
  <Paragraphs>97</Paragraphs>
  <Slides>13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Times New Roman</vt:lpstr>
      <vt:lpstr>宋体</vt:lpstr>
      <vt:lpstr>仿宋_GB2312</vt:lpstr>
      <vt:lpstr>华文行楷</vt:lpstr>
      <vt:lpstr>楷体_GB2312</vt:lpstr>
      <vt:lpstr>Arial</vt:lpstr>
      <vt:lpstr>Symbol</vt:lpstr>
      <vt:lpstr>默认设计模板</vt:lpstr>
      <vt:lpstr>BMP 图象</vt:lpstr>
      <vt:lpstr>Microsoft Equation 3.0</vt:lpstr>
      <vt:lpstr>Microsoft 公式 3.0</vt:lpstr>
      <vt:lpstr>MathType 6.0 Equation</vt:lpstr>
      <vt:lpstr>Equation</vt:lpstr>
      <vt:lpstr>公式</vt:lpstr>
      <vt:lpstr>习题课</vt:lpstr>
      <vt:lpstr>一、曲线积分的计算法</vt:lpstr>
      <vt:lpstr>例1. 计算</vt:lpstr>
      <vt:lpstr>PowerPoint 演示文稿</vt:lpstr>
      <vt:lpstr>例3：计算</vt:lpstr>
      <vt:lpstr>2. 基本技巧</vt:lpstr>
      <vt:lpstr>例4. 计算</vt:lpstr>
      <vt:lpstr>PowerPoint 演示文稿</vt:lpstr>
      <vt:lpstr>二、曲面积分的计算法</vt:lpstr>
      <vt:lpstr>PowerPoint 演示文稿</vt:lpstr>
      <vt:lpstr>2. 基本技巧</vt:lpstr>
      <vt:lpstr>PowerPoint 演示文稿</vt:lpstr>
      <vt:lpstr>PowerPoint 演示文稿</vt:lpstr>
      <vt:lpstr>斯托克斯公式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  线面积分的计算</dc:title>
  <dc:creator>caoyingluo</dc:creator>
  <cp:lastModifiedBy>houjy</cp:lastModifiedBy>
  <cp:revision>74</cp:revision>
  <dcterms:created xsi:type="dcterms:W3CDTF">2001-04-16T09:23:34Z</dcterms:created>
  <dcterms:modified xsi:type="dcterms:W3CDTF">2020-05-06T07:33:22Z</dcterms:modified>
</cp:coreProperties>
</file>