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3" r:id="rId2"/>
    <p:sldId id="294" r:id="rId3"/>
    <p:sldId id="289" r:id="rId4"/>
    <p:sldId id="258" r:id="rId5"/>
    <p:sldId id="295" r:id="rId6"/>
    <p:sldId id="296" r:id="rId7"/>
    <p:sldId id="259" r:id="rId8"/>
    <p:sldId id="260" r:id="rId9"/>
    <p:sldId id="261" r:id="rId10"/>
    <p:sldId id="262" r:id="rId11"/>
    <p:sldId id="284" r:id="rId12"/>
    <p:sldId id="263" r:id="rId13"/>
    <p:sldId id="28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66FF66"/>
    <a:srgbClr val="66FF33"/>
    <a:srgbClr val="339933"/>
    <a:srgbClr val="00CC00"/>
    <a:srgbClr val="006600"/>
    <a:srgbClr val="003CFC"/>
    <a:srgbClr val="00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2" autoAdjust="0"/>
    <p:restoredTop sz="90929"/>
  </p:normalViewPr>
  <p:slideViewPr>
    <p:cSldViewPr>
      <p:cViewPr varScale="1">
        <p:scale>
          <a:sx n="48" d="100"/>
          <a:sy n="48" d="100"/>
        </p:scale>
        <p:origin x="-1176" y="-62"/>
      </p:cViewPr>
      <p:guideLst>
        <p:guide orient="horz" pos="1248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5" Type="http://schemas.openxmlformats.org/officeDocument/2006/relationships/image" Target="../media/image2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Relationship Id="rId14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ABA612CF-EB5F-408B-9857-DB9398658B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639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A8C50ADC-11D3-41C1-9C52-F52C1720E2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140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ECAC3-D967-4459-B8B3-0CA3024D1D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140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FB4EB-9539-4E95-8730-1D505F389E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22841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9C484-2C18-4BB5-A883-786869E457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51351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10852-B08C-49DF-B212-A56D2CCF92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7253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89441-F127-480B-BB62-EDCBE6F5EA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7179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83E37-3269-4047-91A4-51F95C1499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67044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30675-C88A-4131-AC75-D56890B169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06656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ED995-E4A3-4E0F-B0C0-0933BEEEE9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55050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ACA5C-E444-4C39-AB3D-5E42B1B555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04199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FBD42-59D3-4318-A4B1-5785ABAD2D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24937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85B72-4DCE-497B-9C03-BB8B39961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9912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199A6820-BAEB-44CD-8207-033173F0D2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73.emf"/><Relationship Id="rId3" Type="http://schemas.openxmlformats.org/officeDocument/2006/relationships/oleObject" Target="../embeddings/oleObject57.bin"/><Relationship Id="rId21" Type="http://schemas.openxmlformats.org/officeDocument/2006/relationships/slide" Target="slide2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64.bin"/><Relationship Id="rId25" Type="http://schemas.openxmlformats.org/officeDocument/2006/relationships/image" Target="../media/image42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2.emf"/><Relationship Id="rId20" Type="http://schemas.openxmlformats.org/officeDocument/2006/relationships/image" Target="../media/image38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41.jpeg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image" Target="../media/image40.jpeg"/><Relationship Id="rId10" Type="http://schemas.openxmlformats.org/officeDocument/2006/relationships/image" Target="../media/image69.emf"/><Relationship Id="rId19" Type="http://schemas.openxmlformats.org/officeDocument/2006/relationships/image" Target="../media/image37.jpeg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1.emf"/><Relationship Id="rId22" Type="http://schemas.openxmlformats.org/officeDocument/2006/relationships/image" Target="../media/image3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38.jpeg"/><Relationship Id="rId3" Type="http://schemas.openxmlformats.org/officeDocument/2006/relationships/oleObject" Target="../embeddings/oleObject65.bin"/><Relationship Id="rId21" Type="http://schemas.openxmlformats.org/officeDocument/2006/relationships/image" Target="../media/image40.jpeg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8.emf"/><Relationship Id="rId17" Type="http://schemas.openxmlformats.org/officeDocument/2006/relationships/image" Target="../media/image3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0.emf"/><Relationship Id="rId20" Type="http://schemas.openxmlformats.org/officeDocument/2006/relationships/image" Target="../media/image39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image" Target="../media/image42.jpeg"/><Relationship Id="rId10" Type="http://schemas.openxmlformats.org/officeDocument/2006/relationships/image" Target="../media/image77.emf"/><Relationship Id="rId19" Type="http://schemas.openxmlformats.org/officeDocument/2006/relationships/slide" Target="slide2.xml"/><Relationship Id="rId4" Type="http://schemas.openxmlformats.org/officeDocument/2006/relationships/image" Target="../media/image74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9.emf"/><Relationship Id="rId22" Type="http://schemas.openxmlformats.org/officeDocument/2006/relationships/image" Target="../media/image4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7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37.jpeg"/><Relationship Id="rId18" Type="http://schemas.openxmlformats.org/officeDocument/2006/relationships/image" Target="../media/image41.jpeg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2.emf"/><Relationship Id="rId17" Type="http://schemas.openxmlformats.org/officeDocument/2006/relationships/image" Target="../media/image40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slide" Target="slide2.xml"/><Relationship Id="rId10" Type="http://schemas.openxmlformats.org/officeDocument/2006/relationships/image" Target="../media/image91.emf"/><Relationship Id="rId19" Type="http://schemas.openxmlformats.org/officeDocument/2006/relationships/image" Target="../media/image42.jpeg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102.emf"/><Relationship Id="rId3" Type="http://schemas.openxmlformats.org/officeDocument/2006/relationships/oleObject" Target="../embeddings/oleObject86.bin"/><Relationship Id="rId21" Type="http://schemas.openxmlformats.org/officeDocument/2006/relationships/slide" Target="slide2.xml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3.bin"/><Relationship Id="rId25" Type="http://schemas.openxmlformats.org/officeDocument/2006/relationships/image" Target="../media/image42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emf"/><Relationship Id="rId20" Type="http://schemas.openxmlformats.org/officeDocument/2006/relationships/image" Target="../media/image38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41.jpeg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image" Target="../media/image40.jpeg"/><Relationship Id="rId10" Type="http://schemas.openxmlformats.org/officeDocument/2006/relationships/image" Target="../media/image98.emf"/><Relationship Id="rId19" Type="http://schemas.openxmlformats.org/officeDocument/2006/relationships/image" Target="../media/image37.jpeg"/><Relationship Id="rId4" Type="http://schemas.openxmlformats.org/officeDocument/2006/relationships/image" Target="../media/image95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100.emf"/><Relationship Id="rId22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0.emf"/><Relationship Id="rId26" Type="http://schemas.openxmlformats.org/officeDocument/2006/relationships/image" Target="../media/image24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3.emf"/><Relationship Id="rId32" Type="http://schemas.openxmlformats.org/officeDocument/2006/relationships/image" Target="../media/image27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5.emf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5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emf"/><Relationship Id="rId22" Type="http://schemas.openxmlformats.org/officeDocument/2006/relationships/image" Target="../media/image22.e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8.jpeg"/><Relationship Id="rId3" Type="http://schemas.openxmlformats.org/officeDocument/2006/relationships/oleObject" Target="../embeddings/oleObject26.bin"/><Relationship Id="rId21" Type="http://schemas.openxmlformats.org/officeDocument/2006/relationships/image" Target="../media/image40.jpeg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emf"/><Relationship Id="rId17" Type="http://schemas.openxmlformats.org/officeDocument/2006/relationships/image" Target="../media/image37.jpeg"/><Relationship Id="rId25" Type="http://schemas.openxmlformats.org/officeDocument/2006/relationships/image" Target="../media/image3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.emf"/><Relationship Id="rId20" Type="http://schemas.openxmlformats.org/officeDocument/2006/relationships/image" Target="../media/image39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0.bin"/><Relationship Id="rId24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image" Target="../media/image42.jpeg"/><Relationship Id="rId10" Type="http://schemas.openxmlformats.org/officeDocument/2006/relationships/image" Target="../media/image32.emf"/><Relationship Id="rId19" Type="http://schemas.openxmlformats.org/officeDocument/2006/relationships/slide" Target="slide2.xml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emf"/><Relationship Id="rId22" Type="http://schemas.openxmlformats.org/officeDocument/2006/relationships/image" Target="../media/image4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50.emf"/><Relationship Id="rId26" Type="http://schemas.openxmlformats.org/officeDocument/2006/relationships/image" Target="../media/image38.jpeg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1.bin"/><Relationship Id="rId25" Type="http://schemas.openxmlformats.org/officeDocument/2006/relationships/image" Target="../media/image3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29" Type="http://schemas.openxmlformats.org/officeDocument/2006/relationships/image" Target="../media/image40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53.e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39.jpeg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42.bin"/><Relationship Id="rId31" Type="http://schemas.openxmlformats.org/officeDocument/2006/relationships/image" Target="../media/image42.jpeg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8.emf"/><Relationship Id="rId22" Type="http://schemas.openxmlformats.org/officeDocument/2006/relationships/image" Target="../media/image52.emf"/><Relationship Id="rId27" Type="http://schemas.openxmlformats.org/officeDocument/2006/relationships/slide" Target="slide2.xml"/><Relationship Id="rId30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33" Type="http://schemas.openxmlformats.org/officeDocument/2006/relationships/image" Target="../media/image42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29" Type="http://schemas.openxmlformats.org/officeDocument/2006/relationships/slide" Target="slide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64.emf"/><Relationship Id="rId32" Type="http://schemas.openxmlformats.org/officeDocument/2006/relationships/image" Target="../media/image41.jpeg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38.jpeg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53.bin"/><Relationship Id="rId31" Type="http://schemas.openxmlformats.org/officeDocument/2006/relationships/image" Target="../media/image40.jpeg"/><Relationship Id="rId4" Type="http://schemas.openxmlformats.org/officeDocument/2006/relationships/image" Target="../media/image54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image" Target="../media/image37.jpeg"/><Relationship Id="rId30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133600" y="1524000"/>
            <a:ext cx="3200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CBA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 sz="54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无穷级数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905000" y="320040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无穷级数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2000" y="5029200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无穷级数是研究函数的工具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19800" y="4449763"/>
            <a:ext cx="2209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表示函数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019800" y="502920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研究性质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019800" y="5592763"/>
            <a:ext cx="251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数值计算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886200" y="25908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数项级数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3886200" y="32004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幂级数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886200" y="3840163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付氏级数</a:t>
            </a:r>
          </a:p>
        </p:txBody>
      </p:sp>
      <p:sp>
        <p:nvSpPr>
          <p:cNvPr id="50187" name="AutoShape 11"/>
          <p:cNvSpPr>
            <a:spLocks/>
          </p:cNvSpPr>
          <p:nvPr/>
        </p:nvSpPr>
        <p:spPr bwMode="auto">
          <a:xfrm>
            <a:off x="3733800" y="27432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8" name="AutoShape 12"/>
          <p:cNvSpPr>
            <a:spLocks/>
          </p:cNvSpPr>
          <p:nvPr/>
        </p:nvSpPr>
        <p:spPr bwMode="auto">
          <a:xfrm>
            <a:off x="5867400" y="45720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9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3276600" cy="1066800"/>
          </a:xfrm>
        </p:spPr>
        <p:txBody>
          <a:bodyPr/>
          <a:lstStyle/>
          <a:p>
            <a:pPr algn="l"/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第十二章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0" grpId="0" autoUpdateAnimBg="0"/>
      <p:bldP spid="50181" grpId="0" autoUpdateAnimBg="0"/>
      <p:bldP spid="50182" grpId="0" autoUpdateAnimBg="0"/>
      <p:bldP spid="50183" grpId="0" autoUpdateAnimBg="0"/>
      <p:bldP spid="50184" grpId="0" autoUpdateAnimBg="0"/>
      <p:bldP spid="50185" grpId="0" autoUpdateAnimBg="0"/>
      <p:bldP spid="50186" grpId="0" autoUpdateAnimBg="0"/>
      <p:bldP spid="50187" grpId="0" animBg="1"/>
      <p:bldP spid="5018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638800" y="4860925"/>
            <a:ext cx="3200400" cy="1143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8925"/>
            <a:ext cx="47244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判别下列级数的敛散性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706563" y="895350"/>
          <a:ext cx="61674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3" imgW="6172200" imgH="1104840" progId="Equation.3">
                  <p:embed/>
                </p:oleObj>
              </mc:Choice>
              <mc:Fallback>
                <p:oleObj name="Equation" r:id="rId3" imgW="617220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895350"/>
                        <a:ext cx="616743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1981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 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685800" y="2624138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5" imgW="1346040" imgH="850680" progId="Equation.3">
                  <p:embed/>
                </p:oleObj>
              </mc:Choice>
              <mc:Fallback>
                <p:oleObj name="Equation" r:id="rId5" imgW="1346040" imgH="85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24138"/>
                        <a:ext cx="134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143000" y="3849688"/>
          <a:ext cx="7069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7" imgW="7073640" imgH="431640" progId="Equation.3">
                  <p:embed/>
                </p:oleObj>
              </mc:Choice>
              <mc:Fallback>
                <p:oleObj name="Equation" r:id="rId7" imgW="70736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49688"/>
                        <a:ext cx="7069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143000" y="4797425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9" imgW="1498320" imgH="406080" progId="Equation.3">
                  <p:embed/>
                </p:oleObj>
              </mc:Choice>
              <mc:Fallback>
                <p:oleObj name="Equation" r:id="rId9" imgW="149832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97425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705100" y="4784725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11" imgW="2412720" imgH="431640" progId="Equation.3">
                  <p:embed/>
                </p:oleObj>
              </mc:Choice>
              <mc:Fallback>
                <p:oleObj name="Equation" r:id="rId11" imgW="241272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784725"/>
                        <a:ext cx="241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85800" y="55006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所以级数 </a:t>
            </a:r>
            <a:r>
              <a:rPr lang="en-US" altLang="zh-CN"/>
              <a:t>(1) </a:t>
            </a:r>
            <a:r>
              <a:rPr lang="zh-CN" altLang="en-US"/>
              <a:t>发散 </a:t>
            </a:r>
            <a:r>
              <a:rPr lang="en-US" altLang="zh-CN"/>
              <a:t>;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715000" y="493712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技巧</a:t>
            </a:r>
            <a:r>
              <a:rPr lang="en-US" altLang="zh-CN" sz="2400" b="1"/>
              <a:t>:</a:t>
            </a:r>
            <a:endParaRPr lang="en-US" altLang="zh-CN" sz="2400"/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715000" y="5394325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/>
              <a:t>利用 “</a:t>
            </a:r>
            <a:r>
              <a:rPr lang="zh-CN" altLang="en-US" sz="2400" b="1">
                <a:solidFill>
                  <a:schemeClr val="tx2"/>
                </a:solidFill>
              </a:rPr>
              <a:t>拆项相消</a:t>
            </a:r>
            <a:r>
              <a:rPr lang="zh-CN" altLang="en-US" sz="2400"/>
              <a:t>” 求和</a:t>
            </a:r>
          </a:p>
        </p:txBody>
      </p: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2141538" y="2630488"/>
          <a:ext cx="85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13" imgW="850680" imgH="850680" progId="Equation.3">
                  <p:embed/>
                </p:oleObj>
              </mc:Choice>
              <mc:Fallback>
                <p:oleObj name="Equation" r:id="rId13" imgW="850680" imgH="850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630488"/>
                        <a:ext cx="85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3181350" y="2624138"/>
          <a:ext cx="85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15" imgW="850680" imgH="850680" progId="Equation.3">
                  <p:embed/>
                </p:oleObj>
              </mc:Choice>
              <mc:Fallback>
                <p:oleObj name="Equation" r:id="rId15" imgW="850680" imgH="850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624138"/>
                        <a:ext cx="85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4240213" y="2624138"/>
          <a:ext cx="196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17" imgW="1968480" imgH="850680" progId="Equation.3">
                  <p:embed/>
                </p:oleObj>
              </mc:Choice>
              <mc:Fallback>
                <p:oleObj name="Equation" r:id="rId17" imgW="1968480" imgH="850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2624138"/>
                        <a:ext cx="196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2192338" y="3794125"/>
            <a:ext cx="914400" cy="533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1582738" y="3717925"/>
            <a:ext cx="3048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4478338" y="3717925"/>
            <a:ext cx="3048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3640138" y="3717925"/>
            <a:ext cx="3048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5316538" y="3717925"/>
            <a:ext cx="3048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7678738" y="3717925"/>
            <a:ext cx="3048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343" name="Picture 31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45" name="Picture 3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6" name="Picture 34" descr="F:\My Documents\数学资源库\目录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7" name="Picture 3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8" name="Picture 3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9" name="Picture 3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" grpId="0" animBg="1"/>
      <p:bldP spid="13316" grpId="0" autoUpdateAnimBg="0"/>
      <p:bldP spid="13322" grpId="0" autoUpdateAnimBg="0"/>
      <p:bldP spid="13331" grpId="0" autoUpdateAnimBg="0"/>
      <p:bldP spid="13333" grpId="0" autoUpdateAnimBg="0"/>
      <p:bldP spid="13337" grpId="0" animBg="1"/>
      <p:bldP spid="13338" grpId="0" animBg="1"/>
      <p:bldP spid="13339" grpId="0" animBg="1"/>
      <p:bldP spid="13340" grpId="0" animBg="1"/>
      <p:bldP spid="13341" grpId="0" animBg="1"/>
      <p:bldP spid="133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09600" y="623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(2) </a:t>
            </a:r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1447800" y="479425"/>
          <a:ext cx="5397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Equation" r:id="rId3" imgW="5397480" imgH="927000" progId="Equation.3">
                  <p:embed/>
                </p:oleObj>
              </mc:Choice>
              <mc:Fallback>
                <p:oleObj name="Equation" r:id="rId3" imgW="5397480" imgH="927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9425"/>
                        <a:ext cx="5397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1905000" y="1635125"/>
          <a:ext cx="132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Equation" r:id="rId5" imgW="1320480" imgH="914400" progId="Equation.3">
                  <p:embed/>
                </p:oleObj>
              </mc:Choice>
              <mc:Fallback>
                <p:oleObj name="Equation" r:id="rId5" imgW="132048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35125"/>
                        <a:ext cx="1320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1828800" y="2765425"/>
          <a:ext cx="143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Equation" r:id="rId7" imgW="1434960" imgH="850680" progId="Equation.3">
                  <p:embed/>
                </p:oleObj>
              </mc:Choice>
              <mc:Fallback>
                <p:oleObj name="Equation" r:id="rId7" imgW="143496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65425"/>
                        <a:ext cx="1435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3352800" y="2971800"/>
          <a:ext cx="229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7" name="Equation" r:id="rId9" imgW="2298600" imgH="431640" progId="Equation.3">
                  <p:embed/>
                </p:oleObj>
              </mc:Choice>
              <mc:Fallback>
                <p:oleObj name="Equation" r:id="rId9" imgW="22986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229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685800" y="37338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所以级数 </a:t>
            </a:r>
            <a:r>
              <a:rPr lang="en-US" altLang="zh-CN"/>
              <a:t>(2) </a:t>
            </a:r>
            <a:r>
              <a:rPr lang="zh-CN" altLang="en-US"/>
              <a:t>收敛</a:t>
            </a:r>
            <a:r>
              <a:rPr lang="en-US" altLang="zh-CN"/>
              <a:t>, </a:t>
            </a:r>
            <a:r>
              <a:rPr lang="zh-CN" altLang="en-US"/>
              <a:t>其和为 </a:t>
            </a:r>
            <a:r>
              <a:rPr lang="en-US" altLang="zh-CN"/>
              <a:t>1 .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2133600" y="1406525"/>
            <a:ext cx="685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048000" y="1406525"/>
            <a:ext cx="685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60" name="Object 20"/>
          <p:cNvGraphicFramePr>
            <a:graphicFrameLocks noChangeAspect="1"/>
          </p:cNvGraphicFramePr>
          <p:nvPr/>
        </p:nvGraphicFramePr>
        <p:xfrm>
          <a:off x="3427413" y="1635125"/>
          <a:ext cx="138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Equation" r:id="rId11" imgW="1384200" imgH="914400" progId="Equation.3">
                  <p:embed/>
                </p:oleObj>
              </mc:Choice>
              <mc:Fallback>
                <p:oleObj name="Equation" r:id="rId11" imgW="1384200" imgH="914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1635125"/>
                        <a:ext cx="1384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4038600" y="1406525"/>
            <a:ext cx="685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62" name="Object 22"/>
          <p:cNvGraphicFramePr>
            <a:graphicFrameLocks noChangeAspect="1"/>
          </p:cNvGraphicFramePr>
          <p:nvPr/>
        </p:nvGraphicFramePr>
        <p:xfrm>
          <a:off x="4876800" y="1635125"/>
          <a:ext cx="138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9" name="Equation" r:id="rId13" imgW="1384200" imgH="914400" progId="Equation.3">
                  <p:embed/>
                </p:oleObj>
              </mc:Choice>
              <mc:Fallback>
                <p:oleObj name="Equation" r:id="rId13" imgW="1384200" imgH="914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35125"/>
                        <a:ext cx="1384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5562600" y="1406525"/>
            <a:ext cx="13716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64" name="Object 24"/>
          <p:cNvGraphicFramePr>
            <a:graphicFrameLocks noChangeAspect="1"/>
          </p:cNvGraphicFramePr>
          <p:nvPr/>
        </p:nvGraphicFramePr>
        <p:xfrm>
          <a:off x="6311900" y="1635125"/>
          <a:ext cx="252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0" name="Equation" r:id="rId15" imgW="2527200" imgH="914400" progId="Equation.3">
                  <p:embed/>
                </p:oleObj>
              </mc:Choice>
              <mc:Fallback>
                <p:oleObj name="Equation" r:id="rId15" imgW="2527200" imgH="914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1635125"/>
                        <a:ext cx="2527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28194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38100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44196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52578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57912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7162800" y="16351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4962525" y="4495800"/>
            <a:ext cx="3124200" cy="1219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4962525" y="4572000"/>
            <a:ext cx="146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技巧</a:t>
            </a:r>
            <a:r>
              <a:rPr lang="en-US" altLang="zh-CN" sz="2400" b="1"/>
              <a:t>:</a:t>
            </a:r>
            <a:endParaRPr lang="en-US" altLang="zh-CN" sz="2400"/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4953000" y="5105400"/>
            <a:ext cx="3362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/>
              <a:t>利用 “</a:t>
            </a:r>
            <a:r>
              <a:rPr lang="zh-CN" altLang="en-US" sz="2400" b="1">
                <a:solidFill>
                  <a:schemeClr val="tx2"/>
                </a:solidFill>
              </a:rPr>
              <a:t>拆项相消</a:t>
            </a:r>
            <a:r>
              <a:rPr lang="zh-CN" altLang="en-US" sz="2400"/>
              <a:t>” 求和</a:t>
            </a:r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63246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6629400" y="1711325"/>
            <a:ext cx="3810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5880" name="Picture 40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5882" name="Picture 4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83" name="Picture 43" descr="F:\My Documents\数学资源库\目录.jp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84" name="Picture 4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85" name="Picture 4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86" name="Picture 4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 autoUpdateAnimBg="0"/>
      <p:bldP spid="35855" grpId="0" build="p" autoUpdateAnimBg="0"/>
      <p:bldP spid="35858" grpId="0" animBg="1"/>
      <p:bldP spid="35859" grpId="0" animBg="1"/>
      <p:bldP spid="35861" grpId="0" animBg="1"/>
      <p:bldP spid="35863" grpId="0" animBg="1"/>
      <p:bldP spid="35865" grpId="0" animBg="1"/>
      <p:bldP spid="35866" grpId="0" animBg="1"/>
      <p:bldP spid="35867" grpId="0" animBg="1"/>
      <p:bldP spid="35868" grpId="0" animBg="1"/>
      <p:bldP spid="35869" grpId="0" animBg="1"/>
      <p:bldP spid="35870" grpId="0" animBg="1"/>
      <p:bldP spid="35871" grpId="0" animBg="1"/>
      <p:bldP spid="35872" grpId="0" autoUpdateAnimBg="0"/>
      <p:bldP spid="35873" grpId="0" autoUpdateAnimBg="0"/>
      <p:bldP spid="35874" grpId="0" animBg="1"/>
      <p:bldP spid="358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4878"/>
            <a:ext cx="54864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二、无穷级数的基本性质  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1301328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性质</a:t>
            </a: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/>
              <a:t>若级数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221728"/>
              </p:ext>
            </p:extLst>
          </p:nvPr>
        </p:nvGraphicFramePr>
        <p:xfrm>
          <a:off x="2895600" y="990178"/>
          <a:ext cx="86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3" imgW="863280" imgH="1104840" progId="Equation.3">
                  <p:embed/>
                </p:oleObj>
              </mc:Choice>
              <mc:Fallback>
                <p:oleObj name="Equation" r:id="rId3" imgW="863280" imgH="1104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90178"/>
                        <a:ext cx="863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733800" y="1301328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收敛于 </a:t>
            </a:r>
            <a:r>
              <a:rPr lang="en-US" altLang="zh-CN" i="1"/>
              <a:t>S </a:t>
            </a:r>
            <a:r>
              <a:rPr lang="en-US" altLang="zh-CN"/>
              <a:t>,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989116"/>
              </p:ext>
            </p:extLst>
          </p:nvPr>
        </p:nvGraphicFramePr>
        <p:xfrm>
          <a:off x="5867400" y="1079078"/>
          <a:ext cx="1562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5" imgW="1562040" imgH="1066680" progId="Equation.3">
                  <p:embed/>
                </p:oleObj>
              </mc:Choice>
              <mc:Fallback>
                <p:oleObj name="Equation" r:id="rId5" imgW="1562040" imgH="1066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079078"/>
                        <a:ext cx="1562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391400" y="1333078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则各项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04800" y="2228428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乘以常数</a:t>
            </a:r>
            <a:r>
              <a:rPr lang="zh-CN" altLang="en-US" i="1"/>
              <a:t>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所得级数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942680"/>
              </p:ext>
            </p:extLst>
          </p:nvPr>
        </p:nvGraphicFramePr>
        <p:xfrm>
          <a:off x="3657600" y="1999828"/>
          <a:ext cx="105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7" imgW="1054080" imgH="1066680" progId="Equation.3">
                  <p:embed/>
                </p:oleObj>
              </mc:Choice>
              <mc:Fallback>
                <p:oleObj name="Equation" r:id="rId7" imgW="1054080" imgH="1066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99828"/>
                        <a:ext cx="1054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648200" y="2215728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也收敛 </a:t>
            </a:r>
            <a:r>
              <a:rPr lang="en-US" altLang="zh-CN"/>
              <a:t>,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334000" y="1333078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5943600" y="2209378"/>
            <a:ext cx="1941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其和为 </a:t>
            </a:r>
            <a:r>
              <a:rPr lang="en-US" altLang="zh-CN" i="1"/>
              <a:t>c S .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609600" y="3263230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 b="1" smtClean="0">
                <a:ea typeface="楷体_GB2312" pitchFamily="49" charset="-122"/>
              </a:rPr>
              <a:t>性质</a:t>
            </a:r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设有两个收敛级数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457398"/>
              </p:ext>
            </p:extLst>
          </p:nvPr>
        </p:nvGraphicFramePr>
        <p:xfrm>
          <a:off x="1930400" y="3777580"/>
          <a:ext cx="15478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9" imgW="1549080" imgH="1104840" progId="Equation.3">
                  <p:embed/>
                </p:oleObj>
              </mc:Choice>
              <mc:Fallback>
                <p:oleObj name="Equation" r:id="rId9" imgW="154908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777580"/>
                        <a:ext cx="15478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28496"/>
              </p:ext>
            </p:extLst>
          </p:nvPr>
        </p:nvGraphicFramePr>
        <p:xfrm>
          <a:off x="4383088" y="3771230"/>
          <a:ext cx="1574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11" imgW="1574640" imgH="1104840" progId="Equation.3">
                  <p:embed/>
                </p:oleObj>
              </mc:Choice>
              <mc:Fallback>
                <p:oleObj name="Equation" r:id="rId11" imgW="157464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3771230"/>
                        <a:ext cx="1574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75456" y="510631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则级数</a:t>
            </a:r>
          </a:p>
        </p:txBody>
      </p:sp>
      <p:graphicFrame>
        <p:nvGraphicFramePr>
          <p:cNvPr id="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839731"/>
              </p:ext>
            </p:extLst>
          </p:nvPr>
        </p:nvGraphicFramePr>
        <p:xfrm>
          <a:off x="1688306" y="4844380"/>
          <a:ext cx="18526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13" imgW="1854000" imgH="1104840" progId="Equation.3">
                  <p:embed/>
                </p:oleObj>
              </mc:Choice>
              <mc:Fallback>
                <p:oleObj name="Equation" r:id="rId13" imgW="185400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306" y="4844380"/>
                        <a:ext cx="18526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447256" y="509203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也收敛</a:t>
            </a:r>
            <a:r>
              <a:rPr lang="en-US" altLang="zh-CN"/>
              <a:t>, </a:t>
            </a:r>
            <a:r>
              <a:rPr lang="zh-CN" altLang="en-US"/>
              <a:t>其和为</a:t>
            </a:r>
          </a:p>
        </p:txBody>
      </p:sp>
      <p:graphicFrame>
        <p:nvGraphicFramePr>
          <p:cNvPr id="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856741"/>
              </p:ext>
            </p:extLst>
          </p:nvPr>
        </p:nvGraphicFramePr>
        <p:xfrm>
          <a:off x="5885656" y="5203155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15" imgW="990360" imgH="393480" progId="Equation.3">
                  <p:embed/>
                </p:oleObj>
              </mc:Choice>
              <mc:Fallback>
                <p:oleObj name="Equation" r:id="rId15" imgW="990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656" y="5203155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1" grpId="0" autoUpdateAnimBg="0"/>
      <p:bldP spid="14343" grpId="0" autoUpdateAnimBg="0"/>
      <p:bldP spid="14344" grpId="0" autoUpdateAnimBg="0"/>
      <p:bldP spid="14346" grpId="0" autoUpdateAnimBg="0"/>
      <p:bldP spid="14360" grpId="0" autoUpdateAnimBg="0"/>
      <p:bldP spid="14361" grpId="0" build="p" autoUpdateAnimBg="0" advAuto="0"/>
      <p:bldP spid="34" grpId="0"/>
      <p:bldP spid="37" grpId="0" autoUpdateAnimBg="0"/>
      <p:bldP spid="3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609600" y="319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609600" y="16764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若两级数中一个收敛一个发散 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6477000" y="1371600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3" imgW="1815840" imgH="1066680" progId="Equation.3">
                  <p:embed/>
                </p:oleObj>
              </mc:Choice>
              <mc:Fallback>
                <p:oleObj name="Equation" r:id="rId3" imgW="1815840" imgH="10666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371600"/>
                        <a:ext cx="1816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1143000" y="22240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必发散 </a:t>
            </a:r>
            <a:r>
              <a:rPr lang="en-US" altLang="zh-CN"/>
              <a:t>. 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1143000" y="307181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但若二级数都发散 </a:t>
            </a:r>
            <a:r>
              <a:rPr lang="en-US" altLang="zh-CN"/>
              <a:t>,</a:t>
            </a:r>
          </a:p>
        </p:txBody>
      </p:sp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4343400" y="2819400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5" imgW="1815840" imgH="1066680" progId="Equation.3">
                  <p:embed/>
                </p:oleObj>
              </mc:Choice>
              <mc:Fallback>
                <p:oleObj name="Equation" r:id="rId5" imgW="1815840" imgH="1066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19400"/>
                        <a:ext cx="1816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172200" y="30718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不一定发散</a:t>
            </a:r>
            <a:r>
              <a:rPr lang="en-US" altLang="zh-CN"/>
              <a:t>.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1143000" y="4081463"/>
            <a:ext cx="139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/>
              <a:t> </a:t>
            </a:r>
          </a:p>
        </p:txBody>
      </p:sp>
      <p:graphicFrame>
        <p:nvGraphicFramePr>
          <p:cNvPr id="36896" name="Object 32"/>
          <p:cNvGraphicFramePr>
            <a:graphicFrameLocks noChangeAspect="1"/>
          </p:cNvGraphicFramePr>
          <p:nvPr/>
        </p:nvGraphicFramePr>
        <p:xfrm>
          <a:off x="2152650" y="4121150"/>
          <a:ext cx="2260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7" imgW="2260440" imgH="520560" progId="Equation.3">
                  <p:embed/>
                </p:oleObj>
              </mc:Choice>
              <mc:Fallback>
                <p:oleObj name="Equation" r:id="rId7" imgW="2260440" imgH="5205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121150"/>
                        <a:ext cx="2260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33"/>
          <p:cNvGraphicFramePr>
            <a:graphicFrameLocks noChangeAspect="1"/>
          </p:cNvGraphicFramePr>
          <p:nvPr/>
        </p:nvGraphicFramePr>
        <p:xfrm>
          <a:off x="4508500" y="4114800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Equation" r:id="rId9" imgW="2044440" imgH="533160" progId="Equation.3">
                  <p:embed/>
                </p:oleObj>
              </mc:Choice>
              <mc:Fallback>
                <p:oleObj name="Equation" r:id="rId9" imgW="2044440" imgH="5331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114800"/>
                        <a:ext cx="204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8" name="Object 34"/>
          <p:cNvGraphicFramePr>
            <a:graphicFrameLocks noChangeAspect="1"/>
          </p:cNvGraphicFramePr>
          <p:nvPr/>
        </p:nvGraphicFramePr>
        <p:xfrm>
          <a:off x="2209800" y="4953000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Equation" r:id="rId11" imgW="2006280" imgH="444240" progId="Equation.3">
                  <p:embed/>
                </p:oleObj>
              </mc:Choice>
              <mc:Fallback>
                <p:oleObj name="Equation" r:id="rId11" imgW="2006280" imgH="4442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200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609600" y="9144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  </a:t>
            </a:r>
            <a:r>
              <a:rPr lang="zh-CN" altLang="en-US"/>
              <a:t>性质</a:t>
            </a:r>
            <a:r>
              <a:rPr lang="en-US" altLang="zh-CN"/>
              <a:t>2 </a:t>
            </a:r>
            <a:r>
              <a:rPr lang="zh-CN" altLang="en-US"/>
              <a:t>表明收敛级数可逐项相加或减 </a:t>
            </a:r>
            <a:r>
              <a:rPr lang="en-US" altLang="zh-CN"/>
              <a:t>.</a:t>
            </a:r>
          </a:p>
        </p:txBody>
      </p:sp>
      <p:pic>
        <p:nvPicPr>
          <p:cNvPr id="36911" name="Picture 47" descr="机动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6913" name="Picture 4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14" name="Picture 50" descr="目录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15" name="Picture 5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16" name="Picture 5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17" name="Picture 5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6" grpId="0" autoUpdateAnimBg="0"/>
      <p:bldP spid="36888" grpId="0" autoUpdateAnimBg="0"/>
      <p:bldP spid="36889" grpId="0" autoUpdateAnimBg="0"/>
      <p:bldP spid="36891" grpId="0" autoUpdateAnimBg="0"/>
      <p:bldP spid="36895" grpId="0" autoUpdateAnimBg="0"/>
      <p:bldP spid="3690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5406"/>
            <a:ext cx="16002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性质</a:t>
            </a:r>
            <a:r>
              <a:rPr lang="en-US" altLang="zh-CN" sz="2800" b="1">
                <a:ea typeface="楷体_GB2312" pitchFamily="49" charset="-122"/>
              </a:rPr>
              <a:t>4.</a:t>
            </a:r>
            <a:r>
              <a:rPr lang="en-US" altLang="zh-CN" sz="2800">
                <a:ea typeface="楷体_GB2312" pitchFamily="49" charset="-122"/>
              </a:rPr>
              <a:t>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676400" y="2159694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收敛级数加括弧后所成的级数仍收敛于</a:t>
            </a:r>
            <a:r>
              <a:rPr lang="zh-CN" altLang="en-US" dirty="0" smtClean="0"/>
              <a:t>原</a:t>
            </a:r>
            <a:endParaRPr lang="zh-CN" altLang="en-US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2678806"/>
            <a:ext cx="2183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级数</a:t>
            </a:r>
            <a:r>
              <a:rPr lang="zh-CN" altLang="en-US" dirty="0" smtClean="0"/>
              <a:t>的和</a:t>
            </a:r>
            <a:r>
              <a:rPr lang="en-US" altLang="zh-CN" dirty="0"/>
              <a:t>.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09600" y="3398886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推论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若加括弧后的级数发散</a:t>
            </a:r>
            <a:r>
              <a:rPr lang="en-US" altLang="zh-CN"/>
              <a:t>, </a:t>
            </a:r>
            <a:r>
              <a:rPr lang="zh-CN" altLang="en-US"/>
              <a:t>则原级数必发散</a:t>
            </a:r>
            <a:r>
              <a:rPr lang="en-US" altLang="zh-CN"/>
              <a:t>.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09600" y="4238079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注意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收敛级数去括弧后所成的级数不一定收敛</a:t>
            </a:r>
            <a:r>
              <a:rPr lang="en-US" altLang="zh-CN"/>
              <a:t>.</a:t>
            </a:r>
          </a:p>
        </p:txBody>
      </p:sp>
      <p:graphicFrame>
        <p:nvGraphicFramePr>
          <p:cNvPr id="174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493194"/>
              </p:ext>
            </p:extLst>
          </p:nvPr>
        </p:nvGraphicFramePr>
        <p:xfrm>
          <a:off x="1713731" y="5167783"/>
          <a:ext cx="3362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3" imgW="3365280" imgH="406080" progId="Equation.3">
                  <p:embed/>
                </p:oleObj>
              </mc:Choice>
              <mc:Fallback>
                <p:oleObj name="Equation" r:id="rId3" imgW="336528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31" y="5167783"/>
                        <a:ext cx="33623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962822" y="5070127"/>
            <a:ext cx="1049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但</a:t>
            </a:r>
          </a:p>
        </p:txBody>
      </p:sp>
      <p:graphicFrame>
        <p:nvGraphicFramePr>
          <p:cNvPr id="174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389280"/>
              </p:ext>
            </p:extLst>
          </p:nvPr>
        </p:nvGraphicFramePr>
        <p:xfrm>
          <a:off x="5522044" y="5197375"/>
          <a:ext cx="2146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5" imgW="2145960" imgH="304560" progId="Equation.3">
                  <p:embed/>
                </p:oleObj>
              </mc:Choice>
              <mc:Fallback>
                <p:oleObj name="Equation" r:id="rId5" imgW="2145960" imgH="304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044" y="5197375"/>
                        <a:ext cx="2146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7686551" y="5070127"/>
            <a:ext cx="1277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发散</a:t>
            </a:r>
            <a:r>
              <a:rPr lang="en-US" altLang="zh-CN"/>
              <a:t>.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96888" y="507012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例如</a:t>
            </a:r>
            <a:r>
              <a:rPr lang="zh-CN" altLang="en-US"/>
              <a:t>，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609600" y="706016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 b="1" smtClean="0">
                <a:ea typeface="楷体_GB2312" pitchFamily="49" charset="-122"/>
              </a:rPr>
              <a:t>性质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1752600" y="720304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在级数前面加上或去掉</a:t>
            </a:r>
            <a:r>
              <a:rPr lang="zh-CN" altLang="en-US" b="1" dirty="0">
                <a:solidFill>
                  <a:schemeClr val="tx2"/>
                </a:solidFill>
              </a:rPr>
              <a:t>有限项</a:t>
            </a:r>
            <a:r>
              <a:rPr lang="en-US" altLang="zh-CN" dirty="0"/>
              <a:t>, </a:t>
            </a:r>
            <a:r>
              <a:rPr lang="zh-CN" altLang="en-US" dirty="0"/>
              <a:t>不会</a:t>
            </a:r>
            <a:r>
              <a:rPr lang="zh-CN" altLang="en-US" dirty="0" smtClean="0"/>
              <a:t>影响</a:t>
            </a:r>
            <a:endParaRPr lang="zh-CN" altLang="en-US" dirty="0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304800" y="1253704"/>
            <a:ext cx="28270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级数的</a:t>
            </a:r>
            <a:r>
              <a:rPr lang="zh-CN" altLang="en-US" dirty="0"/>
              <a:t>敛散性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autoUpdateAnimBg="0"/>
      <p:bldP spid="17412" grpId="0" autoUpdateAnimBg="0"/>
      <p:bldP spid="17426" grpId="0" autoUpdateAnimBg="0"/>
      <p:bldP spid="17428" grpId="0" autoUpdateAnimBg="0"/>
      <p:bldP spid="17430" grpId="0" autoUpdateAnimBg="0"/>
      <p:bldP spid="17432" grpId="0" autoUpdateAnimBg="0"/>
      <p:bldP spid="17436" grpId="0" autoUpdateAnimBg="0"/>
      <p:bldP spid="37" grpId="0" autoUpdateAnimBg="0"/>
      <p:bldP spid="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9530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三、级数收敛的必要条件</a:t>
            </a:r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  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09600" y="10795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设收敛级数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590800" y="839788"/>
          <a:ext cx="1562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3" imgW="1562040" imgH="1143000" progId="Equation.3">
                  <p:embed/>
                </p:oleObj>
              </mc:Choice>
              <mc:Fallback>
                <p:oleObj name="Equation" r:id="rId3" imgW="156204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39788"/>
                        <a:ext cx="1562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191000" y="10795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则必有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359400" y="1136650"/>
          <a:ext cx="180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5" imgW="1803240" imgH="634680" progId="Equation.3">
                  <p:embed/>
                </p:oleObj>
              </mc:Choice>
              <mc:Fallback>
                <p:oleObj name="Equation" r:id="rId5" imgW="180324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1136650"/>
                        <a:ext cx="1803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09600" y="1981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371600" y="2039938"/>
          <a:ext cx="209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7" imgW="2095200" imgH="444240" progId="Equation.3">
                  <p:embed/>
                </p:oleObj>
              </mc:Choice>
              <mc:Fallback>
                <p:oleObj name="Equation" r:id="rId7" imgW="209520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39938"/>
                        <a:ext cx="209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374775" y="2636838"/>
          <a:ext cx="46450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9" imgW="4647960" imgH="622080" progId="Equation.3">
                  <p:embed/>
                </p:oleObj>
              </mc:Choice>
              <mc:Fallback>
                <p:oleObj name="Equation" r:id="rId9" imgW="4647960" imgH="622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636838"/>
                        <a:ext cx="46450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6121400" y="2693988"/>
          <a:ext cx="165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11" imgW="1650960" imgH="317160" progId="Equation.3">
                  <p:embed/>
                </p:oleObj>
              </mc:Choice>
              <mc:Fallback>
                <p:oleObj name="Equation" r:id="rId11" imgW="165096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693988"/>
                        <a:ext cx="165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609600" y="34290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可见</a:t>
            </a:r>
            <a:r>
              <a:rPr lang="en-US" altLang="zh-CN"/>
              <a:t>:  </a:t>
            </a:r>
            <a:r>
              <a:rPr lang="zh-CN" altLang="en-US" b="1">
                <a:solidFill>
                  <a:schemeClr val="tx2"/>
                </a:solidFill>
              </a:rPr>
              <a:t>若级数的一般项不趋于</a:t>
            </a:r>
            <a:r>
              <a:rPr lang="en-US" altLang="zh-CN" b="1">
                <a:solidFill>
                  <a:schemeClr val="tx2"/>
                </a:solidFill>
              </a:rPr>
              <a:t>0 , </a:t>
            </a:r>
            <a:r>
              <a:rPr lang="zh-CN" altLang="en-US" b="1">
                <a:solidFill>
                  <a:schemeClr val="tx2"/>
                </a:solidFill>
              </a:rPr>
              <a:t>则级数必发散 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609600" y="4191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 b="1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1600200" y="4038600"/>
          <a:ext cx="546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13" imgW="5460840" imgH="850680" progId="Equation.3">
                  <p:embed/>
                </p:oleObj>
              </mc:Choice>
              <mc:Fallback>
                <p:oleObj name="Equation" r:id="rId13" imgW="546084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546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7010400" y="41910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其一般项为</a:t>
            </a:r>
          </a:p>
        </p:txBody>
      </p:sp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2743200" y="4876800"/>
          <a:ext cx="2552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15" imgW="2552400" imgH="850680" progId="Equation.3">
                  <p:embed/>
                </p:oleObj>
              </mc:Choice>
              <mc:Fallback>
                <p:oleObj name="Equation" r:id="rId15" imgW="2552400" imgH="850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6800"/>
                        <a:ext cx="2552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2590800" y="5805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不趋于</a:t>
            </a:r>
            <a:r>
              <a:rPr lang="en-US" altLang="zh-CN"/>
              <a:t>0,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962400" y="58054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因此这个级数发散</a:t>
            </a:r>
            <a:r>
              <a:rPr lang="en-US" altLang="zh-CN"/>
              <a:t>.</a:t>
            </a:r>
          </a:p>
        </p:txBody>
      </p:sp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406400" y="5867400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17" imgW="2260440" imgH="457200" progId="Equation.3">
                  <p:embed/>
                </p:oleObj>
              </mc:Choice>
              <mc:Fallback>
                <p:oleObj name="Equation" r:id="rId17" imgW="226044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5867400"/>
                        <a:ext cx="226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6" name="Picture 24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458" name="Picture 2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59" name="Picture 27" descr="F:\My Documents\数学资源库\目录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0" name="Picture 2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1" name="Picture 2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2" name="Picture 3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7" grpId="0" autoUpdateAnimBg="0"/>
      <p:bldP spid="18439" grpId="0" autoUpdateAnimBg="0"/>
      <p:bldP spid="18445" grpId="0" autoUpdateAnimBg="0"/>
      <p:bldP spid="18446" grpId="0" autoUpdateAnimBg="0"/>
      <p:bldP spid="18448" grpId="0" autoUpdateAnimBg="0"/>
      <p:bldP spid="18452" grpId="0" autoUpdateAnimBg="0"/>
      <p:bldP spid="1845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93576" y="579884"/>
            <a:ext cx="1447800" cy="6858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注意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632647"/>
              </p:ext>
            </p:extLst>
          </p:nvPr>
        </p:nvGraphicFramePr>
        <p:xfrm>
          <a:off x="1936576" y="719584"/>
          <a:ext cx="1676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3" imgW="1676160" imgH="622080" progId="Equation.3">
                  <p:embed/>
                </p:oleObj>
              </mc:Choice>
              <mc:Fallback>
                <p:oleObj name="Equation" r:id="rId3" imgW="1676160" imgH="622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576" y="719584"/>
                        <a:ext cx="1676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612976" y="594172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并非级数收敛的充分条件</a:t>
            </a:r>
            <a:r>
              <a:rPr lang="en-US" altLang="zh-CN"/>
              <a:t>.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93576" y="1524447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zh-CN" altLang="en-US"/>
              <a:t>调和级数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148054"/>
              </p:ext>
            </p:extLst>
          </p:nvPr>
        </p:nvGraphicFramePr>
        <p:xfrm>
          <a:off x="3549476" y="1265684"/>
          <a:ext cx="4102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5" imgW="4101840" imgH="1066680" progId="Equation.3">
                  <p:embed/>
                </p:oleObj>
              </mc:Choice>
              <mc:Fallback>
                <p:oleObj name="Equation" r:id="rId5" imgW="4101840" imgH="1066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476" y="1265684"/>
                        <a:ext cx="4102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12576" y="2561084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虽然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97710"/>
              </p:ext>
            </p:extLst>
          </p:nvPr>
        </p:nvGraphicFramePr>
        <p:xfrm>
          <a:off x="1250776" y="2408684"/>
          <a:ext cx="3098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7" imgW="3098520" imgH="876240" progId="Equation.3">
                  <p:embed/>
                </p:oleObj>
              </mc:Choice>
              <mc:Fallback>
                <p:oleObj name="Equation" r:id="rId7" imgW="3098520" imgH="876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776" y="2408684"/>
                        <a:ext cx="3098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374976" y="2537272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但此级数发散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1" grpId="0" autoUpdateAnimBg="0"/>
      <p:bldP spid="19463" grpId="0" autoUpdateAnimBg="0"/>
      <p:bldP spid="1946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358900" y="1125538"/>
            <a:ext cx="70389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常数项级数的概念和性质 </a:t>
            </a:r>
            <a:endParaRPr lang="zh-CN" altLang="en-US" sz="48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447925" y="2449513"/>
            <a:ext cx="457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一、常数项级数的概念</a:t>
            </a:r>
            <a:r>
              <a:rPr lang="zh-CN" altLang="en-US" sz="3200" dirty="0"/>
              <a:t> </a:t>
            </a:r>
            <a:endParaRPr lang="zh-CN" altLang="en-US" dirty="0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447925" y="3306763"/>
            <a:ext cx="479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二、无穷级数的基本性质 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447925" y="4144963"/>
            <a:ext cx="479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三、级数收敛的必要条件 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270125" y="4906963"/>
            <a:ext cx="3867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/>
              <a:t>*</a:t>
            </a:r>
            <a:r>
              <a:rPr lang="zh-CN" altLang="en-US" sz="3200" b="1" dirty="0"/>
              <a:t>四、柯西审敛原理  </a:t>
            </a:r>
          </a:p>
        </p:txBody>
      </p:sp>
      <p:sp>
        <p:nvSpPr>
          <p:cNvPr id="51226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2133600" cy="838200"/>
          </a:xfrm>
        </p:spPr>
        <p:txBody>
          <a:bodyPr/>
          <a:lstStyle/>
          <a:p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51228" name="AutoShape 2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3429000"/>
            <a:ext cx="48006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9" name="AutoShape 2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4191000"/>
            <a:ext cx="48768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0" name="AutoShape 3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362200" y="5029200"/>
            <a:ext cx="48006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31" name="Object 31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name="BMP 图象" r:id="rId5" imgW="3390476" imgH="3409524" progId="Paint.Picture">
                  <p:embed/>
                </p:oleObj>
              </mc:Choice>
              <mc:Fallback>
                <p:oleObj name="BMP 图象" r:id="rId5" imgW="3390476" imgH="3409524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7162800" y="250825"/>
            <a:ext cx="17938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第十二章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1054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2CBA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一、常数项级数的概念</a:t>
            </a:r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5330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引例</a:t>
            </a:r>
            <a:r>
              <a:rPr lang="en-US" altLang="zh-CN" b="1" dirty="0">
                <a:solidFill>
                  <a:schemeClr val="tx2"/>
                </a:solidFill>
              </a:rPr>
              <a:t>1.</a:t>
            </a:r>
            <a:r>
              <a:rPr lang="en-US" altLang="zh-CN" dirty="0"/>
              <a:t>  (</a:t>
            </a:r>
            <a:r>
              <a:rPr lang="zh-CN" altLang="en-US" dirty="0" smtClean="0">
                <a:solidFill>
                  <a:srgbClr val="FFFF00"/>
                </a:solidFill>
              </a:rPr>
              <a:t>割圆术</a:t>
            </a:r>
            <a:r>
              <a:rPr lang="en-US" altLang="zh-CN" dirty="0" smtClean="0">
                <a:solidFill>
                  <a:srgbClr val="FFFF00"/>
                </a:solidFill>
              </a:rPr>
              <a:t>—</a:t>
            </a:r>
            <a:r>
              <a:rPr lang="zh-CN" altLang="en-US" dirty="0" smtClean="0">
                <a:solidFill>
                  <a:srgbClr val="FFFF00"/>
                </a:solidFill>
              </a:rPr>
              <a:t>刘徽</a:t>
            </a:r>
            <a:r>
              <a:rPr lang="en-US" altLang="zh-CN" dirty="0"/>
              <a:t>)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依次作圆内接正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302000" y="1600200"/>
          <a:ext cx="317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name="Equation" r:id="rId3" imgW="3174840" imgH="520560" progId="Equation.3">
                  <p:embed/>
                </p:oleObj>
              </mc:Choice>
              <mc:Fallback>
                <p:oleObj name="Equation" r:id="rId3" imgW="317484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600200"/>
                        <a:ext cx="317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400800" y="1600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边形</a:t>
            </a:r>
            <a:r>
              <a:rPr lang="en-US" altLang="zh-CN">
                <a:latin typeface="楷体_GB2312" pitchFamily="49" charset="-122"/>
              </a:rPr>
              <a:t>,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905000" y="4510088"/>
            <a:ext cx="440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这个和逼近于圆的面积 </a:t>
            </a:r>
            <a:r>
              <a:rPr lang="en-US" altLang="zh-CN" i="1"/>
              <a:t>A </a:t>
            </a:r>
            <a:r>
              <a:rPr lang="en-US" altLang="zh-CN"/>
              <a:t>.</a:t>
            </a: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1508125" y="38862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name="Equation" r:id="rId5" imgW="355320" imgH="444240" progId="Equation.3">
                  <p:embed/>
                </p:oleObj>
              </mc:Choice>
              <mc:Fallback>
                <p:oleObj name="Equation" r:id="rId5" imgW="35532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38862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936750" y="3914775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5" name="Equation" r:id="rId7" imgW="583920" imgH="444240" progId="Equation.3">
                  <p:embed/>
                </p:oleObj>
              </mc:Choice>
              <mc:Fallback>
                <p:oleObj name="Equation" r:id="rId7" imgW="5839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914775"/>
                        <a:ext cx="58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630488" y="3914775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6" name="Equation" r:id="rId9" imgW="634680" imgH="444240" progId="Equation.3">
                  <p:embed/>
                </p:oleObj>
              </mc:Choice>
              <mc:Fallback>
                <p:oleObj name="Equation" r:id="rId9" imgW="6346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914775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3352800" y="4043363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name="Equation" r:id="rId11" imgW="622080" imgH="241200" progId="Equation.3">
                  <p:embed/>
                </p:oleObj>
              </mc:Choice>
              <mc:Fallback>
                <p:oleObj name="Equation" r:id="rId11" imgW="62208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43363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4114800" y="3916363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name="Equation" r:id="rId13" imgW="647640" imgH="444240" progId="Equation.3">
                  <p:embed/>
                </p:oleObj>
              </mc:Choice>
              <mc:Fallback>
                <p:oleObj name="Equation" r:id="rId13" imgW="6476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16363"/>
                        <a:ext cx="64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7239000" y="1598613"/>
            <a:ext cx="1752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en-US" altLang="zh-CN"/>
              <a:t> </a:t>
            </a:r>
            <a:r>
              <a:rPr lang="zh-CN" altLang="en-US"/>
              <a:t>表示</a:t>
            </a:r>
          </a:p>
        </p:txBody>
      </p:sp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457200" y="4570413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Equation" r:id="rId15" imgW="1523880" imgH="444240" progId="Equation.3">
                  <p:embed/>
                </p:oleObj>
              </mc:Choice>
              <mc:Fallback>
                <p:oleObj name="Equation" r:id="rId15" imgW="152388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0413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04800" y="5105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1414463" y="5422900"/>
          <a:ext cx="43767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0" name="Equation" r:id="rId17" imgW="4381200" imgH="444240" progId="Equation.3">
                  <p:embed/>
                </p:oleObj>
              </mc:Choice>
              <mc:Fallback>
                <p:oleObj name="Equation" r:id="rId17" imgW="438120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5422900"/>
                        <a:ext cx="43767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6489700" y="2519363"/>
            <a:ext cx="2349500" cy="235267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5" name="AutoShape 19"/>
          <p:cNvSpPr>
            <a:spLocks noChangeArrowheads="1"/>
          </p:cNvSpPr>
          <p:nvPr/>
        </p:nvSpPr>
        <p:spPr bwMode="auto">
          <a:xfrm>
            <a:off x="6630988" y="2514600"/>
            <a:ext cx="2073275" cy="1751013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76" name="Group 20"/>
          <p:cNvGrpSpPr>
            <a:grpSpLocks/>
          </p:cNvGrpSpPr>
          <p:nvPr/>
        </p:nvGrpSpPr>
        <p:grpSpPr bwMode="auto">
          <a:xfrm>
            <a:off x="6630988" y="2514600"/>
            <a:ext cx="2073275" cy="2335213"/>
            <a:chOff x="3936" y="1968"/>
            <a:chExt cx="1536" cy="1728"/>
          </a:xfrm>
        </p:grpSpPr>
        <p:sp>
          <p:nvSpPr>
            <p:cNvPr id="45077" name="Freeform 21"/>
            <p:cNvSpPr>
              <a:spLocks/>
            </p:cNvSpPr>
            <p:nvPr/>
          </p:nvSpPr>
          <p:spPr bwMode="auto">
            <a:xfrm>
              <a:off x="4704" y="1968"/>
              <a:ext cx="768" cy="1296"/>
            </a:xfrm>
            <a:custGeom>
              <a:avLst/>
              <a:gdLst>
                <a:gd name="T0" fmla="*/ 0 w 768"/>
                <a:gd name="T1" fmla="*/ 0 h 1296"/>
                <a:gd name="T2" fmla="*/ 768 w 768"/>
                <a:gd name="T3" fmla="*/ 480 h 1296"/>
                <a:gd name="T4" fmla="*/ 768 w 768"/>
                <a:gd name="T5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296">
                  <a:moveTo>
                    <a:pt x="0" y="0"/>
                  </a:moveTo>
                  <a:lnTo>
                    <a:pt x="768" y="480"/>
                  </a:lnTo>
                  <a:lnTo>
                    <a:pt x="768" y="1296"/>
                  </a:lnTo>
                </a:path>
              </a:pathLst>
            </a:custGeom>
            <a:solidFill>
              <a:srgbClr val="33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Freeform 22"/>
            <p:cNvSpPr>
              <a:spLocks/>
            </p:cNvSpPr>
            <p:nvPr/>
          </p:nvSpPr>
          <p:spPr bwMode="auto">
            <a:xfrm>
              <a:off x="3936" y="3264"/>
              <a:ext cx="1536" cy="432"/>
            </a:xfrm>
            <a:custGeom>
              <a:avLst/>
              <a:gdLst>
                <a:gd name="T0" fmla="*/ 0 w 1536"/>
                <a:gd name="T1" fmla="*/ 0 h 432"/>
                <a:gd name="T2" fmla="*/ 768 w 1536"/>
                <a:gd name="T3" fmla="*/ 432 h 432"/>
                <a:gd name="T4" fmla="*/ 1536 w 1536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432">
                  <a:moveTo>
                    <a:pt x="0" y="0"/>
                  </a:moveTo>
                  <a:lnTo>
                    <a:pt x="768" y="432"/>
                  </a:lnTo>
                  <a:lnTo>
                    <a:pt x="1536" y="0"/>
                  </a:lnTo>
                </a:path>
              </a:pathLst>
            </a:custGeom>
            <a:solidFill>
              <a:srgbClr val="33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Freeform 23"/>
            <p:cNvSpPr>
              <a:spLocks/>
            </p:cNvSpPr>
            <p:nvPr/>
          </p:nvSpPr>
          <p:spPr bwMode="auto">
            <a:xfrm>
              <a:off x="3936" y="1968"/>
              <a:ext cx="768" cy="1296"/>
            </a:xfrm>
            <a:custGeom>
              <a:avLst/>
              <a:gdLst>
                <a:gd name="T0" fmla="*/ 768 w 768"/>
                <a:gd name="T1" fmla="*/ 0 h 1296"/>
                <a:gd name="T2" fmla="*/ 0 w 768"/>
                <a:gd name="T3" fmla="*/ 480 h 1296"/>
                <a:gd name="T4" fmla="*/ 0 w 768"/>
                <a:gd name="T5" fmla="*/ 1296 h 1296"/>
                <a:gd name="T6" fmla="*/ 768 w 768"/>
                <a:gd name="T7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1296">
                  <a:moveTo>
                    <a:pt x="768" y="0"/>
                  </a:moveTo>
                  <a:lnTo>
                    <a:pt x="0" y="480"/>
                  </a:lnTo>
                  <a:lnTo>
                    <a:pt x="0" y="1296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33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80" name="Group 24"/>
          <p:cNvGrpSpPr>
            <a:grpSpLocks/>
          </p:cNvGrpSpPr>
          <p:nvPr/>
        </p:nvGrpSpPr>
        <p:grpSpPr bwMode="auto">
          <a:xfrm>
            <a:off x="6489700" y="2667000"/>
            <a:ext cx="2344738" cy="2052638"/>
            <a:chOff x="3831" y="2081"/>
            <a:chExt cx="1737" cy="1519"/>
          </a:xfrm>
        </p:grpSpPr>
        <p:sp>
          <p:nvSpPr>
            <p:cNvPr id="45081" name="AutoShape 25"/>
            <p:cNvSpPr>
              <a:spLocks noChangeArrowheads="1"/>
            </p:cNvSpPr>
            <p:nvPr/>
          </p:nvSpPr>
          <p:spPr bwMode="auto">
            <a:xfrm rot="5400000">
              <a:off x="5064" y="2794"/>
              <a:ext cx="884" cy="98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AutoShape 26"/>
            <p:cNvSpPr>
              <a:spLocks noChangeArrowheads="1"/>
            </p:cNvSpPr>
            <p:nvPr/>
          </p:nvSpPr>
          <p:spPr bwMode="auto">
            <a:xfrm rot="16200000">
              <a:off x="3445" y="2787"/>
              <a:ext cx="884" cy="111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AutoShape 27"/>
            <p:cNvSpPr>
              <a:spLocks noChangeArrowheads="1"/>
            </p:cNvSpPr>
            <p:nvPr/>
          </p:nvSpPr>
          <p:spPr bwMode="auto">
            <a:xfrm rot="8940000">
              <a:off x="4684" y="3465"/>
              <a:ext cx="884" cy="120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AutoShape 28"/>
            <p:cNvSpPr>
              <a:spLocks noChangeArrowheads="1"/>
            </p:cNvSpPr>
            <p:nvPr/>
          </p:nvSpPr>
          <p:spPr bwMode="auto">
            <a:xfrm rot="12600000">
              <a:off x="3844" y="3473"/>
              <a:ext cx="884" cy="127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5" name="AutoShape 29"/>
            <p:cNvSpPr>
              <a:spLocks noChangeArrowheads="1"/>
            </p:cNvSpPr>
            <p:nvPr/>
          </p:nvSpPr>
          <p:spPr bwMode="auto">
            <a:xfrm rot="1933595">
              <a:off x="4670" y="2094"/>
              <a:ext cx="884" cy="127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6" name="AutoShape 30"/>
            <p:cNvSpPr>
              <a:spLocks noChangeArrowheads="1"/>
            </p:cNvSpPr>
            <p:nvPr/>
          </p:nvSpPr>
          <p:spPr bwMode="auto">
            <a:xfrm rot="19680000">
              <a:off x="3851" y="2081"/>
              <a:ext cx="884" cy="127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304800" y="21478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内接正三角形面积</a:t>
            </a:r>
            <a:r>
              <a:rPr lang="en-US" altLang="zh-CN"/>
              <a:t>, 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3429000" y="2112963"/>
            <a:ext cx="19796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 </a:t>
            </a:r>
            <a:r>
              <a:rPr lang="zh-CN" altLang="en-US"/>
              <a:t>表示边数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288925" y="2703513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增加时增加的面积</a:t>
            </a:r>
            <a:r>
              <a:rPr lang="en-US" altLang="zh-CN"/>
              <a:t>, 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3429000" y="26812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则圆内接正</a:t>
            </a:r>
          </a:p>
        </p:txBody>
      </p:sp>
      <p:graphicFrame>
        <p:nvGraphicFramePr>
          <p:cNvPr id="45091" name="Object 35"/>
          <p:cNvGraphicFramePr>
            <a:graphicFrameLocks noChangeAspect="1"/>
          </p:cNvGraphicFramePr>
          <p:nvPr/>
        </p:nvGraphicFramePr>
        <p:xfrm>
          <a:off x="514350" y="3289300"/>
          <a:ext cx="280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1" name="Equation" r:id="rId19" imgW="2806560" imgH="520560" progId="Equation.3">
                  <p:embed/>
                </p:oleObj>
              </mc:Choice>
              <mc:Fallback>
                <p:oleObj name="Equation" r:id="rId19" imgW="2806560" imgH="5205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289300"/>
                        <a:ext cx="2806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  <p:bldP spid="45061" grpId="0" autoUpdateAnimBg="0"/>
      <p:bldP spid="45063" grpId="0" autoUpdateAnimBg="0"/>
      <p:bldP spid="45064" grpId="0" autoUpdateAnimBg="0"/>
      <p:bldP spid="45070" grpId="0" autoUpdateAnimBg="0"/>
      <p:bldP spid="45072" grpId="0" autoUpdateAnimBg="0"/>
      <p:bldP spid="45074" grpId="0" animBg="1"/>
      <p:bldP spid="45075" grpId="0" animBg="1"/>
      <p:bldP spid="45087" grpId="0" autoUpdateAnimBg="0"/>
      <p:bldP spid="45088" grpId="0" build="p" autoUpdateAnimBg="0"/>
      <p:bldP spid="45089" grpId="0" build="p" autoUpdateAnimBg="0" advAuto="0"/>
      <p:bldP spid="4509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5288"/>
            <a:ext cx="144780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引例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52600" y="395288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小球从 </a:t>
            </a:r>
            <a:r>
              <a:rPr lang="en-US" altLang="zh-CN"/>
              <a:t>1 </a:t>
            </a:r>
            <a:r>
              <a:rPr lang="zh-CN" altLang="en-US"/>
              <a:t>米高处自由落下</a:t>
            </a:r>
            <a:r>
              <a:rPr lang="en-US" altLang="zh-CN"/>
              <a:t>, </a:t>
            </a:r>
            <a:r>
              <a:rPr lang="zh-CN" altLang="en-US"/>
              <a:t>每次跳起的高度减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" y="1004888"/>
            <a:ext cx="6972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少一半</a:t>
            </a:r>
            <a:r>
              <a:rPr lang="en-US" altLang="zh-CN" dirty="0"/>
              <a:t>, </a:t>
            </a:r>
            <a:r>
              <a:rPr lang="zh-CN" altLang="en-US" dirty="0"/>
              <a:t>问小球是否会在某时刻停止运动</a:t>
            </a:r>
            <a:r>
              <a:rPr lang="en-US" altLang="zh-CN" dirty="0"/>
              <a:t>?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16891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由自由落体运动方程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038600" y="1524000"/>
          <a:ext cx="1333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3" imgW="1333440" imgH="850680" progId="Equation.3">
                  <p:embed/>
                </p:oleObj>
              </mc:Choice>
              <mc:Fallback>
                <p:oleObj name="Equation" r:id="rId3" imgW="1333440" imgH="850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524000"/>
                        <a:ext cx="1333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295900" y="16891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知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5819775" y="1549400"/>
          <a:ext cx="119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5" imgW="1193760" imgH="977760" progId="Equation.3">
                  <p:embed/>
                </p:oleObj>
              </mc:Choice>
              <mc:Fallback>
                <p:oleObj name="Equation" r:id="rId5" imgW="119376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1549400"/>
                        <a:ext cx="1193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62600" y="25146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则小球运动的时间为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555750" y="33528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7" imgW="825480" imgH="444240" progId="Equation.3">
                  <p:embed/>
                </p:oleObj>
              </mc:Choice>
              <mc:Fallback>
                <p:oleObj name="Equation" r:id="rId7" imgW="82548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35280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2514600" y="3352800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9" imgW="787320" imgH="444240" progId="Equation.3">
                  <p:embed/>
                </p:oleObj>
              </mc:Choice>
              <mc:Fallback>
                <p:oleObj name="Equation" r:id="rId9" imgW="78732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78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3429000" y="335915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11" imgW="761760" imgH="444240" progId="Equation.3">
                  <p:embed/>
                </p:oleObj>
              </mc:Choice>
              <mc:Fallback>
                <p:oleObj name="Equation" r:id="rId11" imgW="76176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9150"/>
                        <a:ext cx="76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4343400" y="34290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13" imgW="622080" imgH="241200" progId="Equation.3">
                  <p:embed/>
                </p:oleObj>
              </mc:Choice>
              <mc:Fallback>
                <p:oleObj name="Equation" r:id="rId13" imgW="6220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29000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892300" y="4051300"/>
          <a:ext cx="1168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15" imgW="1168200" imgH="977760" progId="Equation.3">
                  <p:embed/>
                </p:oleObj>
              </mc:Choice>
              <mc:Fallback>
                <p:oleObj name="Equation" r:id="rId15" imgW="1168200" imgH="977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051300"/>
                        <a:ext cx="1168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2971800" y="4321175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17" imgW="152280" imgH="304560" progId="Equation.3">
                  <p:embed/>
                </p:oleObj>
              </mc:Choice>
              <mc:Fallback>
                <p:oleObj name="Equation" r:id="rId17" imgW="152280" imgH="304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21175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3200400" y="4029075"/>
          <a:ext cx="347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19" imgW="3479760" imgH="914400" progId="Equation.3">
                  <p:embed/>
                </p:oleObj>
              </mc:Choice>
              <mc:Fallback>
                <p:oleObj name="Equation" r:id="rId19" imgW="3479760" imgH="91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29075"/>
                        <a:ext cx="347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4495800" y="4038600"/>
          <a:ext cx="1231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21" imgW="1231560" imgH="965160" progId="Equation.3">
                  <p:embed/>
                </p:oleObj>
              </mc:Choice>
              <mc:Fallback>
                <p:oleObj name="Equation" r:id="rId21" imgW="1231560" imgH="965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38600"/>
                        <a:ext cx="1231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5867400" y="4406900"/>
          <a:ext cx="6191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23" imgW="622080" imgH="241200" progId="Equation.3">
                  <p:embed/>
                </p:oleObj>
              </mc:Choice>
              <mc:Fallback>
                <p:oleObj name="Equation" r:id="rId23" imgW="62208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06900"/>
                        <a:ext cx="6191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1892300" y="5194300"/>
          <a:ext cx="3213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25" imgW="3213000" imgH="977760" progId="Equation.3">
                  <p:embed/>
                </p:oleObj>
              </mc:Choice>
              <mc:Fallback>
                <p:oleObj name="Equation" r:id="rId25" imgW="3213000" imgH="9777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194300"/>
                        <a:ext cx="3213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3714750" y="5400675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27" imgW="1143000" imgH="444240" progId="Equation.3">
                  <p:embed/>
                </p:oleObj>
              </mc:Choice>
              <mc:Fallback>
                <p:oleObj name="Equation" r:id="rId27" imgW="114300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400675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5181600" y="5486400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29" imgW="952200" imgH="317160" progId="Equation.3">
                  <p:embed/>
                </p:oleObj>
              </mc:Choice>
              <mc:Fallback>
                <p:oleObj name="Equation" r:id="rId29" imgW="952200" imgH="317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86400"/>
                        <a:ext cx="952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172200" y="52720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( s )</a:t>
            </a:r>
          </a:p>
        </p:txBody>
      </p:sp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6553200" y="4064000"/>
          <a:ext cx="303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31" imgW="304560" imgH="888840" progId="Equation.3">
                  <p:embed/>
                </p:oleObj>
              </mc:Choice>
              <mc:Fallback>
                <p:oleObj name="Equation" r:id="rId31" imgW="304560" imgH="8888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064000"/>
                        <a:ext cx="3032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68300" y="2528888"/>
            <a:ext cx="5346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  <a:r>
              <a:rPr lang="zh-CN" altLang="en-US" i="1"/>
              <a:t> </a:t>
            </a:r>
            <a:r>
              <a:rPr lang="en-US" altLang="zh-CN" i="1"/>
              <a:t>t</a:t>
            </a:r>
            <a:r>
              <a:rPr lang="en-US" altLang="zh-CN" i="1" baseline="-25000"/>
              <a:t>k</a:t>
            </a:r>
            <a:r>
              <a:rPr lang="en-US" altLang="zh-CN" i="1"/>
              <a:t> </a:t>
            </a:r>
            <a:r>
              <a:rPr lang="zh-CN" altLang="en-US"/>
              <a:t>表示第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次小球落地的时间</a:t>
            </a:r>
            <a:r>
              <a:rPr lang="en-US" altLang="zh-CN"/>
              <a:t>,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utoUpdateAnimBg="0"/>
      <p:bldP spid="9221" grpId="0" autoUpdateAnimBg="0"/>
      <p:bldP spid="9223" grpId="0" autoUpdateAnimBg="0"/>
      <p:bldP spid="9225" grpId="0" autoUpdateAnimBg="0"/>
      <p:bldP spid="9240" grpId="0" autoUpdateAnimBg="0"/>
      <p:bldP spid="9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7592" y="1196752"/>
            <a:ext cx="8210872" cy="1728192"/>
          </a:xfrm>
        </p:spPr>
        <p:txBody>
          <a:bodyPr/>
          <a:lstStyle/>
          <a:p>
            <a:pPr algn="l">
              <a:lnSpc>
                <a:spcPct val="125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        是</a:t>
            </a:r>
            <a:r>
              <a:rPr lang="zh-CN" altLang="en-US" sz="2800" dirty="0">
                <a:solidFill>
                  <a:schemeClr val="tx1"/>
                </a:solidFill>
              </a:rPr>
              <a:t>说</a:t>
            </a:r>
            <a:r>
              <a:rPr lang="zh-CN" altLang="en-US" sz="2800" dirty="0" smtClean="0">
                <a:solidFill>
                  <a:schemeClr val="tx1"/>
                </a:solidFill>
              </a:rPr>
              <a:t>阿吉利斯和</a:t>
            </a:r>
            <a:r>
              <a:rPr lang="zh-CN" altLang="en-US" sz="2800" dirty="0">
                <a:solidFill>
                  <a:schemeClr val="tx1"/>
                </a:solidFill>
              </a:rPr>
              <a:t>一只乌龟赛跑，乌龟在</a:t>
            </a:r>
            <a:r>
              <a:rPr lang="zh-CN" altLang="en-US" sz="2800" dirty="0" smtClean="0">
                <a:solidFill>
                  <a:schemeClr val="tx1"/>
                </a:solidFill>
              </a:rPr>
              <a:t>阿</a:t>
            </a:r>
            <a:r>
              <a:rPr lang="zh-CN" altLang="en-US" sz="2800" dirty="0" smtClean="0">
                <a:solidFill>
                  <a:schemeClr val="tx1"/>
                </a:solidFill>
              </a:rPr>
              <a:t>吉利斯</a:t>
            </a:r>
            <a:r>
              <a:rPr lang="zh-CN" altLang="en-US" sz="2800" dirty="0" smtClean="0">
                <a:solidFill>
                  <a:schemeClr val="tx1"/>
                </a:solidFill>
              </a:rPr>
              <a:t>前面</a:t>
            </a:r>
            <a:r>
              <a:rPr lang="en-US" altLang="zh-CN" sz="2800" dirty="0">
                <a:solidFill>
                  <a:schemeClr val="tx1"/>
                </a:solidFill>
              </a:rPr>
              <a:t>100</a:t>
            </a:r>
            <a:r>
              <a:rPr lang="zh-CN" altLang="en-US" sz="2800" dirty="0">
                <a:solidFill>
                  <a:schemeClr val="tx1"/>
                </a:solidFill>
              </a:rPr>
              <a:t>米的地方，乌龟的速度是</a:t>
            </a:r>
            <a:r>
              <a:rPr lang="en-US" altLang="zh-CN" sz="2800" dirty="0">
                <a:solidFill>
                  <a:schemeClr val="tx1"/>
                </a:solidFill>
              </a:rPr>
              <a:t>1m/s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</a:rPr>
              <a:t>阿</a:t>
            </a:r>
            <a:r>
              <a:rPr lang="zh-CN" altLang="en-US" sz="2800" dirty="0" smtClean="0">
                <a:solidFill>
                  <a:schemeClr val="tx1"/>
                </a:solidFill>
              </a:rPr>
              <a:t>吉利斯</a:t>
            </a:r>
            <a:r>
              <a:rPr lang="zh-CN" altLang="en-US" sz="2800" dirty="0" smtClean="0">
                <a:solidFill>
                  <a:schemeClr val="tx1"/>
                </a:solidFill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</a:rPr>
              <a:t>速度是</a:t>
            </a:r>
            <a:r>
              <a:rPr lang="en-US" altLang="zh-CN" sz="2800" dirty="0">
                <a:solidFill>
                  <a:schemeClr val="tx1"/>
                </a:solidFill>
              </a:rPr>
              <a:t>10m/s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</a:rPr>
              <a:t>阿</a:t>
            </a:r>
            <a:r>
              <a:rPr lang="zh-CN" altLang="en-US" sz="2800" dirty="0" smtClean="0">
                <a:solidFill>
                  <a:schemeClr val="tx1"/>
                </a:solidFill>
              </a:rPr>
              <a:t>吉利斯</a:t>
            </a:r>
            <a:r>
              <a:rPr lang="zh-CN" altLang="en-US" sz="2800" dirty="0" smtClean="0">
                <a:solidFill>
                  <a:schemeClr val="tx1"/>
                </a:solidFill>
              </a:rPr>
              <a:t>追</a:t>
            </a:r>
            <a:r>
              <a:rPr lang="zh-CN" altLang="en-US" sz="2800" dirty="0">
                <a:solidFill>
                  <a:schemeClr val="tx1"/>
                </a:solidFill>
              </a:rPr>
              <a:t>的上乌龟吗</a:t>
            </a:r>
            <a:r>
              <a:rPr lang="zh-CN" altLang="en-US" sz="2800" dirty="0" smtClean="0">
                <a:solidFill>
                  <a:schemeClr val="tx1"/>
                </a:solidFill>
              </a:rPr>
              <a:t>？</a:t>
            </a:r>
            <a:endParaRPr lang="en-US" altLang="zh-CN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52951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引例</a:t>
            </a:r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  <a:r>
              <a:rPr lang="en-US" altLang="zh-CN" b="1" dirty="0">
                <a:solidFill>
                  <a:srgbClr val="FFFF00"/>
                </a:solidFill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阿基米德</a:t>
            </a:r>
            <a:r>
              <a:rPr lang="zh-CN" altLang="en-US" dirty="0">
                <a:solidFill>
                  <a:srgbClr val="FFFF00"/>
                </a:solidFill>
              </a:rPr>
              <a:t>龟兔赛跑悖论又称阿吉利斯</a:t>
            </a:r>
            <a:r>
              <a:rPr lang="zh-CN" altLang="en-US" dirty="0" smtClean="0">
                <a:solidFill>
                  <a:srgbClr val="FFFF00"/>
                </a:solidFill>
              </a:rPr>
              <a:t>悖论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2" y="3284984"/>
            <a:ext cx="821087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zh-CN" altLang="en-US" sz="2800" dirty="0" smtClean="0">
                <a:solidFill>
                  <a:schemeClr val="tx1"/>
                </a:solidFill>
              </a:rPr>
              <a:t>阿</a:t>
            </a:r>
            <a:r>
              <a:rPr lang="zh-CN" altLang="en-US" sz="2800" dirty="0" smtClean="0">
                <a:solidFill>
                  <a:schemeClr val="tx1"/>
                </a:solidFill>
              </a:rPr>
              <a:t>吉利斯</a:t>
            </a:r>
            <a:r>
              <a:rPr lang="zh-CN" altLang="en-US" sz="2800" dirty="0" smtClean="0">
                <a:solidFill>
                  <a:schemeClr val="tx1"/>
                </a:solidFill>
              </a:rPr>
              <a:t>跑完</a:t>
            </a:r>
            <a:r>
              <a:rPr lang="en-US" altLang="zh-CN" sz="2800" dirty="0" smtClean="0">
                <a:solidFill>
                  <a:schemeClr val="tx1"/>
                </a:solidFill>
              </a:rPr>
              <a:t>100</a:t>
            </a:r>
            <a:r>
              <a:rPr lang="zh-CN" altLang="en-US" sz="2800" dirty="0" smtClean="0">
                <a:solidFill>
                  <a:schemeClr val="tx1"/>
                </a:solidFill>
              </a:rPr>
              <a:t>米的时候，乌龟又跑了</a:t>
            </a:r>
            <a:r>
              <a:rPr lang="en-US" altLang="zh-CN" sz="2800" dirty="0" smtClean="0">
                <a:solidFill>
                  <a:schemeClr val="tx1"/>
                </a:solidFill>
              </a:rPr>
              <a:t>10</a:t>
            </a:r>
            <a:r>
              <a:rPr lang="zh-CN" altLang="en-US" sz="2800" dirty="0" smtClean="0">
                <a:solidFill>
                  <a:schemeClr val="tx1"/>
                </a:solidFill>
              </a:rPr>
              <a:t>米，阿</a:t>
            </a:r>
            <a:r>
              <a:rPr lang="zh-CN" altLang="en-US" sz="2800" dirty="0" smtClean="0">
                <a:solidFill>
                  <a:schemeClr val="tx1"/>
                </a:solidFill>
              </a:rPr>
              <a:t>吉利斯</a:t>
            </a:r>
            <a:r>
              <a:rPr lang="zh-CN" altLang="en-US" sz="2800" dirty="0" smtClean="0">
                <a:solidFill>
                  <a:schemeClr val="tx1"/>
                </a:solidFill>
              </a:rPr>
              <a:t>跑完余下的</a:t>
            </a:r>
            <a:r>
              <a:rPr lang="en-US" altLang="zh-CN" sz="2800" dirty="0" smtClean="0">
                <a:solidFill>
                  <a:schemeClr val="tx1"/>
                </a:solidFill>
              </a:rPr>
              <a:t>10</a:t>
            </a:r>
            <a:r>
              <a:rPr lang="zh-CN" altLang="en-US" sz="2800" dirty="0" smtClean="0">
                <a:solidFill>
                  <a:schemeClr val="tx1"/>
                </a:solidFill>
              </a:rPr>
              <a:t>米，乌龟又跑了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米，按这样推理，</a:t>
            </a:r>
            <a:r>
              <a:rPr lang="zh-CN" altLang="en-US" sz="2800" dirty="0" smtClean="0">
                <a:solidFill>
                  <a:schemeClr val="tx1"/>
                </a:solidFill>
              </a:rPr>
              <a:t>阿吉利斯永远也追不上</a:t>
            </a:r>
            <a:r>
              <a:rPr lang="zh-CN" altLang="en-US" sz="2800" dirty="0" smtClean="0">
                <a:solidFill>
                  <a:schemeClr val="tx1"/>
                </a:solidFill>
              </a:rPr>
              <a:t>乌龟。</a:t>
            </a:r>
            <a:endParaRPr lang="en-US" altLang="zh-CN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5348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447328"/>
            <a:ext cx="237822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 b="1" dirty="0" smtClean="0">
                <a:ea typeface="楷体_GB2312" pitchFamily="49" charset="-122"/>
              </a:rPr>
              <a:t>引例</a:t>
            </a:r>
            <a:r>
              <a:rPr lang="en-US" altLang="zh-CN" sz="2800" b="1" dirty="0" smtClean="0">
                <a:ea typeface="楷体_GB2312" pitchFamily="49" charset="-122"/>
              </a:rPr>
              <a:t>4(</a:t>
            </a:r>
            <a:r>
              <a:rPr lang="zh-CN" altLang="en-US" sz="2800" b="1" dirty="0">
                <a:ea typeface="楷体_GB2312" pitchFamily="49" charset="-122"/>
              </a:rPr>
              <a:t>分形</a:t>
            </a:r>
            <a:r>
              <a:rPr lang="en-US" altLang="zh-CN" sz="2800" b="1" dirty="0" smtClean="0">
                <a:ea typeface="楷体_GB2312" pitchFamily="49" charset="-122"/>
              </a:rPr>
              <a:t>)</a:t>
            </a:r>
            <a:endParaRPr lang="en-US" altLang="zh-CN" sz="2800" b="1" dirty="0">
              <a:ea typeface="楷体_GB2312" pitchFamily="49" charset="-122"/>
            </a:endParaRPr>
          </a:p>
        </p:txBody>
      </p:sp>
      <p:pic>
        <p:nvPicPr>
          <p:cNvPr id="54274" name="Picture 2" descr="https://picflow.koolearn.com/upload/papers/20140824/20140824032210326203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79" y="3284984"/>
            <a:ext cx="812320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90737" y="1052736"/>
            <a:ext cx="822973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rgbClr val="FFFF00"/>
                </a:solidFill>
              </a:rPr>
              <a:t>一级</a:t>
            </a:r>
            <a:r>
              <a:rPr lang="zh-CN" altLang="en-US" sz="2800" dirty="0">
                <a:solidFill>
                  <a:srgbClr val="FFFF00"/>
                </a:solidFill>
              </a:rPr>
              <a:t>分形图</a:t>
            </a:r>
            <a:r>
              <a:rPr lang="zh-CN" altLang="en-US" sz="2800" dirty="0">
                <a:solidFill>
                  <a:schemeClr val="tx1"/>
                </a:solidFill>
              </a:rPr>
              <a:t>是一个边长</a:t>
            </a:r>
            <a:r>
              <a:rPr lang="zh-CN" altLang="en-US" sz="2800" dirty="0" smtClean="0">
                <a:solidFill>
                  <a:schemeClr val="tx1"/>
                </a:solidFill>
              </a:rPr>
              <a:t>为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的等边三角形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图</a:t>
            </a:r>
            <a:r>
              <a:rPr lang="en-US" altLang="zh-CN" sz="2800" dirty="0" smtClean="0">
                <a:solidFill>
                  <a:schemeClr val="tx1"/>
                </a:solidFill>
              </a:rPr>
              <a:t>1)</a:t>
            </a:r>
            <a:r>
              <a:rPr lang="zh-CN" altLang="en-US" sz="2800" dirty="0" smtClean="0">
                <a:solidFill>
                  <a:schemeClr val="tx1"/>
                </a:solidFill>
              </a:rPr>
              <a:t>；</a:t>
            </a:r>
            <a:endParaRPr lang="en-US" altLang="zh-CN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44824"/>
            <a:ext cx="8229735" cy="119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 dirty="0"/>
              <a:t>二级分形图</a:t>
            </a:r>
            <a:r>
              <a:rPr lang="zh-CN" altLang="en-US" sz="2800" dirty="0">
                <a:solidFill>
                  <a:schemeClr val="tx1"/>
                </a:solidFill>
              </a:rPr>
              <a:t>是将一级分形图的每条线段三等分，并以中间的那一条线段为一底边向形外作等边三角形，然后去掉</a:t>
            </a:r>
            <a:r>
              <a:rPr lang="zh-CN" altLang="en-US" sz="2800" dirty="0" smtClean="0">
                <a:solidFill>
                  <a:schemeClr val="tx1"/>
                </a:solidFill>
              </a:rPr>
              <a:t>底边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图</a:t>
            </a:r>
            <a:r>
              <a:rPr lang="en-US" altLang="zh-CN" sz="2800" dirty="0" smtClean="0">
                <a:solidFill>
                  <a:schemeClr val="tx1"/>
                </a:solidFill>
              </a:rPr>
              <a:t>2)</a:t>
            </a:r>
            <a:endParaRPr lang="en-US" altLang="zh-CN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2312" y="5373216"/>
            <a:ext cx="8229735" cy="75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重复上述作法，那么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级分形图的周长是多少？</a:t>
            </a:r>
            <a:endParaRPr lang="en-US" altLang="zh-CN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3893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87152"/>
            <a:ext cx="13716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定义</a:t>
            </a:r>
            <a:r>
              <a:rPr lang="zh-CN" altLang="en-US" sz="2800">
                <a:ea typeface="楷体_GB2312" pitchFamily="49" charset="-122"/>
              </a:rPr>
              <a:t>：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530152" y="601440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给定一个数列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581316"/>
              </p:ext>
            </p:extLst>
          </p:nvPr>
        </p:nvGraphicFramePr>
        <p:xfrm>
          <a:off x="3828852" y="663352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3" imgW="3263760" imgH="444240" progId="Equation.3">
                  <p:embed/>
                </p:oleObj>
              </mc:Choice>
              <mc:Fallback>
                <p:oleObj name="Equation" r:id="rId3" imgW="3263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8852" y="663352"/>
                        <a:ext cx="326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168952" y="601440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将各项依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943799"/>
              </p:ext>
            </p:extLst>
          </p:nvPr>
        </p:nvGraphicFramePr>
        <p:xfrm>
          <a:off x="2196232" y="1171972"/>
          <a:ext cx="86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5" imgW="863280" imgH="1104840" progId="Equation.3">
                  <p:embed/>
                </p:oleObj>
              </mc:Choice>
              <mc:Fallback>
                <p:oleObj name="Equation" r:id="rId5" imgW="863280" imgH="1104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232" y="1171972"/>
                        <a:ext cx="863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774032"/>
              </p:ext>
            </p:extLst>
          </p:nvPr>
        </p:nvGraphicFramePr>
        <p:xfrm>
          <a:off x="3059832" y="1484784"/>
          <a:ext cx="407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7" imgW="4076640" imgH="444240" progId="Equation.3">
                  <p:embed/>
                </p:oleObj>
              </mc:Choice>
              <mc:Fallback>
                <p:oleObj name="Equation" r:id="rId7" imgW="407664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484784"/>
                        <a:ext cx="407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88776" y="2494484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称为</a:t>
            </a:r>
            <a:r>
              <a:rPr lang="zh-CN" altLang="en-US" dirty="0">
                <a:solidFill>
                  <a:schemeClr val="tx2"/>
                </a:solidFill>
              </a:rPr>
              <a:t>无穷级数</a:t>
            </a:r>
            <a:r>
              <a:rPr lang="zh-CN" altLang="en-US" dirty="0"/>
              <a:t>，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099792" y="250877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其中第</a:t>
            </a:r>
            <a:r>
              <a:rPr lang="zh-CN" altLang="en-US" i="1" dirty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项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227856"/>
              </p:ext>
            </p:extLst>
          </p:nvPr>
        </p:nvGraphicFramePr>
        <p:xfrm>
          <a:off x="5035748" y="2523059"/>
          <a:ext cx="36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9" imgW="368280" imgH="444240" progId="Equation.3">
                  <p:embed/>
                </p:oleObj>
              </mc:Choice>
              <mc:Fallback>
                <p:oleObj name="Equation" r:id="rId9" imgW="36828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748" y="2523059"/>
                        <a:ext cx="36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332040" y="2492896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叫做级数的</a:t>
            </a:r>
            <a:r>
              <a:rPr lang="zh-CN" altLang="en-US">
                <a:solidFill>
                  <a:schemeClr val="tx2"/>
                </a:solidFill>
              </a:rPr>
              <a:t>一般项</a:t>
            </a:r>
            <a:r>
              <a:rPr lang="en-US" altLang="zh-CN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91715"/>
              </p:ext>
            </p:extLst>
          </p:nvPr>
        </p:nvGraphicFramePr>
        <p:xfrm>
          <a:off x="1905000" y="3140968"/>
          <a:ext cx="1612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11" imgW="1612800" imgH="1066680" progId="Equation.3">
                  <p:embed/>
                </p:oleObj>
              </mc:Choice>
              <mc:Fallback>
                <p:oleObj name="Equation" r:id="rId11" imgW="1612800" imgH="1066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40968"/>
                        <a:ext cx="1612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04800" y="4452144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称为级数的</a:t>
            </a:r>
            <a:r>
              <a:rPr lang="zh-CN" altLang="en-US">
                <a:solidFill>
                  <a:schemeClr val="tx2"/>
                </a:solidFill>
              </a:rPr>
              <a:t>部分和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endParaRPr lang="en-US" altLang="zh-CN"/>
          </a:p>
        </p:txBody>
      </p:sp>
      <p:graphicFrame>
        <p:nvGraphicFramePr>
          <p:cNvPr id="1027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993406"/>
              </p:ext>
            </p:extLst>
          </p:nvPr>
        </p:nvGraphicFramePr>
        <p:xfrm>
          <a:off x="3581400" y="3429000"/>
          <a:ext cx="334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13" imgW="3340080" imgH="444240" progId="Equation.3">
                  <p:embed/>
                </p:oleObj>
              </mc:Choice>
              <mc:Fallback>
                <p:oleObj name="Equation" r:id="rId13" imgW="334008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429000"/>
                        <a:ext cx="334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304800" y="1465620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次相加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</a:t>
            </a:r>
          </a:p>
        </p:txBody>
      </p:sp>
      <p:graphicFrame>
        <p:nvGraphicFramePr>
          <p:cNvPr id="1028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102267"/>
              </p:ext>
            </p:extLst>
          </p:nvPr>
        </p:nvGraphicFramePr>
        <p:xfrm>
          <a:off x="3429000" y="4514056"/>
          <a:ext cx="3035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15" imgW="3035160" imgH="685800" progId="Equation.3">
                  <p:embed/>
                </p:oleObj>
              </mc:Choice>
              <mc:Fallback>
                <p:oleObj name="Equation" r:id="rId15" imgW="3035160" imgH="685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14056"/>
                        <a:ext cx="3035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96280" y="530120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收敛 </a:t>
            </a:r>
            <a:r>
              <a:rPr lang="en-US" altLang="zh-CN"/>
              <a:t>,</a:t>
            </a:r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6477000" y="4437856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则称无穷级数</a:t>
            </a:r>
          </a:p>
        </p:txBody>
      </p:sp>
      <p:pic>
        <p:nvPicPr>
          <p:cNvPr id="10291" name="Picture 51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293" name="Picture 5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4" name="Picture 54" descr="F:\My Documents\数学资源库\目录.jp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5" name="Picture 5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6" name="Picture 5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7" name="Picture 5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620214"/>
              </p:ext>
            </p:extLst>
          </p:nvPr>
        </p:nvGraphicFramePr>
        <p:xfrm>
          <a:off x="1447378" y="5373588"/>
          <a:ext cx="2717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24" imgW="2717640" imgH="647640" progId="Equation.3">
                  <p:embed/>
                </p:oleObj>
              </mc:Choice>
              <mc:Fallback>
                <p:oleObj name="Equation" r:id="rId24" imgW="27176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378" y="5373588"/>
                        <a:ext cx="2717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4171528" y="529262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则称无穷级数</a:t>
            </a:r>
            <a:r>
              <a:rPr lang="zh-CN" altLang="en-US" b="1">
                <a:solidFill>
                  <a:schemeClr val="tx2"/>
                </a:solidFill>
              </a:rPr>
              <a:t>发散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5" grpId="0" autoUpdateAnimBg="0"/>
      <p:bldP spid="10250" grpId="0" autoUpdateAnimBg="0"/>
      <p:bldP spid="10251" grpId="0" autoUpdateAnimBg="0"/>
      <p:bldP spid="10253" grpId="0" autoUpdateAnimBg="0"/>
      <p:bldP spid="10257" grpId="0" autoUpdateAnimBg="0"/>
      <p:bldP spid="10280" grpId="0" autoUpdateAnimBg="0"/>
      <p:bldP spid="10284" grpId="0" autoUpdateAnimBg="0"/>
      <p:bldP spid="10285" grpId="0" autoUpdateAnimBg="0"/>
      <p:bldP spid="3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505200" cy="609600"/>
          </a:xfrm>
        </p:spPr>
        <p:txBody>
          <a:bodyPr/>
          <a:lstStyle/>
          <a:p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讨论等比级数</a:t>
            </a: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429000" y="2428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(</a:t>
            </a:r>
            <a:r>
              <a:rPr lang="zh-CN" altLang="en-US"/>
              <a:t>又称几何级数</a:t>
            </a:r>
            <a:r>
              <a:rPr lang="en-US" altLang="zh-CN"/>
              <a:t>)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311275" y="723900"/>
          <a:ext cx="70707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3" imgW="7073640" imgH="1104840" progId="Equation.3">
                  <p:embed/>
                </p:oleObj>
              </mc:Choice>
              <mc:Fallback>
                <p:oleObj name="Equation" r:id="rId3" imgW="7073640" imgH="1104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723900"/>
                        <a:ext cx="70707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81000" y="191928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 q</a:t>
            </a:r>
            <a:r>
              <a:rPr lang="en-US" altLang="zh-CN">
                <a:solidFill>
                  <a:srgbClr val="66FF33"/>
                </a:solidFill>
              </a:rPr>
              <a:t> </a:t>
            </a:r>
            <a:r>
              <a:rPr lang="zh-CN" altLang="en-US"/>
              <a:t>称为公比 </a:t>
            </a:r>
            <a:r>
              <a:rPr lang="en-US" altLang="zh-CN"/>
              <a:t>) </a:t>
            </a:r>
            <a:r>
              <a:rPr lang="zh-CN" altLang="en-US"/>
              <a:t>的敛散性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33400" y="2514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1) </a:t>
            </a:r>
            <a:r>
              <a:rPr lang="zh-CN" altLang="en-US"/>
              <a:t>若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2006600" y="259080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5" imgW="888840" imgH="393480" progId="Equation.3">
                  <p:embed/>
                </p:oleObj>
              </mc:Choice>
              <mc:Fallback>
                <p:oleObj name="Equation" r:id="rId5" imgW="88884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590800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603375" y="3124200"/>
          <a:ext cx="4568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7" imgW="4572000" imgH="533160" progId="Equation.3">
                  <p:embed/>
                </p:oleObj>
              </mc:Choice>
              <mc:Fallback>
                <p:oleObj name="Equation" r:id="rId7" imgW="457200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124200"/>
                        <a:ext cx="4568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6248400" y="3009900"/>
          <a:ext cx="1219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9" imgW="1218960" imgH="799920" progId="Equation.3">
                  <p:embed/>
                </p:oleObj>
              </mc:Choice>
              <mc:Fallback>
                <p:oleObj name="Equation" r:id="rId9" imgW="1218960" imgH="799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09900"/>
                        <a:ext cx="1219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698500" y="3949700"/>
          <a:ext cx="181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11" imgW="1815840" imgH="469800" progId="Equation.3">
                  <p:embed/>
                </p:oleObj>
              </mc:Choice>
              <mc:Fallback>
                <p:oleObj name="Equation" r:id="rId11" imgW="181584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949700"/>
                        <a:ext cx="181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2590800" y="3829050"/>
          <a:ext cx="2540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13" imgW="2539800" imgH="774360" progId="Equation.3">
                  <p:embed/>
                </p:oleObj>
              </mc:Choice>
              <mc:Fallback>
                <p:oleObj name="Equation" r:id="rId13" imgW="2539800" imgH="774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29050"/>
                        <a:ext cx="2540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5105400" y="3886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从而</a:t>
            </a: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5943600" y="3886200"/>
          <a:ext cx="2032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15" imgW="2031840" imgH="736560" progId="Equation.3">
                  <p:embed/>
                </p:oleObj>
              </mc:Choice>
              <mc:Fallback>
                <p:oleObj name="Equation" r:id="rId15" imgW="2031840" imgH="736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86200"/>
                        <a:ext cx="2032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28613" y="4572000"/>
            <a:ext cx="279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因此级数收敛 </a:t>
            </a:r>
            <a:r>
              <a:rPr lang="en-US" altLang="zh-CN"/>
              <a:t>,</a:t>
            </a:r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3962400" y="4597400"/>
          <a:ext cx="673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17" imgW="672840" imgH="660240" progId="Equation.3">
                  <p:embed/>
                </p:oleObj>
              </mc:Choice>
              <mc:Fallback>
                <p:oleObj name="Equation" r:id="rId17" imgW="672840" imgH="660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97400"/>
                        <a:ext cx="673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685800" y="5321300"/>
          <a:ext cx="179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19" imgW="1790640" imgH="469800" progId="Equation.3">
                  <p:embed/>
                </p:oleObj>
              </mc:Choice>
              <mc:Fallback>
                <p:oleObj name="Equation" r:id="rId19" imgW="179064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21300"/>
                        <a:ext cx="179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2514600" y="5245100"/>
          <a:ext cx="2692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21" imgW="2692080" imgH="774360" progId="Equation.3">
                  <p:embed/>
                </p:oleObj>
              </mc:Choice>
              <mc:Fallback>
                <p:oleObj name="Equation" r:id="rId21" imgW="2692080" imgH="774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45100"/>
                        <a:ext cx="2692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181600" y="52720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从而</a:t>
            </a:r>
          </a:p>
        </p:txBody>
      </p:sp>
      <p:graphicFrame>
        <p:nvGraphicFramePr>
          <p:cNvPr id="11293" name="Object 29"/>
          <p:cNvGraphicFramePr>
            <a:graphicFrameLocks noChangeAspect="1"/>
          </p:cNvGraphicFramePr>
          <p:nvPr/>
        </p:nvGraphicFramePr>
        <p:xfrm>
          <a:off x="6019800" y="5321300"/>
          <a:ext cx="187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23" imgW="1879560" imgH="622080" progId="Equation.3">
                  <p:embed/>
                </p:oleObj>
              </mc:Choice>
              <mc:Fallback>
                <p:oleObj name="Equation" r:id="rId23" imgW="1879560" imgH="622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321300"/>
                        <a:ext cx="1879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2895600" y="24526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则部分和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228600" y="58928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因此级数发散 </a:t>
            </a:r>
            <a:r>
              <a:rPr lang="en-US" altLang="zh-CN"/>
              <a:t>.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2719388" y="4586288"/>
            <a:ext cx="1700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其和为</a:t>
            </a:r>
          </a:p>
        </p:txBody>
      </p:sp>
      <p:pic>
        <p:nvPicPr>
          <p:cNvPr id="11306" name="Picture 42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308" name="Picture 4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9" name="Picture 45" descr="F:\My Documents\数学资源库\目录.jpg">
            <a:hlinkClick r:id="rId27" action="ppaction://hlinksldjump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0" name="Picture 4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1" name="Picture 4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2" name="Picture 4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uild="p" autoUpdateAnimBg="0"/>
      <p:bldP spid="11276" grpId="0" autoUpdateAnimBg="0"/>
      <p:bldP spid="11284" grpId="0" autoUpdateAnimBg="0"/>
      <p:bldP spid="11286" grpId="0" autoUpdateAnimBg="0"/>
      <p:bldP spid="11292" grpId="0" autoUpdateAnimBg="0"/>
      <p:bldP spid="11301" grpId="0" autoUpdateAnimBg="0"/>
      <p:bldP spid="11302" grpId="0" autoUpdateAnimBg="0"/>
      <p:bldP spid="1130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2). </a:t>
            </a:r>
            <a:r>
              <a:rPr lang="zh-CN" altLang="en-US"/>
              <a:t>若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39888" y="322263"/>
          <a:ext cx="109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3" imgW="1091880" imgH="469800" progId="Equation.3">
                  <p:embed/>
                </p:oleObj>
              </mc:Choice>
              <mc:Fallback>
                <p:oleObj name="Equation" r:id="rId3" imgW="10918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322263"/>
                        <a:ext cx="109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206500" y="990600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5" imgW="1600200" imgH="444240" progId="Equation.3">
                  <p:embed/>
                </p:oleObj>
              </mc:Choice>
              <mc:Fallback>
                <p:oleObj name="Equation" r:id="rId5" imgW="16002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990600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847975" y="990600"/>
          <a:ext cx="12414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7" imgW="1244520" imgH="444240" progId="Equation.3">
                  <p:embed/>
                </p:oleObj>
              </mc:Choice>
              <mc:Fallback>
                <p:oleObj name="Equation" r:id="rId7" imgW="12445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990600"/>
                        <a:ext cx="12414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029200" y="928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因此级数发散 </a:t>
            </a:r>
            <a:r>
              <a:rPr lang="en-US" altLang="zh-CN"/>
              <a:t>;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193800" y="1700213"/>
          <a:ext cx="1814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9" imgW="1815840" imgH="444240" progId="Equation.3">
                  <p:embed/>
                </p:oleObj>
              </mc:Choice>
              <mc:Fallback>
                <p:oleObj name="Equation" r:id="rId9" imgW="181584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700213"/>
                        <a:ext cx="18145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284288" y="2220913"/>
          <a:ext cx="47228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11" imgW="4724280" imgH="520560" progId="Equation.3">
                  <p:embed/>
                </p:oleObj>
              </mc:Choice>
              <mc:Fallback>
                <p:oleObj name="Equation" r:id="rId11" imgW="472428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2220913"/>
                        <a:ext cx="47228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81000" y="3276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1895475" y="3051175"/>
          <a:ext cx="114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13" imgW="1143000" imgH="888840" progId="Equation.3">
                  <p:embed/>
                </p:oleObj>
              </mc:Choice>
              <mc:Fallback>
                <p:oleObj name="Equation" r:id="rId13" imgW="114300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3051175"/>
                        <a:ext cx="1143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962400" y="2895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tx2"/>
                </a:solidFill>
              </a:rPr>
              <a:t>n </a:t>
            </a:r>
            <a:r>
              <a:rPr lang="zh-CN" altLang="en-US">
                <a:solidFill>
                  <a:schemeClr val="tx2"/>
                </a:solidFill>
              </a:rPr>
              <a:t>为奇数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962400" y="3443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tx2"/>
                </a:solidFill>
              </a:rPr>
              <a:t>n </a:t>
            </a:r>
            <a:r>
              <a:rPr lang="zh-CN" altLang="en-US">
                <a:solidFill>
                  <a:schemeClr val="tx2"/>
                </a:solidFill>
              </a:rPr>
              <a:t>为偶数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04800" y="4140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从而</a:t>
            </a:r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1143000" y="4216400"/>
          <a:ext cx="104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15" imgW="1041120" imgH="622080" progId="Equation.3">
                  <p:embed/>
                </p:oleObj>
              </mc:Choice>
              <mc:Fallback>
                <p:oleObj name="Equation" r:id="rId15" imgW="1041120" imgH="622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16400"/>
                        <a:ext cx="1041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09600" y="48910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综合 </a:t>
            </a:r>
            <a:r>
              <a:rPr lang="en-US" altLang="zh-CN"/>
              <a:t>1)</a:t>
            </a:r>
            <a:r>
              <a:rPr lang="zh-CN" altLang="en-US"/>
              <a:t>、</a:t>
            </a:r>
            <a:r>
              <a:rPr lang="en-US" altLang="zh-CN"/>
              <a:t>2)</a:t>
            </a:r>
            <a:r>
              <a:rPr lang="zh-CN" altLang="en-US"/>
              <a:t>可知</a:t>
            </a:r>
            <a:r>
              <a:rPr lang="en-US" altLang="zh-CN"/>
              <a:t>,</a:t>
            </a:r>
          </a:p>
        </p:txBody>
      </p:sp>
      <p:graphicFrame>
        <p:nvGraphicFramePr>
          <p:cNvPr id="12315" name="Object 27"/>
          <p:cNvGraphicFramePr>
            <a:graphicFrameLocks noChangeAspect="1"/>
          </p:cNvGraphicFramePr>
          <p:nvPr/>
        </p:nvGraphicFramePr>
        <p:xfrm>
          <a:off x="3352800" y="4940300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17" imgW="914400" imgH="469800" progId="Equation.3">
                  <p:embed/>
                </p:oleObj>
              </mc:Choice>
              <mc:Fallback>
                <p:oleObj name="Equation" r:id="rId17" imgW="91440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40300"/>
                        <a:ext cx="91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267200" y="487045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等比级数收敛 </a:t>
            </a:r>
            <a:r>
              <a:rPr lang="en-US" altLang="zh-CN"/>
              <a:t>;</a:t>
            </a:r>
          </a:p>
        </p:txBody>
      </p:sp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3370263" y="5556250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19" imgW="914400" imgH="469800" progId="Equation.3">
                  <p:embed/>
                </p:oleObj>
              </mc:Choice>
              <mc:Fallback>
                <p:oleObj name="Equation" r:id="rId19" imgW="914400" imgH="469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5556250"/>
                        <a:ext cx="91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267200" y="5486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等比级数发散 </a:t>
            </a:r>
            <a:r>
              <a:rPr lang="en-US" altLang="zh-CN"/>
              <a:t>.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2667000" y="2428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12326" name="Object 38"/>
          <p:cNvGraphicFramePr>
            <a:graphicFrameLocks noChangeAspect="1"/>
          </p:cNvGraphicFramePr>
          <p:nvPr/>
        </p:nvGraphicFramePr>
        <p:xfrm>
          <a:off x="4156075" y="1066800"/>
          <a:ext cx="9493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21" imgW="825480" imgH="304560" progId="Equation.3">
                  <p:embed/>
                </p:oleObj>
              </mc:Choice>
              <mc:Fallback>
                <p:oleObj name="Equation" r:id="rId21" imgW="825480" imgH="304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1066800"/>
                        <a:ext cx="9493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2895600" y="16367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级数成为</a:t>
            </a:r>
          </a:p>
        </p:txBody>
      </p:sp>
      <p:graphicFrame>
        <p:nvGraphicFramePr>
          <p:cNvPr id="12328" name="Object 40"/>
          <p:cNvGraphicFramePr>
            <a:graphicFrameLocks noChangeAspect="1"/>
          </p:cNvGraphicFramePr>
          <p:nvPr/>
        </p:nvGraphicFramePr>
        <p:xfrm>
          <a:off x="2971800" y="3048000"/>
          <a:ext cx="35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23" imgW="355320" imgH="317160" progId="Equation.3">
                  <p:embed/>
                </p:oleObj>
              </mc:Choice>
              <mc:Fallback>
                <p:oleObj name="Equation" r:id="rId23" imgW="355320" imgH="3171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0"/>
                        <a:ext cx="355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" name="Object 41"/>
          <p:cNvGraphicFramePr>
            <a:graphicFrameLocks noChangeAspect="1"/>
          </p:cNvGraphicFramePr>
          <p:nvPr/>
        </p:nvGraphicFramePr>
        <p:xfrm>
          <a:off x="2971800" y="35814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25" imgW="330120" imgH="393480" progId="Equation.3">
                  <p:embed/>
                </p:oleObj>
              </mc:Choice>
              <mc:Fallback>
                <p:oleObj name="Equation" r:id="rId25" imgW="33012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814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2133600" y="41910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不存在 </a:t>
            </a:r>
            <a:r>
              <a:rPr lang="en-US" altLang="zh-CN"/>
              <a:t>, </a:t>
            </a:r>
            <a:r>
              <a:rPr lang="zh-CN" altLang="en-US"/>
              <a:t>因此级数发散</a:t>
            </a:r>
            <a:r>
              <a:rPr lang="en-US" altLang="zh-CN"/>
              <a:t>.</a:t>
            </a:r>
          </a:p>
        </p:txBody>
      </p:sp>
      <p:pic>
        <p:nvPicPr>
          <p:cNvPr id="12332" name="Picture 44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334" name="Picture 4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5" name="Picture 47" descr="F:\My Documents\数学资源库\目录.jpg">
            <a:hlinkClick r:id="rId29" action="ppaction://hlinksldjump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6" name="Picture 4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7" name="Picture 4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38" name="Picture 5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utoUpdateAnimBg="0"/>
      <p:bldP spid="12302" grpId="0" autoUpdateAnimBg="0"/>
      <p:bldP spid="12304" grpId="0" autoUpdateAnimBg="0"/>
      <p:bldP spid="12308" grpId="0" autoUpdateAnimBg="0"/>
      <p:bldP spid="12309" grpId="0" autoUpdateAnimBg="0"/>
      <p:bldP spid="12314" grpId="0" autoUpdateAnimBg="0"/>
      <p:bldP spid="12316" grpId="0" autoUpdateAnimBg="0"/>
      <p:bldP spid="12318" grpId="0" autoUpdateAnimBg="0"/>
      <p:bldP spid="12327" grpId="0" autoUpdateAnimBg="0"/>
      <p:bldP spid="12330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2472</TotalTime>
  <Words>829</Words>
  <Application>Microsoft Office PowerPoint</Application>
  <PresentationFormat>全屏显示(4:3)</PresentationFormat>
  <Paragraphs>135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Times New Roman</vt:lpstr>
      <vt:lpstr>宋体</vt:lpstr>
      <vt:lpstr>华文行楷</vt:lpstr>
      <vt:lpstr>楷体_GB2312</vt:lpstr>
      <vt:lpstr>Arial</vt:lpstr>
      <vt:lpstr>仿宋_GB2312</vt:lpstr>
      <vt:lpstr>空演示文稿</vt:lpstr>
      <vt:lpstr>BMP 图象</vt:lpstr>
      <vt:lpstr>Microsoft 公式 3.0</vt:lpstr>
      <vt:lpstr>第十二章</vt:lpstr>
      <vt:lpstr>第一节</vt:lpstr>
      <vt:lpstr>一、常数项级数的概念 </vt:lpstr>
      <vt:lpstr>引例2.</vt:lpstr>
      <vt:lpstr>        是说阿吉利斯和一只乌龟赛跑，乌龟在阿吉利斯前面100米的地方，乌龟的速度是1m/s，阿吉利斯的速度是10m/s，阿吉利斯追的上乌龟吗？</vt:lpstr>
      <vt:lpstr>PowerPoint 演示文稿</vt:lpstr>
      <vt:lpstr>定义：</vt:lpstr>
      <vt:lpstr>例1. 讨论等比级数</vt:lpstr>
      <vt:lpstr>PowerPoint 演示文稿</vt:lpstr>
      <vt:lpstr>例2. 判别下列级数的敛散性:</vt:lpstr>
      <vt:lpstr>PowerPoint 演示文稿</vt:lpstr>
      <vt:lpstr>二、无穷级数的基本性质  </vt:lpstr>
      <vt:lpstr>PowerPoint 演示文稿</vt:lpstr>
      <vt:lpstr>性质4. </vt:lpstr>
      <vt:lpstr>三、级数收敛的必要条件  </vt:lpstr>
      <vt:lpstr>注意: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   无穷级数</dc:title>
  <dc:creator>曹女士</dc:creator>
  <cp:lastModifiedBy>houjy</cp:lastModifiedBy>
  <cp:revision>83</cp:revision>
  <dcterms:created xsi:type="dcterms:W3CDTF">2000-04-10T12:46:15Z</dcterms:created>
  <dcterms:modified xsi:type="dcterms:W3CDTF">2020-05-10T15:19:08Z</dcterms:modified>
</cp:coreProperties>
</file>