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8" r:id="rId2"/>
    <p:sldId id="309" r:id="rId3"/>
    <p:sldId id="306" r:id="rId4"/>
    <p:sldId id="303" r:id="rId5"/>
    <p:sldId id="283" r:id="rId6"/>
    <p:sldId id="285" r:id="rId7"/>
    <p:sldId id="286" r:id="rId8"/>
    <p:sldId id="287" r:id="rId9"/>
    <p:sldId id="310" r:id="rId10"/>
    <p:sldId id="311" r:id="rId11"/>
    <p:sldId id="275" r:id="rId12"/>
    <p:sldId id="279" r:id="rId13"/>
    <p:sldId id="264" r:id="rId14"/>
    <p:sldId id="267" r:id="rId15"/>
    <p:sldId id="299" r:id="rId16"/>
    <p:sldId id="270" r:id="rId17"/>
    <p:sldId id="271" r:id="rId18"/>
    <p:sldId id="272" r:id="rId19"/>
    <p:sldId id="273" r:id="rId20"/>
    <p:sldId id="274" r:id="rId21"/>
    <p:sldId id="276" r:id="rId22"/>
    <p:sldId id="291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50"/>
    <a:srgbClr val="006866"/>
    <a:srgbClr val="008080"/>
    <a:srgbClr val="8B8800"/>
    <a:srgbClr val="0066CC"/>
    <a:srgbClr val="008600"/>
    <a:srgbClr val="0033CC"/>
    <a:srgbClr val="0B3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6" autoAdjust="0"/>
    <p:restoredTop sz="90129" autoAdjust="0"/>
  </p:normalViewPr>
  <p:slideViewPr>
    <p:cSldViewPr>
      <p:cViewPr varScale="1">
        <p:scale>
          <a:sx n="47" d="100"/>
          <a:sy n="47" d="100"/>
        </p:scale>
        <p:origin x="-1205" y="-86"/>
      </p:cViewPr>
      <p:guideLst>
        <p:guide orient="horz" pos="240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5.emf"/><Relationship Id="rId18" Type="http://schemas.openxmlformats.org/officeDocument/2006/relationships/image" Target="../media/image11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12" Type="http://schemas.openxmlformats.org/officeDocument/2006/relationships/image" Target="../media/image104.emf"/><Relationship Id="rId17" Type="http://schemas.openxmlformats.org/officeDocument/2006/relationships/image" Target="../media/image109.emf"/><Relationship Id="rId2" Type="http://schemas.openxmlformats.org/officeDocument/2006/relationships/image" Target="../media/image94.emf"/><Relationship Id="rId16" Type="http://schemas.openxmlformats.org/officeDocument/2006/relationships/image" Target="../media/image108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11" Type="http://schemas.openxmlformats.org/officeDocument/2006/relationships/image" Target="../media/image103.emf"/><Relationship Id="rId5" Type="http://schemas.openxmlformats.org/officeDocument/2006/relationships/image" Target="../media/image97.emf"/><Relationship Id="rId15" Type="http://schemas.openxmlformats.org/officeDocument/2006/relationships/image" Target="../media/image107.emf"/><Relationship Id="rId10" Type="http://schemas.openxmlformats.org/officeDocument/2006/relationships/image" Target="../media/image102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Relationship Id="rId14" Type="http://schemas.openxmlformats.org/officeDocument/2006/relationships/image" Target="../media/image10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16.emf"/><Relationship Id="rId4" Type="http://schemas.openxmlformats.org/officeDocument/2006/relationships/image" Target="../media/image1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image" Target="../media/image157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156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55.emf"/><Relationship Id="rId5" Type="http://schemas.openxmlformats.org/officeDocument/2006/relationships/image" Target="../media/image149.emf"/><Relationship Id="rId10" Type="http://schemas.openxmlformats.org/officeDocument/2006/relationships/image" Target="../media/image154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854E110-0762-4F3D-B2D6-32C67E3C50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64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7D363C40-A824-4B66-8C2D-BD8FC7CFD9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468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AC13D-5928-4ACE-89D2-5F96794ABAC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 L. P371 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第一节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 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(L.P373 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表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6-1 )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60498-0593-4213-9766-366579AD5E3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700" b="1">
                <a:solidFill>
                  <a:schemeClr val="accent2"/>
                </a:solidFill>
                <a:ea typeface="楷体_GB2312" pitchFamily="49" charset="-122"/>
              </a:rPr>
              <a:t>( L. P374, 5 )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F783-844F-4606-B616-A6BEEF36A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5317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20122-7C97-400F-ABD4-43F5487566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98250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A873-32F2-4167-A154-EF2B4F379A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0482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075D8-1DBE-4FE5-AD24-C06C0F791E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07815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67939-7BB6-4ED0-9A86-CE4E2FD352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48445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B9DE-C5D9-4F74-A214-03FE095AD9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31446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B712C-5230-48DF-95E4-248BDFA99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94052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A5416-B556-4BB9-B5AA-46B7C1E474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5805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638C5-612F-433D-8624-814DD3742A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17473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57A4A-E85C-4803-BD43-39E01591D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97598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0F75C-FF63-4813-AB81-E48CBF175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98947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928F163B-4740-4A2F-8EE6-2C7DF0803C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48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image" Target="../media/image4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9.emf"/><Relationship Id="rId32" Type="http://schemas.openxmlformats.org/officeDocument/2006/relationships/image" Target="../media/image46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1.emf"/><Relationship Id="rId36" Type="http://schemas.openxmlformats.org/officeDocument/2006/relationships/image" Target="../media/image50.jpeg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69.bin"/><Relationship Id="rId31" Type="http://schemas.openxmlformats.org/officeDocument/2006/relationships/image" Target="../media/image45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2.emf"/><Relationship Id="rId35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0.emf"/><Relationship Id="rId26" Type="http://schemas.openxmlformats.org/officeDocument/2006/relationships/image" Target="../media/image104.emf"/><Relationship Id="rId39" Type="http://schemas.openxmlformats.org/officeDocument/2006/relationships/image" Target="../media/image45.jpeg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8.emf"/><Relationship Id="rId42" Type="http://schemas.openxmlformats.org/officeDocument/2006/relationships/image" Target="../media/image48.jpe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11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29" Type="http://schemas.openxmlformats.org/officeDocument/2006/relationships/oleObject" Target="../embeddings/oleObject98.bin"/><Relationship Id="rId41" Type="http://schemas.openxmlformats.org/officeDocument/2006/relationships/image" Target="../media/image47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oleObject" Target="../embeddings/oleObject102.bin"/><Relationship Id="rId40" Type="http://schemas.openxmlformats.org/officeDocument/2006/relationships/image" Target="../media/image46.jpeg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105.emf"/><Relationship Id="rId36" Type="http://schemas.openxmlformats.org/officeDocument/2006/relationships/image" Target="../media/image109.emf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4" Type="http://schemas.openxmlformats.org/officeDocument/2006/relationships/image" Target="../media/image50.jpeg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106.emf"/><Relationship Id="rId35" Type="http://schemas.openxmlformats.org/officeDocument/2006/relationships/oleObject" Target="../embeddings/oleObject101.bin"/><Relationship Id="rId43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4.emf"/><Relationship Id="rId26" Type="http://schemas.openxmlformats.org/officeDocument/2006/relationships/image" Target="../media/image48.jpeg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4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46.jpeg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45.jpeg"/><Relationship Id="rId28" Type="http://schemas.openxmlformats.org/officeDocument/2006/relationships/image" Target="../media/image50.jpeg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46.jpeg"/><Relationship Id="rId3" Type="http://schemas.openxmlformats.org/officeDocument/2006/relationships/oleObject" Target="../embeddings/oleObject124.bin"/><Relationship Id="rId21" Type="http://schemas.openxmlformats.org/officeDocument/2006/relationships/image" Target="../media/image49.jpeg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5.emf"/><Relationship Id="rId17" Type="http://schemas.openxmlformats.org/officeDocument/2006/relationships/image" Target="../media/image4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emf"/><Relationship Id="rId20" Type="http://schemas.openxmlformats.org/officeDocument/2006/relationships/image" Target="../media/image48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4.emf"/><Relationship Id="rId19" Type="http://schemas.openxmlformats.org/officeDocument/2006/relationships/image" Target="../media/image47.jpeg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6.emf"/><Relationship Id="rId22" Type="http://schemas.openxmlformats.org/officeDocument/2006/relationships/image" Target="../media/image5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41.emf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2.emf"/><Relationship Id="rId26" Type="http://schemas.openxmlformats.org/officeDocument/2006/relationships/image" Target="../media/image156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34" Type="http://schemas.openxmlformats.org/officeDocument/2006/relationships/image" Target="../media/image50.jpeg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33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29" Type="http://schemas.openxmlformats.org/officeDocument/2006/relationships/image" Target="../media/image45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5.emf"/><Relationship Id="rId32" Type="http://schemas.openxmlformats.org/officeDocument/2006/relationships/image" Target="../media/image48.jpeg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57.emf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46.bin"/><Relationship Id="rId31" Type="http://schemas.openxmlformats.org/officeDocument/2006/relationships/image" Target="../media/image47.jpeg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0.emf"/><Relationship Id="rId22" Type="http://schemas.openxmlformats.org/officeDocument/2006/relationships/image" Target="../media/image154.e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46.jpeg"/><Relationship Id="rId3" Type="http://schemas.openxmlformats.org/officeDocument/2006/relationships/oleObject" Target="../embeddings/oleObject151.bin"/><Relationship Id="rId21" Type="http://schemas.openxmlformats.org/officeDocument/2006/relationships/image" Target="../media/image49.jpeg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2.emf"/><Relationship Id="rId17" Type="http://schemas.openxmlformats.org/officeDocument/2006/relationships/image" Target="../media/image4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emf"/><Relationship Id="rId20" Type="http://schemas.openxmlformats.org/officeDocument/2006/relationships/image" Target="../media/image48.jpe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61.emf"/><Relationship Id="rId19" Type="http://schemas.openxmlformats.org/officeDocument/2006/relationships/image" Target="../media/image47.jpeg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3.emf"/><Relationship Id="rId22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image" Target="../media/image47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5.emf"/><Relationship Id="rId32" Type="http://schemas.openxmlformats.org/officeDocument/2006/relationships/image" Target="../media/image50.jpeg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46.jpeg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6.bin"/><Relationship Id="rId31" Type="http://schemas.openxmlformats.org/officeDocument/2006/relationships/image" Target="../media/image49.jpeg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image" Target="../media/image45.jpeg"/><Relationship Id="rId30" Type="http://schemas.openxmlformats.org/officeDocument/2006/relationships/image" Target="../media/image4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81.emf"/><Relationship Id="rId17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47.jpeg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9.emf"/><Relationship Id="rId26" Type="http://schemas.openxmlformats.org/officeDocument/2006/relationships/image" Target="../media/image50.jpeg"/><Relationship Id="rId3" Type="http://schemas.openxmlformats.org/officeDocument/2006/relationships/oleObject" Target="../embeddings/oleObject175.bin"/><Relationship Id="rId21" Type="http://schemas.openxmlformats.org/officeDocument/2006/relationships/image" Target="../media/image45.jpeg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182.bin"/><Relationship Id="rId25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48.jpeg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image" Target="../media/image47.jpeg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7.emf"/><Relationship Id="rId22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95.emf"/><Relationship Id="rId18" Type="http://schemas.openxmlformats.org/officeDocument/2006/relationships/oleObject" Target="../embeddings/oleObject191.bin"/><Relationship Id="rId26" Type="http://schemas.openxmlformats.org/officeDocument/2006/relationships/image" Target="../media/image49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9.emf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97.emf"/><Relationship Id="rId25" Type="http://schemas.openxmlformats.org/officeDocument/2006/relationships/image" Target="../media/image4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94.emf"/><Relationship Id="rId24" Type="http://schemas.openxmlformats.org/officeDocument/2006/relationships/image" Target="../media/image47.jpeg"/><Relationship Id="rId5" Type="http://schemas.openxmlformats.org/officeDocument/2006/relationships/image" Target="../media/image191.emf"/><Relationship Id="rId15" Type="http://schemas.openxmlformats.org/officeDocument/2006/relationships/image" Target="../media/image196.emf"/><Relationship Id="rId23" Type="http://schemas.openxmlformats.org/officeDocument/2006/relationships/image" Target="../media/image46.jpeg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98.e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93.emf"/><Relationship Id="rId14" Type="http://schemas.openxmlformats.org/officeDocument/2006/relationships/oleObject" Target="../embeddings/oleObject189.bin"/><Relationship Id="rId22" Type="http://schemas.openxmlformats.org/officeDocument/2006/relationships/image" Target="../media/image45.jpeg"/><Relationship Id="rId27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204.emf"/><Relationship Id="rId18" Type="http://schemas.openxmlformats.org/officeDocument/2006/relationships/oleObject" Target="../embeddings/oleObject20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6.jpeg"/><Relationship Id="rId7" Type="http://schemas.openxmlformats.org/officeDocument/2006/relationships/image" Target="../media/image201.e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06.emf"/><Relationship Id="rId25" Type="http://schemas.openxmlformats.org/officeDocument/2006/relationships/image" Target="../media/image50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9.bin"/><Relationship Id="rId20" Type="http://schemas.openxmlformats.org/officeDocument/2006/relationships/image" Target="../media/image45.jpe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203.emf"/><Relationship Id="rId24" Type="http://schemas.openxmlformats.org/officeDocument/2006/relationships/image" Target="../media/image49.jpeg"/><Relationship Id="rId5" Type="http://schemas.openxmlformats.org/officeDocument/2006/relationships/image" Target="../media/image200.emf"/><Relationship Id="rId15" Type="http://schemas.openxmlformats.org/officeDocument/2006/relationships/image" Target="../media/image205.emf"/><Relationship Id="rId23" Type="http://schemas.openxmlformats.org/officeDocument/2006/relationships/image" Target="../media/image48.jpeg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207.e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202.emf"/><Relationship Id="rId14" Type="http://schemas.openxmlformats.org/officeDocument/2006/relationships/oleObject" Target="../embeddings/oleObject198.bin"/><Relationship Id="rId22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50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image" Target="../media/image4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2.emf"/><Relationship Id="rId32" Type="http://schemas.openxmlformats.org/officeDocument/2006/relationships/image" Target="../media/image48.jpeg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47.jpeg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image" Target="../media/image47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7.emf"/><Relationship Id="rId32" Type="http://schemas.openxmlformats.org/officeDocument/2006/relationships/image" Target="../media/image50.jpeg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46.jpeg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57.bin"/><Relationship Id="rId31" Type="http://schemas.openxmlformats.org/officeDocument/2006/relationships/image" Target="../media/image49.jpeg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image" Target="../media/image45.jpeg"/><Relationship Id="rId30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810897" y="1494180"/>
            <a:ext cx="2874784" cy="1066800"/>
            <a:chOff x="2810897" y="564922"/>
            <a:chExt cx="2874784" cy="1066800"/>
          </a:xfrm>
        </p:grpSpPr>
        <p:sp>
          <p:nvSpPr>
            <p:cNvPr id="2" name="矩形 1"/>
            <p:cNvSpPr/>
            <p:nvPr/>
          </p:nvSpPr>
          <p:spPr>
            <a:xfrm>
              <a:off x="2810897" y="83671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</a:rPr>
                <a:t>部分和</a:t>
              </a:r>
              <a:endParaRPr lang="zh-CN" altLang="en-US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885672"/>
                </p:ext>
              </p:extLst>
            </p:nvPr>
          </p:nvGraphicFramePr>
          <p:xfrm>
            <a:off x="4072781" y="564922"/>
            <a:ext cx="1612900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1" name="Equation" r:id="rId3" imgW="1607768" imgH="1059219" progId="Equation.3">
                    <p:embed/>
                  </p:oleObj>
                </mc:Choice>
                <mc:Fallback>
                  <p:oleObj name="Equation" r:id="rId3" imgW="1607768" imgH="10592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781" y="564922"/>
                          <a:ext cx="1612900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611560" y="1477938"/>
            <a:ext cx="2880320" cy="1104900"/>
            <a:chOff x="611560" y="548680"/>
            <a:chExt cx="2880320" cy="11049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892330"/>
                </p:ext>
              </p:extLst>
            </p:nvPr>
          </p:nvGraphicFramePr>
          <p:xfrm>
            <a:off x="1764184" y="548680"/>
            <a:ext cx="8636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2" name="Equation" r:id="rId5" imgW="853445" imgH="1097226" progId="Equation.3">
                    <p:embed/>
                  </p:oleObj>
                </mc:Choice>
                <mc:Fallback>
                  <p:oleObj name="Equation" r:id="rId5" imgW="853445" imgH="109722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184" y="548680"/>
                          <a:ext cx="863600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611560" y="836712"/>
              <a:ext cx="28803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</a:rPr>
                <a:t>对级数          ，             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691217" y="176597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收敛，即级数收敛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60" y="302500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性质</a:t>
            </a:r>
            <a:r>
              <a:rPr lang="en-US" altLang="zh-CN" b="1" dirty="0">
                <a:solidFill>
                  <a:schemeClr val="tx2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若级数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01694"/>
              </p:ext>
            </p:extLst>
          </p:nvPr>
        </p:nvGraphicFramePr>
        <p:xfrm>
          <a:off x="2843808" y="2713856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7" imgW="863280" imgH="1104840" progId="Equation.3">
                  <p:embed/>
                </p:oleObj>
              </mc:Choice>
              <mc:Fallback>
                <p:oleObj name="Equation" r:id="rId7" imgW="8632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13856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635896" y="3025006"/>
            <a:ext cx="12241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收敛</a:t>
            </a:r>
            <a:r>
              <a:rPr lang="en-US" altLang="zh-CN" i="1" dirty="0" smtClean="0"/>
              <a:t> </a:t>
            </a:r>
            <a:r>
              <a:rPr lang="en-US" altLang="zh-CN" dirty="0"/>
              <a:t>,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0" y="3007338"/>
            <a:ext cx="13940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</a:t>
            </a:r>
            <a:r>
              <a:rPr lang="zh-CN" altLang="en-US" dirty="0" smtClean="0"/>
              <a:t>级数</a:t>
            </a:r>
            <a:endParaRPr lang="zh-CN" altLang="en-US" dirty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5983"/>
              </p:ext>
            </p:extLst>
          </p:nvPr>
        </p:nvGraphicFramePr>
        <p:xfrm>
          <a:off x="5750148" y="2751162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9" imgW="1054080" imgH="1066680" progId="Equation.3">
                  <p:embed/>
                </p:oleObj>
              </mc:Choice>
              <mc:Fallback>
                <p:oleObj name="Equation" r:id="rId9" imgW="105408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148" y="2751162"/>
                        <a:ext cx="105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32240" y="299010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也收敛 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 bwMode="auto">
              <a:xfrm>
                <a:off x="609600" y="4192488"/>
                <a:ext cx="7875240" cy="1317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zh-CN" altLang="en-US" sz="2800" b="1" dirty="0" smtClean="0">
                    <a:ea typeface="楷体_GB2312" pitchFamily="49" charset="-122"/>
                  </a:rPr>
                  <a:t>性质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2.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楷体_GB2312" pitchFamily="49" charset="-122"/>
                  </a:rPr>
                  <a:t>若级数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/>
                          </a:rPr>
                          <m:t>𝑛</m:t>
                        </m:r>
                        <m:r>
                          <a:rPr lang="zh-CN" altLang="en-US" sz="28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CN" altLang="en-US" sz="280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zh-CN" altLang="en-US" sz="280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/>
                        </m:ctrlPr>
                      </m:naryPr>
                      <m:sub>
                        <m:r>
                          <a:rPr lang="zh-CN" altLang="en-US" sz="2800" i="1"/>
                          <m:t>𝑛</m:t>
                        </m:r>
                        <m:r>
                          <a:rPr lang="zh-CN" altLang="en-US" sz="2800"/>
                          <m:t>=1</m:t>
                        </m:r>
                      </m:sub>
                      <m:sup>
                        <m:r>
                          <a:rPr lang="zh-CN" altLang="en-US" sz="2800"/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2800" i="1"/>
                            </m:ctrlPr>
                          </m:sSubPr>
                          <m:e>
                            <m:r>
                              <a:rPr lang="zh-CN" altLang="en-US" sz="2800" i="1"/>
                              <m:t>𝑣</m:t>
                            </m:r>
                          </m:e>
                          <m:sub>
                            <m:r>
                              <a:rPr lang="zh-CN" altLang="en-US" sz="2800" i="1"/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zh-CN" altLang="en-US" sz="2800" i="1"/>
                      <m:t> </m:t>
                    </m:r>
                  </m:oMath>
                </a14:m>
                <a:r>
                  <a:rPr lang="zh-CN" altLang="en-US" sz="2800" dirty="0" smtClean="0"/>
                  <a:t>均收敛，则</a:t>
                </a:r>
                <a:endParaRPr lang="zh-CN" altLang="en-US" sz="2800" dirty="0"/>
              </a:p>
              <a:p>
                <a:pPr algn="l"/>
                <a:endParaRPr lang="zh-CN" altLang="en-US" sz="2800" dirty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92488"/>
                <a:ext cx="7875240" cy="1317898"/>
              </a:xfrm>
              <a:prstGeom prst="rect">
                <a:avLst/>
              </a:prstGeom>
              <a:blipFill rotWithShape="1">
                <a:blip r:embed="rId11"/>
                <a:stretch>
                  <a:fillRect l="-1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41860"/>
              </p:ext>
            </p:extLst>
          </p:nvPr>
        </p:nvGraphicFramePr>
        <p:xfrm>
          <a:off x="600979" y="4916388"/>
          <a:ext cx="185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12" imgW="1854000" imgH="1104840" progId="Equation.3">
                  <p:embed/>
                </p:oleObj>
              </mc:Choice>
              <mc:Fallback>
                <p:oleObj name="Equation" r:id="rId12" imgW="18540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79" y="4916388"/>
                        <a:ext cx="1852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411760" y="522235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也</a:t>
            </a:r>
            <a:r>
              <a:rPr lang="zh-CN" altLang="en-US" dirty="0" smtClean="0"/>
              <a:t>收敛。</a:t>
            </a:r>
            <a:endParaRPr lang="zh-CN" altLang="en-US" dirty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9552" y="692696"/>
            <a:ext cx="501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内容回顾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790547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9" grpId="0" autoUpdateAnimBg="0"/>
      <p:bldP spid="10" grpId="0" autoUpdateAnimBg="0"/>
      <p:bldP spid="12" grpId="0" autoUpdateAnimBg="0"/>
      <p:bldP spid="13" grpId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752600" y="317500"/>
          <a:ext cx="379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" imgW="3797280" imgH="444240" progId="Equation.3">
                  <p:embed/>
                </p:oleObj>
              </mc:Choice>
              <mc:Fallback>
                <p:oleObj name="Equation" r:id="rId3" imgW="379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7500"/>
                        <a:ext cx="3794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430588" y="1106488"/>
          <a:ext cx="1141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5" imgW="1143000" imgH="419040" progId="Equation.3">
                  <p:embed/>
                </p:oleObj>
              </mc:Choice>
              <mc:Fallback>
                <p:oleObj name="Equation" r:id="rId5" imgW="1143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106488"/>
                        <a:ext cx="11414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495800" y="1004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zh-CN" altLang="en-US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可知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870700" y="723900"/>
          <a:ext cx="1282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7" imgW="1282680" imgH="1104840" progId="Equation.3">
                  <p:embed/>
                </p:oleObj>
              </mc:Choice>
              <mc:Fallback>
                <p:oleObj name="Equation" r:id="rId7" imgW="12826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723900"/>
                        <a:ext cx="1282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8077200" y="7239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9" imgW="838080" imgH="1104840" progId="Equation.3">
                  <p:embed/>
                </p:oleObj>
              </mc:Choice>
              <mc:Fallback>
                <p:oleObj name="Equation" r:id="rId9" imgW="838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239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04800" y="1614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同时收敛或同时发散 </a:t>
            </a:r>
            <a:r>
              <a:rPr lang="en-US" altLang="zh-CN"/>
              <a:t>;</a:t>
            </a:r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6423025" y="344488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1" imgW="1231560" imgH="406080" progId="Equation.3">
                  <p:embed/>
                </p:oleObj>
              </mc:Choice>
              <mc:Fallback>
                <p:oleObj name="Equation" r:id="rId11" imgW="1231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344488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2743200" y="2286000"/>
          <a:ext cx="425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3" imgW="4254480" imgH="444240" progId="Equation.3">
                  <p:embed/>
                </p:oleObj>
              </mc:Choice>
              <mc:Fallback>
                <p:oleObj name="Equation" r:id="rId13" imgW="4254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425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685800" y="39751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 ∞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3060700" y="39624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15" imgW="2044440" imgH="545760" progId="Equation.3">
                  <p:embed/>
                </p:oleObj>
              </mc:Choice>
              <mc:Fallback>
                <p:oleObj name="Equation" r:id="rId15" imgW="20444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624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5181600" y="40513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17" imgW="1650960" imgH="444240" progId="Equation.3">
                  <p:embed/>
                </p:oleObj>
              </mc:Choice>
              <mc:Fallback>
                <p:oleObj name="Equation" r:id="rId17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513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6781800" y="3810000"/>
          <a:ext cx="120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19" imgW="1206360" imgH="952200" progId="Equation.3">
                  <p:embed/>
                </p:oleObj>
              </mc:Choice>
              <mc:Fallback>
                <p:oleObj name="Equation" r:id="rId19" imgW="1206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0"/>
                        <a:ext cx="120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001000" y="3976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2819400" y="4586288"/>
          <a:ext cx="10620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21" imgW="1066680" imgH="444240" progId="Equation.3">
                  <p:embed/>
                </p:oleObj>
              </mc:Choice>
              <mc:Fallback>
                <p:oleObj name="Equation" r:id="rId21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86288"/>
                        <a:ext cx="10620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04800" y="544195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/>
              <a:t>可知</a:t>
            </a:r>
            <a:r>
              <a:rPr lang="en-US" altLang="zh-CN"/>
              <a:t>, </a:t>
            </a:r>
            <a:r>
              <a:rPr lang="zh-CN" altLang="en-US"/>
              <a:t>若</a:t>
            </a: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889250" y="512445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23" imgW="838080" imgH="1104840" progId="Equation.3">
                  <p:embed/>
                </p:oleObj>
              </mc:Choice>
              <mc:Fallback>
                <p:oleObj name="Equation" r:id="rId23" imgW="838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12445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657600" y="54419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 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2590800" y="2781300"/>
          <a:ext cx="256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25" imgW="2565360" imgH="1104840" progId="Equation.3">
                  <p:embed/>
                </p:oleObj>
              </mc:Choice>
              <mc:Fallback>
                <p:oleObj name="Equation" r:id="rId25" imgW="25653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81300"/>
                        <a:ext cx="256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1004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</a:t>
            </a:r>
            <a:r>
              <a:rPr lang="en-US" altLang="zh-CN">
                <a:solidFill>
                  <a:schemeClr val="tx2"/>
                </a:solidFill>
              </a:rPr>
              <a:t>0 &lt;</a:t>
            </a:r>
            <a:r>
              <a:rPr lang="en-US" altLang="zh-CN" i="1">
                <a:solidFill>
                  <a:schemeClr val="tx2"/>
                </a:solidFill>
              </a:rPr>
              <a:t> l </a:t>
            </a:r>
            <a:r>
              <a:rPr lang="en-US" altLang="zh-CN">
                <a:solidFill>
                  <a:schemeClr val="tx2"/>
                </a:solidFill>
              </a:rPr>
              <a:t>&lt;∞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" y="2209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934200" y="2224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en-US" altLang="zh-CN">
                <a:solidFill>
                  <a:schemeClr val="accent2"/>
                </a:solidFill>
              </a:rPr>
              <a:t>2 </a:t>
            </a:r>
            <a:r>
              <a:rPr lang="zh-CN" altLang="en-US"/>
              <a:t>知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762000" y="27432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27" imgW="838080" imgH="1104840" progId="Equation.3">
                  <p:embed/>
                </p:oleObj>
              </mc:Choice>
              <mc:Fallback>
                <p:oleObj name="Equation" r:id="rId27" imgW="838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1524000" y="30241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304800" y="3009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aphicFrame>
        <p:nvGraphicFramePr>
          <p:cNvPr id="13396" name="Object 84"/>
          <p:cNvGraphicFramePr>
            <a:graphicFrameLocks noChangeAspect="1"/>
          </p:cNvGraphicFramePr>
          <p:nvPr/>
        </p:nvGraphicFramePr>
        <p:xfrm>
          <a:off x="4813300" y="5245100"/>
          <a:ext cx="250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29" imgW="2501640" imgH="1054080" progId="Equation.3">
                  <p:embed/>
                </p:oleObj>
              </mc:Choice>
              <mc:Fallback>
                <p:oleObj name="Equation" r:id="rId29" imgW="25016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245100"/>
                        <a:ext cx="250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97" name="Picture 85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99" name="Picture 8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0" name="Picture 8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1" name="Picture 8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2" name="Picture 9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3" name="Picture 9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829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 autoUpdateAnimBg="0"/>
      <p:bldP spid="13325" grpId="0" build="p" autoUpdateAnimBg="0" advAuto="0"/>
      <p:bldP spid="13337" grpId="0" build="p" autoUpdateAnimBg="0"/>
      <p:bldP spid="13345" grpId="0" autoUpdateAnimBg="0"/>
      <p:bldP spid="13347" grpId="0" autoUpdateAnimBg="0"/>
      <p:bldP spid="13349" grpId="0" autoUpdateAnimBg="0"/>
      <p:bldP spid="13317" grpId="0" build="p" autoUpdateAnimBg="0"/>
      <p:bldP spid="13326" grpId="0" build="p" autoUpdateAnimBg="0"/>
      <p:bldP spid="13331" grpId="0" build="p" autoUpdateAnimBg="0"/>
      <p:bldP spid="13374" grpId="0" build="p" autoUpdateAnimBg="0" advAuto="0"/>
      <p:bldP spid="1338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09600" y="100340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特别取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11890"/>
              </p:ext>
            </p:extLst>
          </p:nvPr>
        </p:nvGraphicFramePr>
        <p:xfrm>
          <a:off x="1841500" y="836712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3" imgW="1358640" imgH="888840" progId="Equation.3">
                  <p:embed/>
                </p:oleObj>
              </mc:Choice>
              <mc:Fallback>
                <p:oleObj name="Equation" r:id="rId3" imgW="1358640" imgH="8888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836712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6096000" y="95260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可得如下结论 </a:t>
            </a:r>
            <a:r>
              <a:rPr lang="en-US" altLang="zh-CN"/>
              <a:t>: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246438" y="963712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对正项级数</a:t>
            </a:r>
          </a:p>
        </p:txBody>
      </p:sp>
      <p:graphicFrame>
        <p:nvGraphicFramePr>
          <p:cNvPr id="276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09335"/>
              </p:ext>
            </p:extLst>
          </p:nvPr>
        </p:nvGraphicFramePr>
        <p:xfrm>
          <a:off x="5181600" y="995462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5" imgW="914400" imgH="482400" progId="Equation.3">
                  <p:embed/>
                </p:oleObj>
              </mc:Choice>
              <mc:Fallback>
                <p:oleObj name="Equation" r:id="rId5" imgW="91440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5462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79216"/>
              </p:ext>
            </p:extLst>
          </p:nvPr>
        </p:nvGraphicFramePr>
        <p:xfrm>
          <a:off x="3346450" y="2589312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7" imgW="927000" imgH="393480" progId="Equation.3">
                  <p:embed/>
                </p:oleObj>
              </mc:Choice>
              <mc:Fallback>
                <p:oleObj name="Equation" r:id="rId7" imgW="9270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589312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21630"/>
              </p:ext>
            </p:extLst>
          </p:nvPr>
        </p:nvGraphicFramePr>
        <p:xfrm>
          <a:off x="4368800" y="2608362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9" imgW="1320480" imgH="330120" progId="Equation.3">
                  <p:embed/>
                </p:oleObj>
              </mc:Choice>
              <mc:Fallback>
                <p:oleObj name="Equation" r:id="rId9" imgW="1320480" imgH="3301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608362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5289"/>
              </p:ext>
            </p:extLst>
          </p:nvPr>
        </p:nvGraphicFramePr>
        <p:xfrm>
          <a:off x="711200" y="2208312"/>
          <a:ext cx="226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1" imgW="2260440" imgH="660240" progId="Equation.3">
                  <p:embed/>
                </p:oleObj>
              </mc:Choice>
              <mc:Fallback>
                <p:oleObj name="Equation" r:id="rId11" imgW="226044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08312"/>
                        <a:ext cx="2260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42633"/>
              </p:ext>
            </p:extLst>
          </p:nvPr>
        </p:nvGraphicFramePr>
        <p:xfrm>
          <a:off x="1625600" y="2119412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13" imgW="444240" imgH="469800" progId="Equation.3">
                  <p:embed/>
                </p:oleObj>
              </mc:Choice>
              <mc:Fallback>
                <p:oleObj name="Equation" r:id="rId13" imgW="44424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119412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72037"/>
              </p:ext>
            </p:extLst>
          </p:nvPr>
        </p:nvGraphicFramePr>
        <p:xfrm>
          <a:off x="3352800" y="1852712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15" imgW="914400" imgH="393480" progId="Equation.3">
                  <p:embed/>
                </p:oleObj>
              </mc:Choice>
              <mc:Fallback>
                <p:oleObj name="Equation" r:id="rId15" imgW="91440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52712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24729"/>
              </p:ext>
            </p:extLst>
          </p:nvPr>
        </p:nvGraphicFramePr>
        <p:xfrm>
          <a:off x="4368800" y="1871762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17" imgW="1320480" imgH="330120" progId="Equation.3">
                  <p:embed/>
                </p:oleObj>
              </mc:Choice>
              <mc:Fallback>
                <p:oleObj name="Equation" r:id="rId17" imgW="1320480" imgH="3301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871762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24565"/>
              </p:ext>
            </p:extLst>
          </p:nvPr>
        </p:nvGraphicFramePr>
        <p:xfrm>
          <a:off x="6921500" y="1776512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Equation" r:id="rId19" imgW="1612800" imgH="482400" progId="Equation.3">
                  <p:embed/>
                </p:oleObj>
              </mc:Choice>
              <mc:Fallback>
                <p:oleObj name="Equation" r:id="rId19" imgW="1612800" imgH="482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776512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7" name="AutoShape 69"/>
          <p:cNvSpPr>
            <a:spLocks/>
          </p:cNvSpPr>
          <p:nvPr/>
        </p:nvSpPr>
        <p:spPr bwMode="auto">
          <a:xfrm>
            <a:off x="3117850" y="1878112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71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93155"/>
              </p:ext>
            </p:extLst>
          </p:nvPr>
        </p:nvGraphicFramePr>
        <p:xfrm>
          <a:off x="6934200" y="2563912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21" imgW="1600200" imgH="482400" progId="Equation.3">
                  <p:embed/>
                </p:oleObj>
              </mc:Choice>
              <mc:Fallback>
                <p:oleObj name="Equation" r:id="rId21" imgW="1600200" imgH="4824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63912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5861050" y="1928912"/>
            <a:ext cx="976313" cy="179388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5861050" y="2714725"/>
            <a:ext cx="976313" cy="179387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6" grpId="0" autoUpdateAnimBg="0"/>
      <p:bldP spid="27678" grpId="0" autoUpdateAnimBg="0"/>
      <p:bldP spid="27681" grpId="0" autoUpdateAnimBg="0"/>
      <p:bldP spid="27717" grpId="0" animBg="1"/>
      <p:bldP spid="27721" grpId="0" animBg="1"/>
      <p:bldP spid="277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800600" y="32527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629400" y="838200"/>
            <a:ext cx="1905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7543800" y="990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itchFamily="2" charset="-122"/>
              </a:rPr>
              <a:t>～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505200" y="12065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Equation" r:id="rId3" imgW="1574640" imgH="850680" progId="Equation.3">
                  <p:embed/>
                </p:oleObj>
              </mc:Choice>
              <mc:Fallback>
                <p:oleObj name="Equation" r:id="rId3" imgW="1574640" imgH="850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065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3048000" cy="4572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判别级数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13050" y="57150"/>
          <a:ext cx="118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5" imgW="1180800" imgH="1104840" progId="Equation.3">
                  <p:embed/>
                </p:oleObj>
              </mc:Choice>
              <mc:Fallback>
                <p:oleObj name="Equation" r:id="rId5" imgW="118080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7150"/>
                        <a:ext cx="1181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038600" y="319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 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371600" y="1371600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Equation" r:id="rId7" imgW="952200" imgH="622080" progId="Equation.3">
                  <p:embed/>
                </p:oleObj>
              </mc:Choice>
              <mc:Fallback>
                <p:oleObj name="Equation" r:id="rId7" imgW="952200" imgH="622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952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845300" y="990600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Equation" r:id="rId9" imgW="774360" imgH="533160" progId="Equation.3">
                  <p:embed/>
                </p:oleObj>
              </mc:Choice>
              <mc:Fallback>
                <p:oleObj name="Equation" r:id="rId9" imgW="7743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990600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8077200" y="990600"/>
          <a:ext cx="20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Equation" r:id="rId11" imgW="203040" imgH="533160" progId="Equation.3">
                  <p:embed/>
                </p:oleObj>
              </mc:Choice>
              <mc:Fallback>
                <p:oleObj name="Equation" r:id="rId11" imgW="20304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990600"/>
                        <a:ext cx="20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5181600" y="1447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13" imgW="431640" imgH="304560" progId="Equation.3">
                  <p:embed/>
                </p:oleObj>
              </mc:Choice>
              <mc:Fallback>
                <p:oleObj name="Equation" r:id="rId13" imgW="43164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914400" y="22479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根据比较审敛法的极限形式知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715000" y="1943100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Equation" r:id="rId15" imgW="2133360" imgH="1104840" progId="Equation.3">
                  <p:embed/>
                </p:oleObj>
              </mc:Choice>
              <mc:Fallback>
                <p:oleObj name="Equation" r:id="rId15" imgW="2133360" imgH="1104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43100"/>
                        <a:ext cx="213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9600" y="32877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</a:rPr>
              <a:t>3.</a:t>
            </a:r>
            <a:r>
              <a:rPr lang="en-US" altLang="zh-CN" dirty="0" smtClean="0"/>
              <a:t> </a:t>
            </a:r>
            <a:r>
              <a:rPr lang="zh-CN" altLang="en-US" dirty="0"/>
              <a:t>判别级数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832100" y="3009900"/>
          <a:ext cx="1979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Equation" r:id="rId17" imgW="1981080" imgH="1104840" progId="Equation.3">
                  <p:embed/>
                </p:oleObj>
              </mc:Choice>
              <mc:Fallback>
                <p:oleObj name="Equation" r:id="rId17" imgW="1981080" imgH="1104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009900"/>
                        <a:ext cx="1979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" y="4343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371600" y="4445000"/>
          <a:ext cx="1028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Equation" r:id="rId19" imgW="1028520" imgH="660240" progId="Equation.3">
                  <p:embed/>
                </p:oleObj>
              </mc:Choice>
              <mc:Fallback>
                <p:oleObj name="Equation" r:id="rId19" imgW="102852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45000"/>
                        <a:ext cx="1028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4495800" y="419735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Equation" r:id="rId21" imgW="1968480" imgH="888840" progId="Equation.3">
                  <p:embed/>
                </p:oleObj>
              </mc:Choice>
              <mc:Fallback>
                <p:oleObj name="Equation" r:id="rId21" imgW="196848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7350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6553200" y="44259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Equation" r:id="rId23" imgW="431640" imgH="304560" progId="Equation.3">
                  <p:embed/>
                </p:oleObj>
              </mc:Choice>
              <mc:Fallback>
                <p:oleObj name="Equation" r:id="rId23" imgW="43164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259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14400" y="53673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根据比较审敛法的极限形式知</a:t>
            </a:r>
          </a:p>
        </p:txBody>
      </p: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5638800" y="5105400"/>
          <a:ext cx="2944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tion" r:id="rId25" imgW="2946240" imgH="1104840" progId="Equation.3">
                  <p:embed/>
                </p:oleObj>
              </mc:Choice>
              <mc:Fallback>
                <p:oleObj name="Equation" r:id="rId25" imgW="2946240" imgH="1104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105400"/>
                        <a:ext cx="29448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362200" y="152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Equation" r:id="rId27" imgW="228600" imgH="241200" progId="Equation.3">
                  <p:embed/>
                </p:oleObj>
              </mc:Choice>
              <mc:Fallback>
                <p:oleObj name="Equation" r:id="rId27" imgW="22860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2590800" y="120015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Equation" r:id="rId29" imgW="799920" imgH="850680" progId="Equation.3">
                  <p:embed/>
                </p:oleObj>
              </mc:Choice>
              <mc:Fallback>
                <p:oleObj name="Equation" r:id="rId29" imgW="79992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0015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6400800" y="3124200"/>
            <a:ext cx="2362200" cy="10668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6540500" y="3276600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Equation" r:id="rId31" imgW="1358640" imgH="672840" progId="Equation.3">
                  <p:embed/>
                </p:oleObj>
              </mc:Choice>
              <mc:Fallback>
                <p:oleObj name="Equation" r:id="rId31" imgW="1358640" imgH="672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276600"/>
                        <a:ext cx="135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7848600" y="3290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itchFamily="2" charset="-122"/>
              </a:rPr>
              <a:t>～</a:t>
            </a:r>
          </a:p>
        </p:txBody>
      </p:sp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8382000" y="3276600"/>
          <a:ext cx="35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name="Equation" r:id="rId33" imgW="355320" imgH="609480" progId="Equation.3">
                  <p:embed/>
                </p:oleObj>
              </mc:Choice>
              <mc:Fallback>
                <p:oleObj name="Equation" r:id="rId33" imgW="355320" imgH="609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276600"/>
                        <a:ext cx="35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2438400" y="43497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4" name="Equation" r:id="rId35" imgW="380880" imgH="444240" progId="Equation.3">
                  <p:embed/>
                </p:oleObj>
              </mc:Choice>
              <mc:Fallback>
                <p:oleObj name="Equation" r:id="rId35" imgW="38088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97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37"/>
          <p:cNvGraphicFramePr>
            <a:graphicFrameLocks noChangeAspect="1"/>
          </p:cNvGraphicFramePr>
          <p:nvPr/>
        </p:nvGraphicFramePr>
        <p:xfrm>
          <a:off x="2921000" y="4197350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Equation" r:id="rId37" imgW="1511280" imgH="888840" progId="Equation.3">
                  <p:embed/>
                </p:oleObj>
              </mc:Choice>
              <mc:Fallback>
                <p:oleObj name="Equation" r:id="rId37" imgW="1511280" imgH="8888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4197350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83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1785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6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7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8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9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76" grpId="0" animBg="1"/>
      <p:bldP spid="31775" grpId="0" autoUpdateAnimBg="0"/>
      <p:bldP spid="31748" grpId="0" autoUpdateAnimBg="0"/>
      <p:bldP spid="31749" grpId="0" autoUpdateAnimBg="0"/>
      <p:bldP spid="31754" grpId="0" build="p" autoUpdateAnimBg="0"/>
      <p:bldP spid="31757" grpId="0" autoUpdateAnimBg="0"/>
      <p:bldP spid="31760" grpId="0" autoUpdateAnimBg="0"/>
      <p:bldP spid="31766" grpId="0" autoUpdateAnimBg="0"/>
      <p:bldP spid="31777" grpId="0" animBg="1"/>
      <p:bldP spid="317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30560"/>
            <a:ext cx="64008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比值审敛法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en-US" altLang="zh-CN" sz="2800" dirty="0" err="1">
                <a:solidFill>
                  <a:schemeClr val="accent2"/>
                </a:solidFill>
                <a:ea typeface="楷体_GB2312" pitchFamily="49" charset="-122"/>
              </a:rPr>
              <a:t>D’alembert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判别法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131636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45339"/>
              </p:ext>
            </p:extLst>
          </p:nvPr>
        </p:nvGraphicFramePr>
        <p:xfrm>
          <a:off x="1149350" y="1340173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340173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131636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为正项级数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49875"/>
              </p:ext>
            </p:extLst>
          </p:nvPr>
        </p:nvGraphicFramePr>
        <p:xfrm>
          <a:off x="4343400" y="1163960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5" imgW="2057400" imgH="952200" progId="Equation.3">
                  <p:embed/>
                </p:oleObj>
              </mc:Choice>
              <mc:Fallback>
                <p:oleObj name="Equation" r:id="rId5" imgW="205740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63960"/>
                        <a:ext cx="205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400800" y="131636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914400" y="198469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81092"/>
              </p:ext>
            </p:extLst>
          </p:nvPr>
        </p:nvGraphicFramePr>
        <p:xfrm>
          <a:off x="1905000" y="206566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7" imgW="723600" imgH="393480" progId="Equation.3">
                  <p:embed/>
                </p:oleObj>
              </mc:Choice>
              <mc:Fallback>
                <p:oleObj name="Equation" r:id="rId7" imgW="7236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6566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14400" y="254984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66959"/>
              </p:ext>
            </p:extLst>
          </p:nvPr>
        </p:nvGraphicFramePr>
        <p:xfrm>
          <a:off x="1860550" y="263081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9" imgW="736560" imgH="393480" progId="Equation.3">
                  <p:embed/>
                </p:oleObj>
              </mc:Choice>
              <mc:Fallback>
                <p:oleObj name="Equation" r:id="rId9" imgW="7365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63081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2667000" y="201644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2590800" y="254984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3962400" y="254984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级数发散 </a:t>
            </a:r>
            <a:r>
              <a:rPr lang="en-US" altLang="zh-CN"/>
              <a:t>.</a:t>
            </a:r>
          </a:p>
        </p:txBody>
      </p:sp>
      <p:graphicFrame>
        <p:nvGraphicFramePr>
          <p:cNvPr id="1541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10293"/>
              </p:ext>
            </p:extLst>
          </p:nvPr>
        </p:nvGraphicFramePr>
        <p:xfrm>
          <a:off x="3091047" y="2679452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1" imgW="888840" imgH="317160" progId="Equation.3">
                  <p:embed/>
                </p:oleObj>
              </mc:Choice>
              <mc:Fallback>
                <p:oleObj name="Equation" r:id="rId11" imgW="888840" imgH="317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047" y="2679452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2737048" y="3323456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时 </a:t>
            </a:r>
            <a:r>
              <a:rPr lang="en-US" altLang="zh-CN" dirty="0"/>
              <a:t>, </a:t>
            </a:r>
            <a:r>
              <a:rPr lang="zh-CN" altLang="en-US" dirty="0"/>
              <a:t>级数可能收敛也可能发散 </a:t>
            </a:r>
            <a:r>
              <a:rPr lang="en-US" altLang="zh-CN" dirty="0"/>
              <a:t>.</a:t>
            </a:r>
          </a:p>
        </p:txBody>
      </p:sp>
      <p:graphicFrame>
        <p:nvGraphicFramePr>
          <p:cNvPr id="4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56520"/>
              </p:ext>
            </p:extLst>
          </p:nvPr>
        </p:nvGraphicFramePr>
        <p:xfrm>
          <a:off x="1822648" y="3469506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13" imgW="774360" imgH="393480" progId="Equation.3">
                  <p:embed/>
                </p:oleObj>
              </mc:Choice>
              <mc:Fallback>
                <p:oleObj name="Equation" r:id="rId13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648" y="3469506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2"/>
          <p:cNvSpPr txBox="1">
            <a:spLocks noChangeArrowheads="1"/>
          </p:cNvSpPr>
          <p:nvPr/>
        </p:nvSpPr>
        <p:spPr bwMode="auto">
          <a:xfrm>
            <a:off x="603448" y="3323456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smtClean="0">
                <a:ea typeface="楷体_GB2312" pitchFamily="49" charset="-122"/>
              </a:rPr>
              <a:t>说明 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8" grpId="0" autoUpdateAnimBg="0"/>
      <p:bldP spid="15369" grpId="0" autoUpdateAnimBg="0"/>
      <p:bldP spid="15372" grpId="0" autoUpdateAnimBg="0"/>
      <p:bldP spid="15410" grpId="0" autoUpdateAnimBg="0"/>
      <p:bldP spid="15411" grpId="0" autoUpdateAnimBg="0"/>
      <p:bldP spid="15412" grpId="0" autoUpdateAnimBg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3403600" y="13462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2387520" imgH="927000" progId="Equation.3">
                  <p:embed/>
                </p:oleObj>
              </mc:Choice>
              <mc:Fallback>
                <p:oleObj name="Equation" r:id="rId3" imgW="2387520" imgH="92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3462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2971800" cy="6858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讨论级数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95600" y="254000"/>
          <a:ext cx="248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2489040" imgH="1041120" progId="Equation.3">
                  <p:embed/>
                </p:oleObj>
              </mc:Choice>
              <mc:Fallback>
                <p:oleObj name="Equation" r:id="rId5" imgW="248904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4000"/>
                        <a:ext cx="248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410200" y="471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 </a:t>
            </a:r>
            <a:r>
              <a:rPr lang="en-US" altLang="zh-CN"/>
              <a:t>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5800" y="14938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651000" y="1333500"/>
          <a:ext cx="161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7" imgW="1612800" imgH="952200" progId="Equation.3">
                  <p:embed/>
                </p:oleObj>
              </mc:Choice>
              <mc:Fallback>
                <p:oleObj name="Equation" r:id="rId7" imgW="161280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33500"/>
                        <a:ext cx="161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356100" y="12954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9" imgW="1320480" imgH="507960" progId="Equation.3">
                  <p:embed/>
                </p:oleObj>
              </mc:Choice>
              <mc:Fallback>
                <p:oleObj name="Equation" r:id="rId9" imgW="1320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2954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572000" y="1828800"/>
          <a:ext cx="86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11" imgW="863280" imgH="507960" progId="Equation.3">
                  <p:embed/>
                </p:oleObj>
              </mc:Choice>
              <mc:Fallback>
                <p:oleObj name="Equation" r:id="rId11" imgW="86328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86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92800" y="16764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13" imgW="507960" imgH="241200" progId="Equation.3">
                  <p:embed/>
                </p:oleObj>
              </mc:Choice>
              <mc:Fallback>
                <p:oleObj name="Equation" r:id="rId13" imgW="5079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6764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43000" y="23923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根据定理</a:t>
            </a:r>
            <a:r>
              <a:rPr lang="en-US" altLang="zh-CN"/>
              <a:t>4</a:t>
            </a:r>
            <a:r>
              <a:rPr lang="zh-CN" altLang="en-US"/>
              <a:t>可知</a:t>
            </a:r>
            <a:r>
              <a:rPr lang="en-US" altLang="zh-CN"/>
              <a:t>: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752600" y="3048000"/>
          <a:ext cx="210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15" imgW="2108160" imgH="444240" progId="Equation.3">
                  <p:embed/>
                </p:oleObj>
              </mc:Choice>
              <mc:Fallback>
                <p:oleObj name="Equation" r:id="rId15" imgW="21081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2108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810000" y="2971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752600" y="3744913"/>
          <a:ext cx="1536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17" imgW="1536480" imgH="444240" progId="Equation.3">
                  <p:embed/>
                </p:oleObj>
              </mc:Choice>
              <mc:Fallback>
                <p:oleObj name="Equation" r:id="rId17" imgW="15364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44913"/>
                        <a:ext cx="15367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200400" y="3657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级数发散 </a:t>
            </a:r>
            <a:r>
              <a:rPr lang="en-US" altLang="zh-CN"/>
              <a:t>;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3289300" y="4148138"/>
          <a:ext cx="232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19" imgW="2323800" imgH="1054080" progId="Equation.3">
                  <p:embed/>
                </p:oleObj>
              </mc:Choice>
              <mc:Fallback>
                <p:oleObj name="Equation" r:id="rId19" imgW="2323800" imgH="1054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148138"/>
                        <a:ext cx="2324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752600" y="4419600"/>
          <a:ext cx="1536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21" imgW="1536480" imgH="444240" progId="Equation.3">
                  <p:embed/>
                </p:oleObj>
              </mc:Choice>
              <mc:Fallback>
                <p:oleObj name="Equation" r:id="rId21" imgW="153648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1536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67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69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0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1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2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3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2" grpId="0" autoUpdateAnimBg="0"/>
      <p:bldP spid="18445" grpId="0" build="p" autoUpdateAnimBg="0" advAuto="0"/>
      <p:bldP spid="1844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57150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根值审敛法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( Cauchy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判别法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108700" y="4556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565900" y="2286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3" imgW="825480" imgH="1028520" progId="Equation.3">
                  <p:embed/>
                </p:oleObj>
              </mc:Choice>
              <mc:Fallback>
                <p:oleObj name="Equation" r:id="rId3" imgW="82548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286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315200" y="45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为正项级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371600" y="1117600"/>
          <a:ext cx="2044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5" imgW="2044440" imgH="634680" progId="Equation.3">
                  <p:embed/>
                </p:oleObj>
              </mc:Choice>
              <mc:Fallback>
                <p:oleObj name="Equation" r:id="rId5" imgW="2044440" imgH="634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17600"/>
                        <a:ext cx="2044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1066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333500" y="1828800"/>
          <a:ext cx="369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7" imgW="3708360" imgH="444240" progId="Equation.3">
                  <p:embed/>
                </p:oleObj>
              </mc:Choice>
              <mc:Fallback>
                <p:oleObj name="Equation" r:id="rId7" imgW="37083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828800"/>
                        <a:ext cx="3692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1317625" y="2454275"/>
          <a:ext cx="3806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9" imgW="3822480" imgH="444240" progId="Equation.3">
                  <p:embed/>
                </p:oleObj>
              </mc:Choice>
              <mc:Fallback>
                <p:oleObj name="Equation" r:id="rId9" imgW="38224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454275"/>
                        <a:ext cx="3806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304800" y="1081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2745160" y="3212976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 </a:t>
            </a:r>
            <a:r>
              <a:rPr lang="en-US" altLang="zh-CN"/>
              <a:t>, </a:t>
            </a:r>
            <a:r>
              <a:rPr lang="zh-CN" altLang="en-US"/>
              <a:t>级数可能收敛也可能发散 </a:t>
            </a:r>
            <a:r>
              <a:rPr lang="en-US" altLang="zh-CN"/>
              <a:t>.</a:t>
            </a:r>
          </a:p>
        </p:txBody>
      </p:sp>
      <p:graphicFrame>
        <p:nvGraphicFramePr>
          <p:cNvPr id="3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19541"/>
              </p:ext>
            </p:extLst>
          </p:nvPr>
        </p:nvGraphicFramePr>
        <p:xfrm>
          <a:off x="1830760" y="3359026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Equation" r:id="rId11" imgW="774360" imgH="393480" progId="Equation.3">
                  <p:embed/>
                </p:oleObj>
              </mc:Choice>
              <mc:Fallback>
                <p:oleObj name="Equation" r:id="rId11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760" y="3359026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2"/>
          <p:cNvSpPr txBox="1">
            <a:spLocks noChangeArrowheads="1"/>
          </p:cNvSpPr>
          <p:nvPr/>
        </p:nvSpPr>
        <p:spPr bwMode="auto">
          <a:xfrm>
            <a:off x="611560" y="3212976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smtClean="0">
                <a:ea typeface="楷体_GB2312" pitchFamily="49" charset="-122"/>
              </a:rPr>
              <a:t>说明 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7" grpId="0" autoUpdateAnimBg="0"/>
      <p:bldP spid="56329" grpId="0" autoUpdateAnimBg="0"/>
      <p:bldP spid="56366" grpId="0" autoUpdateAnimBg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9530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 、交错级数及其审敛法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14800" y="838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则各项符号正负相间的级数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639888" y="1447800"/>
          <a:ext cx="476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4762440" imgH="520560" progId="Equation.3">
                  <p:embed/>
                </p:oleObj>
              </mc:Choice>
              <mc:Fallback>
                <p:oleObj name="Equation" r:id="rId3" imgW="47624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447800"/>
                        <a:ext cx="4760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2044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交错级数 </a:t>
            </a:r>
            <a:r>
              <a:rPr lang="en-US" altLang="zh-CN"/>
              <a:t>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" y="2605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定理</a:t>
            </a:r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chemeClr val="tx2"/>
                </a:solidFill>
              </a:rPr>
              <a:t>. </a:t>
            </a:r>
            <a:r>
              <a:rPr lang="en-US" altLang="zh-CN" dirty="0"/>
              <a:t>( Leibnitz</a:t>
            </a:r>
            <a:r>
              <a:rPr lang="en-US" altLang="zh-CN" i="1" dirty="0"/>
              <a:t>  </a:t>
            </a:r>
            <a:r>
              <a:rPr lang="zh-CN" altLang="en-US" dirty="0"/>
              <a:t>判别法 </a:t>
            </a:r>
            <a:r>
              <a:rPr lang="en-US" altLang="zh-CN" dirty="0"/>
              <a:t>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48200" y="2605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若交错级数满足条件</a:t>
            </a:r>
            <a:r>
              <a:rPr lang="en-US" altLang="zh-CN"/>
              <a:t>: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04800" y="4843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则级数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482725" y="3260725"/>
          <a:ext cx="426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5" imgW="4267080" imgH="444240" progId="Equation.3">
                  <p:embed/>
                </p:oleObj>
              </mc:Choice>
              <mc:Fallback>
                <p:oleObj name="Equation" r:id="rId5" imgW="42670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260725"/>
                        <a:ext cx="4265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400175" y="3937000"/>
          <a:ext cx="2484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7" imgW="2489040" imgH="660240" progId="Equation.3">
                  <p:embed/>
                </p:oleObj>
              </mc:Choice>
              <mc:Fallback>
                <p:oleObj name="Equation" r:id="rId7" imgW="248904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937000"/>
                        <a:ext cx="2484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524000" y="4597400"/>
          <a:ext cx="182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9" imgW="1828800" imgH="1041120" progId="Equation.3">
                  <p:embed/>
                </p:oleObj>
              </mc:Choice>
              <mc:Fallback>
                <p:oleObj name="Equation" r:id="rId9" imgW="1828800" imgH="1041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97400"/>
                        <a:ext cx="1828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267075" y="4843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  <a:r>
              <a:rPr lang="zh-CN" altLang="en-US"/>
              <a:t>且其和 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476875" y="48895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1" imgW="1015920" imgH="444240" progId="Equation.3">
                  <p:embed/>
                </p:oleObj>
              </mc:Choice>
              <mc:Fallback>
                <p:oleObj name="Equation" r:id="rId11" imgW="10159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48895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553200" y="4800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其余项满足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3022600" y="5626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3" imgW="1650960" imgH="469800" progId="Equation.3">
                  <p:embed/>
                </p:oleObj>
              </mc:Choice>
              <mc:Fallback>
                <p:oleObj name="Equation" r:id="rId13" imgW="16509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626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674688" y="914400"/>
          <a:ext cx="3287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5" imgW="3288960" imgH="444240" progId="Equation.3">
                  <p:embed/>
                </p:oleObj>
              </mc:Choice>
              <mc:Fallback>
                <p:oleObj name="Equation" r:id="rId15" imgW="32889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914400"/>
                        <a:ext cx="3287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6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28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9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0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1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2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9" grpId="0" autoUpdateAnimBg="0"/>
      <p:bldP spid="21510" grpId="0" autoUpdateAnimBg="0"/>
      <p:bldP spid="21511" grpId="0" autoUpdateAnimBg="0"/>
      <p:bldP spid="21512" grpId="0" autoUpdateAnimBg="0"/>
      <p:bldP spid="21516" grpId="0" autoUpdateAnimBg="0"/>
      <p:bldP spid="215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" y="7191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97542"/>
              </p:ext>
            </p:extLst>
          </p:nvPr>
        </p:nvGraphicFramePr>
        <p:xfrm>
          <a:off x="1371600" y="793750"/>
          <a:ext cx="6919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3" imgW="6921360" imgH="444240" progId="Equation.3">
                  <p:embed/>
                </p:oleObj>
              </mc:Choice>
              <mc:Fallback>
                <p:oleObj name="Equation" r:id="rId3" imgW="69213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93750"/>
                        <a:ext cx="6919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654311"/>
              </p:ext>
            </p:extLst>
          </p:nvPr>
        </p:nvGraphicFramePr>
        <p:xfrm>
          <a:off x="1336675" y="1479550"/>
          <a:ext cx="757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5" imgW="7581600" imgH="444240" progId="Equation.3">
                  <p:embed/>
                </p:oleObj>
              </mc:Choice>
              <mc:Fallback>
                <p:oleObj name="Equation" r:id="rId5" imgW="75816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479550"/>
                        <a:ext cx="7578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6296"/>
              </p:ext>
            </p:extLst>
          </p:nvPr>
        </p:nvGraphicFramePr>
        <p:xfrm>
          <a:off x="3175000" y="2171700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7" imgW="583920" imgH="444240" progId="Equation.3">
                  <p:embed/>
                </p:oleObj>
              </mc:Choice>
              <mc:Fallback>
                <p:oleObj name="Equation" r:id="rId7" imgW="5839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171700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581150" y="27733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是单调递增有界数列</a:t>
            </a:r>
            <a:r>
              <a:rPr lang="en-US" altLang="zh-CN"/>
              <a:t>,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33631"/>
              </p:ext>
            </p:extLst>
          </p:nvPr>
        </p:nvGraphicFramePr>
        <p:xfrm>
          <a:off x="781050" y="28575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9" imgW="825480" imgH="444240" progId="Equation.3">
                  <p:embed/>
                </p:oleObj>
              </mc:Choice>
              <mc:Fallback>
                <p:oleObj name="Equation" r:id="rId9" imgW="8254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8575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84896"/>
              </p:ext>
            </p:extLst>
          </p:nvPr>
        </p:nvGraphicFramePr>
        <p:xfrm>
          <a:off x="5676900" y="2819400"/>
          <a:ext cx="2474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1" imgW="2476440" imgH="609480" progId="Equation.3">
                  <p:embed/>
                </p:oleObj>
              </mc:Choice>
              <mc:Fallback>
                <p:oleObj name="Equation" r:id="rId11" imgW="247644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819400"/>
                        <a:ext cx="2474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65631"/>
              </p:ext>
            </p:extLst>
          </p:nvPr>
        </p:nvGraphicFramePr>
        <p:xfrm>
          <a:off x="8382000" y="8445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3" imgW="495000" imgH="317160" progId="Equation.3">
                  <p:embed/>
                </p:oleObj>
              </mc:Choice>
              <mc:Fallback>
                <p:oleObj name="Equation" r:id="rId13" imgW="49500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8445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89294"/>
              </p:ext>
            </p:extLst>
          </p:nvPr>
        </p:nvGraphicFramePr>
        <p:xfrm>
          <a:off x="2286000" y="21526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15" imgW="761760" imgH="444240" progId="Equation.3">
                  <p:embed/>
                </p:oleObj>
              </mc:Choice>
              <mc:Fallback>
                <p:oleObj name="Equation" r:id="rId15" imgW="76176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5265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105400" y="27622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uild="p" autoUpdateAnimBg="0" advAuto="0"/>
      <p:bldP spid="225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24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848600" y="1995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38200" y="901700"/>
          <a:ext cx="5356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3" imgW="5359320" imgH="850680" progId="Equation.3">
                  <p:embed/>
                </p:oleObj>
              </mc:Choice>
              <mc:Fallback>
                <p:oleObj name="Equation" r:id="rId3" imgW="535932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01700"/>
                        <a:ext cx="5356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30263" y="1892300"/>
          <a:ext cx="57991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5" imgW="5803560" imgH="927000" progId="Equation.3">
                  <p:embed/>
                </p:oleObj>
              </mc:Choice>
              <mc:Fallback>
                <p:oleObj name="Equation" r:id="rId5" imgW="5803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892300"/>
                        <a:ext cx="57991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191000" y="762000"/>
            <a:ext cx="4648200" cy="22098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ea typeface="楷体_GB2312" pitchFamily="49" charset="-122"/>
              </a:rPr>
              <a:t>Leibnitz </a:t>
            </a:r>
            <a:r>
              <a:rPr lang="zh-CN" altLang="en-US" sz="2800" b="1">
                <a:ea typeface="楷体_GB2312" pitchFamily="49" charset="-122"/>
              </a:rPr>
              <a:t>判别法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判别下列级数的敛散性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835025" y="2952750"/>
          <a:ext cx="7058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7" imgW="7061040" imgH="914400" progId="Equation.3">
                  <p:embed/>
                </p:oleObj>
              </mc:Choice>
              <mc:Fallback>
                <p:oleObj name="Equation" r:id="rId7" imgW="70610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952750"/>
                        <a:ext cx="7058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48600" y="31003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2000" y="40528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上述级数各项取绝对值后所成的级数是否收敛 </a:t>
            </a:r>
            <a:r>
              <a:rPr lang="en-US" altLang="zh-CN"/>
              <a:t>?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536700" y="4641850"/>
          <a:ext cx="1282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9" imgW="1282680" imgH="1041120" progId="Equation.3">
                  <p:embed/>
                </p:oleObj>
              </mc:Choice>
              <mc:Fallback>
                <p:oleObj name="Equation" r:id="rId9" imgW="1282680" imgH="1041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641850"/>
                        <a:ext cx="1282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810000" y="464185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11" imgW="1447560" imgH="1041120" progId="Equation.3">
                  <p:embed/>
                </p:oleObj>
              </mc:Choice>
              <mc:Fallback>
                <p:oleObj name="Equation" r:id="rId11" imgW="1447560" imgH="1041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185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918200" y="4641850"/>
          <a:ext cx="162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13" imgW="1625400" imgH="1041120" progId="Equation.3">
                  <p:embed/>
                </p:oleObj>
              </mc:Choice>
              <mc:Fallback>
                <p:oleObj name="Equation" r:id="rId13" imgW="162540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1850"/>
                        <a:ext cx="1625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579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114800" y="5791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248400" y="5805488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487988" y="914400"/>
          <a:ext cx="15224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15" imgW="660240" imgH="647640" progId="Equation.3">
                  <p:embed/>
                </p:oleObj>
              </mc:Choice>
              <mc:Fallback>
                <p:oleObj name="Equation" r:id="rId15" imgW="660240" imgH="647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914400"/>
                        <a:ext cx="152241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6084888" y="1981200"/>
          <a:ext cx="436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17" imgW="190440" imgH="431640" progId="Equation.3">
                  <p:embed/>
                </p:oleObj>
              </mc:Choice>
              <mc:Fallback>
                <p:oleObj name="Equation" r:id="rId17" imgW="190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81200"/>
                        <a:ext cx="4365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7007225" y="1390650"/>
          <a:ext cx="1222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19" imgW="495000" imgH="393480" progId="Equation.3">
                  <p:embed/>
                </p:oleObj>
              </mc:Choice>
              <mc:Fallback>
                <p:oleObj name="Equation" r:id="rId19" imgW="4950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1390650"/>
                        <a:ext cx="1222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4597400" y="1409700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21" imgW="965160" imgH="952200" progId="Equation.3">
                  <p:embed/>
                </p:oleObj>
              </mc:Choice>
              <mc:Fallback>
                <p:oleObj name="Equation" r:id="rId21" imgW="965160" imgH="95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409700"/>
                        <a:ext cx="96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486400" y="838200"/>
            <a:ext cx="2819400" cy="1974850"/>
            <a:chOff x="3456" y="580"/>
            <a:chExt cx="1776" cy="1244"/>
          </a:xfrm>
        </p:grpSpPr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456" y="624"/>
              <a:ext cx="1776" cy="1200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3552" y="580"/>
            <a:ext cx="819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1" name="公式" r:id="rId23" imgW="507960" imgH="622080" progId="Equation.3">
                    <p:embed/>
                  </p:oleObj>
                </mc:Choice>
                <mc:Fallback>
                  <p:oleObj name="公式" r:id="rId23" imgW="507960" imgH="622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0"/>
                          <a:ext cx="819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5867400" y="1754188"/>
          <a:ext cx="844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公式" r:id="rId25" imgW="330120" imgH="393480" progId="Equation.3">
                  <p:embed/>
                </p:oleObj>
              </mc:Choice>
              <mc:Fallback>
                <p:oleObj name="公式" r:id="rId25" imgW="33012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4188"/>
                        <a:ext cx="8445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7010400" y="1435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27" imgW="1523880" imgH="850680" progId="Equation.3">
                  <p:embed/>
                </p:oleObj>
              </mc:Choice>
              <mc:Fallback>
                <p:oleObj name="Equation" r:id="rId27" imgW="152388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4351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9" name="Picture 37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91" name="Picture 3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2" name="Picture 4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3" name="Picture 4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4" name="Picture 4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5" name="Picture 4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autoUpdateAnimBg="0"/>
      <p:bldP spid="23568" grpId="0" animBg="1"/>
      <p:bldP spid="23560" grpId="0" autoUpdateAnimBg="0"/>
      <p:bldP spid="23561" grpId="0" autoUpdateAnimBg="0"/>
      <p:bldP spid="23565" grpId="0" autoUpdateAnimBg="0"/>
      <p:bldP spid="23566" grpId="0" autoUpdateAnimBg="0"/>
      <p:bldP spid="235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105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三、绝对收敛与条件收敛</a:t>
            </a:r>
            <a:r>
              <a:rPr lang="zh-CN" altLang="en-US" sz="2800"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0033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对任意项级数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841750" y="7175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952200" imgH="1028520" progId="Equation.3">
                  <p:embed/>
                </p:oleObj>
              </mc:Choice>
              <mc:Fallback>
                <p:oleObj name="Equation" r:id="rId3" imgW="95220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71755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00600" y="9937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9600" y="2667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若原级数收敛</a:t>
            </a:r>
            <a:r>
              <a:rPr lang="en-US" altLang="zh-CN"/>
              <a:t>, </a:t>
            </a:r>
            <a:r>
              <a:rPr lang="zh-CN" altLang="en-US"/>
              <a:t>但取绝对值以后的级数发散</a:t>
            </a:r>
            <a:r>
              <a:rPr lang="en-US" altLang="zh-CN"/>
              <a:t>, </a:t>
            </a:r>
            <a:r>
              <a:rPr lang="zh-CN" altLang="en-US"/>
              <a:t>则称原级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765300" y="4076700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5" imgW="1892160" imgH="1028520" progId="Equation.3">
                  <p:embed/>
                </p:oleObj>
              </mc:Choice>
              <mc:Fallback>
                <p:oleObj name="Equation" r:id="rId5" imgW="189216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076700"/>
                        <a:ext cx="1892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143000" y="5181600"/>
          <a:ext cx="2741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7" imgW="2743200" imgH="1028520" progId="Equation.3">
                  <p:embed/>
                </p:oleObj>
              </mc:Choice>
              <mc:Fallback>
                <p:oleObj name="Equation" r:id="rId7" imgW="2743200" imgH="1028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27416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083050" y="5181600"/>
          <a:ext cx="212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9" imgW="2120760" imgH="1028520" progId="Equation.3">
                  <p:embed/>
                </p:oleObj>
              </mc:Choice>
              <mc:Fallback>
                <p:oleObj name="Equation" r:id="rId9" imgW="2120760" imgH="1028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181600"/>
                        <a:ext cx="212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257800" y="768350"/>
          <a:ext cx="104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11" imgW="1041120" imgH="1028520" progId="Equation.3">
                  <p:embed/>
                </p:oleObj>
              </mc:Choice>
              <mc:Fallback>
                <p:oleObj name="Equation" r:id="rId11" imgW="104112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768350"/>
                        <a:ext cx="104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3246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62000" y="15240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13" imgW="825480" imgH="1028520" progId="Equation.3">
                  <p:embed/>
                </p:oleObj>
              </mc:Choice>
              <mc:Fallback>
                <p:oleObj name="Equation" r:id="rId13" imgW="82548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04800" y="3357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762000" y="31242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15" imgW="825480" imgH="1028520" progId="Equation.3">
                  <p:embed/>
                </p:oleObj>
              </mc:Choice>
              <mc:Fallback>
                <p:oleObj name="Equation" r:id="rId15" imgW="82548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505200" y="43338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为条件收敛 </a:t>
            </a:r>
            <a:r>
              <a:rPr lang="en-US" altLang="zh-CN"/>
              <a:t>.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197600" y="5410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均为绝对收敛</a:t>
            </a:r>
            <a:r>
              <a:rPr lang="en-US" altLang="zh-CN"/>
              <a:t>.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09600" y="4318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zh-CN" altLang="en-US">
                <a:solidFill>
                  <a:schemeClr val="tx2"/>
                </a:solidFill>
              </a:rPr>
              <a:t> ：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524000" y="1760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绝对收敛 ；</a:t>
            </a:r>
            <a:endParaRPr lang="zh-CN" alt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315200" y="990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则称原级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04800" y="1754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524000" y="33718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条件收敛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pic>
        <p:nvPicPr>
          <p:cNvPr id="24604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606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7" name="Picture 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8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9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0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utoUpdateAnimBg="0"/>
      <p:bldP spid="24585" grpId="0" autoUpdateAnimBg="0"/>
      <p:bldP spid="24583" grpId="0" autoUpdateAnimBg="0"/>
      <p:bldP spid="24593" grpId="0" autoUpdateAnimBg="0"/>
      <p:bldP spid="24595" grpId="0" autoUpdateAnimBg="0"/>
      <p:bldP spid="24596" grpId="0" autoUpdateAnimBg="0"/>
      <p:bldP spid="24597" grpId="0" autoUpdateAnimBg="0"/>
      <p:bldP spid="24599" grpId="0" autoUpdateAnimBg="0"/>
      <p:bldP spid="24600" grpId="0" autoUpdateAnimBg="0"/>
      <p:bldP spid="24601" grpId="0" autoUpdateAnimBg="0"/>
      <p:bldP spid="246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145406"/>
            <a:ext cx="16002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性质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76400" y="2159694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收敛级数加括弧后所成的级数仍收敛于</a:t>
            </a:r>
            <a:r>
              <a:rPr lang="zh-CN" altLang="en-US" dirty="0" smtClean="0"/>
              <a:t>原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2678806"/>
            <a:ext cx="2183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级数的和</a:t>
            </a:r>
            <a:r>
              <a:rPr lang="en-US" altLang="zh-CN" dirty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706016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dirty="0" smtClean="0">
                <a:ea typeface="楷体_GB2312" pitchFamily="49" charset="-122"/>
              </a:rPr>
              <a:t>性质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52600" y="720304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在级数前面加上或去掉</a:t>
            </a:r>
            <a:r>
              <a:rPr lang="zh-CN" altLang="en-US" b="1" dirty="0">
                <a:solidFill>
                  <a:schemeClr val="tx2"/>
                </a:solidFill>
              </a:rPr>
              <a:t>有限项</a:t>
            </a:r>
            <a:r>
              <a:rPr lang="en-US" altLang="zh-CN" dirty="0"/>
              <a:t>, </a:t>
            </a:r>
            <a:r>
              <a:rPr lang="zh-CN" altLang="en-US" dirty="0"/>
              <a:t>不会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1253704"/>
            <a:ext cx="2827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级数的</a:t>
            </a:r>
            <a:r>
              <a:rPr lang="zh-CN" altLang="en-US" dirty="0"/>
              <a:t>敛散性</a:t>
            </a:r>
            <a:r>
              <a:rPr lang="en-US" altLang="zh-CN" dirty="0"/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382185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设收敛级数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22535"/>
              </p:ext>
            </p:extLst>
          </p:nvPr>
        </p:nvGraphicFramePr>
        <p:xfrm>
          <a:off x="2590800" y="3582144"/>
          <a:ext cx="156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1562040" imgH="1143000" progId="Equation.3">
                  <p:embed/>
                </p:oleObj>
              </mc:Choice>
              <mc:Fallback>
                <p:oleObj name="Equation" r:id="rId3" imgW="15620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2144"/>
                        <a:ext cx="1562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91000" y="382185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则必有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641921"/>
              </p:ext>
            </p:extLst>
          </p:nvPr>
        </p:nvGraphicFramePr>
        <p:xfrm>
          <a:off x="5359400" y="3879006"/>
          <a:ext cx="180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5" imgW="1803240" imgH="634680" progId="Equation.3">
                  <p:embed/>
                </p:oleObj>
              </mc:Choice>
              <mc:Fallback>
                <p:oleObj name="Equation" r:id="rId5" imgW="18032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879006"/>
                        <a:ext cx="1803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2597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6" grpId="0" autoUpdateAnimBg="0"/>
      <p:bldP spid="7" grpId="0" autoUpdateAnimBg="0"/>
      <p:bldP spid="8" grpId="0" autoUpdateAnimBg="0"/>
      <p:bldP spid="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400800" cy="6858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ea typeface="楷体_GB2312" pitchFamily="49" charset="-122"/>
              </a:rPr>
              <a:t>5.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绝对收敛的级数一定收敛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8950" y="800100"/>
          <a:ext cx="97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Equation" r:id="rId3" imgW="977760" imgH="1028520" progId="Equation.3">
                  <p:embed/>
                </p:oleObj>
              </mc:Choice>
              <mc:Fallback>
                <p:oleObj name="Equation" r:id="rId3" imgW="97776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800100"/>
                        <a:ext cx="977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511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Equation" r:id="rId5" imgW="330120" imgH="444240" progId="Equation.3">
                  <p:embed/>
                </p:oleObj>
              </mc:Choice>
              <mc:Fallback>
                <p:oleObj name="Equation" r:id="rId5" imgW="3301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372100" y="19812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Equation" r:id="rId7" imgW="2019240" imgH="406080" progId="Equation.3">
                  <p:embed/>
                </p:oleObj>
              </mc:Choice>
              <mc:Fallback>
                <p:oleObj name="Equation" r:id="rId7" imgW="20192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981200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26050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显然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143000" y="27305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Equation" r:id="rId9" imgW="1079280" imgH="444240" progId="Equation.3">
                  <p:embed/>
                </p:oleObj>
              </mc:Choice>
              <mc:Fallback>
                <p:oleObj name="Equation" r:id="rId9" imgW="10792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305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781800" y="24384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11" imgW="799920" imgH="1028520" progId="Equation.3">
                  <p:embed/>
                </p:oleObj>
              </mc:Choice>
              <mc:Fallback>
                <p:oleObj name="Equation" r:id="rId11" imgW="799920" imgH="1028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80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543800" y="2667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592763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4610100" y="4038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13" imgW="1028520" imgH="1028520" progId="Equation.3">
                  <p:embed/>
                </p:oleObj>
              </mc:Choice>
              <mc:Fallback>
                <p:oleObj name="Equation" r:id="rId13" imgW="1028520" imgH="1028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038600"/>
                        <a:ext cx="102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552700" y="3352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Equation" r:id="rId15" imgW="2247840" imgH="469800" progId="Equation.3">
                  <p:embed/>
                </p:oleObj>
              </mc:Choice>
              <mc:Fallback>
                <p:oleObj name="Equation" r:id="rId15" imgW="224784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528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3352800" y="40386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17" imgW="1143000" imgH="1028520" progId="Equation.3">
                  <p:embed/>
                </p:oleObj>
              </mc:Choice>
              <mc:Fallback>
                <p:oleObj name="Equation" r:id="rId17" imgW="1143000" imgH="1028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124200" y="4038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298700" y="51054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19" imgW="825480" imgH="1028520" progId="Equation.3">
                  <p:embed/>
                </p:oleObj>
              </mc:Choice>
              <mc:Fallback>
                <p:oleObj name="Equation" r:id="rId19" imgW="825480" imgH="10285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1054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24200" y="533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2857500" y="17399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21" imgW="2120760" imgH="850680" progId="Equation.3">
                  <p:embed/>
                </p:oleObj>
              </mc:Choice>
              <mc:Fallback>
                <p:oleObj name="Equation" r:id="rId21" imgW="212076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399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209800" y="264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仿宋_GB2312" pitchFamily="49" charset="-122"/>
              </a:rPr>
              <a:t>且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743200" y="26924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23" imgW="330120" imgH="444240" progId="Equation.3">
                  <p:embed/>
                </p:oleObj>
              </mc:Choice>
              <mc:Fallback>
                <p:oleObj name="Equation" r:id="rId23" imgW="330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924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3162300" y="27305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25" imgW="952200" imgH="469800" progId="Equation.3">
                  <p:embed/>
                </p:oleObj>
              </mc:Choice>
              <mc:Fallback>
                <p:oleObj name="Equation" r:id="rId25" imgW="95220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05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8194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81000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pic>
        <p:nvPicPr>
          <p:cNvPr id="25631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33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4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5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6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7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1" grpId="0" autoUpdateAnimBg="0"/>
      <p:bldP spid="25607" grpId="0" autoUpdateAnimBg="0"/>
      <p:bldP spid="25616" grpId="0" autoUpdateAnimBg="0"/>
      <p:bldP spid="25617" grpId="0" autoUpdateAnimBg="0"/>
      <p:bldP spid="25621" grpId="0" animBg="1"/>
      <p:bldP spid="25623" grpId="0" autoUpdateAnimBg="0"/>
      <p:bldP spid="25609" grpId="0" autoUpdateAnimBg="0"/>
      <p:bldP spid="25629" grpId="0" autoUpdateAnimBg="0"/>
      <p:bldP spid="256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876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7.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证明下列级数绝对收敛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295400" y="800100"/>
          <a:ext cx="53816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5384520" imgH="1117440" progId="Equation.3">
                  <p:embed/>
                </p:oleObj>
              </mc:Choice>
              <mc:Fallback>
                <p:oleObj name="Equation" r:id="rId3" imgW="538452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00100"/>
                        <a:ext cx="53816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011363" y="22098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2552400" imgH="914400" progId="Equation.3">
                  <p:embed/>
                </p:oleObj>
              </mc:Choice>
              <mc:Fallback>
                <p:oleObj name="Equation" r:id="rId5" imgW="2552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209800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72000" y="23828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118100" y="2133600"/>
          <a:ext cx="977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977760" imgH="1041120" progId="Equation.3">
                  <p:embed/>
                </p:oleObj>
              </mc:Choice>
              <mc:Fallback>
                <p:oleObj name="Equation" r:id="rId7" imgW="97776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133600"/>
                        <a:ext cx="977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943600" y="2376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057400" y="3378200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2057400" imgH="1041120" progId="Equation.3">
                  <p:embed/>
                </p:oleObj>
              </mc:Choice>
              <mc:Fallback>
                <p:oleObj name="Equation" r:id="rId9" imgW="2057400" imgH="1041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78200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191000" y="3595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447800" y="5010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286000" y="480060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1" imgW="1447560" imgH="1041120" progId="Equation.3">
                  <p:embed/>
                </p:oleObj>
              </mc:Choice>
              <mc:Fallback>
                <p:oleObj name="Equation" r:id="rId11" imgW="144756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810000" y="5010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 </a:t>
            </a:r>
            <a:r>
              <a:rPr lang="en-US" altLang="zh-CN"/>
              <a:t>.</a:t>
            </a:r>
          </a:p>
        </p:txBody>
      </p:sp>
      <p:pic>
        <p:nvPicPr>
          <p:cNvPr id="28702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8704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5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6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7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8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8" grpId="0" autoUpdateAnimBg="0"/>
      <p:bldP spid="28680" grpId="0" autoUpdateAnimBg="0"/>
      <p:bldP spid="28683" grpId="0" autoUpdateAnimBg="0"/>
      <p:bldP spid="28684" grpId="0" autoUpdateAnimBg="0"/>
      <p:bldP spid="286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23900" y="584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(2) </a:t>
            </a:r>
            <a:r>
              <a:rPr lang="zh-CN" altLang="en-US"/>
              <a:t>令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1828800" y="381000"/>
          <a:ext cx="133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3" imgW="1333440" imgH="965160" progId="Equation.3">
                  <p:embed/>
                </p:oleObj>
              </mc:Choice>
              <mc:Fallback>
                <p:oleObj name="Equation" r:id="rId3" imgW="133344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133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1381125" y="1676400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5" imgW="1879560" imgH="952200" progId="Equation.3">
                  <p:embed/>
                </p:oleObj>
              </mc:Choice>
              <mc:Fallback>
                <p:oleObj name="Equation" r:id="rId5" imgW="187956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76400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3348038" y="1730375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7" imgW="2298600" imgH="850680" progId="Equation.3">
                  <p:embed/>
                </p:oleObj>
              </mc:Choice>
              <mc:Fallback>
                <p:oleObj name="Equation" r:id="rId7" imgW="229860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30375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4495800" y="1143000"/>
          <a:ext cx="114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Equation" r:id="rId9" imgW="1143000" imgH="965160" progId="Equation.3">
                  <p:embed/>
                </p:oleObj>
              </mc:Choice>
              <mc:Fallback>
                <p:oleObj name="Equation" r:id="rId9" imgW="1143000" imgH="965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1143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4724400" y="22098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11" imgW="431640" imgH="965160" progId="Equation.3">
                  <p:embed/>
                </p:oleObj>
              </mc:Choice>
              <mc:Fallback>
                <p:oleObj name="Equation" r:id="rId11" imgW="431640" imgH="965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43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3276600" y="3276600"/>
          <a:ext cx="234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13" imgW="2349360" imgH="1015920" progId="Equation.3">
                  <p:embed/>
                </p:oleObj>
              </mc:Choice>
              <mc:Fallback>
                <p:oleObj name="Equation" r:id="rId13" imgW="2349360" imgH="1015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2349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5715000" y="34544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15" imgW="990360" imgH="850680" progId="Equation.3">
                  <p:embed/>
                </p:oleObj>
              </mc:Choice>
              <mc:Fallback>
                <p:oleObj name="Equation" r:id="rId15" imgW="99036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544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114800" y="48101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4953000" y="4584700"/>
          <a:ext cx="182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17" imgW="1828800" imgH="1054080" progId="Equation.3">
                  <p:embed/>
                </p:oleObj>
              </mc:Choice>
              <mc:Fallback>
                <p:oleObj name="Equation" r:id="rId17" imgW="1828800" imgH="1054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84700"/>
                        <a:ext cx="1828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762000" y="4505325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Equation" r:id="rId19" imgW="2438280" imgH="1079280" progId="Equation.3">
                  <p:embed/>
                </p:oleObj>
              </mc:Choice>
              <mc:Fallback>
                <p:oleObj name="Equation" r:id="rId19" imgW="2438280" imgH="1079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05325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124200" y="48196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705600" y="48244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</a:t>
            </a:r>
            <a:r>
              <a:rPr lang="en-US" altLang="zh-CN"/>
              <a:t>.</a:t>
            </a:r>
          </a:p>
        </p:txBody>
      </p:sp>
      <p:pic>
        <p:nvPicPr>
          <p:cNvPr id="46113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6115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6" name="Picture 3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7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8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19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utoUpdateAnimBg="0"/>
      <p:bldP spid="46103" grpId="0" autoUpdateAnimBg="0"/>
      <p:bldP spid="46107" grpId="0" autoUpdateAnimBg="0"/>
      <p:bldP spid="4610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3338513"/>
            <a:ext cx="4267200" cy="19954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19088"/>
            <a:ext cx="19812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942975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利用部分和数列的极限判别级数的敛散性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14620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利用正项级数审敛法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19200" y="2071688"/>
            <a:ext cx="39624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95400" y="210185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必要条件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940050" y="2147888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4" imgW="1574640" imgH="609480" progId="Equation.3">
                  <p:embed/>
                </p:oleObj>
              </mc:Choice>
              <mc:Fallback>
                <p:oleObj name="Equation" r:id="rId4" imgW="157464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147888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5257800" y="2314575"/>
            <a:ext cx="1752600" cy="519113"/>
            <a:chOff x="3120" y="1113"/>
            <a:chExt cx="1104" cy="327"/>
          </a:xfrm>
        </p:grpSpPr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不满足</a:t>
              </a:r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705600" y="2112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   散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819400" y="2757488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895600" y="27574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62000" y="35337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比值审敛法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2743200" y="3367088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6" imgW="1269720" imgH="927000" progId="Equation.3">
                  <p:embed/>
                </p:oleObj>
              </mc:Choice>
              <mc:Fallback>
                <p:oleObj name="Equation" r:id="rId6" imgW="1269720" imgH="927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67088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3333750" y="33274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8" imgW="609480" imgH="444240" progId="Equation.3">
                  <p:embed/>
                </p:oleObj>
              </mc:Choice>
              <mc:Fallback>
                <p:oleObj name="Equation" r:id="rId8" imgW="60948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327400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3479800" y="374808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Equation" r:id="rId10" imgW="355320" imgH="444240" progId="Equation.3">
                  <p:embed/>
                </p:oleObj>
              </mc:Choice>
              <mc:Fallback>
                <p:oleObj name="Equation" r:id="rId10" imgW="3553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74808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4089400" y="36718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12" imgW="571320" imgH="317160" progId="Equation.3">
                  <p:embed/>
                </p:oleObj>
              </mc:Choice>
              <mc:Fallback>
                <p:oleObj name="Equation" r:id="rId12" imgW="57132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6718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762000" y="46005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根值审敛法</a:t>
            </a:r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2730500" y="4637088"/>
          <a:ext cx="1917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14" imgW="1917360" imgH="634680" progId="Equation.3">
                  <p:embed/>
                </p:oleObj>
              </mc:Choice>
              <mc:Fallback>
                <p:oleObj name="Equation" r:id="rId14" imgW="1917360" imgH="634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637088"/>
                        <a:ext cx="1917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1524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1690688" y="54244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16" imgW="761760" imgH="393480" progId="Equation.3">
                  <p:embed/>
                </p:oleObj>
              </mc:Choice>
              <mc:Fallback>
                <p:oleObj name="Equation" r:id="rId16" imgW="76176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4244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14400" y="58816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  敛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276600" y="5881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  散</a:t>
            </a:r>
          </a:p>
        </p:txBody>
      </p:sp>
      <p:grpSp>
        <p:nvGrpSpPr>
          <p:cNvPr id="33841" name="Group 49"/>
          <p:cNvGrpSpPr>
            <a:grpSpLocks/>
          </p:cNvGrpSpPr>
          <p:nvPr/>
        </p:nvGrpSpPr>
        <p:grpSpPr bwMode="auto">
          <a:xfrm>
            <a:off x="4953000" y="3887788"/>
            <a:ext cx="914400" cy="393700"/>
            <a:chOff x="3120" y="2392"/>
            <a:chExt cx="576" cy="248"/>
          </a:xfrm>
        </p:grpSpPr>
        <p:graphicFrame>
          <p:nvGraphicFramePr>
            <p:cNvPr id="33823" name="Object 31"/>
            <p:cNvGraphicFramePr>
              <a:graphicFrameLocks noChangeAspect="1"/>
            </p:cNvGraphicFramePr>
            <p:nvPr/>
          </p:nvGraphicFramePr>
          <p:xfrm>
            <a:off x="3168" y="2392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1" name="Equation" r:id="rId18" imgW="774360" imgH="393480" progId="Equation.3">
                    <p:embed/>
                  </p:oleObj>
                </mc:Choice>
                <mc:Fallback>
                  <p:oleObj name="Equation" r:id="rId18" imgW="77436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92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867400" y="3976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不定 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029200" y="443388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用它法判别</a:t>
            </a:r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3905250" y="5424488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20" imgW="774360" imgH="393480" progId="Equation.3">
                  <p:embed/>
                </p:oleObj>
              </mc:Choice>
              <mc:Fallback>
                <p:oleObj name="Equation" r:id="rId20" imgW="77436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424488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3810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1676400" y="4043363"/>
            <a:ext cx="0" cy="6191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812925" y="4043363"/>
            <a:ext cx="273050" cy="619125"/>
            <a:chOff x="912" y="2352"/>
            <a:chExt cx="192" cy="432"/>
          </a:xfrm>
        </p:grpSpPr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3842" name="Picture 50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3844" name="Picture 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45" name="Picture 5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46" name="Picture 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47" name="Picture 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48" name="Picture 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6" grpId="0" autoUpdateAnimBg="0"/>
      <p:bldP spid="33797" grpId="0" autoUpdateAnimBg="0"/>
      <p:bldP spid="33799" grpId="0" animBg="1"/>
      <p:bldP spid="33801" grpId="0" build="p" autoUpdateAnimBg="0" advAuto="0"/>
      <p:bldP spid="33806" grpId="0" autoUpdateAnimBg="0"/>
      <p:bldP spid="33808" grpId="0" animBg="1"/>
      <p:bldP spid="33809" grpId="0" autoUpdateAnimBg="0"/>
      <p:bldP spid="33810" grpId="0" autoUpdateAnimBg="0"/>
      <p:bldP spid="33815" grpId="0" autoUpdateAnimBg="0"/>
      <p:bldP spid="33818" grpId="0" animBg="1"/>
      <p:bldP spid="33820" grpId="0" autoUpdateAnimBg="0"/>
      <p:bldP spid="33821" grpId="0" autoUpdateAnimBg="0"/>
      <p:bldP spid="33825" grpId="0" autoUpdateAnimBg="0"/>
      <p:bldP spid="33827" grpId="0" autoUpdateAnimBg="0"/>
      <p:bldP spid="33833" grpId="0" animBg="1"/>
      <p:bldP spid="338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733800" cy="609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任意项级数审敛法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95600" y="990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为收敛级数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752600" y="800100"/>
          <a:ext cx="124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4" imgW="1244520" imgH="1028520" progId="Equation.3">
                  <p:embed/>
                </p:oleObj>
              </mc:Choice>
              <mc:Fallback>
                <p:oleObj name="Equation" r:id="rId4" imgW="124452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00100"/>
                        <a:ext cx="1244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09600" y="4267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Leibniz</a:t>
            </a:r>
            <a:r>
              <a:rPr lang="zh-CN" altLang="zh-CN"/>
              <a:t>判别法:</a:t>
            </a:r>
            <a:endParaRPr lang="en-US" altLang="zh-CN"/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1447800" y="49530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6" imgW="1942920" imgH="444240" progId="Equation.3">
                  <p:embed/>
                </p:oleObj>
              </mc:Choice>
              <mc:Fallback>
                <p:oleObj name="Equation" r:id="rId6" imgW="19429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1511300" y="5626100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8" imgW="1612800" imgH="622080" progId="Equation.3">
                  <p:embed/>
                </p:oleObj>
              </mc:Choice>
              <mc:Fallback>
                <p:oleObj name="Equation" r:id="rId8" imgW="1612800" imgH="622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626100"/>
                        <a:ext cx="1612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419600" y="526732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则交错级数</a:t>
            </a: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6350000" y="5054600"/>
          <a:ext cx="1574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10" imgW="1574640" imgH="1041120" progId="Equation.3">
                  <p:embed/>
                </p:oleObj>
              </mc:Choice>
              <mc:Fallback>
                <p:oleObj name="Equation" r:id="rId10" imgW="1574640" imgH="1041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5054600"/>
                        <a:ext cx="1574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78486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685800" y="990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概念</a:t>
            </a:r>
            <a:r>
              <a:rPr lang="en-US" altLang="zh-CN"/>
              <a:t>: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903413" y="1905000"/>
          <a:ext cx="2363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12" imgW="2361960" imgH="1028520" progId="Equation.3">
                  <p:embed/>
                </p:oleObj>
              </mc:Choice>
              <mc:Fallback>
                <p:oleObj name="Equation" r:id="rId12" imgW="236196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905000"/>
                        <a:ext cx="2363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4267200" y="19050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14" imgW="1231560" imgH="1028520" progId="Equation.3">
                  <p:embed/>
                </p:oleObj>
              </mc:Choice>
              <mc:Fallback>
                <p:oleObj name="Equation" r:id="rId14" imgW="123156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050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480050" y="2057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绝对收敛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841500" y="3124200"/>
          <a:ext cx="242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16" imgW="2425680" imgH="1028520" progId="Equation.3">
                  <p:embed/>
                </p:oleObj>
              </mc:Choice>
              <mc:Fallback>
                <p:oleObj name="Equation" r:id="rId16" imgW="242568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124200"/>
                        <a:ext cx="242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5486400" y="3352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条件收敛</a:t>
            </a:r>
          </a:p>
        </p:txBody>
      </p:sp>
      <p:sp>
        <p:nvSpPr>
          <p:cNvPr id="34858" name="AutoShape 42"/>
          <p:cNvSpPr>
            <a:spLocks/>
          </p:cNvSpPr>
          <p:nvPr/>
        </p:nvSpPr>
        <p:spPr bwMode="auto">
          <a:xfrm>
            <a:off x="1600200" y="2133600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59" name="Object 43"/>
          <p:cNvGraphicFramePr>
            <a:graphicFrameLocks noChangeAspect="1"/>
          </p:cNvGraphicFramePr>
          <p:nvPr/>
        </p:nvGraphicFramePr>
        <p:xfrm>
          <a:off x="4330700" y="31623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18" imgW="1231560" imgH="1028520" progId="Equation.3">
                  <p:embed/>
                </p:oleObj>
              </mc:Choice>
              <mc:Fallback>
                <p:oleObj name="Equation" r:id="rId18" imgW="1231560" imgH="10285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1623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1" name="AutoShape 45"/>
          <p:cNvSpPr>
            <a:spLocks/>
          </p:cNvSpPr>
          <p:nvPr/>
        </p:nvSpPr>
        <p:spPr bwMode="auto">
          <a:xfrm>
            <a:off x="3505200" y="5105400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3733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63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4865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6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7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8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9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36" grpId="0" autoUpdateAnimBg="0"/>
      <p:bldP spid="34842" grpId="0" autoUpdateAnimBg="0"/>
      <p:bldP spid="34844" grpId="0" autoUpdateAnimBg="0"/>
      <p:bldP spid="34849" grpId="0" autoUpdateAnimBg="0"/>
      <p:bldP spid="34851" grpId="0" build="p" autoUpdateAnimBg="0" advAuto="0"/>
      <p:bldP spid="34853" grpId="0" build="p" autoUpdateAnimBg="0" advAuto="0"/>
      <p:bldP spid="34858" grpId="0" animBg="1"/>
      <p:bldP spid="34861" grpId="0" animBg="1"/>
      <p:bldP spid="348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447925" y="34591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二、交错级数及其审敛法 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447925" y="43735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三、绝对收敛与条件收敛</a:t>
            </a:r>
            <a:r>
              <a:rPr lang="zh-CN" altLang="en-US" sz="3200"/>
              <a:t>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73100" y="304800"/>
            <a:ext cx="245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447925" y="2525713"/>
            <a:ext cx="501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一、正项级数及其审敛法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789113" y="1049338"/>
            <a:ext cx="59832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常数项级数的审敛法  </a:t>
            </a:r>
            <a:endParaRPr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2724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352800"/>
            <a:ext cx="4800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AutoShape 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267200"/>
            <a:ext cx="48768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624"/>
            <a:ext cx="56388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一、正项级数及其审敛法</a:t>
            </a:r>
            <a:endParaRPr lang="zh-CN" altLang="en-US" sz="36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1354262"/>
            <a:ext cx="89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22624"/>
              </p:ext>
            </p:extLst>
          </p:nvPr>
        </p:nvGraphicFramePr>
        <p:xfrm>
          <a:off x="1122363" y="1435224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Equation" r:id="rId3" imgW="1066680" imgH="444240" progId="Equation.3">
                  <p:embed/>
                </p:oleObj>
              </mc:Choice>
              <mc:Fallback>
                <p:oleObj name="Equation" r:id="rId3" imgW="10666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435224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14518"/>
              </p:ext>
            </p:extLst>
          </p:nvPr>
        </p:nvGraphicFramePr>
        <p:xfrm>
          <a:off x="3071813" y="1054224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5" imgW="838080" imgH="1066680" progId="Equation.3">
                  <p:embed/>
                </p:oleObj>
              </mc:Choice>
              <mc:Fallback>
                <p:oleObj name="Equation" r:id="rId5" imgW="83808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054224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09600" y="2403599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定理 </a:t>
            </a:r>
            <a:r>
              <a:rPr lang="en-US" altLang="zh-CN" b="1" dirty="0" smtClean="0">
                <a:solidFill>
                  <a:schemeClr val="tx2"/>
                </a:solidFill>
              </a:rPr>
              <a:t>0.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/>
              <a:t>正项级数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30850"/>
              </p:ext>
            </p:extLst>
          </p:nvPr>
        </p:nvGraphicFramePr>
        <p:xfrm>
          <a:off x="3352800" y="2121024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7" imgW="838080" imgH="1066680" progId="Equation.3">
                  <p:embed/>
                </p:oleObj>
              </mc:Choice>
              <mc:Fallback>
                <p:oleObj name="Equation" r:id="rId7" imgW="838080" imgH="1066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21024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114800" y="2387724"/>
            <a:ext cx="129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5029200" y="2584574"/>
            <a:ext cx="1052513" cy="161925"/>
            <a:chOff x="3120" y="1680"/>
            <a:chExt cx="624" cy="96"/>
          </a:xfrm>
        </p:grpSpPr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H="1">
              <a:off x="3120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096000" y="236391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部分和序列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16938"/>
              </p:ext>
            </p:extLst>
          </p:nvPr>
        </p:nvGraphicFramePr>
        <p:xfrm>
          <a:off x="8001000" y="2462337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Equation" r:id="rId9" imgW="380880" imgH="444240" progId="Equation.3">
                  <p:embed/>
                </p:oleObj>
              </mc:Choice>
              <mc:Fallback>
                <p:oleObj name="Equation" r:id="rId9" imgW="3808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462337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34599"/>
              </p:ext>
            </p:extLst>
          </p:nvPr>
        </p:nvGraphicFramePr>
        <p:xfrm>
          <a:off x="419100" y="3184649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Equation" r:id="rId11" imgW="1790640" imgH="406080" progId="Equation.3">
                  <p:embed/>
                </p:oleObj>
              </mc:Choice>
              <mc:Fallback>
                <p:oleObj name="Equation" r:id="rId11" imgW="17906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184649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185988" y="3125912"/>
            <a:ext cx="1166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有界 </a:t>
            </a:r>
            <a:r>
              <a:rPr lang="en-US" altLang="zh-CN"/>
              <a:t>.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2209800" y="1354262"/>
            <a:ext cx="109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910013" y="1368549"/>
            <a:ext cx="2436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正项级数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3" grpId="0" autoUpdateAnimBg="0"/>
      <p:bldP spid="65545" grpId="0" autoUpdateAnimBg="0"/>
      <p:bldP spid="65549" grpId="0" autoUpdateAnimBg="0"/>
      <p:bldP spid="65552" grpId="0" autoUpdateAnimBg="0"/>
      <p:bldP spid="65569" grpId="0" autoUpdateAnimBg="0"/>
      <p:bldP spid="655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82364"/>
            <a:ext cx="36576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ea typeface="楷体_GB2312" pitchFamily="49" charset="-122"/>
              </a:rPr>
              <a:t>1 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比较审敛法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782364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53700"/>
              </p:ext>
            </p:extLst>
          </p:nvPr>
        </p:nvGraphicFramePr>
        <p:xfrm>
          <a:off x="4406900" y="534714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3" imgW="952200" imgH="1104840" progId="Equation.3">
                  <p:embed/>
                </p:oleObj>
              </mc:Choice>
              <mc:Fallback>
                <p:oleObj name="Equation" r:id="rId3" imgW="95220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34714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296597"/>
              </p:ext>
            </p:extLst>
          </p:nvPr>
        </p:nvGraphicFramePr>
        <p:xfrm>
          <a:off x="5410200" y="515664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5" imgW="838080" imgH="1104840" progId="Equation.3">
                  <p:embed/>
                </p:oleObj>
              </mc:Choice>
              <mc:Fallback>
                <p:oleObj name="Equation" r:id="rId5" imgW="83808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5664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1725339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且存在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20945"/>
              </p:ext>
            </p:extLst>
          </p:nvPr>
        </p:nvGraphicFramePr>
        <p:xfrm>
          <a:off x="1524000" y="1749152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7" imgW="1320480" imgH="520560" progId="Equation.3">
                  <p:embed/>
                </p:oleObj>
              </mc:Choice>
              <mc:Fallback>
                <p:oleObj name="Equation" r:id="rId7" imgW="13204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49152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819400" y="1725339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对一切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97113"/>
              </p:ext>
            </p:extLst>
          </p:nvPr>
        </p:nvGraphicFramePr>
        <p:xfrm>
          <a:off x="4038600" y="1863452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Equation" r:id="rId9" imgW="990360" imgH="368280" progId="Equation.3">
                  <p:embed/>
                </p:oleObj>
              </mc:Choice>
              <mc:Fallback>
                <p:oleObj name="Equation" r:id="rId9" imgW="9903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63452"/>
                        <a:ext cx="99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029200" y="172533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有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869927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31286"/>
              </p:ext>
            </p:extLst>
          </p:nvPr>
        </p:nvGraphicFramePr>
        <p:xfrm>
          <a:off x="3124200" y="2617514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Equation" r:id="rId11" imgW="825480" imgH="1066680" progId="Equation.3">
                  <p:embed/>
                </p:oleObj>
              </mc:Choice>
              <mc:Fallback>
                <p:oleObj name="Equation" r:id="rId11" imgW="82548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17514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879975" y="2869927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56885"/>
              </p:ext>
            </p:extLst>
          </p:nvPr>
        </p:nvGraphicFramePr>
        <p:xfrm>
          <a:off x="6403975" y="2611164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13" imgW="838080" imgH="1066680" progId="Equation.3">
                  <p:embed/>
                </p:oleObj>
              </mc:Choice>
              <mc:Fallback>
                <p:oleObj name="Equation" r:id="rId13" imgW="838080" imgH="1066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2611164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066800" y="397958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olidFill>
                  <a:schemeClr val="tx2"/>
                </a:solidFill>
              </a:rPr>
              <a:t>弱</a:t>
            </a:r>
            <a:r>
              <a:rPr lang="zh-CN" altLang="en-US"/>
              <a:t>级数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544703"/>
              </p:ext>
            </p:extLst>
          </p:nvPr>
        </p:nvGraphicFramePr>
        <p:xfrm>
          <a:off x="3124200" y="3730352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15" imgW="838080" imgH="1066680" progId="Equation.3">
                  <p:embed/>
                </p:oleObj>
              </mc:Choice>
              <mc:Fallback>
                <p:oleObj name="Equation" r:id="rId15" imgW="838080" imgH="1066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0352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933950" y="397958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  <a:r>
              <a:rPr lang="zh-CN" altLang="en-US">
                <a:solidFill>
                  <a:schemeClr val="accent1"/>
                </a:solidFill>
              </a:rPr>
              <a:t>强</a:t>
            </a:r>
            <a:r>
              <a:rPr lang="zh-CN" altLang="en-US"/>
              <a:t>级数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64231"/>
              </p:ext>
            </p:extLst>
          </p:nvPr>
        </p:nvGraphicFramePr>
        <p:xfrm>
          <a:off x="6400800" y="3727177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17" imgW="825480" imgH="1066680" progId="Equation.3">
                  <p:embed/>
                </p:oleObj>
              </mc:Choice>
              <mc:Fallback>
                <p:oleObj name="Equation" r:id="rId17" imgW="825480" imgH="1066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27177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04800" y="232065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813175" y="2869927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183438" y="286675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;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67150" y="397958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7162800" y="3982764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也发散 </a:t>
            </a:r>
            <a:r>
              <a:rPr lang="en-US" altLang="zh-CN"/>
              <a:t>.</a:t>
            </a:r>
          </a:p>
        </p:txBody>
      </p:sp>
      <p:graphicFrame>
        <p:nvGraphicFramePr>
          <p:cNvPr id="36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71409"/>
              </p:ext>
            </p:extLst>
          </p:nvPr>
        </p:nvGraphicFramePr>
        <p:xfrm>
          <a:off x="5486400" y="1787252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19" imgW="1346040" imgH="444240" progId="Equation.3">
                  <p:embed/>
                </p:oleObj>
              </mc:Choice>
              <mc:Fallback>
                <p:oleObj name="Equation" r:id="rId19" imgW="134604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87252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248400" y="826814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是两个</a:t>
            </a:r>
            <a:r>
              <a:rPr lang="zh-CN" altLang="en-US">
                <a:solidFill>
                  <a:schemeClr val="tx2"/>
                </a:solidFill>
              </a:rPr>
              <a:t>正项级数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endParaRPr lang="en-US" altLang="zh-CN"/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858000" y="171105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常数 </a:t>
            </a:r>
            <a:r>
              <a:rPr lang="en-US" altLang="zh-CN" i="1"/>
              <a:t>k</a:t>
            </a:r>
            <a:r>
              <a:rPr lang="en-US" altLang="zh-CN"/>
              <a:t> &gt; 0 ),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70" grpId="0" autoUpdateAnimBg="0"/>
      <p:bldP spid="36872" grpId="0" autoUpdateAnimBg="0"/>
      <p:bldP spid="36874" grpId="0" autoUpdateAnimBg="0"/>
      <p:bldP spid="36877" grpId="0" autoUpdateAnimBg="0"/>
      <p:bldP spid="36879" grpId="0" autoUpdateAnimBg="0"/>
      <p:bldP spid="36881" grpId="0" autoUpdateAnimBg="0"/>
      <p:bldP spid="36883" grpId="0" autoUpdateAnimBg="0"/>
      <p:bldP spid="36896" grpId="0" autoUpdateAnimBg="0"/>
      <p:bldP spid="36897" grpId="0" autoUpdateAnimBg="0"/>
      <p:bldP spid="36898" grpId="0" autoUpdateAnimBg="0"/>
      <p:bldP spid="36899" grpId="0" autoUpdateAnimBg="0"/>
      <p:bldP spid="36900" grpId="0" autoUpdateAnimBg="0"/>
      <p:bldP spid="36906" grpId="0" build="p" autoUpdateAnimBg="0"/>
      <p:bldP spid="369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42143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讨论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62843"/>
              </p:ext>
            </p:extLst>
          </p:nvPr>
        </p:nvGraphicFramePr>
        <p:xfrm>
          <a:off x="3276600" y="565943"/>
          <a:ext cx="376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3" imgW="3771720" imgH="888840" progId="Equation.3">
                  <p:embed/>
                </p:oleObj>
              </mc:Choice>
              <mc:Fallback>
                <p:oleObj name="Equation" r:id="rId3" imgW="377172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5943"/>
                        <a:ext cx="3768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010400" y="71834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常数 </a:t>
            </a:r>
            <a:r>
              <a:rPr lang="en-US" altLang="zh-CN" i="1"/>
              <a:t>p</a:t>
            </a:r>
            <a:r>
              <a:rPr lang="en-US" altLang="zh-CN"/>
              <a:t> &gt; 0)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04800" y="148034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09600" y="227250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  </a:t>
            </a:r>
            <a:r>
              <a:rPr lang="zh-CN" altLang="en-US"/>
              <a:t>若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86089"/>
              </p:ext>
            </p:extLst>
          </p:nvPr>
        </p:nvGraphicFramePr>
        <p:xfrm>
          <a:off x="2171700" y="2382043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5" imgW="876240" imgH="393480" progId="Equation.3">
                  <p:embed/>
                </p:oleObj>
              </mc:Choice>
              <mc:Fallback>
                <p:oleObj name="Equation" r:id="rId5" imgW="8762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382043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0" y="2272506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因为对一切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718652"/>
              </p:ext>
            </p:extLst>
          </p:nvPr>
        </p:nvGraphicFramePr>
        <p:xfrm>
          <a:off x="5029200" y="2255043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7" imgW="1168200" imgH="520560" progId="Equation.3">
                  <p:embed/>
                </p:oleObj>
              </mc:Choice>
              <mc:Fallback>
                <p:oleObj name="Equation" r:id="rId7" imgW="116820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55043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34578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而调和级数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86888"/>
              </p:ext>
            </p:extLst>
          </p:nvPr>
        </p:nvGraphicFramePr>
        <p:xfrm>
          <a:off x="2133600" y="4052093"/>
          <a:ext cx="800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9" imgW="799920" imgH="1104840" progId="Equation.3">
                  <p:embed/>
                </p:oleObj>
              </mc:Choice>
              <mc:Fallback>
                <p:oleObj name="Equation" r:id="rId9" imgW="799920" imgH="1104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52093"/>
                        <a:ext cx="800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886200" y="4375943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由比较审敛法可知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级数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08641"/>
              </p:ext>
            </p:extLst>
          </p:nvPr>
        </p:nvGraphicFramePr>
        <p:xfrm>
          <a:off x="7848600" y="4071143"/>
          <a:ext cx="92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11" imgW="927000" imgH="1066680" progId="Equation.3">
                  <p:embed/>
                </p:oleObj>
              </mc:Choice>
              <mc:Fallback>
                <p:oleObj name="Equation" r:id="rId11" imgW="927000" imgH="1066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071143"/>
                        <a:ext cx="92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42216"/>
              </p:ext>
            </p:extLst>
          </p:nvPr>
        </p:nvGraphicFramePr>
        <p:xfrm>
          <a:off x="3359150" y="2977356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13" imgW="634680" imgH="850680" progId="Equation.3">
                  <p:embed/>
                </p:oleObj>
              </mc:Choice>
              <mc:Fallback>
                <p:oleObj name="Equation" r:id="rId13" imgW="63468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977356"/>
                        <a:ext cx="63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81000" y="5214143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895600" y="4375943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12585"/>
              </p:ext>
            </p:extLst>
          </p:nvPr>
        </p:nvGraphicFramePr>
        <p:xfrm>
          <a:off x="2763838" y="2953543"/>
          <a:ext cx="48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Equation" r:id="rId15" imgW="482400" imgH="888840" progId="Equation.3">
                  <p:embed/>
                </p:oleObj>
              </mc:Choice>
              <mc:Fallback>
                <p:oleObj name="Equation" r:id="rId15" imgW="48240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953543"/>
                        <a:ext cx="48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20" grpId="0" autoUpdateAnimBg="0"/>
      <p:bldP spid="38922" grpId="0" autoUpdateAnimBg="0"/>
      <p:bldP spid="38924" grpId="0" autoUpdateAnimBg="0"/>
      <p:bldP spid="38927" grpId="0" autoUpdateAnimBg="0"/>
      <p:bldP spid="389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473200" y="4953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3" imgW="888840" imgH="393480" progId="Equation.3">
                  <p:embed/>
                </p:oleObj>
              </mc:Choice>
              <mc:Fallback>
                <p:oleObj name="Equation" r:id="rId3" imgW="888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953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286000" y="369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因为当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438525" y="4953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5" imgW="1777680" imgH="317160" progId="Equation.3">
                  <p:embed/>
                </p:oleObj>
              </mc:Choice>
              <mc:Fallback>
                <p:oleObj name="Equation" r:id="rId5" imgW="177768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95300"/>
                        <a:ext cx="177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791200" y="228600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7" imgW="1460160" imgH="888840" progId="Equation.3">
                  <p:embed/>
                </p:oleObj>
              </mc:Choice>
              <mc:Fallback>
                <p:oleObj name="Equation" r:id="rId7" imgW="14601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315200" y="355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528763" y="1047750"/>
          <a:ext cx="248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9" imgW="2489040" imgH="888840" progId="Equation.3">
                  <p:embed/>
                </p:oleObj>
              </mc:Choice>
              <mc:Fallback>
                <p:oleObj name="Equation" r:id="rId9" imgW="248904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047750"/>
                        <a:ext cx="2489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2133600" y="2057400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11" imgW="1955520" imgH="888840" progId="Equation.3">
                  <p:embed/>
                </p:oleObj>
              </mc:Choice>
              <mc:Fallback>
                <p:oleObj name="Equation" r:id="rId11" imgW="195552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195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102100" y="2057400"/>
          <a:ext cx="427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13" imgW="4279680" imgH="990360" progId="Equation.3">
                  <p:embed/>
                </p:oleObj>
              </mc:Choice>
              <mc:Fallback>
                <p:oleObj name="Equation" r:id="rId13" imgW="4279680" imgH="990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57400"/>
                        <a:ext cx="427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09600" y="3408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考虑强级数</a:t>
            </a:r>
          </a:p>
        </p:txBody>
      </p:sp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362200" y="3200400"/>
          <a:ext cx="359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Equation" r:id="rId15" imgW="3593880" imgH="1066680" progId="Equation.3">
                  <p:embed/>
                </p:oleObj>
              </mc:Choice>
              <mc:Fallback>
                <p:oleObj name="Equation" r:id="rId15" imgW="3593880" imgH="1066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59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5943600" y="34385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的部分和</a:t>
            </a: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723900" y="47244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17" imgW="419040" imgH="444240" progId="Equation.3">
                  <p:embed/>
                </p:oleObj>
              </mc:Choice>
              <mc:Fallback>
                <p:oleObj name="Equation" r:id="rId17" imgW="41904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7244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147763" y="4416425"/>
          <a:ext cx="3767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19" imgW="3771720" imgH="1066680" progId="Equation.3">
                  <p:embed/>
                </p:oleObj>
              </mc:Choice>
              <mc:Fallback>
                <p:oleObj name="Equation" r:id="rId19" imgW="3771720" imgH="1066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416425"/>
                        <a:ext cx="37671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7421563" y="46228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21" imgW="1002960" imgH="253800" progId="Equation.3">
                  <p:embed/>
                </p:oleObj>
              </mc:Choice>
              <mc:Fallback>
                <p:oleObj name="Equation" r:id="rId21" imgW="100296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563" y="462280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04800" y="56388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故强级数收敛 </a:t>
            </a:r>
            <a:r>
              <a:rPr lang="en-US" altLang="zh-CN"/>
              <a:t>, </a:t>
            </a:r>
            <a:r>
              <a:rPr lang="zh-CN" altLang="en-US"/>
              <a:t>由比较审敛法知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/>
              <a:t> </a:t>
            </a:r>
            <a:r>
              <a:rPr lang="zh-CN" altLang="en-US"/>
              <a:t>级数收敛 </a:t>
            </a:r>
            <a:r>
              <a:rPr lang="en-US" altLang="zh-CN"/>
              <a:t>.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181600" y="36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008563" y="45212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23" imgW="2184120" imgH="965160" progId="Equation.3">
                  <p:embed/>
                </p:oleObj>
              </mc:Choice>
              <mc:Fallback>
                <p:oleObj name="Equation" r:id="rId23" imgW="2184120" imgH="965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4521200"/>
                        <a:ext cx="2184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685800" y="3124200"/>
            <a:ext cx="8153400" cy="1295400"/>
            <a:chOff x="384" y="1152"/>
            <a:chExt cx="5136" cy="816"/>
          </a:xfrm>
        </p:grpSpPr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384" y="1152"/>
              <a:ext cx="5136" cy="816"/>
            </a:xfrm>
            <a:prstGeom prst="rect">
              <a:avLst/>
            </a:prstGeom>
            <a:solidFill>
              <a:srgbClr val="002CB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4" name="Object 28"/>
            <p:cNvGraphicFramePr>
              <a:graphicFrameLocks noChangeAspect="1"/>
            </p:cNvGraphicFramePr>
            <p:nvPr/>
          </p:nvGraphicFramePr>
          <p:xfrm>
            <a:off x="480" y="1200"/>
            <a:ext cx="4968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3" name="Equation" r:id="rId25" imgW="7886520" imgH="1130040" progId="Equation.3">
                    <p:embed/>
                  </p:oleObj>
                </mc:Choice>
                <mc:Fallback>
                  <p:oleObj name="Equation" r:id="rId25" imgW="7886520" imgH="1130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200"/>
                          <a:ext cx="4968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7315200" y="4953000"/>
            <a:ext cx="114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8610600" y="48006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Equation" r:id="rId27" imgW="152280" imgH="304560" progId="Equation.3">
                  <p:embed/>
                </p:oleObj>
              </mc:Choice>
              <mc:Fallback>
                <p:oleObj name="Equation" r:id="rId27" imgW="152280" imgH="304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8006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431800"/>
            <a:ext cx="10668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</a:rPr>
              <a:t>2)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pic>
        <p:nvPicPr>
          <p:cNvPr id="39970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72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3" name="Picture 3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4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5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6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utoUpdateAnimBg="0"/>
      <p:bldP spid="39948" grpId="0" autoUpdateAnimBg="0"/>
      <p:bldP spid="39952" grpId="0" autoUpdateAnimBg="0"/>
      <p:bldP spid="39954" grpId="0" autoUpdateAnimBg="0"/>
      <p:bldP spid="39958" grpId="0" autoUpdateAnimBg="0"/>
      <p:bldP spid="39960" grpId="0" autoUpdateAnimBg="0"/>
      <p:bldP spid="399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487288"/>
            <a:ext cx="6934200" cy="609600"/>
          </a:xfrm>
        </p:spPr>
        <p:txBody>
          <a:bodyPr/>
          <a:lstStyle/>
          <a:p>
            <a:pPr algn="l"/>
            <a:r>
              <a:rPr lang="zh-CN" altLang="en-US" sz="2800">
                <a:ea typeface="楷体_GB2312" pitchFamily="49" charset="-122"/>
              </a:rPr>
              <a:t>调和级数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与 </a:t>
            </a:r>
            <a:r>
              <a:rPr lang="en-US" altLang="zh-CN" sz="2800" i="1">
                <a:ea typeface="楷体_GB2312" pitchFamily="49" charset="-122"/>
              </a:rPr>
              <a:t>p </a:t>
            </a:r>
            <a:r>
              <a:rPr lang="zh-CN" altLang="en-US" sz="2800">
                <a:ea typeface="楷体_GB2312" pitchFamily="49" charset="-122"/>
              </a:rPr>
              <a:t>级数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是两个常用的比较级数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609600" y="117308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若存在</a:t>
            </a:r>
          </a:p>
        </p:txBody>
      </p:sp>
      <p:graphicFrame>
        <p:nvGraphicFramePr>
          <p:cNvPr id="4096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53546"/>
              </p:ext>
            </p:extLst>
          </p:nvPr>
        </p:nvGraphicFramePr>
        <p:xfrm>
          <a:off x="1752600" y="1174676"/>
          <a:ext cx="1244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3" imgW="1244520" imgH="495000" progId="Equation.3">
                  <p:embed/>
                </p:oleObj>
              </mc:Choice>
              <mc:Fallback>
                <p:oleObj name="Equation" r:id="rId3" imgW="1244520" imgH="495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74676"/>
                        <a:ext cx="1244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3048000" y="116832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对一切</a:t>
            </a:r>
          </a:p>
        </p:txBody>
      </p:sp>
      <p:graphicFrame>
        <p:nvGraphicFramePr>
          <p:cNvPr id="4096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81816"/>
              </p:ext>
            </p:extLst>
          </p:nvPr>
        </p:nvGraphicFramePr>
        <p:xfrm>
          <a:off x="4241800" y="127468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5" imgW="1015920" imgH="393480" progId="Equation.3">
                  <p:embed/>
                </p:oleObj>
              </mc:Choice>
              <mc:Fallback>
                <p:oleObj name="Equation" r:id="rId5" imgW="1015920" imgH="3934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274688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887"/>
              </p:ext>
            </p:extLst>
          </p:nvPr>
        </p:nvGraphicFramePr>
        <p:xfrm>
          <a:off x="1371600" y="1935088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7" imgW="1739880" imgH="850680" progId="Equation.3">
                  <p:embed/>
                </p:oleObj>
              </mc:Choice>
              <mc:Fallback>
                <p:oleObj name="Equation" r:id="rId7" imgW="1739880" imgH="8506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35088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22628"/>
              </p:ext>
            </p:extLst>
          </p:nvPr>
        </p:nvGraphicFramePr>
        <p:xfrm>
          <a:off x="1371600" y="3179688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9" imgW="3136680" imgH="888840" progId="Equation.3">
                  <p:embed/>
                </p:oleObj>
              </mc:Choice>
              <mc:Fallback>
                <p:oleObj name="Equation" r:id="rId9" imgW="3136680" imgH="88884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79688"/>
                        <a:ext cx="313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27170"/>
              </p:ext>
            </p:extLst>
          </p:nvPr>
        </p:nvGraphicFramePr>
        <p:xfrm>
          <a:off x="4625975" y="3116188"/>
          <a:ext cx="2155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11" imgW="2145960" imgH="1104840" progId="Equation.3">
                  <p:embed/>
                </p:oleObj>
              </mc:Choice>
              <mc:Fallback>
                <p:oleObj name="Equation" r:id="rId11" imgW="2145960" imgH="110484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116188"/>
                        <a:ext cx="2155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989902"/>
              </p:ext>
            </p:extLst>
          </p:nvPr>
        </p:nvGraphicFramePr>
        <p:xfrm>
          <a:off x="3276600" y="1858888"/>
          <a:ext cx="2206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13" imgW="2197080" imgH="1104840" progId="Equation.3">
                  <p:embed/>
                </p:oleObj>
              </mc:Choice>
              <mc:Fallback>
                <p:oleObj name="Equation" r:id="rId13" imgW="2197080" imgH="11048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58888"/>
                        <a:ext cx="2206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228600"/>
            <a:ext cx="521335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1’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比较审敛法的极限形式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19100" y="76200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3" imgW="952200" imgH="1104840" progId="Equation.3">
                  <p:embed/>
                </p:oleObj>
              </mc:Choice>
              <mc:Fallback>
                <p:oleObj name="Equation" r:id="rId3" imgW="9522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6200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447800" y="7620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5" imgW="838080" imgH="1104840" progId="Equation.3">
                  <p:embed/>
                </p:oleObj>
              </mc:Choice>
              <mc:Fallback>
                <p:oleObj name="Equation" r:id="rId5" imgW="838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048000" y="9525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7" imgW="1815840" imgH="952200" progId="Equation.3">
                  <p:embed/>
                </p:oleObj>
              </mc:Choice>
              <mc:Fallback>
                <p:oleObj name="Equation" r:id="rId7" imgW="18158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525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76800" y="106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038600" y="19954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两个级数同时收敛或发散 </a:t>
            </a:r>
            <a:r>
              <a:rPr lang="en-US" altLang="zh-CN"/>
              <a:t>;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066800" y="2819400"/>
            <a:ext cx="199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en-US" altLang="zh-CN"/>
              <a:t> </a:t>
            </a:r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2895600" y="2552700"/>
          <a:ext cx="2527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9" imgW="2527200" imgH="1104840" progId="Equation.3">
                  <p:embed/>
                </p:oleObj>
              </mc:Choice>
              <mc:Fallback>
                <p:oleObj name="Equation" r:id="rId9" imgW="25272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52700"/>
                        <a:ext cx="2527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5410200" y="2514600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11" imgW="2209680" imgH="1104840" progId="Equation.3">
                  <p:embed/>
                </p:oleObj>
              </mc:Choice>
              <mc:Fallback>
                <p:oleObj name="Equation" r:id="rId11" imgW="22096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2209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079500" y="3990975"/>
            <a:ext cx="204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>
                <a:solidFill>
                  <a:schemeClr val="tx2"/>
                </a:solidFill>
              </a:rPr>
              <a:t>=∞</a:t>
            </a:r>
            <a:r>
              <a:rPr lang="en-US" altLang="zh-CN"/>
              <a:t> 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870200" y="3733800"/>
          <a:ext cx="257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13" imgW="2577960" imgH="1104840" progId="Equation.3">
                  <p:embed/>
                </p:oleObj>
              </mc:Choice>
              <mc:Fallback>
                <p:oleObj name="Equation" r:id="rId13" imgW="25779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733800"/>
                        <a:ext cx="2578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5422900" y="3657600"/>
          <a:ext cx="2120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15" imgW="2120760" imgH="1104840" progId="Equation.3">
                  <p:embed/>
                </p:oleObj>
              </mc:Choice>
              <mc:Fallback>
                <p:oleObj name="Equation" r:id="rId15" imgW="21207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657600"/>
                        <a:ext cx="2120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09600" y="4916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据极限定义</a:t>
            </a:r>
            <a:r>
              <a:rPr lang="en-US" altLang="zh-CN"/>
              <a:t>,</a:t>
            </a: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3200400" y="49784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17" imgW="1244520" imgH="419040" progId="Equation.3">
                  <p:embed/>
                </p:oleObj>
              </mc:Choice>
              <mc:Fallback>
                <p:oleObj name="Equation" r:id="rId17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784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4495800" y="48768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19" imgW="2044440" imgH="545760" progId="Equation.3">
                  <p:embed/>
                </p:oleObj>
              </mc:Choice>
              <mc:Fallback>
                <p:oleObj name="Equation" r:id="rId19" imgW="20444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514600" y="5524500"/>
          <a:ext cx="162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21" imgW="1625400" imgH="749160" progId="Equation.3">
                  <p:embed/>
                </p:oleObj>
              </mc:Choice>
              <mc:Fallback>
                <p:oleObj name="Equation" r:id="rId21" imgW="16254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24500"/>
                        <a:ext cx="1625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4595813" y="57150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23" imgW="1193760" imgH="406080" progId="Equation.3">
                  <p:embed/>
                </p:oleObj>
              </mc:Choice>
              <mc:Fallback>
                <p:oleObj name="Equation" r:id="rId23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7150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5724128" y="317600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设两正项级数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2286000" y="1066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满足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066800" y="1973263"/>
            <a:ext cx="337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当 </a:t>
            </a:r>
            <a:r>
              <a:rPr lang="en-US" altLang="zh-CN">
                <a:solidFill>
                  <a:schemeClr val="tx2"/>
                </a:solidFill>
              </a:rPr>
              <a:t>0 &lt;</a:t>
            </a:r>
            <a:r>
              <a:rPr lang="en-US" altLang="zh-CN" i="1">
                <a:solidFill>
                  <a:schemeClr val="tx2"/>
                </a:solidFill>
              </a:rPr>
              <a:t> l </a:t>
            </a:r>
            <a:r>
              <a:rPr lang="en-US" altLang="zh-CN">
                <a:solidFill>
                  <a:schemeClr val="tx2"/>
                </a:solidFill>
              </a:rPr>
              <a:t>&lt;∞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6629400" y="4978400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25" imgW="1650960" imgH="444240" progId="Equation.3">
                  <p:embed/>
                </p:oleObj>
              </mc:Choice>
              <mc:Fallback>
                <p:oleObj name="Equation" r:id="rId2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78400"/>
                        <a:ext cx="1647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54" name="Picture 6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56" name="Picture 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7" name="Picture 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8" name="Picture 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9" name="Picture 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0" name="Picture 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957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 autoUpdateAnimBg="0"/>
      <p:bldP spid="12303" grpId="0" build="p" autoUpdateAnimBg="0"/>
      <p:bldP spid="12307" grpId="0" build="p" autoUpdateAnimBg="0"/>
      <p:bldP spid="12312" grpId="0" build="p" autoUpdateAnimBg="0"/>
      <p:bldP spid="12321" grpId="0" autoUpdateAnimBg="0"/>
      <p:bldP spid="12337" grpId="0" build="p" autoUpdateAnimBg="0"/>
      <p:bldP spid="12338" grpId="0" build="p" autoUpdateAnimBg="0"/>
      <p:bldP spid="12301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3280</TotalTime>
  <Words>931</Words>
  <Application>Microsoft Office PowerPoint</Application>
  <PresentationFormat>全屏显示(4:3)</PresentationFormat>
  <Paragraphs>215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空演示文稿</vt:lpstr>
      <vt:lpstr>BMP 图象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一、正项级数及其审敛法</vt:lpstr>
      <vt:lpstr>定理1 (比较审敛法)</vt:lpstr>
      <vt:lpstr>例1. 讨论 p 级数</vt:lpstr>
      <vt:lpstr>2) 若</vt:lpstr>
      <vt:lpstr>调和级数与 p 级数是两个常用的比较级数.</vt:lpstr>
      <vt:lpstr>定理1’. (比较审敛法的极限形式)</vt:lpstr>
      <vt:lpstr>PowerPoint 演示文稿</vt:lpstr>
      <vt:lpstr>PowerPoint 演示文稿</vt:lpstr>
      <vt:lpstr>例2. 判别级数</vt:lpstr>
      <vt:lpstr>定理2 . 比值审敛法 ( D’alembert 判别法)</vt:lpstr>
      <vt:lpstr>例5. 讨论级数</vt:lpstr>
      <vt:lpstr>定理3. 根值审敛法 ( Cauchy判别法)</vt:lpstr>
      <vt:lpstr>二 、交错级数及其审敛法 </vt:lpstr>
      <vt:lpstr>PowerPoint 演示文稿</vt:lpstr>
      <vt:lpstr>用Leibnitz 判别法判别下列级数的敛散性:</vt:lpstr>
      <vt:lpstr>三、绝对收敛与条件收敛  </vt:lpstr>
      <vt:lpstr>定理5.  绝对收敛的级数一定收敛 .</vt:lpstr>
      <vt:lpstr>例7. 证明下列级数绝对收敛 :</vt:lpstr>
      <vt:lpstr>PowerPoint 演示文稿</vt:lpstr>
      <vt:lpstr>内容小结</vt:lpstr>
      <vt:lpstr>3. 任意项级数审敛法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 数项级数及其审敛法</dc:title>
  <dc:creator>曹女士</dc:creator>
  <cp:lastModifiedBy>houjy</cp:lastModifiedBy>
  <cp:revision>108</cp:revision>
  <dcterms:created xsi:type="dcterms:W3CDTF">2000-04-11T14:48:28Z</dcterms:created>
  <dcterms:modified xsi:type="dcterms:W3CDTF">2020-05-14T14:49:06Z</dcterms:modified>
</cp:coreProperties>
</file>