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9" r:id="rId3"/>
    <p:sldId id="257" r:id="rId4"/>
    <p:sldId id="259" r:id="rId5"/>
    <p:sldId id="301" r:id="rId6"/>
    <p:sldId id="295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70" r:id="rId15"/>
    <p:sldId id="284" r:id="rId16"/>
    <p:sldId id="273" r:id="rId17"/>
    <p:sldId id="272" r:id="rId18"/>
    <p:sldId id="274" r:id="rId19"/>
    <p:sldId id="285" r:id="rId20"/>
    <p:sldId id="286" r:id="rId21"/>
    <p:sldId id="303" r:id="rId22"/>
    <p:sldId id="287" r:id="rId23"/>
    <p:sldId id="305" r:id="rId24"/>
    <p:sldId id="298" r:id="rId25"/>
  </p:sldIdLst>
  <p:sldSz cx="9144000" cy="6858000" type="screen4x3"/>
  <p:notesSz cx="6858000" cy="9144000"/>
  <p:custShowLst>
    <p:custShow name="阿贝尔" id="0">
      <p:sldLst>
        <p:sld r:id="rId24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8000"/>
    <a:srgbClr val="0052A4"/>
    <a:srgbClr val="006600"/>
    <a:srgbClr val="003300"/>
    <a:srgbClr val="66FF66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8" d="100"/>
          <a:sy n="48" d="100"/>
        </p:scale>
        <p:origin x="-955" y="-62"/>
      </p:cViewPr>
      <p:guideLst>
        <p:guide orient="horz" pos="2304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12" Type="http://schemas.openxmlformats.org/officeDocument/2006/relationships/image" Target="../media/image118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Relationship Id="rId14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5" Type="http://schemas.openxmlformats.org/officeDocument/2006/relationships/image" Target="../media/image194.emf"/><Relationship Id="rId10" Type="http://schemas.openxmlformats.org/officeDocument/2006/relationships/image" Target="../media/image199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image" Target="../media/image214.emf"/><Relationship Id="rId3" Type="http://schemas.openxmlformats.org/officeDocument/2006/relationships/image" Target="../media/image204.emf"/><Relationship Id="rId7" Type="http://schemas.openxmlformats.org/officeDocument/2006/relationships/image" Target="../media/image208.emf"/><Relationship Id="rId12" Type="http://schemas.openxmlformats.org/officeDocument/2006/relationships/image" Target="../media/image213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6" Type="http://schemas.openxmlformats.org/officeDocument/2006/relationships/image" Target="../media/image207.emf"/><Relationship Id="rId11" Type="http://schemas.openxmlformats.org/officeDocument/2006/relationships/image" Target="../media/image212.emf"/><Relationship Id="rId5" Type="http://schemas.openxmlformats.org/officeDocument/2006/relationships/image" Target="../media/image206.emf"/><Relationship Id="rId10" Type="http://schemas.openxmlformats.org/officeDocument/2006/relationships/image" Target="../media/image211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Relationship Id="rId14" Type="http://schemas.openxmlformats.org/officeDocument/2006/relationships/image" Target="../media/image2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413A557F-238E-4745-94EE-0A10B8AB8A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426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E128D7E-08E7-41C9-A10C-0D3D376DC6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039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35A08F1C-D66B-48F5-8041-417F41FF243B}" type="slidenum">
              <a:rPr lang="en-US" altLang="zh-CN" sz="1200">
                <a:ea typeface="宋体" pitchFamily="2" charset="-122"/>
              </a:rPr>
              <a:pPr/>
              <a:t>5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点击相片</a:t>
            </a:r>
            <a:r>
              <a:rPr lang="en-US" altLang="zh-CN" smtClean="0"/>
              <a:t>, </a:t>
            </a:r>
            <a:r>
              <a:rPr lang="zh-CN" altLang="en-US" smtClean="0"/>
              <a:t>或按钮“阿贝尔” 可显示阿贝尔简介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1B415-0233-4C2E-8F5C-3EAB57998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74161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DF60-755E-4FC9-830F-AEBC138EC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7184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D25EA-D222-4637-B59A-7BF23DA73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04595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B8C8-8C23-4245-822A-C645B4682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448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5FC02-F0B7-483D-A434-F4DE13D8F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84229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29FC0-D4B0-4597-923E-78777521F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2929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71A6-14B6-48F3-9DA4-9B7F131C1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53568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10EA8-7359-4D86-A024-5637D8975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32040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46B40-B5DB-433A-A9B3-01CCB731B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1371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2E00A-CB4D-487D-8070-D4808ABD3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2328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351C-C06B-4995-9503-B448C8C33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22400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DF5319FD-AD95-4094-B6BA-0503CD54C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2" name="Picture 1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3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8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6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7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40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42.e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9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8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80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8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slide" Target="slide17.xml"/><Relationship Id="rId5" Type="http://schemas.openxmlformats.org/officeDocument/2006/relationships/slide" Target="slide12.xml"/><Relationship Id="rId4" Type="http://schemas.openxmlformats.org/officeDocument/2006/relationships/image" Target="../media/image18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7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200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5.emf"/><Relationship Id="rId22" Type="http://schemas.openxmlformats.org/officeDocument/2006/relationships/image" Target="../media/image19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9.emf"/><Relationship Id="rId26" Type="http://schemas.openxmlformats.org/officeDocument/2006/relationships/image" Target="../media/image213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6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8.emf"/><Relationship Id="rId20" Type="http://schemas.openxmlformats.org/officeDocument/2006/relationships/image" Target="../media/image210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12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14.emf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7.emf"/><Relationship Id="rId22" Type="http://schemas.openxmlformats.org/officeDocument/2006/relationships/image" Target="../media/image211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emf"/><Relationship Id="rId18" Type="http://schemas.openxmlformats.org/officeDocument/2006/relationships/image" Target="../media/image3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emf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2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2590800" cy="8382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ea typeface="华文行楷" pitchFamily="2" charset="-122"/>
              </a:rPr>
              <a:t>第三节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438400" y="2514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一、函数项级数的概念</a:t>
            </a:r>
            <a:r>
              <a:rPr lang="zh-CN" altLang="en-US" sz="3200"/>
              <a:t>  </a:t>
            </a:r>
            <a:endParaRPr lang="zh-CN" altLang="en-US"/>
          </a:p>
        </p:txBody>
      </p:sp>
      <p:sp>
        <p:nvSpPr>
          <p:cNvPr id="2053" name="Text Box 4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38400" y="3413125"/>
            <a:ext cx="467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二、幂级数及其收敛性    </a:t>
            </a:r>
          </a:p>
        </p:txBody>
      </p:sp>
      <p:sp>
        <p:nvSpPr>
          <p:cNvPr id="2054" name="Text Box 4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38400" y="4297363"/>
            <a:ext cx="3956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三、幂级数的运算     </a:t>
            </a:r>
          </a:p>
        </p:txBody>
      </p:sp>
      <p:sp>
        <p:nvSpPr>
          <p:cNvPr id="2055" name="Text Box 49"/>
          <p:cNvSpPr txBox="1">
            <a:spLocks noChangeArrowheads="1"/>
          </p:cNvSpPr>
          <p:nvPr/>
        </p:nvSpPr>
        <p:spPr bwMode="auto">
          <a:xfrm>
            <a:off x="3581400" y="1004888"/>
            <a:ext cx="2162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幂级数 </a:t>
            </a:r>
          </a:p>
        </p:txBody>
      </p:sp>
      <p:graphicFrame>
        <p:nvGraphicFramePr>
          <p:cNvPr id="2056" name="Object 6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63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477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smtClean="0">
                <a:ea typeface="楷体_GB2312" pitchFamily="49" charset="-122"/>
              </a:rPr>
              <a:t>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求下列幂级数的收敛域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314450" y="952500"/>
          <a:ext cx="469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3" imgW="4686174" imgH="1095390" progId="Equation.3">
                  <p:embed/>
                </p:oleObj>
              </mc:Choice>
              <mc:Fallback>
                <p:oleObj name="Equation" r:id="rId3" imgW="4686174" imgH="10953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952500"/>
                        <a:ext cx="4699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2071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044575" y="2628900"/>
          <a:ext cx="4670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5" imgW="4667278" imgH="1019269" progId="Equation.3">
                  <p:embed/>
                </p:oleObj>
              </mc:Choice>
              <mc:Fallback>
                <p:oleObj name="Equation" r:id="rId5" imgW="4667278" imgH="1019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628900"/>
                        <a:ext cx="46704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873625" y="2286000"/>
          <a:ext cx="307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7" imgW="333377" imgH="914535" progId="Equation.3">
                  <p:embed/>
                </p:oleObj>
              </mc:Choice>
              <mc:Fallback>
                <p:oleObj name="Equation" r:id="rId7" imgW="333377" imgH="9145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286000"/>
                        <a:ext cx="3079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803900" y="29337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9" imgW="1809684" imgH="600062" progId="Equation.3">
                  <p:embed/>
                </p:oleObj>
              </mc:Choice>
              <mc:Fallback>
                <p:oleObj name="Equation" r:id="rId9" imgW="1809684" imgH="6000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93370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734300" y="3035300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11" imgW="790657" imgH="228634" progId="Equation.3">
                  <p:embed/>
                </p:oleObj>
              </mc:Choice>
              <mc:Fallback>
                <p:oleObj name="Equation" r:id="rId11" imgW="790657" imgH="22863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3035300"/>
                        <a:ext cx="800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04800" y="38925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所以收敛域为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590800" y="40132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13" imgW="1704947" imgH="400042" progId="Equation.3">
                  <p:embed/>
                </p:oleObj>
              </mc:Choice>
              <mc:Fallback>
                <p:oleObj name="Equation" r:id="rId13" imgW="1704947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132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9600" y="4662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(2)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387475" y="4495800"/>
          <a:ext cx="4822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15" imgW="4819524" imgH="942878" progId="Equation.3">
                  <p:embed/>
                </p:oleObj>
              </mc:Choice>
              <mc:Fallback>
                <p:oleObj name="Equation" r:id="rId15" imgW="4819524" imgH="94287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495800"/>
                        <a:ext cx="4822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435600" y="4581525"/>
          <a:ext cx="355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17" imgW="342825" imgH="380876" progId="Equation.3">
                  <p:embed/>
                </p:oleObj>
              </mc:Choice>
              <mc:Fallback>
                <p:oleObj name="Equation" r:id="rId17" imgW="342825" imgH="3808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581525"/>
                        <a:ext cx="355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5105400" y="5032375"/>
          <a:ext cx="1066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19" imgW="1057358" imgH="400042" progId="Equation.3">
                  <p:embed/>
                </p:oleObj>
              </mc:Choice>
              <mc:Fallback>
                <p:oleObj name="Equation" r:id="rId19" imgW="1057358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32375"/>
                        <a:ext cx="1066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6324600" y="45593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21" imgW="1619375" imgH="838144" progId="Equation.3">
                  <p:embed/>
                </p:oleObj>
              </mc:Choice>
              <mc:Fallback>
                <p:oleObj name="Equation" r:id="rId21" imgW="1619375" imgH="83814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593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8039100" y="4800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23" imgW="485894" imgH="304755" progId="Equation.3">
                  <p:embed/>
                </p:oleObj>
              </mc:Choice>
              <mc:Fallback>
                <p:oleObj name="Equation" r:id="rId23" imgW="485894" imgH="30475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48006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04800" y="56530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所以级数仅在 </a:t>
            </a:r>
            <a:r>
              <a:rPr lang="en-US" altLang="zh-CN" i="1"/>
              <a:t>x =</a:t>
            </a:r>
            <a:r>
              <a:rPr lang="en-US" altLang="zh-CN"/>
              <a:t> 0 </a:t>
            </a:r>
            <a:r>
              <a:rPr lang="zh-CN" altLang="en-US"/>
              <a:t>处收敛 </a:t>
            </a:r>
            <a:r>
              <a:rPr lang="en-US" altLang="zh-CN"/>
              <a:t>.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629400" y="457200"/>
            <a:ext cx="2286000" cy="528638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规定</a:t>
            </a:r>
            <a:r>
              <a:rPr lang="en-US" altLang="zh-CN"/>
              <a:t>: 0 ! = 1</a:t>
            </a: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4614863" y="3124200"/>
          <a:ext cx="947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25" imgW="1047641" imgH="914535" progId="Equation.3">
                  <p:embed/>
                </p:oleObj>
              </mc:Choice>
              <mc:Fallback>
                <p:oleObj name="Equation" r:id="rId25" imgW="1047641" imgH="9145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3124200"/>
                        <a:ext cx="947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4"/>
          <p:cNvSpPr txBox="1">
            <a:spLocks noChangeArrowheads="1"/>
          </p:cNvSpPr>
          <p:nvPr/>
        </p:nvSpPr>
        <p:spPr bwMode="auto">
          <a:xfrm>
            <a:off x="6156325" y="1111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4" grpId="0" autoUpdateAnimBg="0"/>
      <p:bldP spid="16396" grpId="0" autoUpdateAnimBg="0"/>
      <p:bldP spid="16402" grpId="0" autoUpdateAnimBg="0"/>
      <p:bldP spid="1640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74663"/>
            <a:ext cx="990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47800" y="254000"/>
          <a:ext cx="341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3" imgW="3409893" imgH="1028717" progId="Equation.3">
                  <p:embed/>
                </p:oleObj>
              </mc:Choice>
              <mc:Fallback>
                <p:oleObj name="Equation" r:id="rId3" imgW="3409893" imgH="1028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4000"/>
                        <a:ext cx="341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865688" y="4286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 </a:t>
            </a:r>
            <a:r>
              <a:rPr lang="en-US" altLang="zh-CN"/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132397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级数缺少奇次幂项</a:t>
            </a:r>
            <a:r>
              <a:rPr lang="en-US" altLang="zh-CN"/>
              <a:t>,</a:t>
            </a:r>
            <a:r>
              <a:rPr lang="zh-CN" altLang="en-US"/>
              <a:t>不能直接应用定理</a:t>
            </a:r>
            <a:r>
              <a:rPr lang="en-US" altLang="zh-CN"/>
              <a:t>2,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1843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比值审敛法求收敛半径</a:t>
            </a:r>
            <a:r>
              <a:rPr lang="en-US" altLang="zh-CN"/>
              <a:t>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347788" y="2711450"/>
          <a:ext cx="538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5" imgW="5372093" imgH="1019269" progId="Equation.3">
                  <p:embed/>
                </p:oleObj>
              </mc:Choice>
              <mc:Fallback>
                <p:oleObj name="Equation" r:id="rId5" imgW="5372093" imgH="10192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711450"/>
                        <a:ext cx="5384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356100" y="2282825"/>
          <a:ext cx="1587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7" imgW="1752726" imgH="952596" progId="Equation.3">
                  <p:embed/>
                </p:oleObj>
              </mc:Choice>
              <mc:Fallback>
                <p:oleObj name="Equation" r:id="rId7" imgW="1752726" imgH="9525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82825"/>
                        <a:ext cx="1587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648200" y="3246438"/>
          <a:ext cx="993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9" imgW="1095420" imgH="952596" progId="Equation.3">
                  <p:embed/>
                </p:oleObj>
              </mc:Choice>
              <mc:Fallback>
                <p:oleObj name="Equation" r:id="rId9" imgW="1095420" imgH="952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46438"/>
                        <a:ext cx="9937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730500" y="4191000"/>
          <a:ext cx="391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11" imgW="3905235" imgH="952596" progId="Equation.3">
                  <p:embed/>
                </p:oleObj>
              </mc:Choice>
              <mc:Fallback>
                <p:oleObj name="Equation" r:id="rId11" imgW="3905235" imgH="9525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191000"/>
                        <a:ext cx="391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680200" y="43434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13" imgW="933456" imgH="495328" progId="Equation.3">
                  <p:embed/>
                </p:oleObj>
              </mc:Choice>
              <mc:Fallback>
                <p:oleObj name="Equation" r:id="rId13" imgW="933456" imgH="4953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34340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85800" y="5181600"/>
          <a:ext cx="146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15" imgW="1447693" imgH="514223" progId="Equation.3">
                  <p:embed/>
                </p:oleObj>
              </mc:Choice>
              <mc:Fallback>
                <p:oleObj name="Equation" r:id="rId15" imgW="1447693" imgH="5142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146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581400" y="5195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时级数收敛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581400" y="5867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时级数发散  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715000" y="55324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故收敛半径为 </a:t>
            </a:r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8001000" y="5380038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17" imgW="980965" imgH="838144" progId="Equation.3">
                  <p:embed/>
                </p:oleObj>
              </mc:Choice>
              <mc:Fallback>
                <p:oleObj name="Equation" r:id="rId17" imgW="980965" imgH="83814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380038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2209800" y="5233988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19" imgW="1352674" imgH="523941" progId="Equation.3">
                  <p:embed/>
                </p:oleObj>
              </mc:Choice>
              <mc:Fallback>
                <p:oleObj name="Equation" r:id="rId19" imgW="1352674" imgH="52394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33988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685800" y="5843588"/>
          <a:ext cx="147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21" imgW="1466859" imgH="514223" progId="Equation.3">
                  <p:embed/>
                </p:oleObj>
              </mc:Choice>
              <mc:Fallback>
                <p:oleObj name="Equation" r:id="rId21" imgW="1466859" imgH="51422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43588"/>
                        <a:ext cx="147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2209800" y="58674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23" imgW="1352674" imgH="523941" progId="Equation.3">
                  <p:embed/>
                </p:oleObj>
              </mc:Choice>
              <mc:Fallback>
                <p:oleObj name="Equation" r:id="rId23" imgW="1352674" imgH="52394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674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5956300" y="2379663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25" imgW="971517" imgH="419207" progId="Equation.3">
                  <p:embed/>
                </p:oleObj>
              </mc:Choice>
              <mc:Fallback>
                <p:oleObj name="Equation" r:id="rId25" imgW="971517" imgH="4192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9663"/>
                        <a:ext cx="97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715000" y="334645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27" imgW="523955" imgH="419207" progId="Equation.3">
                  <p:embed/>
                </p:oleObj>
              </mc:Choice>
              <mc:Fallback>
                <p:oleObj name="Equation" r:id="rId27" imgW="523955" imgH="4192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46450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391400" y="13096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故直接由</a:t>
            </a:r>
          </a:p>
        </p:txBody>
      </p:sp>
      <p:sp>
        <p:nvSpPr>
          <p:cNvPr id="17444" name="AutoShape 36"/>
          <p:cNvSpPr>
            <a:spLocks/>
          </p:cNvSpPr>
          <p:nvPr/>
        </p:nvSpPr>
        <p:spPr bwMode="auto">
          <a:xfrm>
            <a:off x="5562600" y="53340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23" grpId="0" autoUpdateAnimBg="0"/>
      <p:bldP spid="17426" grpId="0" autoUpdateAnimBg="0"/>
      <p:bldP spid="17427" grpId="0" autoUpdateAnimBg="0"/>
      <p:bldP spid="17442" grpId="0" build="p" autoUpdateAnimBg="0"/>
      <p:bldP spid="174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914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524000" y="1905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3" imgW="2971779" imgH="952596" progId="Equation.3">
                  <p:embed/>
                </p:oleObj>
              </mc:Choice>
              <mc:Fallback>
                <p:oleObj name="Equation" r:id="rId3" imgW="2971779" imgH="9525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95800" y="355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的收敛域</a:t>
            </a:r>
            <a:r>
              <a:rPr lang="en-US" altLang="zh-CN"/>
              <a:t>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3081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 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676400" y="1438275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5" imgW="1314342" imgH="380876" progId="Equation.3">
                  <p:embed/>
                </p:oleObj>
              </mc:Choice>
              <mc:Fallback>
                <p:oleObj name="Equation" r:id="rId5" imgW="1314342" imgH="3808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8275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971800" y="1316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级数变为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495800" y="1111250"/>
          <a:ext cx="138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7" imgW="1371570" imgH="933430" progId="Equation.3">
                  <p:embed/>
                </p:oleObj>
              </mc:Choice>
              <mc:Fallback>
                <p:oleObj name="Equation" r:id="rId7" imgW="1371570" imgH="9334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11250"/>
                        <a:ext cx="1384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65150" y="2114550"/>
          <a:ext cx="3097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9" imgW="3086234" imgH="981209" progId="Equation.3">
                  <p:embed/>
                </p:oleObj>
              </mc:Choice>
              <mc:Fallback>
                <p:oleObj name="Equation" r:id="rId9" imgW="3086234" imgH="9812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114550"/>
                        <a:ext cx="30972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810000" y="2101850"/>
          <a:ext cx="4968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11" imgW="571465" imgH="828696" progId="Equation.3">
                  <p:embed/>
                </p:oleObj>
              </mc:Choice>
              <mc:Fallback>
                <p:oleObj name="Equation" r:id="rId11" imgW="571465" imgH="82869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01850"/>
                        <a:ext cx="4968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343400" y="2559050"/>
          <a:ext cx="12620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Equation" r:id="rId13" imgW="1476307" imgH="904817" progId="Equation.3">
                  <p:embed/>
                </p:oleObj>
              </mc:Choice>
              <mc:Fallback>
                <p:oleObj name="Equation" r:id="rId13" imgW="1476307" imgH="9048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59050"/>
                        <a:ext cx="12620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715000" y="2154238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Equation" r:id="rId15" imgW="2305025" imgH="895370" progId="Equation.3">
                  <p:embed/>
                </p:oleObj>
              </mc:Choice>
              <mc:Fallback>
                <p:oleObj name="Equation" r:id="rId15" imgW="2305025" imgH="8953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54238"/>
                        <a:ext cx="231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8077200" y="248285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17" imgW="485894" imgH="295307" progId="Equation.3">
                  <p:embed/>
                </p:oleObj>
              </mc:Choice>
              <mc:Fallback>
                <p:oleObj name="Equation" r:id="rId17" imgW="485894" imgH="295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48285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33400" y="35401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t </a:t>
            </a:r>
            <a:r>
              <a:rPr lang="en-US" altLang="zh-CN">
                <a:solidFill>
                  <a:schemeClr val="tx2"/>
                </a:solidFill>
              </a:rPr>
              <a:t>= 2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级数为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454400" y="3321050"/>
          <a:ext cx="749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19" imgW="742877" imgH="933430" progId="Equation.3">
                  <p:embed/>
                </p:oleObj>
              </mc:Choice>
              <mc:Fallback>
                <p:oleObj name="Equation" r:id="rId19" imgW="742877" imgH="9334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321050"/>
                        <a:ext cx="749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191000" y="35480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此级数发散</a:t>
            </a:r>
            <a:r>
              <a:rPr lang="en-US" altLang="zh-CN"/>
              <a:t>;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3400" y="45688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t </a:t>
            </a:r>
            <a:r>
              <a:rPr lang="en-US" altLang="zh-CN">
                <a:solidFill>
                  <a:schemeClr val="tx2"/>
                </a:solidFill>
              </a:rPr>
              <a:t>= – 2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级数为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740150" y="4365625"/>
          <a:ext cx="132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Equation" r:id="rId21" imgW="1314342" imgH="952596" progId="Equation.3">
                  <p:embed/>
                </p:oleObj>
              </mc:Choice>
              <mc:Fallback>
                <p:oleObj name="Equation" r:id="rId21" imgW="1314342" imgH="9525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365625"/>
                        <a:ext cx="132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05400" y="4545013"/>
            <a:ext cx="290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此级数条件收敛</a:t>
            </a:r>
            <a:r>
              <a:rPr lang="en-US" altLang="zh-CN"/>
              <a:t>;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28600" y="5334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因此级数的收敛域为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613150" y="548640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Equation" r:id="rId23" imgW="1600209" imgH="380876" progId="Equation.3">
                  <p:embed/>
                </p:oleObj>
              </mc:Choice>
              <mc:Fallback>
                <p:oleObj name="Equation" r:id="rId23" imgW="1600209" imgH="38087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5486400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257800" y="5334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故原级数的收敛域为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412750" y="60055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Equation" r:id="rId25" imgW="2114447" imgH="380876" progId="Equation.3">
                  <p:embed/>
                </p:oleObj>
              </mc:Choice>
              <mc:Fallback>
                <p:oleObj name="Equation" r:id="rId25" imgW="2114447" imgH="3808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6005513"/>
                        <a:ext cx="212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28900" y="5943600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3270250" y="6019800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Equation" r:id="rId27" imgW="1562148" imgH="380876" progId="Equation.3">
                  <p:embed/>
                </p:oleObj>
              </mc:Choice>
              <mc:Fallback>
                <p:oleObj name="Equation" r:id="rId27" imgW="1562148" imgH="3808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6019800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3962400" y="2209800"/>
            <a:ext cx="7620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6" grpId="0" autoUpdateAnimBg="0"/>
      <p:bldP spid="18448" grpId="0" autoUpdateAnimBg="0"/>
      <p:bldP spid="18449" grpId="0" autoUpdateAnimBg="0"/>
      <p:bldP spid="18451" grpId="0" autoUpdateAnimBg="0"/>
      <p:bldP spid="18452" grpId="0" autoUpdateAnimBg="0"/>
      <p:bldP spid="18454" grpId="0" autoUpdateAnimBg="0"/>
      <p:bldP spid="18456" grpId="0" autoUpdateAnimBg="0"/>
      <p:bldP spid="184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4038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三、幂级数的运算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3087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3.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设幂级数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51200" y="6604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3" imgW="1162095" imgH="1009552" progId="Equation.3">
                  <p:embed/>
                </p:oleObj>
              </mc:Choice>
              <mc:Fallback>
                <p:oleObj name="Equation" r:id="rId3" imgW="1162095" imgH="10095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6604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76800" y="685800"/>
          <a:ext cx="1130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5" imgW="1124034" imgH="1009552" progId="Equation.3">
                  <p:embed/>
                </p:oleObj>
              </mc:Choice>
              <mc:Fallback>
                <p:oleObj name="Equation" r:id="rId5" imgW="1124034" imgH="10095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1130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343400" y="928688"/>
            <a:ext cx="830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9436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的收敛半径分别为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76250" y="172243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7" imgW="1047641" imgH="438102" progId="Equation.3">
                  <p:embed/>
                </p:oleObj>
              </mc:Choice>
              <mc:Fallback>
                <p:oleObj name="Equation" r:id="rId7" imgW="1047641" imgH="4381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72243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0" y="16875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095375" y="2189163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9" imgW="1438245" imgH="1019269" progId="Equation.3">
                  <p:embed/>
                </p:oleObj>
              </mc:Choice>
              <mc:Fallback>
                <p:oleObj name="Equation" r:id="rId9" imgW="1438245" imgH="10192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189163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565400" y="2209800"/>
          <a:ext cx="353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1" imgW="3524348" imgH="1019269" progId="Equation.3">
                  <p:embed/>
                </p:oleObj>
              </mc:Choice>
              <mc:Fallback>
                <p:oleObj name="Equation" r:id="rId11" imgW="3524348" imgH="10192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209800"/>
                        <a:ext cx="353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7035800" y="2501900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3" imgW="1104868" imgH="457267" progId="Equation.3">
                  <p:embed/>
                </p:oleObj>
              </mc:Choice>
              <mc:Fallback>
                <p:oleObj name="Equation" r:id="rId13" imgW="1104868" imgH="45726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501900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019300" y="17653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5" imgW="2771753" imgH="438102" progId="Equation.3">
                  <p:embed/>
                </p:oleObj>
              </mc:Choice>
              <mc:Fallback>
                <p:oleObj name="Equation" r:id="rId15" imgW="2771753" imgH="4381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7653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116013" y="3268663"/>
          <a:ext cx="264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7" imgW="2628954" imgH="1009552" progId="Equation.3">
                  <p:embed/>
                </p:oleObj>
              </mc:Choice>
              <mc:Fallback>
                <p:oleObj name="Equation" r:id="rId17" imgW="2628954" imgH="10095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68663"/>
                        <a:ext cx="2641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852863" y="3271838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19" imgW="2571727" imgH="1009552" progId="Equation.3">
                  <p:embed/>
                </p:oleObj>
              </mc:Choice>
              <mc:Fallback>
                <p:oleObj name="Equation" r:id="rId19" imgW="2571727" imgH="10095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271838"/>
                        <a:ext cx="257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7035800" y="3581400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21" imgW="1028745" imgH="457267" progId="Equation.3">
                  <p:embed/>
                </p:oleObj>
              </mc:Choice>
              <mc:Fallback>
                <p:oleObj name="Equation" r:id="rId21" imgW="1028745" imgH="45726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581400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4365625" y="4411663"/>
          <a:ext cx="1549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23" imgW="1542982" imgH="1009552" progId="Equation.3">
                  <p:embed/>
                </p:oleObj>
              </mc:Choice>
              <mc:Fallback>
                <p:oleObj name="Equation" r:id="rId23" imgW="1542982" imgH="10095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411663"/>
                        <a:ext cx="1549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7035800" y="4724400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25" imgW="1028745" imgH="457267" progId="Equation.3">
                  <p:embed/>
                </p:oleObj>
              </mc:Choice>
              <mc:Fallback>
                <p:oleObj name="Equation" r:id="rId25" imgW="1028745" imgH="45726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724400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800600" y="16875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 </a:t>
            </a:r>
            <a:r>
              <a:rPr lang="en-US" altLang="zh-CN"/>
              <a:t>: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1073150" y="4413250"/>
          <a:ext cx="313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27" imgW="3124296" imgH="1009552" progId="Equation.3">
                  <p:embed/>
                </p:oleObj>
              </mc:Choice>
              <mc:Fallback>
                <p:oleObj name="Equation" r:id="rId27" imgW="3124296" imgH="10095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413250"/>
                        <a:ext cx="3136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752600" y="561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2667000" y="5384800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29" imgW="2124165" imgH="1009552" progId="Equation.3">
                  <p:embed/>
                </p:oleObj>
              </mc:Choice>
              <mc:Fallback>
                <p:oleObj name="Equation" r:id="rId29" imgW="2124165" imgH="100955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84800"/>
                        <a:ext cx="213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715000" y="5486400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以上结论可用部分和的极限证明 </a:t>
            </a:r>
            <a:r>
              <a:rPr lang="en-US" altLang="zh-CN" sz="24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9462" grpId="0" build="p" autoUpdateAnimBg="0" advAuto="0"/>
      <p:bldP spid="19463" grpId="0" autoUpdateAnimBg="0"/>
      <p:bldP spid="19465" grpId="0" autoUpdateAnimBg="0"/>
      <p:bldP spid="19484" grpId="0" autoUpdateAnimBg="0"/>
      <p:bldP spid="19489" grpId="0" autoUpdateAnimBg="0"/>
      <p:bldP spid="19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09960"/>
            <a:ext cx="2819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4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若幂级数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6997"/>
              </p:ext>
            </p:extLst>
          </p:nvPr>
        </p:nvGraphicFramePr>
        <p:xfrm>
          <a:off x="3200400" y="30676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3" imgW="1162095" imgH="1009552" progId="Equation.3">
                  <p:embed/>
                </p:oleObj>
              </mc:Choice>
              <mc:Fallback>
                <p:oleObj name="Equation" r:id="rId3" imgW="1162095" imgH="10095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676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343400" y="50996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60216"/>
              </p:ext>
            </p:extLst>
          </p:nvPr>
        </p:nvGraphicFramePr>
        <p:xfrm>
          <a:off x="6248400" y="64966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5" imgW="980965" imgH="380876" progId="Equation.3">
                  <p:embed/>
                </p:oleObj>
              </mc:Choice>
              <mc:Fallback>
                <p:oleObj name="Equation" r:id="rId5" imgW="980965" imgH="3808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4966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95797"/>
              </p:ext>
            </p:extLst>
          </p:nvPr>
        </p:nvGraphicFramePr>
        <p:xfrm>
          <a:off x="381000" y="150056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7" imgW="1124034" imgH="419207" progId="Equation.3">
                  <p:embed/>
                </p:oleObj>
              </mc:Choice>
              <mc:Fallback>
                <p:oleObj name="Equation" r:id="rId7" imgW="1124034" imgH="4192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0056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53519"/>
              </p:ext>
            </p:extLst>
          </p:nvPr>
        </p:nvGraphicFramePr>
        <p:xfrm>
          <a:off x="1447800" y="2618160"/>
          <a:ext cx="279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9" imgW="2781201" imgH="1009552" progId="Equation.3">
                  <p:embed/>
                </p:oleObj>
              </mc:Choice>
              <mc:Fallback>
                <p:oleObj name="Equation" r:id="rId9" imgW="2781201" imgH="10095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18160"/>
                        <a:ext cx="279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81936"/>
              </p:ext>
            </p:extLst>
          </p:nvPr>
        </p:nvGraphicFramePr>
        <p:xfrm>
          <a:off x="4279900" y="2618160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1" imgW="1981096" imgH="1009552" progId="Equation.3">
                  <p:embed/>
                </p:oleObj>
              </mc:Choice>
              <mc:Fallback>
                <p:oleObj name="Equation" r:id="rId11" imgW="1981096" imgH="10095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618160"/>
                        <a:ext cx="1993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00641"/>
              </p:ext>
            </p:extLst>
          </p:nvPr>
        </p:nvGraphicFramePr>
        <p:xfrm>
          <a:off x="6604000" y="289914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3" imgW="1771622" imgH="400042" progId="Equation.3">
                  <p:embed/>
                </p:oleObj>
              </mc:Choice>
              <mc:Fallback>
                <p:oleObj name="Equation" r:id="rId13" imgW="1771622" imgH="40004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89914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75293"/>
              </p:ext>
            </p:extLst>
          </p:nvPr>
        </p:nvGraphicFramePr>
        <p:xfrm>
          <a:off x="1435100" y="3862760"/>
          <a:ext cx="3810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15" imgW="3800498" imgH="1019269" progId="Equation.3">
                  <p:embed/>
                </p:oleObj>
              </mc:Choice>
              <mc:Fallback>
                <p:oleObj name="Equation" r:id="rId15" imgW="3800498" imgH="10192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862760"/>
                        <a:ext cx="3810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601541"/>
              </p:ext>
            </p:extLst>
          </p:nvPr>
        </p:nvGraphicFramePr>
        <p:xfrm>
          <a:off x="5334000" y="3862760"/>
          <a:ext cx="223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17" imgW="2228902" imgH="1009552" progId="Equation.3">
                  <p:embed/>
                </p:oleObj>
              </mc:Choice>
              <mc:Fallback>
                <p:oleObj name="Equation" r:id="rId17" imgW="2228902" imgH="10095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62760"/>
                        <a:ext cx="223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20165"/>
              </p:ext>
            </p:extLst>
          </p:nvPr>
        </p:nvGraphicFramePr>
        <p:xfrm>
          <a:off x="6934200" y="482796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19" imgW="1771622" imgH="400042" progId="Equation.3">
                  <p:embed/>
                </p:oleObj>
              </mc:Choice>
              <mc:Fallback>
                <p:oleObj name="Equation" r:id="rId19" imgW="1771622" imgH="40004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2796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239000" y="50996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则其和函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447800" y="143864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在收敛域上</a:t>
            </a:r>
            <a:r>
              <a:rPr lang="zh-CN" altLang="en-US">
                <a:solidFill>
                  <a:schemeClr val="tx2"/>
                </a:solidFill>
              </a:rPr>
              <a:t>连续</a:t>
            </a:r>
            <a:r>
              <a:rPr lang="en-US" altLang="zh-CN"/>
              <a:t>,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114800" y="142912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且在收敛区间内可逐项求导与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04800" y="203396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逐项求积分</a:t>
            </a:r>
            <a:r>
              <a:rPr lang="en-US" altLang="zh-CN" b="1" dirty="0">
                <a:solidFill>
                  <a:schemeClr val="tx2"/>
                </a:solidFill>
              </a:rPr>
              <a:t>,</a:t>
            </a:r>
            <a:endParaRPr lang="en-US" altLang="zh-CN" b="1" dirty="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362200" y="2024435"/>
            <a:ext cx="3980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运算前后收敛半径相同</a:t>
            </a:r>
            <a:r>
              <a:rPr lang="en-US" altLang="zh-CN" dirty="0"/>
              <a:t>: 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06425" y="5502176"/>
            <a:ext cx="7418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</a:rPr>
              <a:t>注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逐项积分时</a:t>
            </a:r>
            <a:r>
              <a:rPr lang="en-US" altLang="zh-CN"/>
              <a:t>, </a:t>
            </a:r>
            <a:r>
              <a:rPr lang="zh-CN" altLang="en-US"/>
              <a:t>运算前后端点处的敛散性不变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7" grpId="0" autoUpdateAnimBg="0"/>
      <p:bldP spid="21528" grpId="0" autoUpdateAnimBg="0"/>
      <p:bldP spid="21531" grpId="0" autoUpdateAnimBg="0"/>
      <p:bldP spid="21532" grpId="0" autoUpdateAnimBg="0"/>
      <p:bldP spid="21537" grpId="0" build="p" autoUpdateAnimBg="0"/>
      <p:bldP spid="2153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2286000" cy="457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5.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求级数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90800" y="254000"/>
          <a:ext cx="114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Equation" r:id="rId3" imgW="1133482" imgH="1028717" progId="Equation.3">
                  <p:embed/>
                </p:oleObj>
              </mc:Choice>
              <mc:Fallback>
                <p:oleObj name="Equation" r:id="rId3" imgW="1133482" imgH="1028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000"/>
                        <a:ext cx="114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733800" y="457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的和函数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10200" y="5334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Equation" r:id="rId5" imgW="828718" imgH="400042" progId="Equation.3">
                  <p:embed/>
                </p:oleObj>
              </mc:Choice>
              <mc:Fallback>
                <p:oleObj name="Equation" r:id="rId5" imgW="828718" imgH="40004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" y="14017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易求出幂级数的收敛半径为 </a:t>
            </a:r>
            <a:r>
              <a:rPr lang="en-US" altLang="zh-CN"/>
              <a:t>1 , 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0" y="1460500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4" name="Equation" r:id="rId7" imgW="2476438" imgH="438102" progId="Equation.3">
                  <p:embed/>
                </p:oleObj>
              </mc:Choice>
              <mc:Fallback>
                <p:oleObj name="Equation" r:id="rId7" imgW="2476438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60500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223963" y="2687638"/>
          <a:ext cx="2197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name="Equation" r:id="rId9" imgW="2190840" imgH="1028717" progId="Equation.3">
                  <p:embed/>
                </p:oleObj>
              </mc:Choice>
              <mc:Fallback>
                <p:oleObj name="Equation" r:id="rId9" imgW="2190840" imgH="10287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687638"/>
                        <a:ext cx="2197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981200" y="3924300"/>
          <a:ext cx="2400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6" name="Equation" r:id="rId11" imgW="2390866" imgH="1095390" progId="Equation.3">
                  <p:embed/>
                </p:oleObj>
              </mc:Choice>
              <mc:Fallback>
                <p:oleObj name="Equation" r:id="rId11" imgW="2390866" imgH="10953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24300"/>
                        <a:ext cx="2400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533900" y="3924300"/>
          <a:ext cx="1866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7" name="Equation" r:id="rId13" imgW="1857463" imgH="1095390" progId="Equation.3">
                  <p:embed/>
                </p:oleObj>
              </mc:Choice>
              <mc:Fallback>
                <p:oleObj name="Equation" r:id="rId13" imgW="1857463" imgH="10953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924300"/>
                        <a:ext cx="1866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981200" y="5245100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15" imgW="2000262" imgH="838144" progId="Equation.3">
                  <p:embed/>
                </p:oleObj>
              </mc:Choice>
              <mc:Fallback>
                <p:oleObj name="Equation" r:id="rId15" imgW="2000262" imgH="838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45100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2" name="Group 32"/>
          <p:cNvGrpSpPr>
            <a:grpSpLocks/>
          </p:cNvGrpSpPr>
          <p:nvPr/>
        </p:nvGrpSpPr>
        <p:grpSpPr bwMode="auto">
          <a:xfrm>
            <a:off x="4508500" y="5424488"/>
            <a:ext cx="3187700" cy="519112"/>
            <a:chOff x="2472" y="3369"/>
            <a:chExt cx="2008" cy="327"/>
          </a:xfrm>
        </p:grpSpPr>
        <p:graphicFrame>
          <p:nvGraphicFramePr>
            <p:cNvPr id="21523" name="Object 13"/>
            <p:cNvGraphicFramePr>
              <a:graphicFrameLocks noChangeAspect="1"/>
            </p:cNvGraphicFramePr>
            <p:nvPr/>
          </p:nvGraphicFramePr>
          <p:xfrm>
            <a:off x="2472" y="3400"/>
            <a:ext cx="20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9" name="Equation" r:id="rId17" imgW="3181253" imgH="457267" progId="Equation.3">
                    <p:embed/>
                  </p:oleObj>
                </mc:Choice>
                <mc:Fallback>
                  <p:oleObj name="Equation" r:id="rId17" imgW="3181253" imgH="45726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400"/>
                          <a:ext cx="20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4"/>
            <p:cNvGraphicFramePr>
              <a:graphicFrameLocks noChangeAspect="1"/>
            </p:cNvGraphicFramePr>
            <p:nvPr/>
          </p:nvGraphicFramePr>
          <p:xfrm>
            <a:off x="3792" y="340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" name="Equation" r:id="rId19" imgW="942903" imgH="304755" progId="Equation.3">
                    <p:embed/>
                  </p:oleObj>
                </mc:Choice>
                <mc:Fallback>
                  <p:oleObj name="Equation" r:id="rId19" imgW="942903" imgH="30475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Text Box 15"/>
            <p:cNvSpPr txBox="1">
              <a:spLocks noChangeArrowheads="1"/>
            </p:cNvSpPr>
            <p:nvPr/>
          </p:nvSpPr>
          <p:spPr bwMode="auto">
            <a:xfrm>
              <a:off x="3504" y="3369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及</a:t>
              </a:r>
            </a:p>
          </p:txBody>
        </p:sp>
      </p:grp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04800" y="19653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530600" y="2692400"/>
          <a:ext cx="1803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21" imgW="1790788" imgH="1028717" progId="Equation.3">
                  <p:embed/>
                </p:oleObj>
              </mc:Choice>
              <mc:Fallback>
                <p:oleObj name="Equation" r:id="rId21" imgW="1790788" imgH="102871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692400"/>
                        <a:ext cx="1803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5441950" y="2667000"/>
          <a:ext cx="2101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23" imgW="2095551" imgH="1104838" progId="Equation.3">
                  <p:embed/>
                </p:oleObj>
              </mc:Choice>
              <mc:Fallback>
                <p:oleObj name="Equation" r:id="rId23" imgW="2095551" imgH="110483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667000"/>
                        <a:ext cx="21018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0" name="Object 40"/>
          <p:cNvGraphicFramePr>
            <a:graphicFrameLocks noChangeAspect="1"/>
          </p:cNvGraphicFramePr>
          <p:nvPr/>
        </p:nvGraphicFramePr>
        <p:xfrm>
          <a:off x="4267200" y="2057400"/>
          <a:ext cx="214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25" imgW="2133613" imgH="447550" progId="Equation.3">
                  <p:embed/>
                </p:oleObj>
              </mc:Choice>
              <mc:Fallback>
                <p:oleObj name="Equation" r:id="rId25" imgW="2133613" imgH="44755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214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1355725" y="1971675"/>
            <a:ext cx="294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i="1"/>
              <a:t>x</a:t>
            </a:r>
            <a:r>
              <a:rPr lang="en-US" altLang="zh-CN"/>
              <a:t> = 1 </a:t>
            </a:r>
            <a:r>
              <a:rPr lang="zh-CN" altLang="en-US"/>
              <a:t>时级数发散</a:t>
            </a:r>
            <a:r>
              <a:rPr lang="en-US" altLang="zh-CN"/>
              <a:t>, </a:t>
            </a:r>
          </a:p>
        </p:txBody>
      </p:sp>
      <p:graphicFrame>
        <p:nvGraphicFramePr>
          <p:cNvPr id="35882" name="Object 42"/>
          <p:cNvGraphicFramePr>
            <a:graphicFrameLocks noChangeAspect="1"/>
          </p:cNvGraphicFramePr>
          <p:nvPr/>
        </p:nvGraphicFramePr>
        <p:xfrm>
          <a:off x="6477000" y="20574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27" imgW="2124165" imgH="447550" progId="Equation.3">
                  <p:embed/>
                </p:oleObj>
              </mc:Choice>
              <mc:Fallback>
                <p:oleObj name="Equation" r:id="rId27" imgW="2124165" imgH="44755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0574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62" grpId="0" autoUpdateAnimBg="0"/>
      <p:bldP spid="3588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3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83271"/>
              </p:ext>
            </p:extLst>
          </p:nvPr>
        </p:nvGraphicFramePr>
        <p:xfrm>
          <a:off x="5181600" y="3139257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3" imgW="2581175" imgH="409489" progId="Equation.3">
                  <p:embed/>
                </p:oleObj>
              </mc:Choice>
              <mc:Fallback>
                <p:oleObj name="Equation" r:id="rId3" imgW="2581175" imgH="40948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39257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1105"/>
              </p:ext>
            </p:extLst>
          </p:nvPr>
        </p:nvGraphicFramePr>
        <p:xfrm>
          <a:off x="1447800" y="1048817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5" imgW="704816" imgH="400042" progId="Equation.3">
                  <p:embed/>
                </p:oleObj>
              </mc:Choice>
              <mc:Fallback>
                <p:oleObj name="Equation" r:id="rId5" imgW="704816" imgH="40004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48817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72513"/>
              </p:ext>
            </p:extLst>
          </p:nvPr>
        </p:nvGraphicFramePr>
        <p:xfrm>
          <a:off x="2247900" y="797992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7" imgW="2162226" imgH="838144" progId="Equation.3">
                  <p:embed/>
                </p:oleObj>
              </mc:Choice>
              <mc:Fallback>
                <p:oleObj name="Equation" r:id="rId7" imgW="2162226" imgH="83814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797992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553272" y="1973784"/>
            <a:ext cx="28270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因此和函数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01609"/>
              </p:ext>
            </p:extLst>
          </p:nvPr>
        </p:nvGraphicFramePr>
        <p:xfrm>
          <a:off x="1517650" y="3636144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9" imgW="990683" imgH="400042" progId="Equation.3">
                  <p:embed/>
                </p:oleObj>
              </mc:Choice>
              <mc:Fallback>
                <p:oleObj name="Equation" r:id="rId9" imgW="990683" imgH="40004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636144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617984" y="195528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 </a:t>
            </a:r>
            <a:r>
              <a:rPr lang="en-US" altLang="zh-CN" i="1"/>
              <a:t>x</a:t>
            </a:r>
            <a:r>
              <a:rPr lang="en-US" altLang="zh-CN"/>
              <a:t> = 0 </a:t>
            </a:r>
            <a:r>
              <a:rPr lang="zh-CN" altLang="en-US"/>
              <a:t>时级数收敛于</a:t>
            </a:r>
            <a:r>
              <a:rPr lang="en-US" altLang="zh-CN"/>
              <a:t>1, </a:t>
            </a:r>
          </a:p>
        </p:txBody>
      </p:sp>
      <p:graphicFrame>
        <p:nvGraphicFramePr>
          <p:cNvPr id="246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47158"/>
              </p:ext>
            </p:extLst>
          </p:nvPr>
        </p:nvGraphicFramePr>
        <p:xfrm>
          <a:off x="2825750" y="2924944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1" imgW="1886077" imgH="838144" progId="Equation.3">
                  <p:embed/>
                </p:oleObj>
              </mc:Choice>
              <mc:Fallback>
                <p:oleObj name="Equation" r:id="rId11" imgW="1886077" imgH="83814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24944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00995"/>
              </p:ext>
            </p:extLst>
          </p:nvPr>
        </p:nvGraphicFramePr>
        <p:xfrm>
          <a:off x="3111500" y="4055244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3" imgW="304763" imgH="380876" progId="Equation.3">
                  <p:embed/>
                </p:oleObj>
              </mc:Choice>
              <mc:Fallback>
                <p:oleObj name="Equation" r:id="rId13" imgW="304763" imgH="38087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055244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793"/>
              </p:ext>
            </p:extLst>
          </p:nvPr>
        </p:nvGraphicFramePr>
        <p:xfrm>
          <a:off x="5257800" y="4055244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15" imgW="762043" imgH="304755" progId="Equation.3">
                  <p:embed/>
                </p:oleObj>
              </mc:Choice>
              <mc:Fallback>
                <p:oleObj name="Equation" r:id="rId15" imgW="762043" imgH="30475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55244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54"/>
          <p:cNvSpPr txBox="1">
            <a:spLocks noChangeArrowheads="1"/>
          </p:cNvSpPr>
          <p:nvPr/>
        </p:nvSpPr>
        <p:spPr bwMode="auto">
          <a:xfrm>
            <a:off x="5241925" y="16684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zh-CN" sz="3200"/>
          </a:p>
        </p:txBody>
      </p:sp>
      <p:grpSp>
        <p:nvGrpSpPr>
          <p:cNvPr id="22540" name="Group 55"/>
          <p:cNvGrpSpPr>
            <a:grpSpLocks/>
          </p:cNvGrpSpPr>
          <p:nvPr/>
        </p:nvGrpSpPr>
        <p:grpSpPr bwMode="auto">
          <a:xfrm>
            <a:off x="4860032" y="965672"/>
            <a:ext cx="3187700" cy="519112"/>
            <a:chOff x="2472" y="3369"/>
            <a:chExt cx="2008" cy="327"/>
          </a:xfrm>
        </p:grpSpPr>
        <p:graphicFrame>
          <p:nvGraphicFramePr>
            <p:cNvPr id="22543" name="Object 56"/>
            <p:cNvGraphicFramePr>
              <a:graphicFrameLocks noChangeAspect="1"/>
            </p:cNvGraphicFramePr>
            <p:nvPr/>
          </p:nvGraphicFramePr>
          <p:xfrm>
            <a:off x="2472" y="3400"/>
            <a:ext cx="20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9" name="Equation" r:id="rId17" imgW="3181253" imgH="457267" progId="Equation.3">
                    <p:embed/>
                  </p:oleObj>
                </mc:Choice>
                <mc:Fallback>
                  <p:oleObj name="Equation" r:id="rId17" imgW="3181253" imgH="45726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400"/>
                          <a:ext cx="20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57"/>
            <p:cNvGraphicFramePr>
              <a:graphicFrameLocks noChangeAspect="1"/>
            </p:cNvGraphicFramePr>
            <p:nvPr/>
          </p:nvGraphicFramePr>
          <p:xfrm>
            <a:off x="3792" y="340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" name="Equation" r:id="rId19" imgW="942903" imgH="304755" progId="Equation.3">
                    <p:embed/>
                  </p:oleObj>
                </mc:Choice>
                <mc:Fallback>
                  <p:oleObj name="Equation" r:id="rId19" imgW="942903" imgH="30475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Text Box 58"/>
            <p:cNvSpPr txBox="1">
              <a:spLocks noChangeArrowheads="1"/>
            </p:cNvSpPr>
            <p:nvPr/>
          </p:nvSpPr>
          <p:spPr bwMode="auto">
            <a:xfrm>
              <a:off x="3504" y="3369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及</a:t>
              </a:r>
            </a:p>
          </p:txBody>
        </p:sp>
      </p:grpSp>
      <p:sp>
        <p:nvSpPr>
          <p:cNvPr id="24641" name="AutoShape 65"/>
          <p:cNvSpPr>
            <a:spLocks/>
          </p:cNvSpPr>
          <p:nvPr/>
        </p:nvSpPr>
        <p:spPr bwMode="auto">
          <a:xfrm>
            <a:off x="2578100" y="321704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utoUpdateAnimBg="0"/>
      <p:bldP spid="24617" grpId="0" autoUpdateAnimBg="0"/>
      <p:bldP spid="246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8313"/>
            <a:ext cx="2438400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6.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24000" y="228600"/>
          <a:ext cx="2603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" imgW="2590892" imgH="1019269" progId="Equation.3">
                  <p:embed/>
                </p:oleObj>
              </mc:Choice>
              <mc:Fallback>
                <p:oleObj name="Equation" r:id="rId3" imgW="2590892" imgH="10192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2603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038600" y="39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的和函数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易求出幂级数的收敛半径为 </a:t>
            </a:r>
            <a:r>
              <a:rPr lang="en-US" altLang="zh-CN"/>
              <a:t>1 ,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19800" y="1295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±1 </a:t>
            </a:r>
            <a:r>
              <a:rPr lang="zh-CN" altLang="en-US"/>
              <a:t>时级数发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47750" y="1917700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5" imgW="2809815" imgH="438102" progId="Equation.3">
                  <p:embed/>
                </p:oleObj>
              </mc:Choice>
              <mc:Fallback>
                <p:oleObj name="Equation" r:id="rId5" imgW="2809815" imgH="4381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17700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155825" y="2536825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7" imgW="2057489" imgH="1009552" progId="Equation.3">
                  <p:embed/>
                </p:oleObj>
              </mc:Choice>
              <mc:Fallback>
                <p:oleObj name="Equation" r:id="rId7" imgW="2057489" imgH="10095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536825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841625" y="3835400"/>
          <a:ext cx="170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9" imgW="1695499" imgH="1009552" progId="Equation.3">
                  <p:embed/>
                </p:oleObj>
              </mc:Choice>
              <mc:Fallback>
                <p:oleObj name="Equation" r:id="rId9" imgW="1695499" imgH="10095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835400"/>
                        <a:ext cx="1701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841625" y="4965700"/>
          <a:ext cx="1638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1" imgW="1628823" imgH="1057330" progId="Equation.3">
                  <p:embed/>
                </p:oleObj>
              </mc:Choice>
              <mc:Fallback>
                <p:oleObj name="Equation" r:id="rId11" imgW="1628823" imgH="10573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965700"/>
                        <a:ext cx="1638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572000" y="5143500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13" imgW="1409631" imgH="942878" progId="Equation.3">
                  <p:embed/>
                </p:oleObj>
              </mc:Choice>
              <mc:Fallback>
                <p:oleObj name="Equation" r:id="rId13" imgW="1409631" imgH="94287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43500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3"/>
          <p:cNvGraphicFramePr>
            <a:graphicFrameLocks noChangeAspect="1"/>
          </p:cNvGraphicFramePr>
          <p:nvPr/>
        </p:nvGraphicFramePr>
        <p:xfrm>
          <a:off x="5638800" y="5080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15" imgW="828718" imgH="400042" progId="Equation.3">
                  <p:embed/>
                </p:oleObj>
              </mc:Choice>
              <mc:Fallback>
                <p:oleObj name="Equation" r:id="rId15" imgW="828718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80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4289425" y="2546350"/>
          <a:ext cx="176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17" imgW="1752726" imgH="1009552" progId="Equation.3">
                  <p:embed/>
                </p:oleObj>
              </mc:Choice>
              <mc:Fallback>
                <p:oleObj name="Equation" r:id="rId17" imgW="1752726" imgH="10095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546350"/>
                        <a:ext cx="176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660900" y="3841750"/>
          <a:ext cx="173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19" imgW="1733560" imgH="1009552" progId="Equation.3">
                  <p:embed/>
                </p:oleObj>
              </mc:Choice>
              <mc:Fallback>
                <p:oleObj name="Equation" r:id="rId19" imgW="1733560" imgH="10095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841750"/>
                        <a:ext cx="173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04800" y="18954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散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9" grpId="0" autoUpdateAnimBg="0"/>
      <p:bldP spid="2356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914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7.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254000"/>
          <a:ext cx="47609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3" imgW="4752849" imgH="1028717" progId="Equation.3">
                  <p:embed/>
                </p:oleObj>
              </mc:Choice>
              <mc:Fallback>
                <p:oleObj name="Equation" r:id="rId3" imgW="4752849" imgH="10287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4000"/>
                        <a:ext cx="47609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638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739900" y="1384300"/>
          <a:ext cx="26019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5" imgW="2590892" imgH="1047882" progId="Equation.3">
                  <p:embed/>
                </p:oleObj>
              </mc:Choice>
              <mc:Fallback>
                <p:oleObj name="Equation" r:id="rId5" imgW="2590892" imgH="10478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384300"/>
                        <a:ext cx="26019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248400" y="1600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495800" y="16764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7" imgW="1666885" imgH="400042" progId="Equation.3">
                  <p:embed/>
                </p:oleObj>
              </mc:Choice>
              <mc:Fallback>
                <p:oleObj name="Equation" r:id="rId7" imgW="1666885" imgH="4000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425700" y="3810000"/>
          <a:ext cx="176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9" imgW="1752726" imgH="1028717" progId="Equation.3">
                  <p:embed/>
                </p:oleObj>
              </mc:Choice>
              <mc:Fallback>
                <p:oleObj name="Equation" r:id="rId9" imgW="1752726" imgH="10287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810000"/>
                        <a:ext cx="1765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4256088" y="3835400"/>
          <a:ext cx="19161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11" imgW="1904973" imgH="1028717" progId="Equation.3">
                  <p:embed/>
                </p:oleObj>
              </mc:Choice>
              <mc:Fallback>
                <p:oleObj name="Equation" r:id="rId11" imgW="1904973" imgH="10287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835400"/>
                        <a:ext cx="19161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7353300" y="41656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13" imgW="1019297" imgH="400042" progId="Equation.3">
                  <p:embed/>
                </p:oleObj>
              </mc:Choice>
              <mc:Fallback>
                <p:oleObj name="Equation" r:id="rId13" imgW="1019297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1656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438400" y="5054600"/>
          <a:ext cx="148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15" imgW="1476307" imgH="1028717" progId="Equation.3">
                  <p:embed/>
                </p:oleObj>
              </mc:Choice>
              <mc:Fallback>
                <p:oleObj name="Equation" r:id="rId15" imgW="1476307" imgH="10287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54600"/>
                        <a:ext cx="148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962400" y="5054600"/>
          <a:ext cx="165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17" imgW="1638271" imgH="1028717" progId="Equation.3">
                  <p:embed/>
                </p:oleObj>
              </mc:Choice>
              <mc:Fallback>
                <p:oleObj name="Equation" r:id="rId17" imgW="1638271" imgH="10287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54600"/>
                        <a:ext cx="165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651000" y="2667000"/>
          <a:ext cx="4138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19" imgW="4133875" imgH="1009552" progId="Equation.3">
                  <p:embed/>
                </p:oleObj>
              </mc:Choice>
              <mc:Fallback>
                <p:oleObj name="Equation" r:id="rId19" imgW="4133875" imgH="10095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667000"/>
                        <a:ext cx="4138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1075"/>
          <p:cNvSpPr>
            <a:spLocks noChangeShapeType="1"/>
          </p:cNvSpPr>
          <p:nvPr/>
        </p:nvSpPr>
        <p:spPr bwMode="auto">
          <a:xfrm>
            <a:off x="609600" y="5334000"/>
            <a:ext cx="6477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79" name="Object 1073"/>
          <p:cNvGraphicFramePr>
            <a:graphicFrameLocks noChangeAspect="1"/>
          </p:cNvGraphicFramePr>
          <p:nvPr/>
        </p:nvGraphicFramePr>
        <p:xfrm>
          <a:off x="1639888" y="5359400"/>
          <a:ext cx="4227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3" imgW="4219446" imgH="952596" progId="Equation.3">
                  <p:embed/>
                </p:oleObj>
              </mc:Choice>
              <mc:Fallback>
                <p:oleObj name="Equation" r:id="rId3" imgW="4219446" imgH="952596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359400"/>
                        <a:ext cx="4227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2" name="Rectangle 1072"/>
          <p:cNvSpPr>
            <a:spLocks noChangeArrowheads="1"/>
          </p:cNvSpPr>
          <p:nvPr/>
        </p:nvSpPr>
        <p:spPr bwMode="auto">
          <a:xfrm>
            <a:off x="533400" y="5257800"/>
            <a:ext cx="6705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2" name="Object 1042"/>
          <p:cNvGraphicFramePr>
            <a:graphicFrameLocks noChangeAspect="1"/>
          </p:cNvGraphicFramePr>
          <p:nvPr/>
        </p:nvGraphicFramePr>
        <p:xfrm>
          <a:off x="1524000" y="1625600"/>
          <a:ext cx="87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5" imgW="866780" imgH="1028717" progId="Equation.3">
                  <p:embed/>
                </p:oleObj>
              </mc:Choice>
              <mc:Fallback>
                <p:oleObj name="Equation" r:id="rId5" imgW="866780" imgH="1028717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25600"/>
                        <a:ext cx="87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043"/>
          <p:cNvGraphicFramePr>
            <a:graphicFrameLocks noChangeAspect="1"/>
          </p:cNvGraphicFramePr>
          <p:nvPr/>
        </p:nvGraphicFramePr>
        <p:xfrm>
          <a:off x="2470150" y="1606550"/>
          <a:ext cx="2146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7" imgW="2133613" imgH="1104838" progId="Equation.3">
                  <p:embed/>
                </p:oleObj>
              </mc:Choice>
              <mc:Fallback>
                <p:oleObj name="Equation" r:id="rId7" imgW="2133613" imgH="110483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606550"/>
                        <a:ext cx="2146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Text Box 1044"/>
          <p:cNvSpPr txBox="1">
            <a:spLocks noChangeArrowheads="1"/>
          </p:cNvSpPr>
          <p:nvPr/>
        </p:nvSpPr>
        <p:spPr bwMode="auto">
          <a:xfrm>
            <a:off x="609600" y="1905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36885" name="Object 1045"/>
          <p:cNvGraphicFramePr>
            <a:graphicFrameLocks noChangeAspect="1"/>
          </p:cNvGraphicFramePr>
          <p:nvPr/>
        </p:nvGraphicFramePr>
        <p:xfrm>
          <a:off x="4621213" y="1606550"/>
          <a:ext cx="2451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9" imgW="2438376" imgH="1104838" progId="Equation.3">
                  <p:embed/>
                </p:oleObj>
              </mc:Choice>
              <mc:Fallback>
                <p:oleObj name="Equation" r:id="rId9" imgW="2438376" imgH="1104838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606550"/>
                        <a:ext cx="2451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1046"/>
          <p:cNvGraphicFramePr>
            <a:graphicFrameLocks noChangeAspect="1"/>
          </p:cNvGraphicFramePr>
          <p:nvPr/>
        </p:nvGraphicFramePr>
        <p:xfrm>
          <a:off x="7162800" y="1606550"/>
          <a:ext cx="125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11" imgW="1247667" imgH="1104838" progId="Equation.3">
                  <p:embed/>
                </p:oleObj>
              </mc:Choice>
              <mc:Fallback>
                <p:oleObj name="Equation" r:id="rId11" imgW="1247667" imgH="1104838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06550"/>
                        <a:ext cx="125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1047"/>
          <p:cNvGraphicFramePr>
            <a:graphicFrameLocks noChangeAspect="1"/>
          </p:cNvGraphicFramePr>
          <p:nvPr/>
        </p:nvGraphicFramePr>
        <p:xfrm>
          <a:off x="2438400" y="29464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13" imgW="1743008" imgH="400042" progId="Equation.3">
                  <p:embed/>
                </p:oleObj>
              </mc:Choice>
              <mc:Fallback>
                <p:oleObj name="Equation" r:id="rId13" imgW="1743008" imgH="400042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464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1048"/>
          <p:cNvGraphicFramePr>
            <a:graphicFrameLocks noChangeAspect="1"/>
          </p:cNvGraphicFramePr>
          <p:nvPr/>
        </p:nvGraphicFramePr>
        <p:xfrm>
          <a:off x="850900" y="3556000"/>
          <a:ext cx="478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15" imgW="4781463" imgH="933430" progId="Equation.3">
                  <p:embed/>
                </p:oleObj>
              </mc:Choice>
              <mc:Fallback>
                <p:oleObj name="Equation" r:id="rId15" imgW="4781463" imgH="93343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556000"/>
                        <a:ext cx="4787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1050"/>
          <p:cNvGraphicFramePr>
            <a:graphicFrameLocks noChangeAspect="1"/>
          </p:cNvGraphicFramePr>
          <p:nvPr/>
        </p:nvGraphicFramePr>
        <p:xfrm>
          <a:off x="1536700" y="4699000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17" imgW="1962200" imgH="1009552" progId="Equation.3">
                  <p:embed/>
                </p:oleObj>
              </mc:Choice>
              <mc:Fallback>
                <p:oleObj name="Equation" r:id="rId17" imgW="1962200" imgH="1009552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699000"/>
                        <a:ext cx="196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51"/>
          <p:cNvGraphicFramePr>
            <a:graphicFrameLocks noChangeAspect="1"/>
          </p:cNvGraphicFramePr>
          <p:nvPr/>
        </p:nvGraphicFramePr>
        <p:xfrm>
          <a:off x="7315200" y="6604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19" imgW="1019297" imgH="400042" progId="Equation.3">
                  <p:embed/>
                </p:oleObj>
              </mc:Choice>
              <mc:Fallback>
                <p:oleObj name="Equation" r:id="rId19" imgW="1019297" imgH="400042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604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052"/>
          <p:cNvGraphicFramePr>
            <a:graphicFrameLocks noChangeAspect="1"/>
          </p:cNvGraphicFramePr>
          <p:nvPr/>
        </p:nvGraphicFramePr>
        <p:xfrm>
          <a:off x="1441450" y="304800"/>
          <a:ext cx="355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21" imgW="3543244" imgH="1028717" progId="Equation.3">
                  <p:embed/>
                </p:oleObj>
              </mc:Choice>
              <mc:Fallback>
                <p:oleObj name="Equation" r:id="rId21" imgW="3543244" imgH="1028717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04800"/>
                        <a:ext cx="355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1057"/>
          <p:cNvGraphicFramePr>
            <a:graphicFrameLocks noChangeAspect="1"/>
          </p:cNvGraphicFramePr>
          <p:nvPr/>
        </p:nvGraphicFramePr>
        <p:xfrm>
          <a:off x="3594100" y="47625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23" imgW="1124034" imgH="838144" progId="Equation.3">
                  <p:embed/>
                </p:oleObj>
              </mc:Choice>
              <mc:Fallback>
                <p:oleObj name="Equation" r:id="rId23" imgW="1124034" imgH="838144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625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1058"/>
          <p:cNvGraphicFramePr>
            <a:graphicFrameLocks noChangeAspect="1"/>
          </p:cNvGraphicFramePr>
          <p:nvPr/>
        </p:nvGraphicFramePr>
        <p:xfrm>
          <a:off x="4800600" y="4752975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25" imgW="1619375" imgH="838144" progId="Equation.3">
                  <p:embed/>
                </p:oleObj>
              </mc:Choice>
              <mc:Fallback>
                <p:oleObj name="Equation" r:id="rId25" imgW="1619375" imgH="838144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52975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Object 1061"/>
          <p:cNvGraphicFramePr>
            <a:graphicFrameLocks noChangeAspect="1"/>
          </p:cNvGraphicFramePr>
          <p:nvPr/>
        </p:nvGraphicFramePr>
        <p:xfrm>
          <a:off x="7277100" y="38608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27" imgW="1019297" imgH="400042" progId="Equation.3">
                  <p:embed/>
                </p:oleObj>
              </mc:Choice>
              <mc:Fallback>
                <p:oleObj name="Equation" r:id="rId27" imgW="1019297" imgH="400042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8608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Line 1064"/>
          <p:cNvSpPr>
            <a:spLocks noChangeShapeType="1"/>
          </p:cNvSpPr>
          <p:nvPr/>
        </p:nvSpPr>
        <p:spPr bwMode="auto">
          <a:xfrm>
            <a:off x="4038600" y="1371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95" name="Object 1077"/>
          <p:cNvGraphicFramePr>
            <a:graphicFrameLocks noChangeAspect="1"/>
          </p:cNvGraphicFramePr>
          <p:nvPr/>
        </p:nvGraphicFramePr>
        <p:xfrm>
          <a:off x="4968875" y="330200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8" name="Equation" r:id="rId29" imgW="1981096" imgH="1009552" progId="Equation.3">
                  <p:embed/>
                </p:oleObj>
              </mc:Choice>
              <mc:Fallback>
                <p:oleObj name="Equation" r:id="rId29" imgW="1981096" imgH="1009552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30200"/>
                        <a:ext cx="1993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609600" y="4941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2" grpId="0" animBg="1"/>
      <p:bldP spid="36884" grpId="0" autoUpdateAnimBg="0"/>
      <p:bldP spid="36904" grpId="0" animBg="1"/>
      <p:bldP spid="368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572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 函数项级数的概念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09600" y="10191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676400" y="1544638"/>
          <a:ext cx="6003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6000786" imgH="1019269" progId="Equation.3">
                  <p:embed/>
                </p:oleObj>
              </mc:Choice>
              <mc:Fallback>
                <p:oleObj name="Equation" r:id="rId3" imgW="6000786" imgH="10192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44638"/>
                        <a:ext cx="6003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04800" y="26812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为定义在区间 </a:t>
            </a:r>
            <a:r>
              <a:rPr lang="en-US" altLang="zh-CN" i="1"/>
              <a:t>I </a:t>
            </a:r>
            <a:r>
              <a:rPr lang="zh-CN" altLang="en-US"/>
              <a:t>上的</a:t>
            </a:r>
            <a:r>
              <a:rPr lang="zh-CN" altLang="en-US" b="1">
                <a:solidFill>
                  <a:schemeClr val="tx2"/>
                </a:solidFill>
              </a:rPr>
              <a:t>函数项级数 </a:t>
            </a:r>
            <a:r>
              <a:rPr lang="en-US" altLang="zh-CN"/>
              <a:t>.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09600" y="3357563"/>
            <a:ext cx="83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111250" y="3430588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5" imgW="1085972" imgH="438102" progId="Equation.3">
                  <p:embed/>
                </p:oleObj>
              </mc:Choice>
              <mc:Fallback>
                <p:oleObj name="Equation" r:id="rId5" imgW="1085972" imgH="4381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430588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09800" y="33559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4495800" y="3144838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7" imgW="1438245" imgH="1019269" progId="Equation.3">
                  <p:embed/>
                </p:oleObj>
              </mc:Choice>
              <mc:Fallback>
                <p:oleObj name="Equation" r:id="rId7" imgW="1438245" imgH="10192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44838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04800" y="42195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敛点</a:t>
            </a:r>
            <a:r>
              <a:rPr lang="en-US" altLang="zh-CN"/>
              <a:t>,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219200" y="4219575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所有收敛点的全体称为其</a:t>
            </a:r>
            <a:r>
              <a:rPr lang="zh-CN" altLang="en-US" b="1">
                <a:solidFill>
                  <a:schemeClr val="tx2"/>
                </a:solidFill>
              </a:rPr>
              <a:t>收敛域</a:t>
            </a:r>
            <a:r>
              <a:rPr lang="zh-CN" altLang="en-US"/>
              <a:t> </a:t>
            </a:r>
            <a:r>
              <a:rPr lang="en-US" altLang="zh-CN"/>
              <a:t>;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09600" y="49371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895600" y="4700588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9" imgW="1438245" imgH="1019269" progId="Equation.3">
                  <p:embed/>
                </p:oleObj>
              </mc:Choice>
              <mc:Fallback>
                <p:oleObj name="Equation" r:id="rId9" imgW="1438245" imgH="10192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00588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784600" y="10048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为定义在区间 </a:t>
            </a:r>
            <a:r>
              <a:rPr lang="en-US" altLang="zh-CN" i="1" dirty="0"/>
              <a:t>I </a:t>
            </a:r>
            <a:r>
              <a:rPr lang="zh-CN" altLang="en-US" dirty="0"/>
              <a:t>上的函数</a:t>
            </a:r>
            <a:r>
              <a:rPr lang="en-US" altLang="zh-CN" dirty="0"/>
              <a:t>, </a:t>
            </a:r>
            <a:r>
              <a:rPr lang="zh-CN" altLang="en-US" dirty="0"/>
              <a:t>称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867400" y="33559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343400" y="4922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8077200" y="4967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所有</a:t>
            </a:r>
          </a:p>
        </p:txBody>
      </p: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6858000" y="3436938"/>
          <a:ext cx="78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11" imgW="780939" imgH="447550" progId="Equation.3">
                  <p:embed/>
                </p:oleObj>
              </mc:Choice>
              <mc:Fallback>
                <p:oleObj name="Equation" r:id="rId11" imgW="780939" imgH="4475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436938"/>
                        <a:ext cx="781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00" y="3389313"/>
            <a:ext cx="134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为其</a:t>
            </a:r>
            <a:r>
              <a:rPr lang="zh-CN" altLang="en-US" b="1">
                <a:solidFill>
                  <a:schemeClr val="tx2"/>
                </a:solidFill>
              </a:rPr>
              <a:t>收 </a:t>
            </a:r>
          </a:p>
        </p:txBody>
      </p:sp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5410200" y="5046663"/>
          <a:ext cx="742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3" imgW="742877" imgH="447550" progId="Equation.3">
                  <p:embed/>
                </p:oleObj>
              </mc:Choice>
              <mc:Fallback>
                <p:oleObj name="Equation" r:id="rId13" imgW="742877" imgH="4475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46663"/>
                        <a:ext cx="742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6096000" y="4960938"/>
            <a:ext cx="2144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为其</a:t>
            </a:r>
            <a:r>
              <a:rPr lang="zh-CN" altLang="en-US" b="1">
                <a:solidFill>
                  <a:schemeClr val="tx2"/>
                </a:solidFill>
              </a:rPr>
              <a:t>发散点</a:t>
            </a:r>
            <a:r>
              <a:rPr lang="en-US" altLang="zh-CN"/>
              <a:t>, </a:t>
            </a:r>
          </a:p>
        </p:txBody>
      </p:sp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1093788" y="1081088"/>
          <a:ext cx="2716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15" imgW="2705077" imgH="438102" progId="Equation.3">
                  <p:embed/>
                </p:oleObj>
              </mc:Choice>
              <mc:Fallback>
                <p:oleObj name="Equation" r:id="rId15" imgW="2705077" imgH="43810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081088"/>
                        <a:ext cx="2716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304800" y="58054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发散点的全体称为其</a:t>
            </a:r>
            <a:r>
              <a:rPr lang="zh-CN" altLang="en-US" b="1">
                <a:solidFill>
                  <a:schemeClr val="tx2"/>
                </a:solidFill>
              </a:rPr>
              <a:t>发散域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6" grpId="0" autoUpdateAnimBg="0"/>
      <p:bldP spid="61447" grpId="0" autoUpdateAnimBg="0"/>
      <p:bldP spid="61449" grpId="0" autoUpdateAnimBg="0"/>
      <p:bldP spid="61451" grpId="0" autoUpdateAnimBg="0"/>
      <p:bldP spid="61452" grpId="0" autoUpdateAnimBg="0"/>
      <p:bldP spid="61453" grpId="0" autoUpdateAnimBg="0"/>
      <p:bldP spid="61455" grpId="0" autoUpdateAnimBg="0"/>
      <p:bldP spid="61456" grpId="0" autoUpdateAnimBg="0"/>
      <p:bldP spid="61457" grpId="0" autoUpdateAnimBg="0"/>
      <p:bldP spid="61458" grpId="0" autoUpdateAnimBg="0"/>
      <p:bldP spid="61462" grpId="0" build="p" autoUpdateAnimBg="0" advAuto="0"/>
      <p:bldP spid="61466" grpId="0" build="p" autoUpdateAnimBg="0" advAuto="0"/>
      <p:bldP spid="614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9812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求幂级数收敛域的方法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90600" y="17605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对标准型幂级数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先求收敛半径 </a:t>
            </a:r>
            <a:r>
              <a:rPr lang="en-US" altLang="zh-CN"/>
              <a:t>, </a:t>
            </a:r>
            <a:r>
              <a:rPr lang="zh-CN" altLang="en-US"/>
              <a:t>再讨论端点的收敛性 </a:t>
            </a:r>
            <a:r>
              <a:rPr lang="en-US" altLang="zh-CN"/>
              <a:t>.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90600" y="306228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对非标准型幂级数</a:t>
            </a:r>
            <a:r>
              <a:rPr lang="en-US" altLang="zh-CN"/>
              <a:t>(</a:t>
            </a:r>
            <a:r>
              <a:rPr lang="zh-CN" altLang="en-US"/>
              <a:t>缺项或通项为复合式</a:t>
            </a:r>
            <a:r>
              <a:rPr lang="en-US" altLang="zh-CN"/>
              <a:t>)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371600" y="3657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求收敛半径时直接用</a:t>
            </a:r>
            <a:r>
              <a:rPr lang="zh-CN" altLang="en-US">
                <a:solidFill>
                  <a:schemeClr val="tx2"/>
                </a:solidFill>
              </a:rPr>
              <a:t>比值法</a:t>
            </a:r>
            <a:r>
              <a:rPr lang="zh-CN" altLang="en-US"/>
              <a:t>或</a:t>
            </a:r>
            <a:r>
              <a:rPr lang="zh-CN" altLang="en-US">
                <a:solidFill>
                  <a:schemeClr val="tx2"/>
                </a:solidFill>
              </a:rPr>
              <a:t>根值法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09600" y="480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幂级数的性质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914400" y="537845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3716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8288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286000" indent="-4572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zh-CN" altLang="en-US"/>
              <a:t>两个幂级数在公共收敛区间内可进行加、减与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152900" y="1485900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2466990" imgH="1019269" progId="Equation.3">
                  <p:embed/>
                </p:oleObj>
              </mc:Choice>
              <mc:Fallback>
                <p:oleObj name="Equation" r:id="rId3" imgW="2466990" imgH="10192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485900"/>
                        <a:ext cx="2476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371600" y="4267200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也可通过</a:t>
            </a:r>
            <a:r>
              <a:rPr lang="zh-CN" altLang="en-US">
                <a:solidFill>
                  <a:schemeClr val="tx2"/>
                </a:solidFill>
              </a:rPr>
              <a:t>换元</a:t>
            </a:r>
            <a:r>
              <a:rPr lang="zh-CN" altLang="en-US"/>
              <a:t>化为标准型再求 </a:t>
            </a:r>
            <a:r>
              <a:rPr lang="en-US" altLang="zh-CN"/>
              <a:t>.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352550" y="59340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乘法运算</a:t>
            </a:r>
            <a:r>
              <a:rPr lang="en-US" altLang="zh-CN"/>
              <a:t>. </a:t>
            </a:r>
          </a:p>
        </p:txBody>
      </p:sp>
      <p:sp>
        <p:nvSpPr>
          <p:cNvPr id="38934" name="AutoShape 2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3733800"/>
            <a:ext cx="685800" cy="381000"/>
          </a:xfrm>
          <a:prstGeom prst="actionButtonBlank">
            <a:avLst/>
          </a:prstGeom>
          <a:solidFill>
            <a:srgbClr val="0052A4"/>
          </a:solidFill>
          <a:ln w="9525">
            <a:solidFill>
              <a:srgbClr val="0052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例</a:t>
            </a:r>
            <a:r>
              <a:rPr lang="en-US" altLang="zh-CN" sz="2400" b="1"/>
              <a:t>3</a:t>
            </a:r>
          </a:p>
        </p:txBody>
      </p:sp>
      <p:sp>
        <p:nvSpPr>
          <p:cNvPr id="38935" name="AutoShape 2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4343400"/>
            <a:ext cx="685800" cy="381000"/>
          </a:xfrm>
          <a:prstGeom prst="actionButtonBlank">
            <a:avLst/>
          </a:prstGeom>
          <a:solidFill>
            <a:srgbClr val="0052A4"/>
          </a:solidFill>
          <a:ln w="9525">
            <a:solidFill>
              <a:srgbClr val="0052A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例</a:t>
            </a:r>
            <a:r>
              <a:rPr lang="en-US" altLang="zh-CN" sz="2400" b="1"/>
              <a:t>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5" grpId="0" build="p" autoUpdateAnimBg="0"/>
      <p:bldP spid="38926" grpId="0" build="p" autoUpdateAnimBg="0" advAuto="0"/>
      <p:bldP spid="38934" grpId="0" animBg="1" autoUpdateAnimBg="0"/>
      <p:bldP spid="3893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"/>
          <p:cNvSpPr txBox="1">
            <a:spLocks noChangeArrowheads="1"/>
          </p:cNvSpPr>
          <p:nvPr/>
        </p:nvSpPr>
        <p:spPr bwMode="auto">
          <a:xfrm>
            <a:off x="838200" y="4714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在收敛区间内幂级数的和函数连续</a:t>
            </a:r>
            <a:r>
              <a:rPr lang="en-US" altLang="zh-CN"/>
              <a:t>;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38200" y="10668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幂级数在收敛区间内可逐项求导和求积分</a:t>
            </a:r>
            <a:r>
              <a:rPr lang="en-US" altLang="zh-CN"/>
              <a:t>.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3400" y="2611438"/>
            <a:ext cx="2454275" cy="5889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思考与练习 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85800" y="3636963"/>
            <a:ext cx="1500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已知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898650" y="3390900"/>
          <a:ext cx="1181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3" imgW="1171543" imgH="1019269" progId="Equation.3">
                  <p:embed/>
                </p:oleObj>
              </mc:Choice>
              <mc:Fallback>
                <p:oleObj name="Equation" r:id="rId3" imgW="1171543" imgH="10192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390900"/>
                        <a:ext cx="1181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3124200" y="36576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Equation" r:id="rId5" imgW="1295446" imgH="457267" progId="Equation.3">
                  <p:embed/>
                </p:oleObj>
              </mc:Choice>
              <mc:Fallback>
                <p:oleObj name="Equation" r:id="rId5" imgW="1295446" imgH="45726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4419600" y="3595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处条件收敛 </a:t>
            </a:r>
            <a:r>
              <a:rPr lang="en-US" altLang="zh-CN"/>
              <a:t>, </a:t>
            </a:r>
            <a:r>
              <a:rPr lang="zh-CN" altLang="en-US"/>
              <a:t>问该级数收敛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04800" y="4510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半径是多少 </a:t>
            </a:r>
            <a:r>
              <a:rPr lang="en-US" altLang="zh-CN"/>
              <a:t>?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09600" y="51466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95400" y="514667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</a:t>
            </a:r>
            <a:r>
              <a:rPr lang="en-US" altLang="zh-CN"/>
              <a:t>Abel </a:t>
            </a:r>
            <a:r>
              <a:rPr lang="zh-CN" altLang="en-US"/>
              <a:t>定理可知</a:t>
            </a:r>
            <a:r>
              <a:rPr lang="en-US" altLang="zh-CN"/>
              <a:t>, </a:t>
            </a:r>
            <a:r>
              <a:rPr lang="zh-CN" altLang="en-US"/>
              <a:t>级数在</a:t>
            </a:r>
          </a:p>
        </p:txBody>
      </p:sp>
      <p:graphicFrame>
        <p:nvGraphicFramePr>
          <p:cNvPr id="66583" name="Object 23"/>
          <p:cNvGraphicFramePr>
            <a:graphicFrameLocks noChangeAspect="1"/>
          </p:cNvGraphicFramePr>
          <p:nvPr/>
        </p:nvGraphicFramePr>
        <p:xfrm>
          <a:off x="5638800" y="5168900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7" imgW="1257385" imgH="457267" progId="Equation.3">
                  <p:embed/>
                </p:oleObj>
              </mc:Choice>
              <mc:Fallback>
                <p:oleObj name="Equation" r:id="rId7" imgW="1257385" imgH="45726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168900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94513" y="5119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66585" name="Object 25"/>
          <p:cNvGraphicFramePr>
            <a:graphicFrameLocks noChangeAspect="1"/>
          </p:cNvGraphicFramePr>
          <p:nvPr/>
        </p:nvGraphicFramePr>
        <p:xfrm>
          <a:off x="1397000" y="5811838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9" imgW="1257385" imgH="457267" progId="Equation.3">
                  <p:embed/>
                </p:oleObj>
              </mc:Choice>
              <mc:Fallback>
                <p:oleObj name="Equation" r:id="rId9" imgW="1257385" imgH="45726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811838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667000" y="5805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时发散 </a:t>
            </a:r>
            <a:r>
              <a:rPr lang="en-US" altLang="zh-CN"/>
              <a:t>.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038600" y="5791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故收敛半径为</a:t>
            </a:r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324600" y="583565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11" imgW="1295446" imgH="457267" progId="Equation.3">
                  <p:embed/>
                </p:oleObj>
              </mc:Choice>
              <mc:Fallback>
                <p:oleObj name="Equation" r:id="rId11" imgW="1295446" imgH="45726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83565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7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43800" y="1752600"/>
            <a:ext cx="685800" cy="4318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例</a:t>
            </a:r>
            <a:r>
              <a:rPr lang="en-US" altLang="zh-CN" sz="2400" b="1"/>
              <a:t>6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365125" y="1690688"/>
            <a:ext cx="382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3. </a:t>
            </a:r>
            <a:r>
              <a:rPr lang="zh-CN" altLang="en-US"/>
              <a:t>求和函数的常用方法 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057650" y="169068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— </a:t>
            </a:r>
            <a:r>
              <a:rPr lang="zh-CN" altLang="en-US">
                <a:cs typeface="Times New Roman" pitchFamily="18" charset="0"/>
              </a:rPr>
              <a:t>利用幂级数的性质 </a:t>
            </a:r>
          </a:p>
        </p:txBody>
      </p:sp>
      <p:sp>
        <p:nvSpPr>
          <p:cNvPr id="66600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05800" y="1752600"/>
            <a:ext cx="685800" cy="4318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例</a:t>
            </a:r>
            <a:r>
              <a:rPr lang="en-US" altLang="zh-CN" sz="2400" b="1"/>
              <a:t>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 autoUpdateAnimBg="0"/>
      <p:bldP spid="66574" grpId="0" animBg="1" autoUpdateAnimBg="0"/>
      <p:bldP spid="66575" grpId="0" autoUpdateAnimBg="0"/>
      <p:bldP spid="66579" grpId="0" autoUpdateAnimBg="0"/>
      <p:bldP spid="66580" grpId="0" autoUpdateAnimBg="0"/>
      <p:bldP spid="66581" grpId="0" autoUpdateAnimBg="0"/>
      <p:bldP spid="66582" grpId="0" autoUpdateAnimBg="0"/>
      <p:bldP spid="66584" grpId="0" autoUpdateAnimBg="0"/>
      <p:bldP spid="66586" grpId="0" autoUpdateAnimBg="0"/>
      <p:bldP spid="66587" grpId="0" autoUpdateAnimBg="0"/>
      <p:bldP spid="66597" grpId="0" animBg="1" autoUpdateAnimBg="0"/>
      <p:bldP spid="66598" grpId="0" build="p" autoUpdateAnimBg="0"/>
      <p:bldP spid="66599" grpId="0" build="p" autoUpdateAnimBg="0"/>
      <p:bldP spid="6660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8"/>
          <p:cNvSpPr txBox="1">
            <a:spLocks noChangeArrowheads="1"/>
          </p:cNvSpPr>
          <p:nvPr/>
        </p:nvSpPr>
        <p:spPr bwMode="auto">
          <a:xfrm>
            <a:off x="685800" y="547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在幂级数</a:t>
            </a:r>
          </a:p>
        </p:txBody>
      </p:sp>
      <p:graphicFrame>
        <p:nvGraphicFramePr>
          <p:cNvPr id="27651" name="Object 19"/>
          <p:cNvGraphicFramePr>
            <a:graphicFrameLocks noChangeAspect="1"/>
          </p:cNvGraphicFramePr>
          <p:nvPr/>
        </p:nvGraphicFramePr>
        <p:xfrm>
          <a:off x="2667000" y="342900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3" imgW="2057489" imgH="952596" progId="Equation.3">
                  <p:embed/>
                </p:oleObj>
              </mc:Choice>
              <mc:Fallback>
                <p:oleObj name="Equation" r:id="rId3" imgW="2057489" imgH="9525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"/>
                        <a:ext cx="207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20"/>
          <p:cNvSpPr txBox="1">
            <a:spLocks noChangeArrowheads="1"/>
          </p:cNvSpPr>
          <p:nvPr/>
        </p:nvSpPr>
        <p:spPr bwMode="auto">
          <a:xfrm>
            <a:off x="4724400" y="53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</a:t>
            </a:r>
            <a:r>
              <a:rPr lang="en-US" altLang="zh-CN"/>
              <a:t>,</a:t>
            </a: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1574800" y="1600200"/>
          <a:ext cx="109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5" imgW="1085972" imgH="904817" progId="Equation.3">
                  <p:embed/>
                </p:oleObj>
              </mc:Choice>
              <mc:Fallback>
                <p:oleObj name="Equation" r:id="rId5" imgW="1085972" imgH="90481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600200"/>
                        <a:ext cx="1092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2743200" y="1516063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7" imgW="2038324" imgH="971491" progId="Equation.3">
                  <p:embed/>
                </p:oleObj>
              </mc:Choice>
              <mc:Fallback>
                <p:oleObj name="Equation" r:id="rId7" imgW="2038324" imgH="9714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16063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AutoShape 23"/>
          <p:cNvSpPr>
            <a:spLocks/>
          </p:cNvSpPr>
          <p:nvPr/>
        </p:nvSpPr>
        <p:spPr bwMode="auto">
          <a:xfrm>
            <a:off x="48768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096000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为奇数</a:t>
            </a: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157788" y="1371600"/>
          <a:ext cx="533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9" imgW="495341" imgH="447550" progId="Equation.3">
                  <p:embed/>
                </p:oleObj>
              </mc:Choice>
              <mc:Fallback>
                <p:oleObj name="Equation" r:id="rId9" imgW="495341" imgH="4475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1371600"/>
                        <a:ext cx="533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096000" y="20431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为偶数</a:t>
            </a:r>
          </a:p>
        </p:txBody>
      </p: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5157788" y="2119313"/>
          <a:ext cx="533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11" imgW="495341" imgH="447550" progId="Equation.3">
                  <p:embed/>
                </p:oleObj>
              </mc:Choice>
              <mc:Fallback>
                <p:oleObj name="Equation" r:id="rId11" imgW="495341" imgH="4475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119313"/>
                        <a:ext cx="533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304800" y="2667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能否确定它的收敛半径不存在 </a:t>
            </a:r>
            <a:r>
              <a:rPr lang="en-US" altLang="zh-CN"/>
              <a:t>?</a:t>
            </a:r>
          </a:p>
        </p:txBody>
      </p:sp>
      <p:sp>
        <p:nvSpPr>
          <p:cNvPr id="39969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3200400"/>
            <a:ext cx="16764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答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不能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133600" y="320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因为</a:t>
            </a:r>
          </a:p>
        </p:txBody>
      </p:sp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1485900" y="3856038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13" imgW="1781070" imgH="609510" progId="Equation.3">
                  <p:embed/>
                </p:oleObj>
              </mc:Choice>
              <mc:Fallback>
                <p:oleObj name="Equation" r:id="rId13" imgW="1781070" imgH="60951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856038"/>
                        <a:ext cx="1790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/>
        </p:nvGraphicFramePr>
        <p:xfrm>
          <a:off x="3352800" y="3702050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15" imgW="2819532" imgH="838144" progId="Equation.3">
                  <p:embed/>
                </p:oleObj>
              </mc:Choice>
              <mc:Fallback>
                <p:oleObj name="Equation" r:id="rId15" imgW="2819532" imgH="83814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02050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6324600" y="3702050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17" imgW="666754" imgH="838144" progId="Equation.3">
                  <p:embed/>
                </p:oleObj>
              </mc:Choice>
              <mc:Fallback>
                <p:oleObj name="Equation" r:id="rId17" imgW="666754" imgH="83814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02050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304800" y="4724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762000" y="4787900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19" imgW="933456" imgH="457267" progId="Equation.3">
                  <p:embed/>
                </p:oleObj>
              </mc:Choice>
              <mc:Fallback>
                <p:oleObj name="Equation" r:id="rId19" imgW="933456" imgH="45726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87900"/>
                        <a:ext cx="93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1676400" y="4738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时级数收敛 </a:t>
            </a:r>
            <a:r>
              <a:rPr lang="en-US" altLang="zh-CN"/>
              <a:t>,</a:t>
            </a:r>
          </a:p>
        </p:txBody>
      </p:sp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3886200" y="4787900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21" imgW="933456" imgH="457267" progId="Equation.3">
                  <p:embed/>
                </p:oleObj>
              </mc:Choice>
              <mc:Fallback>
                <p:oleObj name="Equation" r:id="rId21" imgW="933456" imgH="45726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87900"/>
                        <a:ext cx="93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4800600" y="4724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时级数发散 </a:t>
            </a:r>
            <a:r>
              <a:rPr lang="en-US" altLang="zh-CN"/>
              <a:t>,</a:t>
            </a:r>
          </a:p>
        </p:txBody>
      </p: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7010400" y="48641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23" imgW="1219323" imgH="380876" progId="Equation.3">
                  <p:embed/>
                </p:oleObj>
              </mc:Choice>
              <mc:Fallback>
                <p:oleObj name="Equation" r:id="rId23" imgW="1219323" imgH="38087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641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09600" y="5334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可以证明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1295400" y="5867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比值判别法成立</a:t>
            </a:r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4114800" y="6096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5410200" y="5867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根值判别法成立</a:t>
            </a: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4114800" y="6142038"/>
            <a:ext cx="1143000" cy="228600"/>
            <a:chOff x="2784" y="2189"/>
            <a:chExt cx="720" cy="144"/>
          </a:xfrm>
        </p:grpSpPr>
        <p:sp>
          <p:nvSpPr>
            <p:cNvPr id="27677" name="Line 49"/>
            <p:cNvSpPr>
              <a:spLocks noChangeShapeType="1"/>
            </p:cNvSpPr>
            <p:nvPr/>
          </p:nvSpPr>
          <p:spPr bwMode="auto">
            <a:xfrm>
              <a:off x="2784" y="2256"/>
              <a:ext cx="72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50"/>
            <p:cNvSpPr>
              <a:spLocks noChangeShapeType="1"/>
            </p:cNvSpPr>
            <p:nvPr/>
          </p:nvSpPr>
          <p:spPr bwMode="auto">
            <a:xfrm>
              <a:off x="3024" y="2189"/>
              <a:ext cx="144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9" grpId="0" animBg="1"/>
      <p:bldP spid="39960" grpId="0" autoUpdateAnimBg="0"/>
      <p:bldP spid="39962" grpId="0" autoUpdateAnimBg="0"/>
      <p:bldP spid="39964" grpId="0" autoUpdateAnimBg="0"/>
      <p:bldP spid="39969" grpId="0" build="p" autoUpdateAnimBg="0"/>
      <p:bldP spid="39970" grpId="0" autoUpdateAnimBg="0"/>
      <p:bldP spid="39974" grpId="0" autoUpdateAnimBg="0"/>
      <p:bldP spid="39976" grpId="0" autoUpdateAnimBg="0"/>
      <p:bldP spid="39978" grpId="0" autoUpdateAnimBg="0"/>
      <p:bldP spid="39980" grpId="0" autoUpdateAnimBg="0"/>
      <p:bldP spid="39981" grpId="0" autoUpdateAnimBg="0"/>
      <p:bldP spid="39982" grpId="0" animBg="1"/>
      <p:bldP spid="399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114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阿贝尔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(1802 – 1829)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38225" y="1233488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挪威数学家</a:t>
            </a:r>
            <a:r>
              <a:rPr lang="en-US" altLang="zh-CN"/>
              <a:t>, </a:t>
            </a:r>
            <a:r>
              <a:rPr lang="zh-CN" altLang="en-US"/>
              <a:t>近代数学发展的先驱者</a:t>
            </a:r>
            <a:r>
              <a:rPr lang="en-US" altLang="zh-CN"/>
              <a:t>.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27063" y="1766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他在</a:t>
            </a:r>
            <a:r>
              <a:rPr lang="en-US" altLang="zh-CN"/>
              <a:t>22</a:t>
            </a:r>
            <a:r>
              <a:rPr lang="zh-CN" altLang="en-US"/>
              <a:t>岁时就解决了用根式解</a:t>
            </a:r>
            <a:r>
              <a:rPr lang="en-US" altLang="zh-CN"/>
              <a:t>5 </a:t>
            </a:r>
            <a:r>
              <a:rPr lang="zh-CN" altLang="en-US"/>
              <a:t>次方程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27063" y="2320925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的不可能性问题 </a:t>
            </a:r>
            <a:r>
              <a:rPr lang="en-US" altLang="zh-CN"/>
              <a:t>, 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397250" y="22860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他还研究了更广的一 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27063" y="35052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并称之为阿贝尔群</a:t>
            </a:r>
            <a:r>
              <a:rPr lang="en-US" altLang="zh-CN"/>
              <a:t>. 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778250" y="34718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在级数研究中</a:t>
            </a:r>
            <a:r>
              <a:rPr lang="en-US" altLang="zh-CN"/>
              <a:t>, </a:t>
            </a:r>
            <a:r>
              <a:rPr lang="zh-CN" altLang="en-US"/>
              <a:t>他得  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627063" y="4052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到了一些判敛准则及幂级数求和定理</a:t>
            </a:r>
            <a:r>
              <a:rPr lang="en-US" altLang="zh-CN"/>
              <a:t>.  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27063" y="46624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论的奠基人之一</a:t>
            </a:r>
            <a:r>
              <a:rPr lang="en-US" altLang="zh-CN"/>
              <a:t>, 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352800" y="46243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他的一系列工作为椭圆函数研究开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27063" y="51958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拓了道路</a:t>
            </a:r>
            <a:r>
              <a:rPr lang="en-US" altLang="zh-CN"/>
              <a:t>. 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7063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数学家们工作</a:t>
            </a:r>
            <a:r>
              <a:rPr lang="en-US" altLang="zh-CN"/>
              <a:t>150</a:t>
            </a:r>
            <a:r>
              <a:rPr lang="zh-CN" altLang="en-US"/>
              <a:t>年</a:t>
            </a:r>
            <a:r>
              <a:rPr lang="en-US" altLang="zh-CN"/>
              <a:t>. 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27063" y="2909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类代数方程</a:t>
            </a:r>
            <a:r>
              <a:rPr lang="en-US" altLang="zh-CN"/>
              <a:t>,  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524625" y="401161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他是椭圆函数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2330450" y="5195888"/>
            <a:ext cx="6564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C. </a:t>
            </a:r>
            <a:r>
              <a:rPr lang="zh-CN" altLang="en-US"/>
              <a:t>埃尔米特曾说</a:t>
            </a:r>
            <a:r>
              <a:rPr lang="en-US" altLang="zh-CN"/>
              <a:t>: </a:t>
            </a:r>
            <a:r>
              <a:rPr lang="zh-CN" altLang="en-US"/>
              <a:t>阿贝尔留下的思想可供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711450" y="289560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后人发现这是一类交换群</a:t>
            </a:r>
            <a:r>
              <a:rPr lang="en-US" altLang="zh-CN"/>
              <a:t>,</a:t>
            </a:r>
          </a:p>
        </p:txBody>
      </p: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6934200" y="1062038"/>
            <a:ext cx="1908175" cy="2519362"/>
            <a:chOff x="4368" y="432"/>
            <a:chExt cx="1202" cy="1587"/>
          </a:xfrm>
        </p:grpSpPr>
        <p:pic>
          <p:nvPicPr>
            <p:cNvPr id="28692" name="Picture 19" descr="阿贝尔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" y="480"/>
              <a:ext cx="1013" cy="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Freeform 20"/>
            <p:cNvSpPr>
              <a:spLocks/>
            </p:cNvSpPr>
            <p:nvPr/>
          </p:nvSpPr>
          <p:spPr bwMode="auto">
            <a:xfrm>
              <a:off x="4368" y="432"/>
              <a:ext cx="1202" cy="86"/>
            </a:xfrm>
            <a:custGeom>
              <a:avLst/>
              <a:gdLst>
                <a:gd name="T0" fmla="*/ 0 w 2304"/>
                <a:gd name="T1" fmla="*/ 0 h 192"/>
                <a:gd name="T2" fmla="*/ 100 w 2304"/>
                <a:gd name="T3" fmla="*/ 86 h 192"/>
                <a:gd name="T4" fmla="*/ 1102 w 2304"/>
                <a:gd name="T5" fmla="*/ 86 h 192"/>
                <a:gd name="T6" fmla="*/ 120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21"/>
            <p:cNvSpPr>
              <a:spLocks/>
            </p:cNvSpPr>
            <p:nvPr/>
          </p:nvSpPr>
          <p:spPr bwMode="auto">
            <a:xfrm>
              <a:off x="4368" y="432"/>
              <a:ext cx="100" cy="1587"/>
            </a:xfrm>
            <a:custGeom>
              <a:avLst/>
              <a:gdLst>
                <a:gd name="T0" fmla="*/ 0 w 192"/>
                <a:gd name="T1" fmla="*/ 0 h 3552"/>
                <a:gd name="T2" fmla="*/ 100 w 192"/>
                <a:gd name="T3" fmla="*/ 86 h 3552"/>
                <a:gd name="T4" fmla="*/ 100 w 192"/>
                <a:gd name="T5" fmla="*/ 1501 h 3552"/>
                <a:gd name="T6" fmla="*/ 0 w 192"/>
                <a:gd name="T7" fmla="*/ 158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22"/>
            <p:cNvSpPr>
              <a:spLocks/>
            </p:cNvSpPr>
            <p:nvPr/>
          </p:nvSpPr>
          <p:spPr bwMode="auto">
            <a:xfrm flipH="1" flipV="1">
              <a:off x="5470" y="432"/>
              <a:ext cx="100" cy="1587"/>
            </a:xfrm>
            <a:custGeom>
              <a:avLst/>
              <a:gdLst>
                <a:gd name="T0" fmla="*/ 0 w 192"/>
                <a:gd name="T1" fmla="*/ 0 h 3552"/>
                <a:gd name="T2" fmla="*/ 100 w 192"/>
                <a:gd name="T3" fmla="*/ 86 h 3552"/>
                <a:gd name="T4" fmla="*/ 100 w 192"/>
                <a:gd name="T5" fmla="*/ 1501 h 3552"/>
                <a:gd name="T6" fmla="*/ 0 w 192"/>
                <a:gd name="T7" fmla="*/ 158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23"/>
            <p:cNvSpPr>
              <a:spLocks/>
            </p:cNvSpPr>
            <p:nvPr/>
          </p:nvSpPr>
          <p:spPr bwMode="auto">
            <a:xfrm flipV="1">
              <a:off x="4368" y="1933"/>
              <a:ext cx="1202" cy="86"/>
            </a:xfrm>
            <a:custGeom>
              <a:avLst/>
              <a:gdLst>
                <a:gd name="T0" fmla="*/ 0 w 2304"/>
                <a:gd name="T1" fmla="*/ 0 h 192"/>
                <a:gd name="T2" fmla="*/ 100 w 2304"/>
                <a:gd name="T3" fmla="*/ 86 h 192"/>
                <a:gd name="T4" fmla="*/ 1102 w 2304"/>
                <a:gd name="T5" fmla="*/ 86 h 192"/>
                <a:gd name="T6" fmla="*/ 120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1" name="Line 24"/>
          <p:cNvSpPr>
            <a:spLocks noChangeShapeType="1"/>
          </p:cNvSpPr>
          <p:nvPr/>
        </p:nvSpPr>
        <p:spPr bwMode="auto">
          <a:xfrm flipV="1">
            <a:off x="1190625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build="p" autoUpdateAnimBg="0"/>
      <p:bldP spid="75781" grpId="0" build="p" autoUpdateAnimBg="0" advAuto="0"/>
      <p:bldP spid="75782" grpId="0" build="p" autoUpdateAnimBg="0"/>
      <p:bldP spid="75783" grpId="0" build="p" autoUpdateAnimBg="0" advAuto="0"/>
      <p:bldP spid="75784" grpId="0" build="p" autoUpdateAnimBg="0"/>
      <p:bldP spid="75785" grpId="0" build="p" autoUpdateAnimBg="0" advAuto="0"/>
      <p:bldP spid="75786" grpId="0" build="p" autoUpdateAnimBg="0" advAuto="0"/>
      <p:bldP spid="75787" grpId="0" build="p" autoUpdateAnimBg="0" advAuto="0"/>
      <p:bldP spid="75788" grpId="0" build="p" autoUpdateAnimBg="0" advAuto="0"/>
      <p:bldP spid="75789" grpId="0" build="p" autoUpdateAnimBg="0" advAuto="0"/>
      <p:bldP spid="75790" grpId="0" build="p" autoUpdateAnimBg="0" advAuto="0"/>
      <p:bldP spid="75791" grpId="0" build="p" autoUpdateAnimBg="0"/>
      <p:bldP spid="75792" grpId="0" build="p" autoUpdateAnimBg="0"/>
      <p:bldP spid="7579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743200" cy="636588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备用题</a:t>
            </a:r>
            <a:r>
              <a:rPr lang="zh-CN" altLang="en-US" sz="2800" b="1" smtClean="0">
                <a:ea typeface="楷体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求极限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276600" y="419100"/>
          <a:ext cx="3136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3" imgW="3124296" imgH="638123" progId="Equation.3">
                  <p:embed/>
                </p:oleObj>
              </mc:Choice>
              <mc:Fallback>
                <p:oleObj name="Equation" r:id="rId3" imgW="3124296" imgH="6381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"/>
                        <a:ext cx="3136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77000" y="457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340600" y="5207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5" imgW="800105" imgH="380876" progId="Equation.3">
                  <p:embed/>
                </p:oleObj>
              </mc:Choice>
              <mc:Fallback>
                <p:oleObj name="Equation" r:id="rId5" imgW="800105" imgH="3808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5207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09600" y="12382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752600" y="1104900"/>
          <a:ext cx="316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7" imgW="3152909" imgH="866757" progId="Equation.3">
                  <p:embed/>
                </p:oleObj>
              </mc:Choice>
              <mc:Fallback>
                <p:oleObj name="Equation" r:id="rId7" imgW="3152909" imgH="8667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04900"/>
                        <a:ext cx="316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029200" y="10414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9" imgW="1162095" imgH="1009552" progId="Equation.3">
                  <p:embed/>
                </p:oleObj>
              </mc:Choice>
              <mc:Fallback>
                <p:oleObj name="Equation" r:id="rId9" imgW="1162095" imgH="10095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414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04800" y="2209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作幂级数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930400" y="1955800"/>
          <a:ext cx="119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11" imgW="1180991" imgH="1009552" progId="Equation.3">
                  <p:embed/>
                </p:oleObj>
              </mc:Choice>
              <mc:Fallback>
                <p:oleObj name="Equation" r:id="rId11" imgW="1180991" imgH="10095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55800"/>
                        <a:ext cx="119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477000" y="2209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设其和为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8001000" y="23368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13" imgW="828718" imgH="400042" progId="Equation.3">
                  <p:embed/>
                </p:oleObj>
              </mc:Choice>
              <mc:Fallback>
                <p:oleObj name="Equation" r:id="rId13" imgW="828718" imgH="4000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3368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124200" y="221932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易知其收敛半径为 </a:t>
            </a:r>
            <a:r>
              <a:rPr lang="en-US" altLang="zh-CN"/>
              <a:t>1,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04800" y="3214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792288" y="3073400"/>
          <a:ext cx="214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15" imgW="2133613" imgH="1009552" progId="Equation.3">
                  <p:embed/>
                </p:oleObj>
              </mc:Choice>
              <mc:Fallback>
                <p:oleObj name="Equation" r:id="rId15" imgW="2133613" imgH="10095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073400"/>
                        <a:ext cx="214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995738" y="3048000"/>
          <a:ext cx="182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Equation" r:id="rId17" imgW="1819401" imgH="1009552" progId="Equation.3">
                  <p:embed/>
                </p:oleObj>
              </mc:Choice>
              <mc:Fallback>
                <p:oleObj name="Equation" r:id="rId17" imgW="1819401" imgH="10095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48000"/>
                        <a:ext cx="1828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5880100" y="3073400"/>
          <a:ext cx="1816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Equation" r:id="rId19" imgW="1809684" imgH="1009552" progId="Equation.3">
                  <p:embed/>
                </p:oleObj>
              </mc:Choice>
              <mc:Fallback>
                <p:oleObj name="Equation" r:id="rId19" imgW="1809684" imgH="10095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073400"/>
                        <a:ext cx="1816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565400" y="433070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21" imgW="1886077" imgH="838144" progId="Equation.3">
                  <p:embed/>
                </p:oleObj>
              </mc:Choice>
              <mc:Fallback>
                <p:oleObj name="Equation" r:id="rId21" imgW="1886077" imgH="83814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33070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572000" y="4305300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23" imgW="1409631" imgH="942878" progId="Equation.3">
                  <p:embed/>
                </p:oleObj>
              </mc:Choice>
              <mc:Fallback>
                <p:oleObj name="Equation" r:id="rId23" imgW="1409631" imgH="94287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05300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1517650" y="5486400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8" name="Equation" r:id="rId25" imgW="1562148" imgH="600062" progId="Equation.3">
                  <p:embed/>
                </p:oleObj>
              </mc:Choice>
              <mc:Fallback>
                <p:oleObj name="Equation" r:id="rId25" imgW="1562148" imgH="6000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486400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43250" y="5443538"/>
          <a:ext cx="107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9" name="Equation" r:id="rId27" imgW="1066806" imgH="600062" progId="Equation.3">
                  <p:embed/>
                </p:oleObj>
              </mc:Choice>
              <mc:Fallback>
                <p:oleObj name="Equation" r:id="rId27" imgW="1066806" imgH="6000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43538"/>
                        <a:ext cx="1079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4279900" y="52959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0" name="Equation" r:id="rId29" imgW="1428797" imgH="942878" progId="Equation.3">
                  <p:embed/>
                </p:oleObj>
              </mc:Choice>
              <mc:Fallback>
                <p:oleObj name="Equation" r:id="rId29" imgW="1428797" imgH="94287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295900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 autoUpdateAnimBg="0"/>
      <p:bldP spid="60425" grpId="0" build="p" autoUpdateAnimBg="0"/>
      <p:bldP spid="60427" grpId="0" build="p" autoUpdateAnimBg="0"/>
      <p:bldP spid="60429" grpId="0" build="p" autoUpdateAnimBg="0"/>
      <p:bldP spid="604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330820"/>
              </p:ext>
            </p:extLst>
          </p:nvPr>
        </p:nvGraphicFramePr>
        <p:xfrm>
          <a:off x="6948264" y="657706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866780" imgH="400042" progId="Equation.3">
                  <p:embed/>
                </p:oleObj>
              </mc:Choice>
              <mc:Fallback>
                <p:oleObj name="Equation" r:id="rId3" imgW="866780" imgH="40004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657706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8600" y="1159356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为级数的</a:t>
            </a:r>
            <a:r>
              <a:rPr lang="zh-CN" altLang="en-US" b="1">
                <a:solidFill>
                  <a:schemeClr val="tx2"/>
                </a:solidFill>
              </a:rPr>
              <a:t>和函数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并写成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94612"/>
              </p:ext>
            </p:extLst>
          </p:nvPr>
        </p:nvGraphicFramePr>
        <p:xfrm>
          <a:off x="2411760" y="1739528"/>
          <a:ext cx="2336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2324191" imgH="1028717" progId="Equation.3">
                  <p:embed/>
                </p:oleObj>
              </mc:Choice>
              <mc:Fallback>
                <p:oleObj name="Equation" r:id="rId5" imgW="2324191" imgH="10287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39528"/>
                        <a:ext cx="2336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9"/>
          <p:cNvSpPr txBox="1">
            <a:spLocks noChangeArrowheads="1"/>
          </p:cNvSpPr>
          <p:nvPr/>
        </p:nvSpPr>
        <p:spPr bwMode="auto">
          <a:xfrm>
            <a:off x="609600" y="571981"/>
            <a:ext cx="6564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在收敛域上</a:t>
            </a:r>
            <a:r>
              <a:rPr lang="en-US" altLang="zh-CN"/>
              <a:t>, </a:t>
            </a:r>
            <a:r>
              <a:rPr lang="zh-CN" altLang="en-US"/>
              <a:t>函数项级数的和是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的函数  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740352" y="549756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称它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776932" y="3185765"/>
            <a:ext cx="2743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例如</a:t>
            </a:r>
            <a:r>
              <a:rPr lang="en-US" altLang="zh-CN" sz="2800" b="1" smtClean="0">
                <a:ea typeface="楷体_GB2312" pitchFamily="49" charset="-122"/>
              </a:rPr>
              <a:t>,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等比级数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72132" y="398427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它的收敛域是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88294"/>
              </p:ext>
            </p:extLst>
          </p:nvPr>
        </p:nvGraphicFramePr>
        <p:xfrm>
          <a:off x="2758132" y="411604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7" imgW="1238219" imgH="400042" progId="Equation.3">
                  <p:embed/>
                </p:oleObj>
              </mc:Choice>
              <mc:Fallback>
                <p:oleObj name="Equation" r:id="rId7" imgW="1238219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132" y="411604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3382"/>
              </p:ext>
            </p:extLst>
          </p:nvPr>
        </p:nvGraphicFramePr>
        <p:xfrm>
          <a:off x="3310582" y="2928590"/>
          <a:ext cx="463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9" imgW="4629216" imgH="1019269" progId="Equation.3">
                  <p:embed/>
                </p:oleObj>
              </mc:Choice>
              <mc:Fallback>
                <p:oleObj name="Equation" r:id="rId9" imgW="4629216" imgH="1019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582" y="2928590"/>
                        <a:ext cx="463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45636"/>
              </p:ext>
            </p:extLst>
          </p:nvPr>
        </p:nvGraphicFramePr>
        <p:xfrm>
          <a:off x="2529532" y="4547840"/>
          <a:ext cx="190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11" imgW="1895525" imgH="1028717" progId="Equation.3">
                  <p:embed/>
                </p:oleObj>
              </mc:Choice>
              <mc:Fallback>
                <p:oleObj name="Equation" r:id="rId11" imgW="1895525" imgH="1028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532" y="4547840"/>
                        <a:ext cx="190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76935"/>
              </p:ext>
            </p:extLst>
          </p:nvPr>
        </p:nvGraphicFramePr>
        <p:xfrm>
          <a:off x="4031307" y="4074765"/>
          <a:ext cx="246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13" imgW="2428928" imgH="438102" progId="Equation.3">
                  <p:embed/>
                </p:oleObj>
              </mc:Choice>
              <mc:Fallback>
                <p:oleObj name="Equation" r:id="rId13" imgW="2428928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307" y="4074765"/>
                        <a:ext cx="2460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472882" y="398904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有和函数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12" grpId="0" build="p" autoUpdateAnimBg="0"/>
      <p:bldP spid="23" grpId="0"/>
      <p:bldP spid="24" grpId="0" autoUpdateAnimBg="0"/>
      <p:bldP spid="33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24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二、幂级数及其收敛性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形如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828800" y="838200"/>
          <a:ext cx="2184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2171674" imgH="1028717" progId="Equation.3">
                  <p:embed/>
                </p:oleObj>
              </mc:Choice>
              <mc:Fallback>
                <p:oleObj name="Equation" r:id="rId3" imgW="2171674" imgH="10287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2184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038600" y="1143000"/>
          <a:ext cx="4759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5" imgW="4752849" imgH="514223" progId="Equation.3">
                  <p:embed/>
                </p:oleObj>
              </mc:Choice>
              <mc:Fallback>
                <p:oleObj name="Equation" r:id="rId5" imgW="4752849" imgH="5142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4759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30200" y="2514600"/>
            <a:ext cx="452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的函数项级数称为</a:t>
            </a:r>
            <a:r>
              <a:rPr lang="zh-CN" altLang="en-US" b="1">
                <a:solidFill>
                  <a:schemeClr val="tx2"/>
                </a:solidFill>
              </a:rPr>
              <a:t>幂级数</a:t>
            </a:r>
            <a:r>
              <a:rPr lang="en-US" altLang="zh-CN"/>
              <a:t>,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46600" y="24987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其中数列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140450" y="2574925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7" imgW="2162226" imgH="438102" progId="Equation.3">
                  <p:embed/>
                </p:oleObj>
              </mc:Choice>
              <mc:Fallback>
                <p:oleObj name="Equation" r:id="rId7" imgW="2162226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574925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77850" y="35941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下面着重讨论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914650" y="36830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9" imgW="933456" imgH="438102" progId="Equation.3">
                  <p:embed/>
                </p:oleObj>
              </mc:Choice>
              <mc:Fallback>
                <p:oleObj name="Equation" r:id="rId9" imgW="933456" imgH="4381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6830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512888" y="4267200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11" imgW="1209605" imgH="1028717" progId="Equation.3">
                  <p:embed/>
                </p:oleObj>
              </mc:Choice>
              <mc:Fallback>
                <p:oleObj name="Equation" r:id="rId11" imgW="1209605" imgH="10287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267200"/>
                        <a:ext cx="121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786063" y="4513263"/>
          <a:ext cx="4910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3" imgW="4905366" imgH="514223" progId="Equation.3">
                  <p:embed/>
                </p:oleObj>
              </mc:Choice>
              <mc:Fallback>
                <p:oleObj name="Equation" r:id="rId13" imgW="4905366" imgH="5142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13263"/>
                        <a:ext cx="49101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09600" y="5562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幂级数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806700" y="5289550"/>
          <a:ext cx="313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5" imgW="3124296" imgH="1019269" progId="Equation.3">
                  <p:embed/>
                </p:oleObj>
              </mc:Choice>
              <mc:Fallback>
                <p:oleObj name="Equation" r:id="rId15" imgW="3124296" imgH="10192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289550"/>
                        <a:ext cx="313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79400" y="3062288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为幂级数的</a:t>
            </a:r>
            <a:r>
              <a:rPr lang="zh-CN" altLang="en-US" b="1">
                <a:solidFill>
                  <a:schemeClr val="tx2"/>
                </a:solidFill>
              </a:rPr>
              <a:t>系数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019800" y="5500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即是此种情形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810000" y="35814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的情形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4343400" y="1828800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7" imgW="3009841" imgH="514223" progId="Equation.3">
                  <p:embed/>
                </p:oleObj>
              </mc:Choice>
              <mc:Fallback>
                <p:oleObj name="Equation" r:id="rId17" imgW="3009841" imgH="51422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25146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称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6" grpId="0" autoUpdateAnimBg="0"/>
      <p:bldP spid="10248" grpId="0" autoUpdateAnimBg="0"/>
      <p:bldP spid="10250" grpId="0" build="p" autoUpdateAnimBg="0"/>
      <p:bldP spid="10254" grpId="0" autoUpdateAnimBg="0"/>
      <p:bldP spid="10259" grpId="0" autoUpdateAnimBg="0"/>
      <p:bldP spid="10262" grpId="0" autoUpdateAnimBg="0"/>
      <p:bldP spid="10263" grpId="0" build="p" autoUpdateAnimBg="0" advAuto="0"/>
      <p:bldP spid="1026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5576888" y="421605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收敛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262688" y="421605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66FF66"/>
                </a:solidFill>
              </a:rPr>
              <a:t>发散</a:t>
            </a:r>
          </a:p>
        </p:txBody>
      </p:sp>
      <p:sp>
        <p:nvSpPr>
          <p:cNvPr id="7172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526331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 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en-US" altLang="zh-CN" sz="2400" b="1" smtClean="0">
                <a:ea typeface="楷体_GB2312" pitchFamily="49" charset="-122"/>
              </a:rPr>
              <a:t>( Abel</a:t>
            </a:r>
            <a:r>
              <a:rPr lang="zh-CN" altLang="en-US" sz="2400" b="1" smtClean="0">
                <a:ea typeface="楷体_GB2312" pitchFamily="49" charset="-122"/>
              </a:rPr>
              <a:t>定理 </a:t>
            </a:r>
            <a:r>
              <a:rPr lang="en-US" altLang="zh-CN" sz="2400" b="1" smtClean="0">
                <a:ea typeface="楷体_GB2312" pitchFamily="49" charset="-122"/>
              </a:rPr>
              <a:t>)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581400" y="57078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若幂级数</a:t>
            </a:r>
          </a:p>
        </p:txBody>
      </p:sp>
      <p:graphicFrame>
        <p:nvGraphicFramePr>
          <p:cNvPr id="635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27336"/>
              </p:ext>
            </p:extLst>
          </p:nvPr>
        </p:nvGraphicFramePr>
        <p:xfrm>
          <a:off x="5181600" y="332656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4" imgW="1209605" imgH="1019269" progId="Equation.3">
                  <p:embed/>
                </p:oleObj>
              </mc:Choice>
              <mc:Fallback>
                <p:oleObj name="Equation" r:id="rId4" imgW="1209605" imgH="10192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2656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31479"/>
              </p:ext>
            </p:extLst>
          </p:nvPr>
        </p:nvGraphicFramePr>
        <p:xfrm>
          <a:off x="304800" y="1421681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6" imgW="2705077" imgH="457267" progId="Equation.3">
                  <p:embed/>
                </p:oleObj>
              </mc:Choice>
              <mc:Fallback>
                <p:oleObj name="Equation" r:id="rId6" imgW="2705077" imgH="45726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21681"/>
                        <a:ext cx="271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2895600" y="1372469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则对满足不等式</a:t>
            </a:r>
          </a:p>
        </p:txBody>
      </p:sp>
      <p:graphicFrame>
        <p:nvGraphicFramePr>
          <p:cNvPr id="635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60296"/>
              </p:ext>
            </p:extLst>
          </p:nvPr>
        </p:nvGraphicFramePr>
        <p:xfrm>
          <a:off x="5562600" y="1455019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8" imgW="1352674" imgH="457267" progId="Equation.3">
                  <p:embed/>
                </p:oleObj>
              </mc:Choice>
              <mc:Fallback>
                <p:oleObj name="Equation" r:id="rId8" imgW="1352674" imgH="45726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5019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228600" y="2043981"/>
            <a:ext cx="466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的一切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幂级数都绝对收敛</a:t>
            </a:r>
            <a:r>
              <a:rPr lang="en-US" altLang="zh-CN"/>
              <a:t>.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762000" y="2617069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反之</a:t>
            </a:r>
            <a:r>
              <a:rPr lang="en-US" altLang="zh-CN"/>
              <a:t>, </a:t>
            </a:r>
            <a:r>
              <a:rPr lang="zh-CN" altLang="en-US"/>
              <a:t>若当</a:t>
            </a:r>
          </a:p>
        </p:txBody>
      </p:sp>
      <p:graphicFrame>
        <p:nvGraphicFramePr>
          <p:cNvPr id="63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1013"/>
              </p:ext>
            </p:extLst>
          </p:nvPr>
        </p:nvGraphicFramePr>
        <p:xfrm>
          <a:off x="2514600" y="2702794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10" imgW="904842" imgH="438102" progId="Equation.3">
                  <p:embed/>
                </p:oleObj>
              </mc:Choice>
              <mc:Fallback>
                <p:oleObj name="Equation" r:id="rId10" imgW="904842" imgH="43810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02794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40440"/>
              </p:ext>
            </p:extLst>
          </p:nvPr>
        </p:nvGraphicFramePr>
        <p:xfrm>
          <a:off x="381000" y="3223494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12" imgW="1362122" imgH="457267" progId="Equation.3">
                  <p:embed/>
                </p:oleObj>
              </mc:Choice>
              <mc:Fallback>
                <p:oleObj name="Equation" r:id="rId12" imgW="1362122" imgH="45726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23494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1812925" y="3237781"/>
            <a:ext cx="458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的一切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zh-CN" altLang="en-US"/>
              <a:t>该幂级数也发散 </a:t>
            </a:r>
            <a:r>
              <a:rPr lang="en-US" altLang="zh-CN"/>
              <a:t>. 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429000" y="261389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时该幂级数发散 </a:t>
            </a:r>
            <a:r>
              <a:rPr lang="en-US" altLang="zh-CN"/>
              <a:t>,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172200" y="2613894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则对满足不等式</a:t>
            </a:r>
          </a:p>
        </p:txBody>
      </p:sp>
      <p:grpSp>
        <p:nvGrpSpPr>
          <p:cNvPr id="7192" name="Group 64"/>
          <p:cNvGrpSpPr>
            <a:grpSpLocks/>
          </p:cNvGrpSpPr>
          <p:nvPr/>
        </p:nvGrpSpPr>
        <p:grpSpPr bwMode="auto">
          <a:xfrm>
            <a:off x="7239000" y="672381"/>
            <a:ext cx="1220788" cy="1612900"/>
            <a:chOff x="4560" y="336"/>
            <a:chExt cx="769" cy="1016"/>
          </a:xfrm>
        </p:grpSpPr>
        <p:pic>
          <p:nvPicPr>
            <p:cNvPr id="7216" name="Picture 55" descr="阿贝尔">
              <a:hlinkClick r:id="" action="ppaction://customshow?id=0&amp;return=true"/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" y="367"/>
              <a:ext cx="648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17" name="Group 56"/>
            <p:cNvGrpSpPr>
              <a:grpSpLocks/>
            </p:cNvGrpSpPr>
            <p:nvPr/>
          </p:nvGrpSpPr>
          <p:grpSpPr bwMode="auto">
            <a:xfrm>
              <a:off x="4560" y="336"/>
              <a:ext cx="769" cy="1016"/>
              <a:chOff x="1440" y="288"/>
              <a:chExt cx="2304" cy="3552"/>
            </a:xfrm>
          </p:grpSpPr>
          <p:sp>
            <p:nvSpPr>
              <p:cNvPr id="7218" name="Freeform 57"/>
              <p:cNvSpPr>
                <a:spLocks/>
              </p:cNvSpPr>
              <p:nvPr/>
            </p:nvSpPr>
            <p:spPr bwMode="auto">
              <a:xfrm>
                <a:off x="1440" y="28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" name="Freeform 58"/>
              <p:cNvSpPr>
                <a:spLocks/>
              </p:cNvSpPr>
              <p:nvPr/>
            </p:nvSpPr>
            <p:spPr bwMode="auto">
              <a:xfrm>
                <a:off x="1440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59"/>
              <p:cNvSpPr>
                <a:spLocks/>
              </p:cNvSpPr>
              <p:nvPr/>
            </p:nvSpPr>
            <p:spPr bwMode="auto">
              <a:xfrm flipH="1" flipV="1">
                <a:off x="3552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60"/>
              <p:cNvSpPr>
                <a:spLocks/>
              </p:cNvSpPr>
              <p:nvPr/>
            </p:nvSpPr>
            <p:spPr bwMode="auto">
              <a:xfrm flipV="1">
                <a:off x="1440" y="364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94" name="AutoShape 65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239000" y="596181"/>
            <a:ext cx="1295400" cy="1676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61" name="Group 73"/>
          <p:cNvGrpSpPr>
            <a:grpSpLocks/>
          </p:cNvGrpSpPr>
          <p:nvPr/>
        </p:nvGrpSpPr>
        <p:grpSpPr bwMode="auto">
          <a:xfrm>
            <a:off x="1066800" y="4679603"/>
            <a:ext cx="7405688" cy="377825"/>
            <a:chOff x="672" y="3606"/>
            <a:chExt cx="4665" cy="238"/>
          </a:xfrm>
        </p:grpSpPr>
        <p:graphicFrame>
          <p:nvGraphicFramePr>
            <p:cNvPr id="7211" name="Object 74"/>
            <p:cNvGraphicFramePr>
              <a:graphicFrameLocks noChangeAspect="1"/>
            </p:cNvGraphicFramePr>
            <p:nvPr/>
          </p:nvGraphicFramePr>
          <p:xfrm>
            <a:off x="2821" y="364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name="Equation" r:id="rId15" imgW="295315" imgH="304755" progId="Equation.3">
                    <p:embed/>
                  </p:oleObj>
                </mc:Choice>
                <mc:Fallback>
                  <p:oleObj name="Equation" r:id="rId15" imgW="295315" imgH="304755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64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12" name="Group 75"/>
            <p:cNvGrpSpPr>
              <a:grpSpLocks/>
            </p:cNvGrpSpPr>
            <p:nvPr/>
          </p:nvGrpSpPr>
          <p:grpSpPr bwMode="auto">
            <a:xfrm>
              <a:off x="672" y="3606"/>
              <a:ext cx="4665" cy="230"/>
              <a:chOff x="759" y="3466"/>
              <a:chExt cx="4665" cy="230"/>
            </a:xfrm>
          </p:grpSpPr>
          <p:sp>
            <p:nvSpPr>
              <p:cNvPr id="7213" name="Oval 76"/>
              <p:cNvSpPr>
                <a:spLocks noChangeArrowheads="1"/>
              </p:cNvSpPr>
              <p:nvPr/>
            </p:nvSpPr>
            <p:spPr bwMode="auto">
              <a:xfrm>
                <a:off x="2987" y="3466"/>
                <a:ext cx="34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Line 77"/>
              <p:cNvSpPr>
                <a:spLocks noChangeShapeType="1"/>
              </p:cNvSpPr>
              <p:nvPr/>
            </p:nvSpPr>
            <p:spPr bwMode="auto">
              <a:xfrm>
                <a:off x="759" y="3490"/>
                <a:ext cx="46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15" name="Object 78"/>
              <p:cNvGraphicFramePr>
                <a:graphicFrameLocks noChangeAspect="1"/>
              </p:cNvGraphicFramePr>
              <p:nvPr/>
            </p:nvGraphicFramePr>
            <p:xfrm>
              <a:off x="5280" y="35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" name="Equation" r:id="rId17" imgW="219192" imgH="228634" progId="Equation.3">
                      <p:embed/>
                    </p:oleObj>
                  </mc:Choice>
                  <mc:Fallback>
                    <p:oleObj name="Equation" r:id="rId17" imgW="219192" imgH="228634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5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3567" name="Group 79"/>
          <p:cNvGrpSpPr>
            <a:grpSpLocks/>
          </p:cNvGrpSpPr>
          <p:nvPr/>
        </p:nvGrpSpPr>
        <p:grpSpPr bwMode="auto">
          <a:xfrm>
            <a:off x="6567488" y="4714528"/>
            <a:ext cx="1828800" cy="457200"/>
            <a:chOff x="4224" y="3482"/>
            <a:chExt cx="1152" cy="288"/>
          </a:xfrm>
        </p:grpSpPr>
        <p:sp>
          <p:nvSpPr>
            <p:cNvPr id="7209" name="Text Box 80"/>
            <p:cNvSpPr txBox="1">
              <a:spLocks noChangeArrowheads="1"/>
            </p:cNvSpPr>
            <p:nvPr/>
          </p:nvSpPr>
          <p:spPr bwMode="auto">
            <a:xfrm>
              <a:off x="4272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散</a:t>
              </a:r>
            </a:p>
          </p:txBody>
        </p:sp>
        <p:sp>
          <p:nvSpPr>
            <p:cNvPr id="7210" name="Line 81"/>
            <p:cNvSpPr>
              <a:spLocks noChangeShapeType="1"/>
            </p:cNvSpPr>
            <p:nvPr/>
          </p:nvSpPr>
          <p:spPr bwMode="auto">
            <a:xfrm>
              <a:off x="4224" y="3490"/>
              <a:ext cx="912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70" name="Group 82"/>
          <p:cNvGrpSpPr>
            <a:grpSpLocks/>
          </p:cNvGrpSpPr>
          <p:nvPr/>
        </p:nvGrpSpPr>
        <p:grpSpPr bwMode="auto">
          <a:xfrm>
            <a:off x="1081088" y="4673253"/>
            <a:ext cx="1905000" cy="498475"/>
            <a:chOff x="768" y="3456"/>
            <a:chExt cx="1200" cy="314"/>
          </a:xfrm>
        </p:grpSpPr>
        <p:sp>
          <p:nvSpPr>
            <p:cNvPr id="7206" name="Text Box 83"/>
            <p:cNvSpPr txBox="1">
              <a:spLocks noChangeArrowheads="1"/>
            </p:cNvSpPr>
            <p:nvPr/>
          </p:nvSpPr>
          <p:spPr bwMode="auto">
            <a:xfrm>
              <a:off x="864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 散</a:t>
              </a:r>
            </a:p>
          </p:txBody>
        </p:sp>
        <p:sp>
          <p:nvSpPr>
            <p:cNvPr id="7207" name="Line 84"/>
            <p:cNvSpPr>
              <a:spLocks noChangeShapeType="1"/>
            </p:cNvSpPr>
            <p:nvPr/>
          </p:nvSpPr>
          <p:spPr bwMode="auto">
            <a:xfrm flipH="1">
              <a:off x="768" y="3490"/>
              <a:ext cx="1008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Oval 85"/>
            <p:cNvSpPr>
              <a:spLocks noChangeArrowheads="1"/>
            </p:cNvSpPr>
            <p:nvPr/>
          </p:nvSpPr>
          <p:spPr bwMode="auto">
            <a:xfrm>
              <a:off x="1767" y="3456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75" name="Oval 87"/>
          <p:cNvSpPr>
            <a:spLocks noChangeArrowheads="1"/>
          </p:cNvSpPr>
          <p:nvPr/>
        </p:nvSpPr>
        <p:spPr bwMode="auto">
          <a:xfrm>
            <a:off x="6491288" y="4673253"/>
            <a:ext cx="90487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76" name="Group 88"/>
          <p:cNvGrpSpPr>
            <a:grpSpLocks/>
          </p:cNvGrpSpPr>
          <p:nvPr/>
        </p:nvGrpSpPr>
        <p:grpSpPr bwMode="auto">
          <a:xfrm>
            <a:off x="3138488" y="4679603"/>
            <a:ext cx="2871787" cy="492125"/>
            <a:chOff x="2064" y="3460"/>
            <a:chExt cx="1809" cy="310"/>
          </a:xfrm>
        </p:grpSpPr>
        <p:sp>
          <p:nvSpPr>
            <p:cNvPr id="7203" name="Line 89"/>
            <p:cNvSpPr>
              <a:spLocks noChangeShapeType="1"/>
            </p:cNvSpPr>
            <p:nvPr/>
          </p:nvSpPr>
          <p:spPr bwMode="auto">
            <a:xfrm>
              <a:off x="2112" y="3494"/>
              <a:ext cx="176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Text Box 90"/>
            <p:cNvSpPr txBox="1">
              <a:spLocks noChangeArrowheads="1"/>
            </p:cNvSpPr>
            <p:nvPr/>
          </p:nvSpPr>
          <p:spPr bwMode="auto">
            <a:xfrm>
              <a:off x="2496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1"/>
                  </a:solidFill>
                </a:rPr>
                <a:t>收           敛</a:t>
              </a:r>
            </a:p>
          </p:txBody>
        </p:sp>
        <p:sp>
          <p:nvSpPr>
            <p:cNvPr id="7205" name="Oval 91"/>
            <p:cNvSpPr>
              <a:spLocks noChangeArrowheads="1"/>
            </p:cNvSpPr>
            <p:nvPr/>
          </p:nvSpPr>
          <p:spPr bwMode="auto">
            <a:xfrm>
              <a:off x="2064" y="3460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82" name="Oval 94"/>
          <p:cNvSpPr>
            <a:spLocks noChangeArrowheads="1"/>
          </p:cNvSpPr>
          <p:nvPr/>
        </p:nvSpPr>
        <p:spPr bwMode="auto">
          <a:xfrm>
            <a:off x="6019800" y="4673253"/>
            <a:ext cx="90488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3" grpId="0" autoUpdateAnimBg="0"/>
      <p:bldP spid="63514" grpId="0" autoUpdateAnimBg="0"/>
      <p:bldP spid="63516" grpId="0" autoUpdateAnimBg="0"/>
      <p:bldP spid="63519" grpId="0" autoUpdateAnimBg="0"/>
      <p:bldP spid="63521" grpId="0" autoUpdateAnimBg="0"/>
      <p:bldP spid="63522" grpId="0" autoUpdateAnimBg="0"/>
      <p:bldP spid="63525" grpId="0" autoUpdateAnimBg="0"/>
      <p:bldP spid="63526" grpId="0" autoUpdateAnimBg="0"/>
      <p:bldP spid="63527" grpId="0" autoUpdateAnimBg="0"/>
      <p:bldP spid="63575" grpId="0" animBg="1"/>
      <p:bldP spid="635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6" name="Text Box 66"/>
          <p:cNvSpPr txBox="1">
            <a:spLocks noChangeArrowheads="1"/>
          </p:cNvSpPr>
          <p:nvPr/>
        </p:nvSpPr>
        <p:spPr bwMode="auto">
          <a:xfrm>
            <a:off x="2873375" y="2590800"/>
            <a:ext cx="436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幂级数在 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 +∞)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9219" name="Text Box 41"/>
          <p:cNvSpPr txBox="1">
            <a:spLocks noChangeArrowheads="1"/>
          </p:cNvSpPr>
          <p:nvPr/>
        </p:nvSpPr>
        <p:spPr bwMode="auto">
          <a:xfrm>
            <a:off x="533400" y="3825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由</a:t>
            </a:r>
            <a:r>
              <a:rPr lang="en-US" altLang="zh-CN" dirty="0"/>
              <a:t>Abel </a:t>
            </a:r>
            <a:r>
              <a:rPr lang="zh-CN" altLang="en-US" dirty="0"/>
              <a:t>定理可以看出</a:t>
            </a:r>
            <a:r>
              <a:rPr lang="en-US" altLang="zh-CN" dirty="0"/>
              <a:t>, </a:t>
            </a:r>
          </a:p>
        </p:txBody>
      </p:sp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114800" y="152400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3" imgW="1209605" imgH="1019269" progId="Equation.3">
                  <p:embed/>
                </p:oleObj>
              </mc:Choice>
              <mc:Fallback>
                <p:oleObj name="Equation" r:id="rId3" imgW="1209605" imgH="10192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228600" y="928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中心的区间</a:t>
            </a:r>
            <a:r>
              <a:rPr lang="en-US" altLang="zh-CN"/>
              <a:t>. </a:t>
            </a:r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609600" y="14779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>
                <a:solidFill>
                  <a:schemeClr val="tx2"/>
                </a:solidFill>
              </a:rPr>
              <a:t>±</a:t>
            </a:r>
            <a:r>
              <a:rPr lang="en-US" altLang="zh-CN" i="1">
                <a:solidFill>
                  <a:schemeClr val="tx2"/>
                </a:solidFill>
              </a:rPr>
              <a:t>R</a:t>
            </a:r>
            <a:r>
              <a:rPr lang="en-US" altLang="zh-CN" b="1" i="1">
                <a:solidFill>
                  <a:schemeClr val="tx2"/>
                </a:solidFill>
              </a:rPr>
              <a:t> </a:t>
            </a:r>
            <a:r>
              <a:rPr lang="zh-CN" altLang="en-US"/>
              <a:t>表示幂级数收敛与发散的分界点</a:t>
            </a:r>
            <a:r>
              <a:rPr lang="en-US" altLang="zh-CN"/>
              <a:t>,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5410200" y="3524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的收敛域是以原点为</a:t>
            </a:r>
          </a:p>
        </p:txBody>
      </p:sp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6858000" y="14573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</a:t>
            </a:r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1219200" y="1995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R</a:t>
            </a:r>
            <a:r>
              <a:rPr lang="en-US" altLang="zh-CN"/>
              <a:t> = 0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2667000" y="19954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幂级数仅在 </a:t>
            </a:r>
            <a:r>
              <a:rPr lang="en-US" altLang="zh-CN" i="1"/>
              <a:t>x</a:t>
            </a:r>
            <a:r>
              <a:rPr lang="en-US" altLang="zh-CN"/>
              <a:t> = 0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1219200" y="2565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R</a:t>
            </a:r>
            <a:r>
              <a:rPr lang="en-US" altLang="zh-CN"/>
              <a:t> = +</a:t>
            </a:r>
            <a:r>
              <a:rPr lang="en-US" altLang="zh-CN">
                <a:sym typeface="Symbol" pitchFamily="18" charset="2"/>
              </a:rPr>
              <a:t>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56382" name="Object 62"/>
          <p:cNvGraphicFramePr>
            <a:graphicFrameLocks noChangeAspect="1"/>
          </p:cNvGraphicFramePr>
          <p:nvPr/>
        </p:nvGraphicFramePr>
        <p:xfrm>
          <a:off x="1111250" y="3276600"/>
          <a:ext cx="182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5" imgW="1819401" imgH="380876" progId="Equation.3">
                  <p:embed/>
                </p:oleObj>
              </mc:Choice>
              <mc:Fallback>
                <p:oleObj name="Equation" r:id="rId5" imgW="1819401" imgH="380876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276600"/>
                        <a:ext cx="1828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0" name="Text Box 70"/>
          <p:cNvSpPr txBox="1">
            <a:spLocks noChangeArrowheads="1"/>
          </p:cNvSpPr>
          <p:nvPr/>
        </p:nvSpPr>
        <p:spPr bwMode="auto">
          <a:xfrm>
            <a:off x="2889250" y="3146425"/>
            <a:ext cx="406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幂级数在 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56400" name="Text Box 80"/>
          <p:cNvSpPr txBox="1">
            <a:spLocks noChangeArrowheads="1"/>
          </p:cNvSpPr>
          <p:nvPr/>
        </p:nvSpPr>
        <p:spPr bwMode="auto">
          <a:xfrm>
            <a:off x="762000" y="48006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加上收敛的端点称为</a:t>
            </a:r>
            <a:r>
              <a:rPr lang="zh-CN" altLang="en-US" b="1">
                <a:solidFill>
                  <a:schemeClr val="tx2"/>
                </a:solidFill>
              </a:rPr>
              <a:t>收敛域</a:t>
            </a:r>
            <a:r>
              <a:rPr lang="en-US" altLang="zh-CN"/>
              <a:t>.</a:t>
            </a:r>
          </a:p>
        </p:txBody>
      </p:sp>
      <p:sp>
        <p:nvSpPr>
          <p:cNvPr id="56402" name="Text Box 82"/>
          <p:cNvSpPr txBox="1">
            <a:spLocks noChangeArrowheads="1"/>
          </p:cNvSpPr>
          <p:nvPr/>
        </p:nvSpPr>
        <p:spPr bwMode="auto">
          <a:xfrm>
            <a:off x="685800" y="4343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R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收敛半径</a:t>
            </a:r>
            <a:r>
              <a:rPr lang="zh-CN" altLang="en-US"/>
              <a:t> ， </a:t>
            </a:r>
          </a:p>
        </p:txBody>
      </p:sp>
      <p:sp>
        <p:nvSpPr>
          <p:cNvPr id="56404" name="Text Box 84"/>
          <p:cNvSpPr txBox="1">
            <a:spLocks noChangeArrowheads="1"/>
          </p:cNvSpPr>
          <p:nvPr/>
        </p:nvSpPr>
        <p:spPr bwMode="auto">
          <a:xfrm>
            <a:off x="6858000" y="3138488"/>
            <a:ext cx="192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]</a:t>
            </a:r>
          </a:p>
        </p:txBody>
      </p: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4495800" y="3733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可能收敛也可能发散 </a:t>
            </a:r>
            <a:r>
              <a:rPr lang="en-US" altLang="zh-CN"/>
              <a:t>.</a:t>
            </a:r>
          </a:p>
        </p:txBody>
      </p:sp>
      <p:graphicFrame>
        <p:nvGraphicFramePr>
          <p:cNvPr id="56397" name="Object 77"/>
          <p:cNvGraphicFramePr>
            <a:graphicFrameLocks noChangeAspect="1"/>
          </p:cNvGraphicFramePr>
          <p:nvPr/>
        </p:nvGraphicFramePr>
        <p:xfrm>
          <a:off x="3441700" y="3843338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7" imgW="1124034" imgH="380876" progId="Equation.3">
                  <p:embed/>
                </p:oleObj>
              </mc:Choice>
              <mc:Fallback>
                <p:oleObj name="Equation" r:id="rId7" imgW="1124034" imgH="380876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843338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5" name="Text Box 85"/>
          <p:cNvSpPr txBox="1">
            <a:spLocks noChangeArrowheads="1"/>
          </p:cNvSpPr>
          <p:nvPr/>
        </p:nvSpPr>
        <p:spPr bwMode="auto">
          <a:xfrm>
            <a:off x="1622425" y="3748088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外发散</a:t>
            </a:r>
            <a:r>
              <a:rPr lang="en-US" altLang="zh-CN"/>
              <a:t>;</a:t>
            </a:r>
          </a:p>
        </p:txBody>
      </p:sp>
      <p:sp>
        <p:nvSpPr>
          <p:cNvPr id="56406" name="Text Box 86"/>
          <p:cNvSpPr txBox="1">
            <a:spLocks noChangeArrowheads="1"/>
          </p:cNvSpPr>
          <p:nvPr/>
        </p:nvSpPr>
        <p:spPr bwMode="auto">
          <a:xfrm>
            <a:off x="2889250" y="3748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在</a:t>
            </a:r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3505200" y="4305300"/>
            <a:ext cx="417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收敛区间</a:t>
            </a:r>
            <a:r>
              <a:rPr lang="en-US" altLang="zh-CN"/>
              <a:t>.</a:t>
            </a:r>
          </a:p>
        </p:txBody>
      </p:sp>
      <p:grpSp>
        <p:nvGrpSpPr>
          <p:cNvPr id="9238" name="Group 124"/>
          <p:cNvGrpSpPr>
            <a:grpSpLocks/>
          </p:cNvGrpSpPr>
          <p:nvPr/>
        </p:nvGrpSpPr>
        <p:grpSpPr bwMode="auto">
          <a:xfrm>
            <a:off x="1066800" y="5842000"/>
            <a:ext cx="7405688" cy="377825"/>
            <a:chOff x="672" y="3606"/>
            <a:chExt cx="4665" cy="238"/>
          </a:xfrm>
        </p:grpSpPr>
        <p:graphicFrame>
          <p:nvGraphicFramePr>
            <p:cNvPr id="9254" name="Object 125"/>
            <p:cNvGraphicFramePr>
              <a:graphicFrameLocks noChangeAspect="1"/>
            </p:cNvGraphicFramePr>
            <p:nvPr/>
          </p:nvGraphicFramePr>
          <p:xfrm>
            <a:off x="2821" y="364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Equation" r:id="rId9" imgW="295315" imgH="304755" progId="Equation.3">
                    <p:embed/>
                  </p:oleObj>
                </mc:Choice>
                <mc:Fallback>
                  <p:oleObj name="Equation" r:id="rId9" imgW="295315" imgH="304755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364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5" name="Group 126"/>
            <p:cNvGrpSpPr>
              <a:grpSpLocks/>
            </p:cNvGrpSpPr>
            <p:nvPr/>
          </p:nvGrpSpPr>
          <p:grpSpPr bwMode="auto">
            <a:xfrm>
              <a:off x="672" y="3606"/>
              <a:ext cx="4665" cy="230"/>
              <a:chOff x="759" y="3466"/>
              <a:chExt cx="4665" cy="230"/>
            </a:xfrm>
          </p:grpSpPr>
          <p:sp>
            <p:nvSpPr>
              <p:cNvPr id="9256" name="Oval 127"/>
              <p:cNvSpPr>
                <a:spLocks noChangeArrowheads="1"/>
              </p:cNvSpPr>
              <p:nvPr/>
            </p:nvSpPr>
            <p:spPr bwMode="auto">
              <a:xfrm>
                <a:off x="2987" y="3466"/>
                <a:ext cx="34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Line 128"/>
              <p:cNvSpPr>
                <a:spLocks noChangeShapeType="1"/>
              </p:cNvSpPr>
              <p:nvPr/>
            </p:nvSpPr>
            <p:spPr bwMode="auto">
              <a:xfrm>
                <a:off x="759" y="3490"/>
                <a:ext cx="46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58" name="Object 129"/>
              <p:cNvGraphicFramePr>
                <a:graphicFrameLocks noChangeAspect="1"/>
              </p:cNvGraphicFramePr>
              <p:nvPr/>
            </p:nvGraphicFramePr>
            <p:xfrm>
              <a:off x="5280" y="35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3" name="Equation" r:id="rId11" imgW="219192" imgH="228634" progId="Equation.3">
                      <p:embed/>
                    </p:oleObj>
                  </mc:Choice>
                  <mc:Fallback>
                    <p:oleObj name="Equation" r:id="rId11" imgW="219192" imgH="228634" progId="Equation.3">
                      <p:embed/>
                      <p:pic>
                        <p:nvPicPr>
                          <p:cNvPr id="0" name="Object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5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39" name="Group 130"/>
          <p:cNvGrpSpPr>
            <a:grpSpLocks/>
          </p:cNvGrpSpPr>
          <p:nvPr/>
        </p:nvGrpSpPr>
        <p:grpSpPr bwMode="auto">
          <a:xfrm>
            <a:off x="6553200" y="5867400"/>
            <a:ext cx="1828800" cy="457200"/>
            <a:chOff x="4224" y="3482"/>
            <a:chExt cx="1152" cy="288"/>
          </a:xfrm>
        </p:grpSpPr>
        <p:sp>
          <p:nvSpPr>
            <p:cNvPr id="9252" name="Text Box 131"/>
            <p:cNvSpPr txBox="1">
              <a:spLocks noChangeArrowheads="1"/>
            </p:cNvSpPr>
            <p:nvPr/>
          </p:nvSpPr>
          <p:spPr bwMode="auto">
            <a:xfrm>
              <a:off x="4272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散</a:t>
              </a:r>
            </a:p>
          </p:txBody>
        </p:sp>
        <p:sp>
          <p:nvSpPr>
            <p:cNvPr id="9253" name="Line 132"/>
            <p:cNvSpPr>
              <a:spLocks noChangeShapeType="1"/>
            </p:cNvSpPr>
            <p:nvPr/>
          </p:nvSpPr>
          <p:spPr bwMode="auto">
            <a:xfrm>
              <a:off x="4224" y="3490"/>
              <a:ext cx="912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0" name="Group 133"/>
          <p:cNvGrpSpPr>
            <a:grpSpLocks/>
          </p:cNvGrpSpPr>
          <p:nvPr/>
        </p:nvGrpSpPr>
        <p:grpSpPr bwMode="auto">
          <a:xfrm>
            <a:off x="1081088" y="5826125"/>
            <a:ext cx="1905000" cy="498475"/>
            <a:chOff x="768" y="3456"/>
            <a:chExt cx="1200" cy="314"/>
          </a:xfrm>
        </p:grpSpPr>
        <p:sp>
          <p:nvSpPr>
            <p:cNvPr id="9249" name="Text Box 134"/>
            <p:cNvSpPr txBox="1">
              <a:spLocks noChangeArrowheads="1"/>
            </p:cNvSpPr>
            <p:nvPr/>
          </p:nvSpPr>
          <p:spPr bwMode="auto">
            <a:xfrm>
              <a:off x="864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 散</a:t>
              </a:r>
            </a:p>
          </p:txBody>
        </p:sp>
        <p:sp>
          <p:nvSpPr>
            <p:cNvPr id="9250" name="Line 135"/>
            <p:cNvSpPr>
              <a:spLocks noChangeShapeType="1"/>
            </p:cNvSpPr>
            <p:nvPr/>
          </p:nvSpPr>
          <p:spPr bwMode="auto">
            <a:xfrm flipH="1">
              <a:off x="768" y="3490"/>
              <a:ext cx="1008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Oval 136"/>
            <p:cNvSpPr>
              <a:spLocks noChangeArrowheads="1"/>
            </p:cNvSpPr>
            <p:nvPr/>
          </p:nvSpPr>
          <p:spPr bwMode="auto">
            <a:xfrm>
              <a:off x="1767" y="3456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1" name="Oval 137"/>
          <p:cNvSpPr>
            <a:spLocks noChangeArrowheads="1"/>
          </p:cNvSpPr>
          <p:nvPr/>
        </p:nvSpPr>
        <p:spPr bwMode="auto">
          <a:xfrm>
            <a:off x="6019800" y="5826125"/>
            <a:ext cx="90488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Oval 138"/>
          <p:cNvSpPr>
            <a:spLocks noChangeArrowheads="1"/>
          </p:cNvSpPr>
          <p:nvPr/>
        </p:nvSpPr>
        <p:spPr bwMode="auto">
          <a:xfrm>
            <a:off x="6491288" y="5826125"/>
            <a:ext cx="90487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43" name="Group 139"/>
          <p:cNvGrpSpPr>
            <a:grpSpLocks/>
          </p:cNvGrpSpPr>
          <p:nvPr/>
        </p:nvGrpSpPr>
        <p:grpSpPr bwMode="auto">
          <a:xfrm>
            <a:off x="3138488" y="5832475"/>
            <a:ext cx="2871787" cy="492125"/>
            <a:chOff x="2064" y="3460"/>
            <a:chExt cx="1809" cy="310"/>
          </a:xfrm>
        </p:grpSpPr>
        <p:sp>
          <p:nvSpPr>
            <p:cNvPr id="9246" name="Line 140"/>
            <p:cNvSpPr>
              <a:spLocks noChangeShapeType="1"/>
            </p:cNvSpPr>
            <p:nvPr/>
          </p:nvSpPr>
          <p:spPr bwMode="auto">
            <a:xfrm>
              <a:off x="2112" y="3494"/>
              <a:ext cx="176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Text Box 141"/>
            <p:cNvSpPr txBox="1">
              <a:spLocks noChangeArrowheads="1"/>
            </p:cNvSpPr>
            <p:nvPr/>
          </p:nvSpPr>
          <p:spPr bwMode="auto">
            <a:xfrm>
              <a:off x="2496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1"/>
                  </a:solidFill>
                </a:rPr>
                <a:t>收           敛</a:t>
              </a:r>
            </a:p>
          </p:txBody>
        </p:sp>
        <p:sp>
          <p:nvSpPr>
            <p:cNvPr id="9248" name="Oval 142"/>
            <p:cNvSpPr>
              <a:spLocks noChangeArrowheads="1"/>
            </p:cNvSpPr>
            <p:nvPr/>
          </p:nvSpPr>
          <p:spPr bwMode="auto">
            <a:xfrm>
              <a:off x="2064" y="3460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4" name="Text Box 143"/>
          <p:cNvSpPr txBox="1">
            <a:spLocks noChangeArrowheads="1"/>
          </p:cNvSpPr>
          <p:nvPr/>
        </p:nvSpPr>
        <p:spPr bwMode="auto">
          <a:xfrm>
            <a:off x="5576888" y="53689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1"/>
                </a:solidFill>
              </a:rPr>
              <a:t>收敛</a:t>
            </a:r>
          </a:p>
        </p:txBody>
      </p:sp>
      <p:sp>
        <p:nvSpPr>
          <p:cNvPr id="9245" name="Text Box 144"/>
          <p:cNvSpPr txBox="1">
            <a:spLocks noChangeArrowheads="1"/>
          </p:cNvSpPr>
          <p:nvPr/>
        </p:nvSpPr>
        <p:spPr bwMode="auto">
          <a:xfrm>
            <a:off x="6262688" y="53689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66FF66"/>
                </a:solidFill>
              </a:rPr>
              <a:t>发散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6" grpId="0" build="p" autoUpdateAnimBg="0"/>
      <p:bldP spid="56363" grpId="0" autoUpdateAnimBg="0"/>
      <p:bldP spid="56364" grpId="0" autoUpdateAnimBg="0"/>
      <p:bldP spid="56367" grpId="0" autoUpdateAnimBg="0"/>
      <p:bldP spid="56376" grpId="0" build="p" autoUpdateAnimBg="0" advAuto="0"/>
      <p:bldP spid="56379" grpId="0" build="p" autoUpdateAnimBg="0"/>
      <p:bldP spid="56380" grpId="0" autoUpdateAnimBg="0"/>
      <p:bldP spid="56381" grpId="0" autoUpdateAnimBg="0"/>
      <p:bldP spid="56390" grpId="0" build="p" autoUpdateAnimBg="0"/>
      <p:bldP spid="56400" grpId="0" build="p" autoUpdateAnimBg="0"/>
      <p:bldP spid="56402" grpId="0" build="p" autoUpdateAnimBg="0"/>
      <p:bldP spid="56404" grpId="0" build="p" autoUpdateAnimBg="0"/>
      <p:bldP spid="56396" grpId="0" build="p" autoUpdateAnimBg="0" advAuto="0"/>
      <p:bldP spid="56405" grpId="0" build="p" autoUpdateAnimBg="0" advAuto="0"/>
      <p:bldP spid="56406" grpId="0" build="p" autoUpdateAnimBg="0"/>
      <p:bldP spid="5641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03" name="Object 67"/>
          <p:cNvGraphicFramePr>
            <a:graphicFrameLocks noChangeAspect="1"/>
          </p:cNvGraphicFramePr>
          <p:nvPr/>
        </p:nvGraphicFramePr>
        <p:xfrm>
          <a:off x="1590675" y="3124200"/>
          <a:ext cx="4505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3" imgW="4495865" imgH="1066778" progId="Equation.3">
                  <p:embed/>
                </p:oleObj>
              </mc:Choice>
              <mc:Fallback>
                <p:oleObj name="Equation" r:id="rId3" imgW="4495865" imgH="1066778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124200"/>
                        <a:ext cx="45053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8950"/>
            <a:ext cx="2209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133600" y="268288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5" imgW="1209605" imgH="1019269" progId="Equation.3">
                  <p:embed/>
                </p:oleObj>
              </mc:Choice>
              <mc:Fallback>
                <p:oleObj name="Equation" r:id="rId5" imgW="1209605" imgH="10192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8288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352800" y="4889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的系数满足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0" y="350838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7" imgW="2343087" imgH="942878" progId="Equation.3">
                  <p:embed/>
                </p:oleObj>
              </mc:Choice>
              <mc:Fallback>
                <p:oleObj name="Equation" r:id="rId7" imgW="2343087" imgH="9428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838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33800" y="1320800"/>
          <a:ext cx="1358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9" imgW="1352674" imgH="704797" progId="Equation.3">
                  <p:embed/>
                </p:oleObj>
              </mc:Choice>
              <mc:Fallback>
                <p:oleObj name="Equation" r:id="rId9" imgW="1352674" imgH="70479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20800"/>
                        <a:ext cx="1358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822700" y="207010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1" imgW="1276280" imgH="380876" progId="Equation.3">
                  <p:embed/>
                </p:oleObj>
              </mc:Choice>
              <mc:Fallback>
                <p:oleObj name="Equation" r:id="rId11" imgW="1276280" imgH="3808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2070100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987800" y="26797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13" imgW="952621" imgH="380876" progId="Equation.3">
                  <p:embed/>
                </p:oleObj>
              </mc:Choice>
              <mc:Fallback>
                <p:oleObj name="Equation" r:id="rId13" imgW="952621" imgH="3808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6797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09600" y="3365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85800" y="43100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若</a:t>
            </a:r>
            <a:r>
              <a:rPr lang="zh-CN" altLang="en-US" i="1">
                <a:sym typeface="Symbol" pitchFamily="18" charset="2"/>
              </a:rPr>
              <a:t> </a:t>
            </a:r>
            <a:r>
              <a:rPr lang="zh-CN" altLang="en-US"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0,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438400" y="42799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则根据比值审敛法可知</a:t>
            </a:r>
            <a:r>
              <a:rPr lang="en-US" altLang="zh-CN"/>
              <a:t>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24000" y="4913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981200" y="4967288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5" imgW="1362122" imgH="457267" progId="Equation.3">
                  <p:embed/>
                </p:oleObj>
              </mc:Choice>
              <mc:Fallback>
                <p:oleObj name="Equation" r:id="rId15" imgW="1362122" imgH="45726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67288"/>
                        <a:ext cx="137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638800" y="49133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原级数收敛</a:t>
            </a:r>
            <a:r>
              <a:rPr lang="en-US" altLang="zh-CN"/>
              <a:t>;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524000" y="55753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1968500" y="5635625"/>
          <a:ext cx="1384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7" imgW="1371570" imgH="457267" progId="Equation.3">
                  <p:embed/>
                </p:oleObj>
              </mc:Choice>
              <mc:Fallback>
                <p:oleObj name="Equation" r:id="rId17" imgW="1371570" imgH="45726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635625"/>
                        <a:ext cx="1384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5562600" y="56054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原级数发散</a:t>
            </a:r>
            <a:r>
              <a:rPr lang="en-US" altLang="zh-CN"/>
              <a:t>.</a:t>
            </a: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6219825" y="3429000"/>
          <a:ext cx="1019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19" imgW="1009579" imgH="457267" progId="Equation.3">
                  <p:embed/>
                </p:oleObj>
              </mc:Choice>
              <mc:Fallback>
                <p:oleObj name="Equation" r:id="rId19" imgW="1009579" imgH="45726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429000"/>
                        <a:ext cx="1019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482975" y="4965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010025" y="4940300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21" imgW="1009579" imgH="590615" progId="Equation.3">
                  <p:embed/>
                </p:oleObj>
              </mc:Choice>
              <mc:Fallback>
                <p:oleObj name="Equation" r:id="rId21" imgW="1009579" imgH="59061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940300"/>
                        <a:ext cx="1019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029200" y="49657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47800" y="13223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当</a:t>
            </a:r>
            <a:r>
              <a:rPr lang="zh-CN" altLang="en-US" i="1">
                <a:sym typeface="Symbol" pitchFamily="18" charset="2"/>
              </a:rPr>
              <a:t> </a:t>
            </a:r>
            <a:r>
              <a:rPr lang="zh-CN" altLang="en-US"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0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447800" y="19319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当</a:t>
            </a:r>
            <a:r>
              <a:rPr lang="zh-CN" altLang="en-US" i="1">
                <a:sym typeface="Symbol" pitchFamily="18" charset="2"/>
              </a:rPr>
              <a:t> </a:t>
            </a:r>
            <a:r>
              <a:rPr lang="zh-CN" altLang="en-US">
                <a:sym typeface="Symbol" pitchFamily="18" charset="2"/>
              </a:rPr>
              <a:t>＝</a:t>
            </a:r>
            <a:r>
              <a:rPr lang="en-US" altLang="zh-CN">
                <a:sym typeface="Symbol" pitchFamily="18" charset="2"/>
              </a:rPr>
              <a:t>0 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447800" y="25415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当</a:t>
            </a:r>
            <a:r>
              <a:rPr lang="zh-CN" altLang="en-US" i="1">
                <a:sym typeface="Symbol" pitchFamily="18" charset="2"/>
              </a:rPr>
              <a:t> </a:t>
            </a:r>
            <a:r>
              <a:rPr lang="zh-CN" altLang="en-US">
                <a:sym typeface="Symbol" pitchFamily="18" charset="2"/>
              </a:rPr>
              <a:t>＝</a:t>
            </a:r>
            <a:r>
              <a:rPr lang="en-US" altLang="zh-CN">
                <a:sym typeface="Symbol" pitchFamily="18" charset="2"/>
              </a:rPr>
              <a:t>+∞</a:t>
            </a:r>
            <a:r>
              <a:rPr lang="zh-CN" altLang="en-US">
                <a:sym typeface="Symbol" pitchFamily="18" charset="2"/>
              </a:rPr>
              <a:t>时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505200" y="5607050"/>
            <a:ext cx="785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029200" y="55895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7753350" y="5365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 </a:t>
            </a:r>
          </a:p>
        </p:txBody>
      </p:sp>
      <p:graphicFrame>
        <p:nvGraphicFramePr>
          <p:cNvPr id="14405" name="Object 69"/>
          <p:cNvGraphicFramePr>
            <a:graphicFrameLocks noChangeAspect="1"/>
          </p:cNvGraphicFramePr>
          <p:nvPr/>
        </p:nvGraphicFramePr>
        <p:xfrm>
          <a:off x="4010025" y="5651500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23" imgW="1009579" imgH="590615" progId="Equation.3">
                  <p:embed/>
                </p:oleObj>
              </mc:Choice>
              <mc:Fallback>
                <p:oleObj name="Equation" r:id="rId23" imgW="1009579" imgH="59061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651500"/>
                        <a:ext cx="1019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 advAuto="0"/>
      <p:bldP spid="14356" grpId="0" build="p" autoUpdateAnimBg="0"/>
      <p:bldP spid="14360" grpId="0" build="p" autoUpdateAnimBg="0"/>
      <p:bldP spid="14363" grpId="0" build="p" autoUpdateAnimBg="0"/>
      <p:bldP spid="14364" grpId="0" build="p" autoUpdateAnimBg="0"/>
      <p:bldP spid="14369" grpId="0" build="p" autoUpdateAnimBg="0"/>
      <p:bldP spid="14370" grpId="0" build="p" autoUpdateAnimBg="0"/>
      <p:bldP spid="14376" grpId="0" build="p" autoUpdateAnimBg="0"/>
      <p:bldP spid="14367" grpId="0" build="p" autoUpdateAnimBg="0"/>
      <p:bldP spid="14386" grpId="0" build="p" autoUpdateAnimBg="0" advAuto="0"/>
      <p:bldP spid="14342" grpId="0" build="p" autoUpdateAnimBg="0" advAuto="0"/>
      <p:bldP spid="14346" grpId="0" build="p" autoUpdateAnimBg="0"/>
      <p:bldP spid="14349" grpId="0" build="p" autoUpdateAnimBg="0"/>
      <p:bldP spid="14372" grpId="0" build="p" autoUpdateAnimBg="0"/>
      <p:bldP spid="14387" grpId="0" build="p" autoUpdateAnimBg="0" advAuto="0"/>
      <p:bldP spid="1440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5800" y="1233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/>
              <a:t>若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600200" y="1298575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3" imgW="914290" imgH="380876" progId="Equation.3">
                  <p:embed/>
                </p:oleObj>
              </mc:Choice>
              <mc:Fallback>
                <p:oleObj name="Equation" r:id="rId3" imgW="914290" imgH="3808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8575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514600" y="12192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则根据比值审敛法可知</a:t>
            </a:r>
            <a:r>
              <a:rPr lang="en-US" altLang="zh-CN"/>
              <a:t>,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908300" y="2060575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5" imgW="1276280" imgH="380876" progId="Equation.3">
                  <p:embed/>
                </p:oleObj>
              </mc:Choice>
              <mc:Fallback>
                <p:oleObj name="Equation" r:id="rId5" imgW="1276280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060575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" y="19208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 </a:t>
            </a:r>
            <a:r>
              <a:rPr lang="en-US" altLang="zh-CN"/>
              <a:t>,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85800" y="2514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3)  </a:t>
            </a:r>
            <a:r>
              <a:rPr lang="zh-CN" altLang="en-US"/>
              <a:t>若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1665288" y="2676525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7" imgW="1247667" imgH="323920" progId="Equation.3">
                  <p:embed/>
                </p:oleObj>
              </mc:Choice>
              <mc:Fallback>
                <p:oleObj name="Equation" r:id="rId7" imgW="1247667" imgH="32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676525"/>
                        <a:ext cx="125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895600" y="253047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则对除 </a:t>
            </a:r>
            <a:r>
              <a:rPr lang="en-US" altLang="zh-CN" i="1"/>
              <a:t>x</a:t>
            </a:r>
            <a:r>
              <a:rPr lang="en-US" altLang="zh-CN"/>
              <a:t> = 0  </a:t>
            </a:r>
            <a:r>
              <a:rPr lang="zh-CN" altLang="en-US"/>
              <a:t>以外的一切  </a:t>
            </a:r>
            <a:r>
              <a:rPr lang="en-US" altLang="zh-CN" i="1"/>
              <a:t>x </a:t>
            </a:r>
            <a:r>
              <a:rPr lang="zh-CN" altLang="en-US"/>
              <a:t>原级数发</a:t>
            </a: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735138" y="323373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9" imgW="952621" imgH="380876" progId="Equation.3">
                  <p:embed/>
                </p:oleObj>
              </mc:Choice>
              <mc:Fallback>
                <p:oleObj name="Equation" r:id="rId9" imgW="952621" imgH="38087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233738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324600" y="12350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 i="1"/>
              <a:t> </a:t>
            </a:r>
            <a:r>
              <a:rPr lang="en-US" altLang="zh-CN" i="1"/>
              <a:t>x </a:t>
            </a:r>
            <a:r>
              <a:rPr lang="zh-CN" altLang="en-US"/>
              <a:t>原级数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1981200" y="19208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304800" y="3124200"/>
            <a:ext cx="1674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散 </a:t>
            </a:r>
            <a:r>
              <a:rPr lang="en-US" altLang="zh-CN"/>
              <a:t>,</a:t>
            </a:r>
            <a:r>
              <a:rPr lang="zh-CN" altLang="en-US"/>
              <a:t>因此 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1295400" y="4435475"/>
            <a:ext cx="6400800" cy="1447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2A4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33" name="Object 73"/>
          <p:cNvGraphicFramePr>
            <a:graphicFrameLocks noChangeAspect="1"/>
          </p:cNvGraphicFramePr>
          <p:nvPr/>
        </p:nvGraphicFramePr>
        <p:xfrm>
          <a:off x="1606550" y="4537075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11" imgW="1209605" imgH="1028717" progId="Equation.3">
                  <p:embed/>
                </p:oleObj>
              </mc:Choice>
              <mc:Fallback>
                <p:oleObj name="Equation" r:id="rId11" imgW="1209605" imgH="1028717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537075"/>
                        <a:ext cx="121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2846388" y="4830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的收敛半径为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609600" y="38258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据此定理</a:t>
            </a:r>
          </a:p>
        </p:txBody>
      </p:sp>
      <p:graphicFrame>
        <p:nvGraphicFramePr>
          <p:cNvPr id="15452" name="Object 92"/>
          <p:cNvGraphicFramePr>
            <a:graphicFrameLocks noChangeAspect="1"/>
          </p:cNvGraphicFramePr>
          <p:nvPr/>
        </p:nvGraphicFramePr>
        <p:xfrm>
          <a:off x="5132388" y="4625975"/>
          <a:ext cx="21828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13" imgW="2171674" imgH="1019269" progId="Equation.3">
                  <p:embed/>
                </p:oleObj>
              </mc:Choice>
              <mc:Fallback>
                <p:oleObj name="Equation" r:id="rId13" imgW="2171674" imgH="1019269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625975"/>
                        <a:ext cx="21828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93"/>
          <p:cNvSpPr txBox="1">
            <a:spLocks noChangeArrowheads="1"/>
          </p:cNvSpPr>
          <p:nvPr/>
        </p:nvSpPr>
        <p:spPr bwMode="auto">
          <a:xfrm>
            <a:off x="609600" y="3937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因此级数的收敛半径</a:t>
            </a:r>
          </a:p>
        </p:txBody>
      </p:sp>
      <p:graphicFrame>
        <p:nvGraphicFramePr>
          <p:cNvPr id="11284" name="Object 94"/>
          <p:cNvGraphicFramePr>
            <a:graphicFrameLocks noChangeAspect="1"/>
          </p:cNvGraphicFramePr>
          <p:nvPr/>
        </p:nvGraphicFramePr>
        <p:xfrm>
          <a:off x="4038600" y="2921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15" imgW="1057358" imgH="914535" progId="Equation.3">
                  <p:embed/>
                </p:oleObj>
              </mc:Choice>
              <mc:Fallback>
                <p:oleObj name="Equation" r:id="rId15" imgW="1057358" imgH="91453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21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76" grpId="0" autoUpdateAnimBg="0"/>
      <p:bldP spid="15377" grpId="0" autoUpdateAnimBg="0"/>
      <p:bldP spid="15380" grpId="0" autoUpdateAnimBg="0"/>
      <p:bldP spid="15384" grpId="0" autoUpdateAnimBg="0"/>
      <p:bldP spid="15427" grpId="0" autoUpdateAnimBg="0"/>
      <p:bldP spid="15428" grpId="0" autoUpdateAnimBg="0"/>
      <p:bldP spid="15429" grpId="0" autoUpdateAnimBg="0"/>
      <p:bldP spid="15432" grpId="0" animBg="1"/>
      <p:bldP spid="15446" grpId="0" autoUpdateAnimBg="0"/>
      <p:bldP spid="154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09600" y="4724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dirty="0"/>
              <a:t>对端点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chemeClr val="tx2"/>
                </a:solidFill>
              </a:rPr>
              <a:t>x </a:t>
            </a:r>
            <a:r>
              <a:rPr lang="en-US" altLang="zh-CN" i="1" dirty="0" smtClean="0">
                <a:solidFill>
                  <a:schemeClr val="tx2"/>
                </a:solidFill>
              </a:rPr>
              <a:t>=</a:t>
            </a:r>
            <a:r>
              <a:rPr lang="en-US" altLang="zh-CN" i="1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  <a:r>
              <a:rPr lang="en-US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</a:t>
            </a:r>
            <a:r>
              <a:rPr lang="en-US" altLang="zh-CN" dirty="0"/>
              <a:t> </a:t>
            </a:r>
          </a:p>
        </p:txBody>
      </p: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1549400" y="2120900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3" imgW="2171674" imgH="942878" progId="Equation.3">
                  <p:embed/>
                </p:oleObj>
              </mc:Choice>
              <mc:Fallback>
                <p:oleObj name="Equation" r:id="rId3" imgW="2171674" imgH="94287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20900"/>
                        <a:ext cx="218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0"/>
          <p:cNvGraphicFramePr>
            <a:graphicFrameLocks noChangeAspect="1"/>
          </p:cNvGraphicFramePr>
          <p:nvPr/>
        </p:nvGraphicFramePr>
        <p:xfrm>
          <a:off x="3267075" y="355600"/>
          <a:ext cx="4810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5" imgW="4800628" imgH="933430" progId="Equation.3">
                  <p:embed/>
                </p:oleObj>
              </mc:Choice>
              <mc:Fallback>
                <p:oleObj name="Equation" r:id="rId5" imgW="4800628" imgH="9334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55600"/>
                        <a:ext cx="48101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21"/>
          <p:cNvSpPr txBox="1">
            <a:spLocks noChangeArrowheads="1"/>
          </p:cNvSpPr>
          <p:nvPr/>
        </p:nvSpPr>
        <p:spPr bwMode="auto">
          <a:xfrm>
            <a:off x="304800" y="1295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的收敛半径及收敛域</a:t>
            </a:r>
            <a:r>
              <a:rPr lang="en-US" altLang="zh-CN"/>
              <a:t>.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815975" y="2286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4989513" y="2590800"/>
          <a:ext cx="628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7" imgW="685920" imgH="838144" progId="Equation.3">
                  <p:embed/>
                </p:oleObj>
              </mc:Choice>
              <mc:Fallback>
                <p:oleObj name="Equation" r:id="rId7" imgW="685920" imgH="83814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590800"/>
                        <a:ext cx="6286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5173663" y="1752600"/>
          <a:ext cx="22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9" imgW="247536" imgH="838144" progId="Equation.3">
                  <p:embed/>
                </p:oleObj>
              </mc:Choice>
              <mc:Fallback>
                <p:oleObj name="Equation" r:id="rId9" imgW="247536" imgH="83814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1752600"/>
                        <a:ext cx="228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6045200" y="2362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1" imgW="419218" imgH="295307" progId="Equation.3">
                  <p:embed/>
                </p:oleObj>
              </mc:Choice>
              <mc:Fallback>
                <p:oleObj name="Equation" r:id="rId11" imgW="419218" imgH="29530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362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52463" y="3662363"/>
            <a:ext cx="224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对端点 </a:t>
            </a:r>
            <a:r>
              <a:rPr lang="en-US" altLang="zh-CN" i="1">
                <a:solidFill>
                  <a:schemeClr val="tx2"/>
                </a:solidFill>
              </a:rPr>
              <a:t>x = 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, </a:t>
            </a:r>
          </a:p>
        </p:txBody>
      </p:sp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5403850" y="3397250"/>
          <a:ext cx="190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3" imgW="1895525" imgH="1019269" progId="Equation.3">
                  <p:embed/>
                </p:oleObj>
              </mc:Choice>
              <mc:Fallback>
                <p:oleObj name="Equation" r:id="rId13" imgW="1895525" imgH="10192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397250"/>
                        <a:ext cx="190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315200" y="3657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收敛</a:t>
            </a:r>
            <a:r>
              <a:rPr lang="en-US" altLang="zh-CN"/>
              <a:t>;</a:t>
            </a:r>
            <a:r>
              <a:rPr lang="zh-CN" altLang="zh-CN"/>
              <a:t> </a:t>
            </a:r>
            <a:endParaRPr lang="en-US" altLang="zh-CN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2971800" y="4724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级数为</a:t>
            </a:r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4197350" y="44894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15" imgW="942903" imgH="1019269" progId="Equation.3">
                  <p:embed/>
                </p:oleObj>
              </mc:Choice>
              <mc:Fallback>
                <p:oleObj name="Equation" r:id="rId15" imgW="942903" imgH="10192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48945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181600" y="4724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 </a:t>
            </a:r>
          </a:p>
        </p:txBody>
      </p:sp>
      <p:graphicFrame>
        <p:nvGraphicFramePr>
          <p:cNvPr id="29731" name="Object 35"/>
          <p:cNvGraphicFramePr>
            <a:graphicFrameLocks noChangeAspect="1"/>
          </p:cNvGraphicFramePr>
          <p:nvPr/>
        </p:nvGraphicFramePr>
        <p:xfrm>
          <a:off x="2527300" y="57150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7" imgW="1104868" imgH="400042" progId="Equation.3">
                  <p:embed/>
                </p:oleObj>
              </mc:Choice>
              <mc:Fallback>
                <p:oleObj name="Equation" r:id="rId17" imgW="1104868" imgH="40004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7150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09600" y="5562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故收敛域为</a:t>
            </a:r>
          </a:p>
        </p:txBody>
      </p:sp>
      <p:sp>
        <p:nvSpPr>
          <p:cNvPr id="12306" name="Rectangle 39"/>
          <p:cNvSpPr>
            <a:spLocks noGrp="1" noChangeArrowheads="1"/>
          </p:cNvSpPr>
          <p:nvPr>
            <p:ph type="title"/>
          </p:nvPr>
        </p:nvSpPr>
        <p:spPr>
          <a:xfrm>
            <a:off x="609600" y="514350"/>
            <a:ext cx="2819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求幂级数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9737" name="Object 41"/>
          <p:cNvGraphicFramePr>
            <a:graphicFrameLocks noChangeAspect="1"/>
          </p:cNvGraphicFramePr>
          <p:nvPr/>
        </p:nvGraphicFramePr>
        <p:xfrm>
          <a:off x="3835400" y="2133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9" imgW="2095551" imgH="914535" progId="Equation.3">
                  <p:embed/>
                </p:oleObj>
              </mc:Choice>
              <mc:Fallback>
                <p:oleObj name="Equation" r:id="rId19" imgW="2095551" imgH="9145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1336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3709988" y="123825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 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2743200" y="36623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级数为交错级数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 autoUpdateAnimBg="0"/>
      <p:bldP spid="29718" grpId="0" autoUpdateAnimBg="0"/>
      <p:bldP spid="29724" grpId="0" autoUpdateAnimBg="0"/>
      <p:bldP spid="29726" grpId="0" autoUpdateAnimBg="0"/>
      <p:bldP spid="29727" grpId="0" autoUpdateAnimBg="0"/>
      <p:bldP spid="29730" grpId="0" autoUpdateAnimBg="0"/>
      <p:bldP spid="29732" grpId="0" autoUpdateAnimBg="0"/>
      <p:bldP spid="29738" grpId="0" build="p" autoUpdateAnimBg="0" advAuto="0"/>
      <p:bldP spid="29746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2356</TotalTime>
  <Words>1135</Words>
  <Application>Microsoft Office PowerPoint</Application>
  <PresentationFormat>全屏显示(4:3)</PresentationFormat>
  <Paragraphs>236</Paragraphs>
  <Slides>24</Slides>
  <Notes>1</Notes>
  <HiddenSlides>1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空演示文稿</vt:lpstr>
      <vt:lpstr>BMP 图象</vt:lpstr>
      <vt:lpstr>Equation</vt:lpstr>
      <vt:lpstr>第三节</vt:lpstr>
      <vt:lpstr>一、 函数项级数的概念</vt:lpstr>
      <vt:lpstr>例如, 等比级数</vt:lpstr>
      <vt:lpstr>二、幂级数及其收敛性  </vt:lpstr>
      <vt:lpstr>定理 1. ( Abel定理 ) </vt:lpstr>
      <vt:lpstr>PowerPoint 演示文稿</vt:lpstr>
      <vt:lpstr>定理2. 若</vt:lpstr>
      <vt:lpstr>PowerPoint 演示文稿</vt:lpstr>
      <vt:lpstr>例1.求幂级数</vt:lpstr>
      <vt:lpstr>例2. 求下列幂级数的收敛域 :</vt:lpstr>
      <vt:lpstr>例3.</vt:lpstr>
      <vt:lpstr>例4.</vt:lpstr>
      <vt:lpstr>三、幂级数的运算</vt:lpstr>
      <vt:lpstr>定理4  若幂级数</vt:lpstr>
      <vt:lpstr>例5. 求级数</vt:lpstr>
      <vt:lpstr>PowerPoint 演示文稿</vt:lpstr>
      <vt:lpstr>例6. </vt:lpstr>
      <vt:lpstr>例7.</vt:lpstr>
      <vt:lpstr>PowerPoint 演示文稿</vt:lpstr>
      <vt:lpstr>内容小结</vt:lpstr>
      <vt:lpstr>PowerPoint 演示文稿</vt:lpstr>
      <vt:lpstr>答: 不能. </vt:lpstr>
      <vt:lpstr>阿贝尔(1802 – 1829)</vt:lpstr>
      <vt:lpstr>备用题  求极限</vt:lpstr>
      <vt:lpstr>阿贝尔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 幂级数</dc:title>
  <dc:creator>曹璎珞，李安昌</dc:creator>
  <cp:lastModifiedBy>houjy</cp:lastModifiedBy>
  <cp:revision>113</cp:revision>
  <dcterms:created xsi:type="dcterms:W3CDTF">2001-04-21T09:02:52Z</dcterms:created>
  <dcterms:modified xsi:type="dcterms:W3CDTF">2020-05-18T12:24:17Z</dcterms:modified>
</cp:coreProperties>
</file>