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3" r:id="rId3"/>
    <p:sldId id="258" r:id="rId4"/>
    <p:sldId id="305" r:id="rId5"/>
    <p:sldId id="264" r:id="rId6"/>
    <p:sldId id="277" r:id="rId7"/>
    <p:sldId id="278" r:id="rId8"/>
    <p:sldId id="304" r:id="rId9"/>
    <p:sldId id="296" r:id="rId10"/>
    <p:sldId id="298" r:id="rId11"/>
    <p:sldId id="299" r:id="rId12"/>
    <p:sldId id="300" r:id="rId13"/>
  </p:sldIdLst>
  <p:sldSz cx="9144000" cy="6858000" type="screen4x3"/>
  <p:notesSz cx="6858000" cy="9144000"/>
  <p:custShowLst>
    <p:custShow name="例3附注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FF99FF"/>
    <a:srgbClr val="006600"/>
    <a:srgbClr val="CCFF33"/>
    <a:srgbClr val="0051A2"/>
    <a:srgbClr val="0066CC"/>
    <a:srgbClr val="005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91059" autoAdjust="0"/>
  </p:normalViewPr>
  <p:slideViewPr>
    <p:cSldViewPr>
      <p:cViewPr varScale="1">
        <p:scale>
          <a:sx n="48" d="100"/>
          <a:sy n="48" d="100"/>
        </p:scale>
        <p:origin x="-1282" y="-67"/>
      </p:cViewPr>
      <p:guideLst>
        <p:guide orient="horz" pos="360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emf"/><Relationship Id="rId18" Type="http://schemas.openxmlformats.org/officeDocument/2006/relationships/image" Target="../media/image123.emf"/><Relationship Id="rId3" Type="http://schemas.openxmlformats.org/officeDocument/2006/relationships/image" Target="../media/image108.emf"/><Relationship Id="rId21" Type="http://schemas.openxmlformats.org/officeDocument/2006/relationships/image" Target="../media/image126.emf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17" Type="http://schemas.openxmlformats.org/officeDocument/2006/relationships/image" Target="../media/image122.emf"/><Relationship Id="rId2" Type="http://schemas.openxmlformats.org/officeDocument/2006/relationships/image" Target="../media/image107.emf"/><Relationship Id="rId16" Type="http://schemas.openxmlformats.org/officeDocument/2006/relationships/image" Target="../media/image121.emf"/><Relationship Id="rId20" Type="http://schemas.openxmlformats.org/officeDocument/2006/relationships/image" Target="../media/image125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5" Type="http://schemas.openxmlformats.org/officeDocument/2006/relationships/image" Target="../media/image120.emf"/><Relationship Id="rId10" Type="http://schemas.openxmlformats.org/officeDocument/2006/relationships/image" Target="../media/image115.emf"/><Relationship Id="rId19" Type="http://schemas.openxmlformats.org/officeDocument/2006/relationships/image" Target="../media/image124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Relationship Id="rId14" Type="http://schemas.openxmlformats.org/officeDocument/2006/relationships/image" Target="../media/image11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18" Type="http://schemas.openxmlformats.org/officeDocument/2006/relationships/image" Target="../media/image68.emf"/><Relationship Id="rId3" Type="http://schemas.openxmlformats.org/officeDocument/2006/relationships/image" Target="../media/image53.emf"/><Relationship Id="rId21" Type="http://schemas.openxmlformats.org/officeDocument/2006/relationships/image" Target="../media/image71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17" Type="http://schemas.openxmlformats.org/officeDocument/2006/relationships/image" Target="../media/image67.emf"/><Relationship Id="rId2" Type="http://schemas.openxmlformats.org/officeDocument/2006/relationships/image" Target="../media/image52.emf"/><Relationship Id="rId16" Type="http://schemas.openxmlformats.org/officeDocument/2006/relationships/image" Target="../media/image66.emf"/><Relationship Id="rId20" Type="http://schemas.openxmlformats.org/officeDocument/2006/relationships/image" Target="../media/image70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5" Type="http://schemas.openxmlformats.org/officeDocument/2006/relationships/image" Target="../media/image65.emf"/><Relationship Id="rId10" Type="http://schemas.openxmlformats.org/officeDocument/2006/relationships/image" Target="../media/image60.emf"/><Relationship Id="rId19" Type="http://schemas.openxmlformats.org/officeDocument/2006/relationships/image" Target="../media/image69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Relationship Id="rId22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5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12" Type="http://schemas.openxmlformats.org/officeDocument/2006/relationships/image" Target="../media/image84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8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C4B32D3A-6790-4056-91C7-370CCDC63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680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232B911E-2F5A-44B2-9BFA-96534267F4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069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7366D-40ED-43F6-948E-469383151C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89396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5AAC-7B08-43AE-B23B-33360EC5FA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25206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834FF-6CE2-4DCF-854A-6B7265809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96161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823B3-6A84-4E2A-82AE-8CA1ED07A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64274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09D7-8AA3-45AC-8211-F2AAC85D4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19489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3432E-1D44-467D-8081-7F31013CE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19068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A2DC8-762A-45CD-9EC2-D15AE3960A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6826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9427-0EDC-4CFD-8496-DA7337EC3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06591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2DFD2-2DF5-464C-89AC-84364622D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19727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6CEDF-1DB6-449D-9BFD-2687399BC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91797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B813-8932-40D5-83C8-DA8E06247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65016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400F22BB-7991-4F4E-9084-520177333A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2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032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slide" Target="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4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13.emf"/><Relationship Id="rId26" Type="http://schemas.openxmlformats.org/officeDocument/2006/relationships/image" Target="../media/image117.emf"/><Relationship Id="rId39" Type="http://schemas.openxmlformats.org/officeDocument/2006/relationships/oleObject" Target="../embeddings/oleObject118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21.emf"/><Relationship Id="rId42" Type="http://schemas.openxmlformats.org/officeDocument/2006/relationships/image" Target="../media/image125.e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38" Type="http://schemas.openxmlformats.org/officeDocument/2006/relationships/image" Target="../media/image12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29" Type="http://schemas.openxmlformats.org/officeDocument/2006/relationships/oleObject" Target="../embeddings/oleObject113.bin"/><Relationship Id="rId41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6.emf"/><Relationship Id="rId32" Type="http://schemas.openxmlformats.org/officeDocument/2006/relationships/image" Target="../media/image120.emf"/><Relationship Id="rId37" Type="http://schemas.openxmlformats.org/officeDocument/2006/relationships/oleObject" Target="../embeddings/oleObject117.bin"/><Relationship Id="rId40" Type="http://schemas.openxmlformats.org/officeDocument/2006/relationships/image" Target="../media/image124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8.emf"/><Relationship Id="rId36" Type="http://schemas.openxmlformats.org/officeDocument/2006/relationships/image" Target="../media/image122.emf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4" Type="http://schemas.openxmlformats.org/officeDocument/2006/relationships/image" Target="../media/image126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9.emf"/><Relationship Id="rId35" Type="http://schemas.openxmlformats.org/officeDocument/2006/relationships/oleObject" Target="../embeddings/oleObject116.bin"/><Relationship Id="rId43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9" Type="http://schemas.openxmlformats.org/officeDocument/2006/relationships/oleObject" Target="../embeddings/oleObject63.bin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66.emf"/><Relationship Id="rId42" Type="http://schemas.openxmlformats.org/officeDocument/2006/relationships/image" Target="../media/image70.e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38" Type="http://schemas.openxmlformats.org/officeDocument/2006/relationships/image" Target="../media/image68.emf"/><Relationship Id="rId46" Type="http://schemas.openxmlformats.org/officeDocument/2006/relationships/image" Target="../media/image7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oleObject" Target="../embeddings/oleObject58.bin"/><Relationship Id="rId41" Type="http://schemas.openxmlformats.org/officeDocument/2006/relationships/oleObject" Target="../embeddings/oleObject6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1.emf"/><Relationship Id="rId32" Type="http://schemas.openxmlformats.org/officeDocument/2006/relationships/image" Target="../media/image65.emf"/><Relationship Id="rId37" Type="http://schemas.openxmlformats.org/officeDocument/2006/relationships/oleObject" Target="../embeddings/oleObject62.bin"/><Relationship Id="rId40" Type="http://schemas.openxmlformats.org/officeDocument/2006/relationships/image" Target="../media/image69.emf"/><Relationship Id="rId45" Type="http://schemas.openxmlformats.org/officeDocument/2006/relationships/oleObject" Target="../embeddings/oleObject66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3.emf"/><Relationship Id="rId36" Type="http://schemas.openxmlformats.org/officeDocument/2006/relationships/image" Target="../media/image67.emf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4" Type="http://schemas.openxmlformats.org/officeDocument/2006/relationships/image" Target="../media/image71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64.emf"/><Relationship Id="rId35" Type="http://schemas.openxmlformats.org/officeDocument/2006/relationships/oleObject" Target="../embeddings/oleObject61.bin"/><Relationship Id="rId43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3.e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85.e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7"/>
          <p:cNvSpPr>
            <a:spLocks noChangeArrowheads="1"/>
          </p:cNvSpPr>
          <p:nvPr/>
        </p:nvSpPr>
        <p:spPr bwMode="auto"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21336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62200" y="20574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两类问题</a:t>
            </a:r>
            <a:r>
              <a:rPr lang="en-US" altLang="zh-CN"/>
              <a:t>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38600" y="2057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在收敛域内</a:t>
            </a:r>
          </a:p>
        </p:txBody>
      </p:sp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6286500" y="2886075"/>
            <a:ext cx="2019300" cy="530225"/>
            <a:chOff x="3208" y="1842"/>
            <a:chExt cx="1272" cy="334"/>
          </a:xfrm>
        </p:grpSpPr>
        <p:sp>
          <p:nvSpPr>
            <p:cNvPr id="2068" name="Text Box 5"/>
            <p:cNvSpPr txBox="1">
              <a:spLocks noChangeArrowheads="1"/>
            </p:cNvSpPr>
            <p:nvPr/>
          </p:nvSpPr>
          <p:spPr bwMode="auto">
            <a:xfrm>
              <a:off x="3208" y="184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和函数</a:t>
              </a:r>
            </a:p>
          </p:txBody>
        </p:sp>
        <p:graphicFrame>
          <p:nvGraphicFramePr>
            <p:cNvPr id="2069" name="Object 6"/>
            <p:cNvGraphicFramePr>
              <a:graphicFrameLocks noChangeAspect="1"/>
            </p:cNvGraphicFramePr>
            <p:nvPr/>
          </p:nvGraphicFramePr>
          <p:xfrm>
            <a:off x="4032" y="1920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3" imgW="704816" imgH="400042" progId="Equation.3">
                    <p:embed/>
                  </p:oleObj>
                </mc:Choice>
                <mc:Fallback>
                  <p:oleObj name="Equation" r:id="rId3" imgW="704816" imgH="40004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413000" y="2667000"/>
          <a:ext cx="2349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2343087" imgH="1095390" progId="Equation.3">
                  <p:embed/>
                </p:oleObj>
              </mc:Choice>
              <mc:Fallback>
                <p:oleObj name="Equation" r:id="rId5" imgW="2343087" imgH="10953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667000"/>
                        <a:ext cx="2349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3" name="Group 35"/>
          <p:cNvGrpSpPr>
            <a:grpSpLocks/>
          </p:cNvGrpSpPr>
          <p:nvPr/>
        </p:nvGrpSpPr>
        <p:grpSpPr bwMode="auto">
          <a:xfrm>
            <a:off x="4851400" y="2681288"/>
            <a:ext cx="1371600" cy="519112"/>
            <a:chOff x="2496" y="1713"/>
            <a:chExt cx="864" cy="327"/>
          </a:xfrm>
        </p:grpSpPr>
        <p:sp>
          <p:nvSpPr>
            <p:cNvPr id="2066" name="Text Box 12"/>
            <p:cNvSpPr txBox="1">
              <a:spLocks noChangeArrowheads="1"/>
            </p:cNvSpPr>
            <p:nvPr/>
          </p:nvSpPr>
          <p:spPr bwMode="auto">
            <a:xfrm>
              <a:off x="2496" y="1713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求 和</a:t>
              </a:r>
            </a:p>
          </p:txBody>
        </p:sp>
        <p:sp>
          <p:nvSpPr>
            <p:cNvPr id="2067" name="Line 7"/>
            <p:cNvSpPr>
              <a:spLocks noChangeShapeType="1"/>
            </p:cNvSpPr>
            <p:nvPr/>
          </p:nvSpPr>
          <p:spPr bwMode="auto">
            <a:xfrm>
              <a:off x="2496" y="202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851400" y="3252788"/>
            <a:ext cx="1447800" cy="519112"/>
            <a:chOff x="2496" y="2073"/>
            <a:chExt cx="912" cy="327"/>
          </a:xfrm>
        </p:grpSpPr>
        <p:sp>
          <p:nvSpPr>
            <p:cNvPr id="2064" name="Text Box 8"/>
            <p:cNvSpPr txBox="1">
              <a:spLocks noChangeArrowheads="1"/>
            </p:cNvSpPr>
            <p:nvPr/>
          </p:nvSpPr>
          <p:spPr bwMode="auto">
            <a:xfrm>
              <a:off x="2496" y="2073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展 开</a:t>
              </a:r>
            </a:p>
          </p:txBody>
        </p:sp>
        <p:sp>
          <p:nvSpPr>
            <p:cNvPr id="2065" name="Line 11"/>
            <p:cNvSpPr>
              <a:spLocks noChangeShapeType="1"/>
            </p:cNvSpPr>
            <p:nvPr/>
          </p:nvSpPr>
          <p:spPr bwMode="auto">
            <a:xfrm flipH="1">
              <a:off x="2496" y="2109"/>
              <a:ext cx="8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676400" y="4068763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本节内容</a:t>
            </a:r>
            <a:r>
              <a:rPr lang="en-US" altLang="zh-CN" sz="3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2517775" y="4754563"/>
            <a:ext cx="4594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一、泰勒 </a:t>
            </a:r>
            <a:r>
              <a:rPr lang="en-US" altLang="zh-CN" sz="3200" b="1"/>
              <a:t>( Taylor ) </a:t>
            </a:r>
            <a:r>
              <a:rPr lang="zh-CN" altLang="en-US" sz="3200" b="1"/>
              <a:t>级数</a:t>
            </a:r>
            <a:r>
              <a:rPr lang="zh-CN" altLang="en-US" sz="3200"/>
              <a:t> </a:t>
            </a:r>
          </a:p>
        </p:txBody>
      </p:sp>
      <p:sp>
        <p:nvSpPr>
          <p:cNvPr id="7210" name="Text Box 4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2517775" y="5516563"/>
            <a:ext cx="4568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二、函数展开成幂级数   </a:t>
            </a:r>
          </a:p>
        </p:txBody>
      </p:sp>
      <p:sp>
        <p:nvSpPr>
          <p:cNvPr id="2061" name="Text Box 46"/>
          <p:cNvSpPr txBox="1">
            <a:spLocks noChangeArrowheads="1"/>
          </p:cNvSpPr>
          <p:nvPr/>
        </p:nvSpPr>
        <p:spPr bwMode="auto">
          <a:xfrm>
            <a:off x="2028825" y="914400"/>
            <a:ext cx="5210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函数展开成幂级数 </a:t>
            </a:r>
          </a:p>
        </p:txBody>
      </p:sp>
      <p:graphicFrame>
        <p:nvGraphicFramePr>
          <p:cNvPr id="2062" name="Object 58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BMP 图象" r:id="rId8" imgW="3390476" imgH="3409524" progId="Paint.Picture">
                  <p:embed/>
                </p:oleObj>
              </mc:Choice>
              <mc:Fallback>
                <p:oleObj name="BMP 图象" r:id="rId8" imgW="3390476" imgH="3409524" progId="Paint.Picture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59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build="p" autoUpdateAnimBg="0" advAuto="0"/>
      <p:bldP spid="7185" grpId="0" build="p" autoUpdateAnimBg="0"/>
      <p:bldP spid="7209" grpId="0" build="p" autoUpdateAnimBg="0" advAuto="0"/>
      <p:bldP spid="721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2362200" cy="5588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函数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828800" y="1155700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3" imgW="1514368" imgH="457267" progId="Equation.3">
                  <p:embed/>
                </p:oleObj>
              </mc:Choice>
              <mc:Fallback>
                <p:oleObj name="Equation" r:id="rId3" imgW="1514368" imgH="45726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55700"/>
                        <a:ext cx="152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52800" y="11366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 “</a:t>
            </a:r>
            <a:r>
              <a:rPr lang="zh-CN" altLang="en-US">
                <a:solidFill>
                  <a:schemeClr val="tx2"/>
                </a:solidFill>
              </a:rPr>
              <a:t>有泰勒级数</a:t>
            </a:r>
            <a:r>
              <a:rPr lang="zh-CN" altLang="en-US"/>
              <a:t>” 与 “</a:t>
            </a:r>
            <a:r>
              <a:rPr lang="zh-CN" altLang="en-US">
                <a:solidFill>
                  <a:schemeClr val="tx2"/>
                </a:solidFill>
              </a:rPr>
              <a:t>能展成泰勒级</a:t>
            </a:r>
            <a:endParaRPr lang="zh-CN" alt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04800" y="1690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数</a:t>
            </a:r>
            <a:r>
              <a:rPr lang="zh-CN" altLang="en-US"/>
              <a:t>” 有何不同 </a:t>
            </a:r>
            <a:r>
              <a:rPr lang="en-US" altLang="zh-CN"/>
              <a:t>?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9600" y="22399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后者必需证明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3778250" y="2260600"/>
          <a:ext cx="228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5" imgW="2276411" imgH="647571" progId="Equation.3">
                  <p:embed/>
                </p:oleObj>
              </mc:Choice>
              <mc:Fallback>
                <p:oleObj name="Equation" r:id="rId5" imgW="2276411" imgH="64757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260600"/>
                        <a:ext cx="228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019800" y="2209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前者无此要求</a:t>
            </a:r>
            <a:r>
              <a:rPr lang="en-US" altLang="zh-CN"/>
              <a:t>.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85800" y="3214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如何求</a:t>
            </a: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2260600" y="3200400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7" imgW="1466859" imgH="495328" progId="Equation.3">
                  <p:embed/>
                </p:oleObj>
              </mc:Choice>
              <mc:Fallback>
                <p:oleObj name="Equation" r:id="rId7" imgW="1466859" imgH="49532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200400"/>
                        <a:ext cx="147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657600" y="32019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的幂级数 </a:t>
            </a:r>
            <a:r>
              <a:rPr lang="en-US" altLang="zh-CN"/>
              <a:t>?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09600" y="3962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828800" y="3792538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9" imgW="2314473" imgH="838144" progId="Equation.3">
                  <p:embed/>
                </p:oleObj>
              </mc:Choice>
              <mc:Fallback>
                <p:oleObj name="Equation" r:id="rId9" imgW="2314473" imgH="83814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92538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4343400" y="3762375"/>
          <a:ext cx="316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1" imgW="3152909" imgH="1009552" progId="Equation.3">
                  <p:embed/>
                </p:oleObj>
              </mc:Choice>
              <mc:Fallback>
                <p:oleObj name="Equation" r:id="rId11" imgW="3152909" imgH="10095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62375"/>
                        <a:ext cx="316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2171700" y="4826000"/>
          <a:ext cx="350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13" imgW="3495734" imgH="1028717" progId="Equation.3">
                  <p:embed/>
                </p:oleObj>
              </mc:Choice>
              <mc:Fallback>
                <p:oleObj name="Equation" r:id="rId13" imgW="3495734" imgH="102871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826000"/>
                        <a:ext cx="350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6362700" y="5159375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15" imgW="2038324" imgH="400042" progId="Equation.3">
                  <p:embed/>
                </p:oleObj>
              </mc:Choice>
              <mc:Fallback>
                <p:oleObj name="Equation" r:id="rId15" imgW="2038324" imgH="40004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159375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Oval 20"/>
          <p:cNvSpPr>
            <a:spLocks noChangeArrowheads="1"/>
          </p:cNvSpPr>
          <p:nvPr/>
        </p:nvSpPr>
        <p:spPr bwMode="auto">
          <a:xfrm>
            <a:off x="3695700" y="3940175"/>
            <a:ext cx="533400" cy="609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7581900" y="4032250"/>
          <a:ext cx="96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7" imgW="952621" imgH="495328" progId="Equation.3">
                  <p:embed/>
                </p:oleObj>
              </mc:Choice>
              <mc:Fallback>
                <p:oleObj name="Equation" r:id="rId17" imgW="952621" imgH="49532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4032250"/>
                        <a:ext cx="96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7" grpId="0" autoUpdateAnimBg="0"/>
      <p:bldP spid="56328" grpId="0" autoUpdateAnimBg="0"/>
      <p:bldP spid="56329" grpId="0" autoUpdateAnimBg="0"/>
      <p:bldP spid="56331" grpId="0" autoUpdateAnimBg="0"/>
      <p:bldP spid="56332" grpId="0" autoUpdateAnimBg="0"/>
      <p:bldP spid="56334" grpId="0" autoUpdateAnimBg="0"/>
      <p:bldP spid="56335" grpId="0" autoUpdateAnimBg="0"/>
      <p:bldP spid="56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9812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备用题  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将下列函数展开成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755900" y="977900"/>
          <a:ext cx="273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3" imgW="2724243" imgH="838144" progId="Equation.3">
                  <p:embed/>
                </p:oleObj>
              </mc:Choice>
              <mc:Fallback>
                <p:oleObj name="Equation" r:id="rId3" imgW="2724243" imgH="838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977900"/>
                        <a:ext cx="273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371600" y="2187575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5" imgW="1104868" imgH="409489" progId="Equation.3">
                  <p:embed/>
                </p:oleObj>
              </mc:Choice>
              <mc:Fallback>
                <p:oleObj name="Equation" r:id="rId5" imgW="1104868" imgH="40948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87575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590800" y="1939925"/>
          <a:ext cx="88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7" imgW="876228" imgH="866757" progId="Equation.3">
                  <p:embed/>
                </p:oleObj>
              </mc:Choice>
              <mc:Fallback>
                <p:oleObj name="Equation" r:id="rId7" imgW="876228" imgH="8667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39925"/>
                        <a:ext cx="88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581400" y="1905000"/>
          <a:ext cx="218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9" imgW="2171674" imgH="1009552" progId="Equation.3">
                  <p:embed/>
                </p:oleObj>
              </mc:Choice>
              <mc:Fallback>
                <p:oleObj name="Equation" r:id="rId9" imgW="2171674" imgH="10095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2184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6172200" y="21844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11" imgW="1504920" imgH="400042" progId="Equation.3">
                  <p:embed/>
                </p:oleObj>
              </mc:Choice>
              <mc:Fallback>
                <p:oleObj name="Equation" r:id="rId11" imgW="1504920" imgH="40004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844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685800" y="3352800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13" imgW="2457542" imgH="400042" progId="Equation.3">
                  <p:embed/>
                </p:oleObj>
              </mc:Choice>
              <mc:Fallback>
                <p:oleObj name="Equation" r:id="rId13" imgW="2457542" imgH="40004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3200400" y="3073400"/>
          <a:ext cx="247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15" imgW="2466990" imgH="933430" progId="Equation.3">
                  <p:embed/>
                </p:oleObj>
              </mc:Choice>
              <mc:Fallback>
                <p:oleObj name="Equation" r:id="rId15" imgW="2466990" imgH="9334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73400"/>
                        <a:ext cx="2476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5791200" y="3035300"/>
          <a:ext cx="229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7" imgW="2286129" imgH="952596" progId="Equation.3">
                  <p:embed/>
                </p:oleObj>
              </mc:Choice>
              <mc:Fallback>
                <p:oleObj name="Equation" r:id="rId17" imgW="2286129" imgH="9525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35300"/>
                        <a:ext cx="229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85800" y="43434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 </a:t>
            </a:r>
            <a:r>
              <a:rPr lang="en-US" altLang="zh-CN">
                <a:sym typeface="Symbol" pitchFamily="18" charset="2"/>
              </a:rPr>
              <a:t> </a:t>
            </a:r>
            <a:r>
              <a:rPr lang="en-US" altLang="zh-CN"/>
              <a:t>1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此级数条件收敛</a:t>
            </a:r>
            <a:r>
              <a:rPr lang="en-US" altLang="zh-CN"/>
              <a:t>,</a:t>
            </a: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4876800" y="4203700"/>
          <a:ext cx="139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9" imgW="1390735" imgH="819248" progId="Equation.3">
                  <p:embed/>
                </p:oleObj>
              </mc:Choice>
              <mc:Fallback>
                <p:oleObj name="Equation" r:id="rId19" imgW="1390735" imgH="81924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03700"/>
                        <a:ext cx="139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911350" y="5003800"/>
          <a:ext cx="3987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21" imgW="3981358" imgH="1085943" progId="Equation.3">
                  <p:embed/>
                </p:oleObj>
              </mc:Choice>
              <mc:Fallback>
                <p:oleObj name="Equation" r:id="rId21" imgW="3981358" imgH="108594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003800"/>
                        <a:ext cx="3987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6184900" y="5321300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23" imgW="1504920" imgH="380876" progId="Equation.3">
                  <p:embed/>
                </p:oleObj>
              </mc:Choice>
              <mc:Fallback>
                <p:oleObj name="Equation" r:id="rId23" imgW="1504920" imgH="3808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5321300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248400" y="43338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因此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 autoUpdateAnimBg="0"/>
      <p:bldP spid="59407" grpId="0" build="p" autoUpdateAnimBg="0"/>
      <p:bldP spid="594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361950" y="4953000"/>
            <a:ext cx="8477250" cy="1397000"/>
            <a:chOff x="228" y="3168"/>
            <a:chExt cx="5340" cy="880"/>
          </a:xfrm>
        </p:grpSpPr>
        <p:graphicFrame>
          <p:nvGraphicFramePr>
            <p:cNvPr id="24599" name="Object 3"/>
            <p:cNvGraphicFramePr>
              <a:graphicFrameLocks noChangeAspect="1"/>
            </p:cNvGraphicFramePr>
            <p:nvPr/>
          </p:nvGraphicFramePr>
          <p:xfrm>
            <a:off x="228" y="3344"/>
            <a:ext cx="10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7" name="Equation" r:id="rId3" imgW="1714394" imgH="400042" progId="Equation.3">
                    <p:embed/>
                  </p:oleObj>
                </mc:Choice>
                <mc:Fallback>
                  <p:oleObj name="Equation" r:id="rId3" imgW="1714394" imgH="40004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" y="3344"/>
                          <a:ext cx="10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4"/>
            <p:cNvGraphicFramePr>
              <a:graphicFrameLocks noChangeAspect="1"/>
            </p:cNvGraphicFramePr>
            <p:nvPr/>
          </p:nvGraphicFramePr>
          <p:xfrm>
            <a:off x="1392" y="3408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Equation" r:id="rId5" imgW="495341" imgH="228634" progId="Equation.3">
                    <p:embed/>
                  </p:oleObj>
                </mc:Choice>
                <mc:Fallback>
                  <p:oleObj name="Equation" r:id="rId5" imgW="495341" imgH="22863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08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5"/>
            <p:cNvGraphicFramePr>
              <a:graphicFrameLocks noChangeAspect="1"/>
            </p:cNvGraphicFramePr>
            <p:nvPr/>
          </p:nvGraphicFramePr>
          <p:xfrm>
            <a:off x="4288" y="3792"/>
            <a:ext cx="11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Equation" r:id="rId7" imgW="1790788" imgH="400042" progId="Equation.3">
                    <p:embed/>
                  </p:oleObj>
                </mc:Choice>
                <mc:Fallback>
                  <p:oleObj name="Equation" r:id="rId7" imgW="1790788" imgH="40004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3792"/>
                          <a:ext cx="11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6"/>
            <p:cNvGraphicFramePr>
              <a:graphicFrameLocks noChangeAspect="1"/>
            </p:cNvGraphicFramePr>
            <p:nvPr/>
          </p:nvGraphicFramePr>
          <p:xfrm>
            <a:off x="1783" y="3204"/>
            <a:ext cx="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Equation" r:id="rId9" imgW="895394" imgH="838144" progId="Equation.3">
                    <p:embed/>
                  </p:oleObj>
                </mc:Choice>
                <mc:Fallback>
                  <p:oleObj name="Equation" r:id="rId9" imgW="895394" imgH="83814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3204"/>
                          <a:ext cx="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7"/>
            <p:cNvGraphicFramePr>
              <a:graphicFrameLocks noChangeAspect="1"/>
            </p:cNvGraphicFramePr>
            <p:nvPr/>
          </p:nvGraphicFramePr>
          <p:xfrm>
            <a:off x="2392" y="3207"/>
            <a:ext cx="54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11" imgW="857332" imgH="838144" progId="Equation.3">
                    <p:embed/>
                  </p:oleObj>
                </mc:Choice>
                <mc:Fallback>
                  <p:oleObj name="Equation" r:id="rId11" imgW="857332" imgH="83814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3207"/>
                          <a:ext cx="54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8"/>
            <p:cNvGraphicFramePr>
              <a:graphicFrameLocks noChangeAspect="1"/>
            </p:cNvGraphicFramePr>
            <p:nvPr/>
          </p:nvGraphicFramePr>
          <p:xfrm>
            <a:off x="2936" y="3208"/>
            <a:ext cx="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13" imgW="895394" imgH="838144" progId="Equation.3">
                    <p:embed/>
                  </p:oleObj>
                </mc:Choice>
                <mc:Fallback>
                  <p:oleObj name="Equation" r:id="rId13" imgW="895394" imgH="83814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3208"/>
                          <a:ext cx="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9"/>
            <p:cNvGraphicFramePr>
              <a:graphicFrameLocks noChangeAspect="1"/>
            </p:cNvGraphicFramePr>
            <p:nvPr/>
          </p:nvGraphicFramePr>
          <p:xfrm>
            <a:off x="3568" y="3168"/>
            <a:ext cx="20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3" name="Equation" r:id="rId15" imgW="3162357" imgH="933430" progId="Equation.3">
                    <p:embed/>
                  </p:oleObj>
                </mc:Choice>
                <mc:Fallback>
                  <p:oleObj name="Equation" r:id="rId15" imgW="3162357" imgH="93343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168"/>
                          <a:ext cx="20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2954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将</a:t>
            </a:r>
          </a:p>
        </p:txBody>
      </p:sp>
      <p:sp>
        <p:nvSpPr>
          <p:cNvPr id="24580" name="Text Box 12"/>
          <p:cNvSpPr txBox="1">
            <a:spLocks noChangeArrowheads="1"/>
          </p:cNvSpPr>
          <p:nvPr/>
        </p:nvSpPr>
        <p:spPr bwMode="auto">
          <a:xfrm>
            <a:off x="4800600" y="304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 i="1"/>
              <a:t>x</a:t>
            </a:r>
            <a:r>
              <a:rPr lang="en-US" altLang="zh-CN"/>
              <a:t> = 0</a:t>
            </a:r>
            <a:r>
              <a:rPr lang="zh-CN" altLang="en-US"/>
              <a:t>处展为幂级数</a:t>
            </a:r>
            <a:r>
              <a:rPr lang="en-US" altLang="zh-CN"/>
              <a:t>.</a:t>
            </a:r>
          </a:p>
        </p:txBody>
      </p:sp>
      <p:graphicFrame>
        <p:nvGraphicFramePr>
          <p:cNvPr id="24581" name="Object 13"/>
          <p:cNvGraphicFramePr>
            <a:graphicFrameLocks noChangeAspect="1"/>
          </p:cNvGraphicFramePr>
          <p:nvPr/>
        </p:nvGraphicFramePr>
        <p:xfrm>
          <a:off x="1524000" y="330200"/>
          <a:ext cx="323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17" imgW="3229033" imgH="495328" progId="Equation.3">
                  <p:embed/>
                </p:oleObj>
              </mc:Choice>
              <mc:Fallback>
                <p:oleObj name="Equation" r:id="rId17" imgW="3229033" imgH="49532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0200"/>
                        <a:ext cx="323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09600" y="10048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1295400" y="927100"/>
          <a:ext cx="488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19" imgW="4876752" imgH="590615" progId="Equation.3">
                  <p:embed/>
                </p:oleObj>
              </mc:Choice>
              <mc:Fallback>
                <p:oleObj name="Equation" r:id="rId19" imgW="4876752" imgH="5906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27100"/>
                        <a:ext cx="4889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498600" y="1849438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1" imgW="1486024" imgH="400042" progId="Equation.3">
                  <p:embed/>
                </p:oleObj>
              </mc:Choice>
              <mc:Fallback>
                <p:oleObj name="Equation" r:id="rId21" imgW="1486024" imgH="40004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49438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6515100" y="990600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23" imgW="2543113" imgH="904817" progId="Equation.3">
                  <p:embed/>
                </p:oleObj>
              </mc:Choice>
              <mc:Fallback>
                <p:oleObj name="Equation" r:id="rId23" imgW="2543113" imgH="90481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990600"/>
                        <a:ext cx="25527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043238" y="1473200"/>
          <a:ext cx="1206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25" imgW="1200157" imgH="1104838" progId="Equation.3">
                  <p:embed/>
                </p:oleObj>
              </mc:Choice>
              <mc:Fallback>
                <p:oleObj name="Equation" r:id="rId25" imgW="1200157" imgH="110483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473200"/>
                        <a:ext cx="12065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4724400" y="1852613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27" imgW="1666885" imgH="400042" progId="Equation.3">
                  <p:embed/>
                </p:oleObj>
              </mc:Choice>
              <mc:Fallback>
                <p:oleObj name="Equation" r:id="rId27" imgW="1666885" imgH="40004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52613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1524000" y="2946400"/>
          <a:ext cx="1435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29" imgW="1428797" imgH="590615" progId="Equation.3">
                  <p:embed/>
                </p:oleObj>
              </mc:Choice>
              <mc:Fallback>
                <p:oleObj name="Equation" r:id="rId29" imgW="1428797" imgH="59061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46400"/>
                        <a:ext cx="1435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2986088" y="2667000"/>
          <a:ext cx="266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31" imgW="2657568" imgH="1095390" progId="Equation.3">
                  <p:embed/>
                </p:oleObj>
              </mc:Choice>
              <mc:Fallback>
                <p:oleObj name="Equation" r:id="rId31" imgW="2657568" imgH="109539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667000"/>
                        <a:ext cx="2667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30"/>
          <p:cNvGraphicFramePr>
            <a:graphicFrameLocks noChangeAspect="1"/>
          </p:cNvGraphicFramePr>
          <p:nvPr/>
        </p:nvGraphicFramePr>
        <p:xfrm>
          <a:off x="6019800" y="288925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33" imgW="1809684" imgH="600062" progId="Equation.3">
                  <p:embed/>
                </p:oleObj>
              </mc:Choice>
              <mc:Fallback>
                <p:oleObj name="Equation" r:id="rId33" imgW="1809684" imgH="60006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8925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228600" y="4953000"/>
            <a:ext cx="876935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45" name="Object 29"/>
          <p:cNvGraphicFramePr>
            <a:graphicFrameLocks noChangeAspect="1"/>
          </p:cNvGraphicFramePr>
          <p:nvPr/>
        </p:nvGraphicFramePr>
        <p:xfrm>
          <a:off x="2368550" y="5105400"/>
          <a:ext cx="39211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35" imgW="3914683" imgH="1095390" progId="Equation.3">
                  <p:embed/>
                </p:oleObj>
              </mc:Choice>
              <mc:Fallback>
                <p:oleObj name="Equation" r:id="rId35" imgW="3914683" imgH="109539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5105400"/>
                        <a:ext cx="39211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/>
          <p:cNvGraphicFramePr>
            <a:graphicFrameLocks noChangeAspect="1"/>
          </p:cNvGraphicFramePr>
          <p:nvPr/>
        </p:nvGraphicFramePr>
        <p:xfrm>
          <a:off x="6642100" y="533400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7" imgW="1809684" imgH="600062" progId="Equation.3">
                  <p:embed/>
                </p:oleObj>
              </mc:Choice>
              <mc:Fallback>
                <p:oleObj name="Equation" r:id="rId37" imgW="1809684" imgH="60006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533400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6400800" y="914400"/>
            <a:ext cx="2667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63525" y="41290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/>
        </p:nvGraphicFramePr>
        <p:xfrm>
          <a:off x="1520825" y="4241800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39" imgW="1628823" imgH="400042" progId="Equation.3">
                  <p:embed/>
                </p:oleObj>
              </mc:Choice>
              <mc:Fallback>
                <p:oleObj name="Equation" r:id="rId39" imgW="1628823" imgH="40004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241800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7"/>
          <p:cNvGraphicFramePr>
            <a:graphicFrameLocks noChangeAspect="1"/>
          </p:cNvGraphicFramePr>
          <p:nvPr/>
        </p:nvGraphicFramePr>
        <p:xfrm>
          <a:off x="3165475" y="3895725"/>
          <a:ext cx="116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41" imgW="1162095" imgH="1028717" progId="Equation.3">
                  <p:embed/>
                </p:oleObj>
              </mc:Choice>
              <mc:Fallback>
                <p:oleObj name="Equation" r:id="rId41" imgW="1162095" imgH="102871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895725"/>
                        <a:ext cx="1168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4416425" y="3835400"/>
          <a:ext cx="2781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43" imgW="2771753" imgH="1104838" progId="Equation.3">
                  <p:embed/>
                </p:oleObj>
              </mc:Choice>
              <mc:Fallback>
                <p:oleObj name="Equation" r:id="rId43" imgW="2771753" imgH="110483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3835400"/>
                        <a:ext cx="2781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build="p" autoUpdateAnimBg="0"/>
      <p:bldP spid="60426" grpId="0" animBg="1"/>
      <p:bldP spid="60449" grpId="0" animBg="1"/>
      <p:bldP spid="6044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7244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一、泰勒 </a:t>
            </a:r>
            <a:r>
              <a:rPr lang="en-US" altLang="zh-CN" sz="3200" b="1" smtClean="0">
                <a:ea typeface="楷体_GB2312" pitchFamily="49" charset="-122"/>
              </a:rPr>
              <a:t>( Taylor ) </a:t>
            </a:r>
            <a:r>
              <a:rPr lang="zh-CN" altLang="en-US" sz="3200" b="1" smtClean="0">
                <a:ea typeface="楷体_GB2312" pitchFamily="49" charset="-122"/>
              </a:rPr>
              <a:t>级数</a:t>
            </a:r>
            <a:r>
              <a:rPr lang="zh-CN" altLang="en-US" sz="3200" smtClean="0">
                <a:ea typeface="楷体_GB2312" pitchFamily="49" charset="-122"/>
              </a:rPr>
              <a:t>  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04800" y="4981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333500" y="50387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171543" imgH="438102" progId="Equation.3">
                  <p:embed/>
                </p:oleObj>
              </mc:Choice>
              <mc:Fallback>
                <p:oleObj name="Equation" r:id="rId3" imgW="1171543" imgH="4381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038725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867400" y="4992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>
                <a:sym typeface="Symbol" pitchFamily="18" charset="2"/>
              </a:rPr>
              <a:t>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在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与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-25000">
                <a:sym typeface="Symbol" pitchFamily="18" charset="2"/>
              </a:rPr>
              <a:t>0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之间</a:t>
            </a:r>
            <a:r>
              <a:rPr lang="en-US" altLang="zh-CN">
                <a:sym typeface="Symbol" pitchFamily="18" charset="2"/>
              </a:rPr>
              <a:t>)</a:t>
            </a:r>
            <a:endParaRPr lang="en-US" altLang="zh-CN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04800" y="58054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拉格朗日余项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679700" y="4738688"/>
          <a:ext cx="303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3029007" imgH="1009552" progId="Equation.3">
                  <p:embed/>
                </p:oleObj>
              </mc:Choice>
              <mc:Fallback>
                <p:oleObj name="Equation" r:id="rId5" imgW="3029007" imgH="100955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738688"/>
                        <a:ext cx="303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7924800" y="1614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则在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609600" y="914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复习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 </a:t>
            </a:r>
            <a:r>
              <a:rPr lang="en-US" altLang="zh-CN" i="1">
                <a:solidFill>
                  <a:schemeClr val="tx2"/>
                </a:solidFill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阶泰勒公式</a:t>
            </a:r>
            <a:endParaRPr lang="zh-CN" altLang="en-US" b="1"/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955675" y="2959100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2247798" imgH="438102" progId="Equation.3">
                  <p:embed/>
                </p:oleObj>
              </mc:Choice>
              <mc:Fallback>
                <p:oleObj name="Equation" r:id="rId7" imgW="2247798" imgH="4381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959100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3216275" y="295910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9" imgW="2381148" imgH="438102" progId="Equation.3">
                  <p:embed/>
                </p:oleObj>
              </mc:Choice>
              <mc:Fallback>
                <p:oleObj name="Equation" r:id="rId9" imgW="2381148" imgH="4381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959100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5689600" y="2779713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1" imgW="2381148" imgH="933430" progId="Equation.3">
                  <p:embed/>
                </p:oleObj>
              </mc:Choice>
              <mc:Fallback>
                <p:oleObj name="Equation" r:id="rId11" imgW="2381148" imgH="9334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779713"/>
                        <a:ext cx="238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2678113" y="3632200"/>
          <a:ext cx="3565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3" imgW="3562410" imgH="1009552" progId="Equation.3">
                  <p:embed/>
                </p:oleObj>
              </mc:Choice>
              <mc:Fallback>
                <p:oleObj name="Equation" r:id="rId13" imgW="3562410" imgH="10095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632200"/>
                        <a:ext cx="3565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6375400" y="39624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5" imgW="1162095" imgH="438102" progId="Equation.3">
                  <p:embed/>
                </p:oleObj>
              </mc:Choice>
              <mc:Fallback>
                <p:oleObj name="Equation" r:id="rId15" imgW="1162095" imgH="4381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962400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609600" y="1600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若函数</a:t>
            </a:r>
          </a:p>
        </p:txBody>
      </p:sp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1828800" y="1662113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7" imgW="1504920" imgH="457267" progId="Equation.3">
                  <p:embed/>
                </p:oleObj>
              </mc:Choice>
              <mc:Fallback>
                <p:oleObj name="Equation" r:id="rId17" imgW="1504920" imgH="45726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62113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276600" y="1660525"/>
            <a:ext cx="482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的某邻域内具有 </a:t>
            </a:r>
            <a:r>
              <a:rPr lang="en-US" altLang="zh-CN" i="1"/>
              <a:t>n </a:t>
            </a:r>
            <a:r>
              <a:rPr lang="en-US" altLang="zh-CN"/>
              <a:t>+ 1 </a:t>
            </a:r>
            <a:r>
              <a:rPr lang="zh-CN" altLang="en-US"/>
              <a:t>阶导数</a:t>
            </a:r>
            <a:r>
              <a:rPr lang="en-US" altLang="zh-CN"/>
              <a:t>, 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304800" y="2209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该邻域内有 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3" grpId="0" build="p" autoUpdateAnimBg="0" advAuto="0"/>
      <p:bldP spid="68614" grpId="0" autoUpdateAnimBg="0"/>
      <p:bldP spid="68616" grpId="0" autoUpdateAnimBg="0"/>
      <p:bldP spid="68617" grpId="0" build="p" autoUpdateAnimBg="0"/>
      <p:bldP spid="68623" grpId="0" build="p" autoUpdateAnimBg="0"/>
      <p:bldP spid="68625" grpId="0" build="p" autoUpdateAnimBg="0" advAuto="0"/>
      <p:bldP spid="68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388"/>
            <a:ext cx="1371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112707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各阶导数</a:t>
            </a:r>
            <a:r>
              <a:rPr lang="en-US" altLang="zh-CN"/>
              <a:t>, </a:t>
            </a:r>
          </a:p>
        </p:txBody>
      </p:sp>
      <p:graphicFrame>
        <p:nvGraphicFramePr>
          <p:cNvPr id="51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94104"/>
              </p:ext>
            </p:extLst>
          </p:nvPr>
        </p:nvGraphicFramePr>
        <p:xfrm>
          <a:off x="6858000" y="668288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933456" imgH="438102" progId="Equation.3">
                  <p:embed/>
                </p:oleObj>
              </mc:Choice>
              <mc:Fallback>
                <p:oleObj name="Equation" r:id="rId3" imgW="933456" imgH="4381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668288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905000" y="1127076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在该邻域内能展开成泰勒级数的</a:t>
            </a:r>
            <a:r>
              <a:rPr lang="zh-CN" altLang="en-US">
                <a:solidFill>
                  <a:schemeClr val="tx2"/>
                </a:solidFill>
              </a:rPr>
              <a:t>充要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4800" y="172238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条件</a:t>
            </a:r>
            <a:r>
              <a:rPr lang="zh-CN" altLang="en-US"/>
              <a:t>是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447800" y="1736676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的泰勒公式余项满足</a:t>
            </a:r>
            <a:r>
              <a:rPr lang="en-US" altLang="zh-CN"/>
              <a:t>:</a:t>
            </a:r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567417"/>
              </p:ext>
            </p:extLst>
          </p:nvPr>
        </p:nvGraphicFramePr>
        <p:xfrm>
          <a:off x="5638800" y="1785888"/>
          <a:ext cx="2235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2228902" imgH="628675" progId="Equation.3">
                  <p:embed/>
                </p:oleObj>
              </mc:Choice>
              <mc:Fallback>
                <p:oleObj name="Equation" r:id="rId5" imgW="2228902" imgH="62867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85888"/>
                        <a:ext cx="2235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Text Box 36"/>
          <p:cNvSpPr txBox="1">
            <a:spLocks noChangeArrowheads="1"/>
          </p:cNvSpPr>
          <p:nvPr/>
        </p:nvSpPr>
        <p:spPr bwMode="auto">
          <a:xfrm>
            <a:off x="1905000" y="550813"/>
            <a:ext cx="5016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设函数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在点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zh-CN" altLang="en-US"/>
              <a:t>的某一邻域 </a:t>
            </a:r>
          </a:p>
        </p:txBody>
      </p:sp>
      <p:sp>
        <p:nvSpPr>
          <p:cNvPr id="5142" name="Text Box 38"/>
          <p:cNvSpPr txBox="1">
            <a:spLocks noChangeArrowheads="1"/>
          </p:cNvSpPr>
          <p:nvPr/>
        </p:nvSpPr>
        <p:spPr bwMode="auto">
          <a:xfrm>
            <a:off x="7696200" y="579388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内具有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9" grpId="0" autoUpdateAnimBg="0"/>
      <p:bldP spid="92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362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常用的幂级数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216309"/>
              </p:ext>
            </p:extLst>
          </p:nvPr>
        </p:nvGraphicFramePr>
        <p:xfrm>
          <a:off x="755302" y="1052736"/>
          <a:ext cx="59769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3" imgW="5972172" imgH="914535" progId="Equation.3">
                  <p:embed/>
                </p:oleObj>
              </mc:Choice>
              <mc:Fallback>
                <p:oleObj name="Equation" r:id="rId3" imgW="5972172" imgH="9145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02" y="1052736"/>
                        <a:ext cx="59769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912864"/>
              </p:ext>
            </p:extLst>
          </p:nvPr>
        </p:nvGraphicFramePr>
        <p:xfrm>
          <a:off x="6876256" y="1281336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5" imgW="1857463" imgH="400042" progId="Equation.3">
                  <p:embed/>
                </p:oleObj>
              </mc:Choice>
              <mc:Fallback>
                <p:oleObj name="Equation" r:id="rId5" imgW="1857463" imgH="40004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281336"/>
                        <a:ext cx="186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5160"/>
              </p:ext>
            </p:extLst>
          </p:nvPr>
        </p:nvGraphicFramePr>
        <p:xfrm>
          <a:off x="725363" y="2520776"/>
          <a:ext cx="8239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7" imgW="8221967" imgH="906761" progId="Equation.3">
                  <p:embed/>
                </p:oleObj>
              </mc:Choice>
              <mc:Fallback>
                <p:oleObj name="Equation" r:id="rId7" imgW="8221967" imgH="90676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63" y="2520776"/>
                        <a:ext cx="8239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11396"/>
              </p:ext>
            </p:extLst>
          </p:nvPr>
        </p:nvGraphicFramePr>
        <p:xfrm>
          <a:off x="6680200" y="3587576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9" imgW="2064940" imgH="388704" progId="Equation.3">
                  <p:embed/>
                </p:oleObj>
              </mc:Choice>
              <mc:Fallback>
                <p:oleObj name="Equation" r:id="rId9" imgW="2064940" imgH="38870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587576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23427"/>
              </p:ext>
            </p:extLst>
          </p:nvPr>
        </p:nvGraphicFramePr>
        <p:xfrm>
          <a:off x="691083" y="4221088"/>
          <a:ext cx="75533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1" imgW="7536101" imgH="906761" progId="Equation.3">
                  <p:embed/>
                </p:oleObj>
              </mc:Choice>
              <mc:Fallback>
                <p:oleObj name="Equation" r:id="rId11" imgW="7536101" imgH="90676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83" y="4221088"/>
                        <a:ext cx="75533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46735"/>
              </p:ext>
            </p:extLst>
          </p:nvPr>
        </p:nvGraphicFramePr>
        <p:xfrm>
          <a:off x="6705600" y="5326856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3" imgW="2064940" imgH="388704" progId="Equation.3">
                  <p:embed/>
                </p:oleObj>
              </mc:Choice>
              <mc:Fallback>
                <p:oleObj name="Equation" r:id="rId13" imgW="2064940" imgH="38870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26856"/>
                        <a:ext cx="208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65858"/>
              </p:ext>
            </p:extLst>
          </p:nvPr>
        </p:nvGraphicFramePr>
        <p:xfrm>
          <a:off x="800100" y="2492896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1180991" imgH="838144" progId="Equation.3">
                  <p:embed/>
                </p:oleObj>
              </mc:Choice>
              <mc:Fallback>
                <p:oleObj name="Equation" r:id="rId3" imgW="1180991" imgH="83814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492896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56289"/>
              </p:ext>
            </p:extLst>
          </p:nvPr>
        </p:nvGraphicFramePr>
        <p:xfrm>
          <a:off x="2736850" y="2621484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638140" imgH="419207" progId="Equation.3">
                  <p:embed/>
                </p:oleObj>
              </mc:Choice>
              <mc:Fallback>
                <p:oleObj name="Equation" r:id="rId5" imgW="638140" imgH="4192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2621484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00715"/>
              </p:ext>
            </p:extLst>
          </p:nvPr>
        </p:nvGraphicFramePr>
        <p:xfrm>
          <a:off x="3505200" y="2621484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7" imgW="609526" imgH="419207" progId="Equation.3">
                  <p:embed/>
                </p:oleObj>
              </mc:Choice>
              <mc:Fallback>
                <p:oleObj name="Equation" r:id="rId7" imgW="609526" imgH="4192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21484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866348"/>
              </p:ext>
            </p:extLst>
          </p:nvPr>
        </p:nvGraphicFramePr>
        <p:xfrm>
          <a:off x="7114480" y="266256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9" imgW="1771622" imgH="400042" progId="Equation.3">
                  <p:embed/>
                </p:oleObj>
              </mc:Choice>
              <mc:Fallback>
                <p:oleObj name="Equation" r:id="rId9" imgW="1771622" imgH="40004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480" y="266256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82751"/>
              </p:ext>
            </p:extLst>
          </p:nvPr>
        </p:nvGraphicFramePr>
        <p:xfrm>
          <a:off x="4191000" y="2594496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1" imgW="2809815" imgH="514223" progId="Equation.3">
                  <p:embed/>
                </p:oleObj>
              </mc:Choice>
              <mc:Fallback>
                <p:oleObj name="Equation" r:id="rId11" imgW="2809815" imgH="51422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4496"/>
                        <a:ext cx="2819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15176"/>
              </p:ext>
            </p:extLst>
          </p:nvPr>
        </p:nvGraphicFramePr>
        <p:xfrm>
          <a:off x="2095500" y="2810396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3" imgW="485894" imgH="228634" progId="Equation.3">
                  <p:embed/>
                </p:oleObj>
              </mc:Choice>
              <mc:Fallback>
                <p:oleObj name="Equation" r:id="rId13" imgW="485894" imgH="22863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810396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40437"/>
              </p:ext>
            </p:extLst>
          </p:nvPr>
        </p:nvGraphicFramePr>
        <p:xfrm>
          <a:off x="838200" y="692696"/>
          <a:ext cx="683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5" imgW="6819786" imgH="838144" progId="Equation.3">
                  <p:embed/>
                </p:oleObj>
              </mc:Choice>
              <mc:Fallback>
                <p:oleObj name="Equation" r:id="rId15" imgW="6819786" imgH="83814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92696"/>
                        <a:ext cx="6832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1600200" y="1789783"/>
            <a:ext cx="144463" cy="503237"/>
          </a:xfrm>
          <a:prstGeom prst="downArrow">
            <a:avLst>
              <a:gd name="adj1" fmla="val 50000"/>
              <a:gd name="adj2" fmla="val 87088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47595"/>
              </p:ext>
            </p:extLst>
          </p:nvPr>
        </p:nvGraphicFramePr>
        <p:xfrm>
          <a:off x="2667000" y="692696"/>
          <a:ext cx="88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876228" imgH="866757" progId="Equation.3">
                  <p:embed/>
                </p:oleObj>
              </mc:Choice>
              <mc:Fallback>
                <p:oleObj name="Equation" r:id="rId3" imgW="876228" imgH="8667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92696"/>
                        <a:ext cx="88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8229"/>
              </p:ext>
            </p:extLst>
          </p:nvPr>
        </p:nvGraphicFramePr>
        <p:xfrm>
          <a:off x="1295400" y="2089696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980965" imgH="838144" progId="Equation.3">
                  <p:embed/>
                </p:oleObj>
              </mc:Choice>
              <mc:Fallback>
                <p:oleObj name="Equation" r:id="rId5" imgW="980965" imgH="838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89696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09600" y="887959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例</a:t>
            </a:r>
            <a:r>
              <a:rPr lang="en-US" altLang="zh-CN" b="1" dirty="0" smtClean="0">
                <a:solidFill>
                  <a:schemeClr val="tx2"/>
                </a:solidFill>
              </a:rPr>
              <a:t>1.</a:t>
            </a:r>
            <a:r>
              <a:rPr lang="en-US" altLang="zh-CN" dirty="0" smtClean="0"/>
              <a:t> </a:t>
            </a:r>
            <a:r>
              <a:rPr lang="zh-CN" altLang="en-US" dirty="0"/>
              <a:t>将函数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581400" y="889546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09600" y="1507084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因为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67377"/>
              </p:ext>
            </p:extLst>
          </p:nvPr>
        </p:nvGraphicFramePr>
        <p:xfrm>
          <a:off x="2419350" y="2184946"/>
          <a:ext cx="424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7" imgW="4229164" imgH="514223" progId="Equation.3">
                  <p:embed/>
                </p:oleObj>
              </mc:Choice>
              <mc:Fallback>
                <p:oleObj name="Equation" r:id="rId7" imgW="4229164" imgH="5142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184946"/>
                        <a:ext cx="4241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43409"/>
              </p:ext>
            </p:extLst>
          </p:nvPr>
        </p:nvGraphicFramePr>
        <p:xfrm>
          <a:off x="6870700" y="2330996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9" imgW="1809684" imgH="400042" progId="Equation.3">
                  <p:embed/>
                </p:oleObj>
              </mc:Choice>
              <mc:Fallback>
                <p:oleObj name="Equation" r:id="rId9" imgW="1809684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330996"/>
                        <a:ext cx="181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81000" y="309299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把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换成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34343"/>
              </p:ext>
            </p:extLst>
          </p:nvPr>
        </p:nvGraphicFramePr>
        <p:xfrm>
          <a:off x="1981200" y="3085059"/>
          <a:ext cx="384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1" imgW="371439" imgH="438102" progId="Equation.3">
                  <p:embed/>
                </p:oleObj>
              </mc:Choice>
              <mc:Fallback>
                <p:oleObj name="Equation" r:id="rId11" imgW="371439" imgH="4381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85059"/>
                        <a:ext cx="384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53812"/>
              </p:ext>
            </p:extLst>
          </p:nvPr>
        </p:nvGraphicFramePr>
        <p:xfrm>
          <a:off x="1638300" y="3702596"/>
          <a:ext cx="118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3" imgW="1171543" imgH="866757" progId="Equation.3">
                  <p:embed/>
                </p:oleObj>
              </mc:Choice>
              <mc:Fallback>
                <p:oleObj name="Equation" r:id="rId13" imgW="1171543" imgH="8667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702596"/>
                        <a:ext cx="1181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78280"/>
              </p:ext>
            </p:extLst>
          </p:nvPr>
        </p:nvGraphicFramePr>
        <p:xfrm>
          <a:off x="2921000" y="3854996"/>
          <a:ext cx="454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5" imgW="4533927" imgH="495328" progId="Equation.3">
                  <p:embed/>
                </p:oleObj>
              </mc:Choice>
              <mc:Fallback>
                <p:oleObj name="Equation" r:id="rId15" imgW="4533927" imgH="49532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854996"/>
                        <a:ext cx="454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395007"/>
              </p:ext>
            </p:extLst>
          </p:nvPr>
        </p:nvGraphicFramePr>
        <p:xfrm>
          <a:off x="6794500" y="4439196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7" imgW="1809684" imgH="400042" progId="Equation.3">
                  <p:embed/>
                </p:oleObj>
              </mc:Choice>
              <mc:Fallback>
                <p:oleObj name="Equation" r:id="rId17" imgW="1809684" imgH="40004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4439196"/>
                        <a:ext cx="181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438400" y="3092996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uild="p" autoUpdateAnimBg="0"/>
      <p:bldP spid="28680" grpId="0" build="p" autoUpdateAnimBg="0" advAuto="0"/>
      <p:bldP spid="28681" grpId="0" build="p" autoUpdateAnimBg="0"/>
      <p:bldP spid="28684" grpId="0" build="p" autoUpdateAnimBg="0"/>
      <p:bldP spid="2869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209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将函数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78100" y="3810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2286129" imgH="400042" progId="Equation.3">
                  <p:embed/>
                </p:oleObj>
              </mc:Choice>
              <mc:Fallback>
                <p:oleObj name="Equation" r:id="rId3" imgW="2286129" imgH="40004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81000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876800" y="304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展开成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的幂级数</a:t>
            </a:r>
            <a:r>
              <a:rPr lang="en-US" altLang="zh-CN"/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09600" y="928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333500" y="800100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5" imgW="1857463" imgH="838144" progId="Equation.3">
                  <p:embed/>
                </p:oleObj>
              </mc:Choice>
              <mc:Fallback>
                <p:oleObj name="Equation" r:id="rId5" imgW="1857463" imgH="83814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800100"/>
                        <a:ext cx="186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340100" y="736600"/>
          <a:ext cx="3898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7" imgW="3886069" imgH="1009552" progId="Equation.3">
                  <p:embed/>
                </p:oleObj>
              </mc:Choice>
              <mc:Fallback>
                <p:oleObj name="Equation" r:id="rId7" imgW="3886069" imgH="10095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736600"/>
                        <a:ext cx="3898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04800" y="1676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从 </a:t>
            </a:r>
            <a:r>
              <a:rPr lang="en-US" altLang="zh-CN"/>
              <a:t>0 </a:t>
            </a:r>
            <a:r>
              <a:rPr lang="zh-CN" altLang="en-US"/>
              <a:t>到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积分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927100" y="2133600"/>
          <a:ext cx="383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9" imgW="3829111" imgH="1095390" progId="Equation.3">
                  <p:embed/>
                </p:oleObj>
              </mc:Choice>
              <mc:Fallback>
                <p:oleObj name="Equation" r:id="rId9" imgW="3829111" imgH="10953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33600"/>
                        <a:ext cx="3835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4876800" y="2185988"/>
          <a:ext cx="2438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1" imgW="2428928" imgH="1028717" progId="Equation.3">
                  <p:embed/>
                </p:oleObj>
              </mc:Choice>
              <mc:Fallback>
                <p:oleObj name="Equation" r:id="rId11" imgW="2428928" imgH="10287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85988"/>
                        <a:ext cx="2438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04800" y="3886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定义且连续</a:t>
            </a:r>
            <a:r>
              <a:rPr lang="en-US" altLang="zh-CN"/>
              <a:t>, 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04800" y="4419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域为</a:t>
            </a:r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1219200" y="4545013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3" imgW="1581044" imgH="380876" progId="Equation.3">
                  <p:embed/>
                </p:oleObj>
              </mc:Choice>
              <mc:Fallback>
                <p:oleObj name="Equation" r:id="rId13" imgW="1581044" imgH="38087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45013"/>
                        <a:ext cx="158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9600" y="50307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利用此题可得</a:t>
            </a:r>
          </a:p>
        </p:txBody>
      </p:sp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1973263" y="5473700"/>
          <a:ext cx="57991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15" imgW="5791311" imgH="838144" progId="Equation.3">
                  <p:embed/>
                </p:oleObj>
              </mc:Choice>
              <mc:Fallback>
                <p:oleObj name="Equation" r:id="rId15" imgW="5791311" imgH="83814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473700"/>
                        <a:ext cx="57991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7467600" y="2454275"/>
          <a:ext cx="1587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公式" r:id="rId17" imgW="628692" imgH="171408" progId="Equation.3">
                  <p:embed/>
                </p:oleObj>
              </mc:Choice>
              <mc:Fallback>
                <p:oleObj name="公式" r:id="rId17" imgW="628692" imgH="17140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454275"/>
                        <a:ext cx="1587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7315200" y="2362200"/>
            <a:ext cx="1676400" cy="609600"/>
          </a:xfrm>
          <a:prstGeom prst="rect">
            <a:avLst/>
          </a:prstGeom>
          <a:solidFill>
            <a:srgbClr val="0051A2"/>
          </a:solidFill>
          <a:ln w="9525">
            <a:solidFill>
              <a:srgbClr val="0051A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7467600" y="2501900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9" imgW="1438245" imgH="304755" progId="Equation.3">
                  <p:embed/>
                </p:oleObj>
              </mc:Choice>
              <mc:Fallback>
                <p:oleObj name="Equation" r:id="rId19" imgW="1438245" imgH="3047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01900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04800" y="32766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上式右端的幂级数在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5589588" y="3355975"/>
          <a:ext cx="32305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21" imgW="3238481" imgH="447550" progId="Equation.3">
                  <p:embed/>
                </p:oleObj>
              </mc:Choice>
              <mc:Fallback>
                <p:oleObj name="Equation" r:id="rId21" imgW="3238481" imgH="4475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3355975"/>
                        <a:ext cx="32305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286000" y="39004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所以展开式对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1 </a:t>
            </a:r>
            <a:r>
              <a:rPr lang="zh-CN" altLang="en-US"/>
              <a:t>也是成立的</a:t>
            </a:r>
            <a:r>
              <a:rPr lang="en-US" altLang="zh-CN"/>
              <a:t>,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7308850" y="3886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于是收敛</a:t>
            </a:r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685800" y="5016500"/>
            <a:ext cx="3810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7" grpId="0" autoUpdateAnimBg="0"/>
      <p:bldP spid="29715" grpId="0" build="p" autoUpdateAnimBg="0" advAuto="0"/>
      <p:bldP spid="29721" grpId="0" build="p" autoUpdateAnimBg="0" advAuto="0"/>
      <p:bldP spid="29725" grpId="0" autoUpdateAnimBg="0"/>
      <p:bldP spid="29730" grpId="0" animBg="1"/>
      <p:bldP spid="29710" grpId="0" build="p" autoUpdateAnimBg="0"/>
      <p:bldP spid="29717" grpId="0" build="p" autoUpdateAnimBg="0"/>
      <p:bldP spid="29737" grpId="0" build="p" autoUpdateAnimBg="0"/>
      <p:bldP spid="297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600200" cy="533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将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54200" y="114300"/>
          <a:ext cx="165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3" imgW="1638271" imgH="866757" progId="Equation.3">
                  <p:embed/>
                </p:oleObj>
              </mc:Choice>
              <mc:Fallback>
                <p:oleObj name="Equation" r:id="rId3" imgW="1638271" imgH="8667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14300"/>
                        <a:ext cx="1651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581400" y="2428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展成 </a:t>
            </a:r>
            <a:r>
              <a:rPr lang="en-US" altLang="zh-CN" i="1"/>
              <a:t>x</a:t>
            </a:r>
            <a:r>
              <a:rPr lang="zh-CN" altLang="en-US"/>
              <a:t>－</a:t>
            </a:r>
            <a:r>
              <a:rPr lang="en-US" altLang="zh-CN"/>
              <a:t>1 </a:t>
            </a:r>
            <a:r>
              <a:rPr lang="zh-CN" altLang="en-US"/>
              <a:t>的幂级数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57200" y="11112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/>
              <a:t> </a:t>
            </a: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143000" y="990600"/>
          <a:ext cx="3884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5" imgW="3876621" imgH="914535" progId="Equation.3">
                  <p:embed/>
                </p:oleObj>
              </mc:Choice>
              <mc:Fallback>
                <p:oleObj name="Equation" r:id="rId5" imgW="3876621" imgH="9145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0600"/>
                        <a:ext cx="38846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5219700" y="1003300"/>
          <a:ext cx="2932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7" imgW="2924269" imgH="914535" progId="Equation.3">
                  <p:embed/>
                </p:oleObj>
              </mc:Choice>
              <mc:Fallback>
                <p:oleObj name="Equation" r:id="rId7" imgW="2924269" imgH="9145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003300"/>
                        <a:ext cx="2932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144588" y="2001838"/>
          <a:ext cx="196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9" imgW="1962200" imgH="914535" progId="Equation.3">
                  <p:embed/>
                </p:oleObj>
              </mc:Choice>
              <mc:Fallback>
                <p:oleObj name="Equation" r:id="rId9" imgW="1962200" imgH="9145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001838"/>
                        <a:ext cx="196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343150" y="2425700"/>
          <a:ext cx="50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11" imgW="495341" imgH="590615" progId="Equation.3">
                  <p:embed/>
                </p:oleObj>
              </mc:Choice>
              <mc:Fallback>
                <p:oleObj name="Equation" r:id="rId11" imgW="495341" imgH="5906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425700"/>
                        <a:ext cx="50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143000" y="3149600"/>
          <a:ext cx="7364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13" imgW="7353189" imgH="904817" progId="Equation.3">
                  <p:embed/>
                </p:oleObj>
              </mc:Choice>
              <mc:Fallback>
                <p:oleObj name="Equation" r:id="rId13" imgW="7353189" imgH="9048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49600"/>
                        <a:ext cx="7364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209800" y="3200400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15" imgW="952621" imgH="838144" progId="Equation.3">
                  <p:embed/>
                </p:oleObj>
              </mc:Choice>
              <mc:Fallback>
                <p:oleObj name="Equation" r:id="rId15" imgW="952621" imgH="838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200400" y="30861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17" imgW="2047771" imgH="952596" progId="Equation.3">
                  <p:embed/>
                </p:oleObj>
              </mc:Choice>
              <mc:Fallback>
                <p:oleObj name="Equation" r:id="rId17" imgW="2047771" imgH="9525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861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5334000" y="3086100"/>
          <a:ext cx="2906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19" imgW="2895656" imgH="952596" progId="Equation.3">
                  <p:embed/>
                </p:oleObj>
              </mc:Choice>
              <mc:Fallback>
                <p:oleObj name="Equation" r:id="rId19" imgW="2895656" imgH="9525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86100"/>
                        <a:ext cx="2906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1487488" y="4216400"/>
          <a:ext cx="716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1" imgW="7153163" imgH="904817" progId="Equation.3">
                  <p:embed/>
                </p:oleObj>
              </mc:Choice>
              <mc:Fallback>
                <p:oleObj name="Equation" r:id="rId21" imgW="7153163" imgH="9048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216400"/>
                        <a:ext cx="7161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2209800" y="447992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23" imgW="142799" imgH="295307" progId="Equation.3">
                  <p:embed/>
                </p:oleObj>
              </mc:Choice>
              <mc:Fallback>
                <p:oleObj name="Equation" r:id="rId23" imgW="142799" imgH="295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7992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2387600" y="4232275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25" imgW="952621" imgH="838144" progId="Equation.3">
                  <p:embed/>
                </p:oleObj>
              </mc:Choice>
              <mc:Fallback>
                <p:oleObj name="Equation" r:id="rId25" imgW="952621" imgH="83814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232275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3352800" y="41275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27" imgW="2047771" imgH="952596" progId="Equation.3">
                  <p:embed/>
                </p:oleObj>
              </mc:Choice>
              <mc:Fallback>
                <p:oleObj name="Equation" r:id="rId27" imgW="2047771" imgH="9525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275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5473700" y="4133850"/>
          <a:ext cx="2906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29" imgW="2895656" imgH="952596" progId="Equation.3">
                  <p:embed/>
                </p:oleObj>
              </mc:Choice>
              <mc:Fallback>
                <p:oleObj name="Equation" r:id="rId29" imgW="2895656" imgH="9525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4133850"/>
                        <a:ext cx="2906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1143000" y="5216525"/>
          <a:ext cx="5040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31" imgW="5029268" imgH="1009552" progId="Equation.3">
                  <p:embed/>
                </p:oleObj>
              </mc:Choice>
              <mc:Fallback>
                <p:oleObj name="Equation" r:id="rId31" imgW="5029268" imgH="10095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16525"/>
                        <a:ext cx="5040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6705600" y="55499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33" imgW="1886077" imgH="400042" progId="Equation.3">
                  <p:embed/>
                </p:oleObj>
              </mc:Choice>
              <mc:Fallback>
                <p:oleObj name="Equation" r:id="rId33" imgW="1886077" imgH="40004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499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6324600" y="1981200"/>
          <a:ext cx="1282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35" imgW="1276280" imgH="590615" progId="Equation.3">
                  <p:embed/>
                </p:oleObj>
              </mc:Choice>
              <mc:Fallback>
                <p:oleObj name="Equation" r:id="rId35" imgW="1276280" imgH="59061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81200"/>
                        <a:ext cx="1282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3200400" y="1993900"/>
          <a:ext cx="1916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37" imgW="1904973" imgH="914535" progId="Equation.3">
                  <p:embed/>
                </p:oleObj>
              </mc:Choice>
              <mc:Fallback>
                <p:oleObj name="Equation" r:id="rId37" imgW="1904973" imgH="9145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93900"/>
                        <a:ext cx="1916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4313238" y="2393950"/>
          <a:ext cx="50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39" imgW="495341" imgH="590615" progId="Equation.3">
                  <p:embed/>
                </p:oleObj>
              </mc:Choice>
              <mc:Fallback>
                <p:oleObj name="Equation" r:id="rId39" imgW="495341" imgH="59061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2393950"/>
                        <a:ext cx="50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4"/>
          <p:cNvGraphicFramePr>
            <a:graphicFrameLocks noChangeAspect="1"/>
          </p:cNvGraphicFramePr>
          <p:nvPr/>
        </p:nvGraphicFramePr>
        <p:xfrm>
          <a:off x="2057400" y="34417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41" imgW="142799" imgH="295307" progId="Equation.3">
                  <p:embed/>
                </p:oleObj>
              </mc:Choice>
              <mc:Fallback>
                <p:oleObj name="Equation" r:id="rId41" imgW="142799" imgH="29530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417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5791200" y="40513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5791200" y="5118100"/>
            <a:ext cx="1981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1600200" y="40513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>
            <a:off x="1600200" y="51181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68" name="Object 36"/>
          <p:cNvGraphicFramePr>
            <a:graphicFrameLocks noChangeAspect="1"/>
          </p:cNvGraphicFramePr>
          <p:nvPr/>
        </p:nvGraphicFramePr>
        <p:xfrm>
          <a:off x="6324600" y="2527300"/>
          <a:ext cx="1282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43" imgW="1276280" imgH="590615" progId="Equation.3">
                  <p:embed/>
                </p:oleObj>
              </mc:Choice>
              <mc:Fallback>
                <p:oleObj name="Equation" r:id="rId43" imgW="1276280" imgH="59061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27300"/>
                        <a:ext cx="1282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9" name="AutoShape 37"/>
          <p:cNvSpPr>
            <a:spLocks/>
          </p:cNvSpPr>
          <p:nvPr/>
        </p:nvSpPr>
        <p:spPr bwMode="auto">
          <a:xfrm>
            <a:off x="6019800" y="20574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70" name="Rectangle 38"/>
          <p:cNvSpPr>
            <a:spLocks noChangeArrowheads="1"/>
          </p:cNvSpPr>
          <p:nvPr/>
        </p:nvSpPr>
        <p:spPr bwMode="auto">
          <a:xfrm>
            <a:off x="6019800" y="1981200"/>
            <a:ext cx="2057400" cy="1143000"/>
          </a:xfrm>
          <a:prstGeom prst="rect">
            <a:avLst/>
          </a:prstGeom>
          <a:solidFill>
            <a:srgbClr val="0033CC"/>
          </a:solidFill>
          <a:ln w="9525">
            <a:solidFill>
              <a:srgbClr val="0051A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71" name="Object 39"/>
          <p:cNvGraphicFramePr>
            <a:graphicFrameLocks noChangeAspect="1"/>
          </p:cNvGraphicFramePr>
          <p:nvPr/>
        </p:nvGraphicFramePr>
        <p:xfrm>
          <a:off x="6172200" y="227330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45" imgW="1752726" imgH="457267" progId="Equation.3">
                  <p:embed/>
                </p:oleObj>
              </mc:Choice>
              <mc:Fallback>
                <p:oleObj name="Equation" r:id="rId45" imgW="1752726" imgH="45726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7330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57" grpId="0" animBg="1"/>
      <p:bldP spid="69658" grpId="0" animBg="1"/>
      <p:bldP spid="69659" grpId="0" animBg="1"/>
      <p:bldP spid="69660" grpId="0" animBg="1"/>
      <p:bldP spid="69669" grpId="0" animBg="1"/>
      <p:bldP spid="696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1981200" cy="6096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105092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函数的幂级数展开法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14400" y="1614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直接展开法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352800" y="1614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利用泰勒公式 </a:t>
            </a:r>
            <a:r>
              <a:rPr lang="en-US" altLang="zh-CN"/>
              <a:t>;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间接展开法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352800" y="21685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— </a:t>
            </a:r>
            <a:r>
              <a:rPr lang="zh-CN" altLang="en-US"/>
              <a:t>利用幂级数的性质及已知展开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85800" y="32766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常用函数的幂级数展开式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74650" y="3967163"/>
          <a:ext cx="69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685920" imgH="514223" progId="Equation.3">
                  <p:embed/>
                </p:oleObj>
              </mc:Choice>
              <mc:Fallback>
                <p:oleObj name="Equation" r:id="rId3" imgW="685920" imgH="5142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67163"/>
                        <a:ext cx="69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162050" y="4114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419218" imgH="295307" progId="Equation.3">
                  <p:embed/>
                </p:oleObj>
              </mc:Choice>
              <mc:Fallback>
                <p:oleObj name="Equation" r:id="rId5" imgW="419218" imgH="295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114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6413500" y="4084638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2038324" imgH="400042" progId="Equation.3">
                  <p:embed/>
                </p:oleObj>
              </mc:Choice>
              <mc:Fallback>
                <p:oleObj name="Equation" r:id="rId7" imgW="2038324" imgH="40004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084638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14325" y="515143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9" imgW="1562148" imgH="400042" progId="Equation.3">
                  <p:embed/>
                </p:oleObj>
              </mc:Choice>
              <mc:Fallback>
                <p:oleObj name="Equation" r:id="rId9" imgW="1562148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515143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998663" y="52943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1" imgW="495341" imgH="228634" progId="Equation.3">
                  <p:embed/>
                </p:oleObj>
              </mc:Choice>
              <mc:Fallback>
                <p:oleObj name="Equation" r:id="rId11" imgW="495341" imgH="2286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294313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6629400" y="5943600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3" imgW="1790788" imgH="400042" progId="Equation.3">
                  <p:embed/>
                </p:oleObj>
              </mc:Choice>
              <mc:Fallback>
                <p:oleObj name="Equation" r:id="rId13" imgW="1790788" imgH="40004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180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695450" y="41656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5" imgW="485894" imgH="247529" progId="Equation.3">
                  <p:embed/>
                </p:oleObj>
              </mc:Choice>
              <mc:Fallback>
                <p:oleObj name="Equation" r:id="rId15" imgW="485894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1656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305050" y="3873500"/>
          <a:ext cx="100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7" imgW="990683" imgH="914535" progId="Equation.3">
                  <p:embed/>
                </p:oleObj>
              </mc:Choice>
              <mc:Fallback>
                <p:oleObj name="Equation" r:id="rId17" imgW="990683" imgH="9145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873500"/>
                        <a:ext cx="100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3289300" y="3873500"/>
          <a:ext cx="246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19" imgW="2457542" imgH="914535" progId="Equation.3">
                  <p:embed/>
                </p:oleObj>
              </mc:Choice>
              <mc:Fallback>
                <p:oleObj name="Equation" r:id="rId19" imgW="2457542" imgH="9145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873500"/>
                        <a:ext cx="2463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2609850" y="501015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21" imgW="895394" imgH="838144" progId="Equation.3">
                  <p:embed/>
                </p:oleObj>
              </mc:Choice>
              <mc:Fallback>
                <p:oleObj name="Equation" r:id="rId21" imgW="895394" imgH="83814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010150"/>
                        <a:ext cx="90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3683000" y="5014913"/>
          <a:ext cx="86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23" imgW="857332" imgH="838144" progId="Equation.3">
                  <p:embed/>
                </p:oleObj>
              </mc:Choice>
              <mc:Fallback>
                <p:oleObj name="Equation" r:id="rId23" imgW="857332" imgH="83814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014913"/>
                        <a:ext cx="86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4554538" y="5016500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25" imgW="1581044" imgH="838144" progId="Equation.3">
                  <p:embed/>
                </p:oleObj>
              </mc:Choice>
              <mc:Fallback>
                <p:oleObj name="Equation" r:id="rId25" imgW="1581044" imgH="83814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5016500"/>
                        <a:ext cx="158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6235700" y="4927600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27" imgW="1828849" imgH="933430" progId="Equation.3">
                  <p:embed/>
                </p:oleObj>
              </mc:Choice>
              <mc:Fallback>
                <p:oleObj name="Equation" r:id="rId27" imgW="1828849" imgH="93343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4927600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8120063" y="5334000"/>
          <a:ext cx="64293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29" imgW="609526" imgH="228634" progId="Equation.3">
                  <p:embed/>
                </p:oleObj>
              </mc:Choice>
              <mc:Fallback>
                <p:oleObj name="Equation" r:id="rId29" imgW="609526" imgH="22863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063" y="5334000"/>
                        <a:ext cx="642937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854450" y="26812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式的函数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8" grpId="0" autoUpdateAnimBg="0"/>
      <p:bldP spid="54279" grpId="0" autoUpdateAnimBg="0"/>
      <p:bldP spid="54281" grpId="0" autoUpdateAnimBg="0"/>
      <p:bldP spid="54282" grpId="0" autoUpdateAnimBg="0"/>
      <p:bldP spid="54300" grpId="0" build="p" autoUpdateAnimBg="0" advAuto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2535</TotalTime>
  <Words>367</Words>
  <Application>Microsoft Office PowerPoint</Application>
  <PresentationFormat>全屏显示(4:3)</PresentationFormat>
  <Paragraphs>72</Paragraphs>
  <Slides>12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24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空演示文稿</vt:lpstr>
      <vt:lpstr>Microsoft 公式 3.0</vt:lpstr>
      <vt:lpstr>BMP 图象</vt:lpstr>
      <vt:lpstr>Microsoft Equation 3.0</vt:lpstr>
      <vt:lpstr>第四节</vt:lpstr>
      <vt:lpstr>一、泰勒 ( Taylor ) 级数  </vt:lpstr>
      <vt:lpstr>定理1 .</vt:lpstr>
      <vt:lpstr>常用的幂级数</vt:lpstr>
      <vt:lpstr>PowerPoint 演示文稿</vt:lpstr>
      <vt:lpstr>PowerPoint 演示文稿</vt:lpstr>
      <vt:lpstr>例2. 将函数</vt:lpstr>
      <vt:lpstr>例3. 将</vt:lpstr>
      <vt:lpstr>内容小结</vt:lpstr>
      <vt:lpstr>思考与练习</vt:lpstr>
      <vt:lpstr>备用题  1.</vt:lpstr>
      <vt:lpstr>2. 将</vt:lpstr>
      <vt:lpstr>例3附注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函数展开成幂级数</dc:title>
  <dc:creator>曹璎珞，李安昌</dc:creator>
  <cp:lastModifiedBy>houjy</cp:lastModifiedBy>
  <cp:revision>109</cp:revision>
  <dcterms:created xsi:type="dcterms:W3CDTF">2000-04-16T00:43:53Z</dcterms:created>
  <dcterms:modified xsi:type="dcterms:W3CDTF">2020-05-17T05:52:31Z</dcterms:modified>
</cp:coreProperties>
</file>